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60" r:id="rId6"/>
    <p:sldId id="259" r:id="rId7"/>
    <p:sldId id="261" r:id="rId8"/>
    <p:sldId id="262" r:id="rId9"/>
    <p:sldId id="263"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91" d="100"/>
          <a:sy n="91"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27.11.2017</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27.11.2017</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1655762"/>
          </a:xfrm>
        </p:spPr>
        <p:txBody>
          <a:bodyPr/>
          <a:lstStyle/>
          <a:p>
            <a:r>
              <a:rPr lang="de-DE" dirty="0"/>
              <a:t>Source: Nokia</a:t>
            </a:r>
          </a:p>
          <a:p>
            <a:r>
              <a:rPr lang="de-DE" dirty="0"/>
              <a:t>Abstract: This </a:t>
            </a:r>
            <a:r>
              <a:rPr lang="de-DE" dirty="0" err="1"/>
              <a:t>contribution</a:t>
            </a:r>
            <a:r>
              <a:rPr lang="de-DE" dirty="0"/>
              <a:t> </a:t>
            </a:r>
            <a:r>
              <a:rPr lang="de-DE" dirty="0" err="1"/>
              <a:t>explains</a:t>
            </a:r>
            <a:r>
              <a:rPr lang="de-DE" dirty="0"/>
              <a:t> </a:t>
            </a:r>
            <a:r>
              <a:rPr lang="de-DE" dirty="0" err="1"/>
              <a:t>the</a:t>
            </a:r>
            <a:r>
              <a:rPr lang="de-DE" dirty="0"/>
              <a:t> </a:t>
            </a:r>
            <a:r>
              <a:rPr lang="de-DE" dirty="0" err="1"/>
              <a:t>content</a:t>
            </a:r>
            <a:r>
              <a:rPr lang="de-DE" dirty="0"/>
              <a:t> </a:t>
            </a:r>
            <a:r>
              <a:rPr lang="de-DE" dirty="0" err="1"/>
              <a:t>of</a:t>
            </a:r>
            <a:r>
              <a:rPr lang="de-DE" dirty="0"/>
              <a:t> </a:t>
            </a:r>
            <a:r>
              <a:rPr lang="en-US" dirty="0"/>
              <a:t>C3-176038 and </a:t>
            </a:r>
            <a:r>
              <a:rPr lang="de-DE" dirty="0"/>
              <a:t>C4-176196</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#93				C3-176189</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#81				C4-176243</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Reno, US; 27</a:t>
            </a:r>
            <a:r>
              <a:rPr lang="en-GB" b="1" baseline="30000" dirty="0">
                <a:latin typeface="Arial" panose="020B0604020202020204" pitchFamily="34" charset="0"/>
                <a:ea typeface="Times New Roman" panose="02020603050405020304" pitchFamily="18" charset="0"/>
                <a:cs typeface="Times New Roman" panose="02020603050405020304" pitchFamily="18" charset="0"/>
              </a:rPr>
              <a:t>th </a:t>
            </a:r>
            <a:r>
              <a:rPr lang="en-GB" b="1" dirty="0">
                <a:latin typeface="Arial" panose="020B0604020202020204" pitchFamily="34" charset="0"/>
                <a:ea typeface="Times New Roman" panose="02020603050405020304" pitchFamily="18" charset="0"/>
                <a:cs typeface="Times New Roman" panose="02020603050405020304" pitchFamily="18" charset="0"/>
              </a:rPr>
              <a:t>Nov – 1</a:t>
            </a:r>
            <a:r>
              <a:rPr lang="en-GB" b="1" baseline="30000" dirty="0">
                <a:latin typeface="Arial" panose="020B0604020202020204" pitchFamily="34" charset="0"/>
                <a:ea typeface="Times New Roman" panose="02020603050405020304" pitchFamily="18" charset="0"/>
                <a:cs typeface="Times New Roman" panose="02020603050405020304" pitchFamily="18" charset="0"/>
              </a:rPr>
              <a:t>st</a:t>
            </a:r>
            <a:r>
              <a:rPr lang="en-GB" b="1" dirty="0">
                <a:latin typeface="Arial" panose="020B0604020202020204" pitchFamily="34" charset="0"/>
                <a:ea typeface="Times New Roman" panose="02020603050405020304" pitchFamily="18" charset="0"/>
                <a:cs typeface="Times New Roman" panose="02020603050405020304" pitchFamily="18" charset="0"/>
              </a:rPr>
              <a:t> Dec 2017</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034666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92500" lnSpcReduction="20000"/>
          </a:bodyPr>
          <a:lstStyle/>
          <a:p>
            <a:pPr marL="0" indent="0">
              <a:buNone/>
            </a:pPr>
            <a:r>
              <a:rPr lang="en-GB" dirty="0"/>
              <a:t>Compared proposals</a:t>
            </a:r>
          </a:p>
          <a:p>
            <a:r>
              <a:rPr lang="en-GB" dirty="0"/>
              <a:t>JSON Patch</a:t>
            </a:r>
          </a:p>
          <a:p>
            <a:r>
              <a:rPr lang="en-GB" dirty="0"/>
              <a:t>JSON Merge Patch</a:t>
            </a:r>
          </a:p>
          <a:p>
            <a:r>
              <a:rPr lang="en-GB" dirty="0"/>
              <a:t>Enhanced JSON Merge Patch</a:t>
            </a:r>
          </a:p>
          <a:p>
            <a:pPr marL="0" indent="0">
              <a:buNone/>
            </a:pPr>
            <a:r>
              <a:rPr lang="en-GB" dirty="0"/>
              <a:t>Evaluation</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175790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8"/>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288731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DBB2-917D-4DD8-8255-DC33B48AFE1F}"/>
              </a:ext>
            </a:extLst>
          </p:cNvPr>
          <p:cNvSpPr>
            <a:spLocks noGrp="1"/>
          </p:cNvSpPr>
          <p:nvPr>
            <p:ph type="title"/>
          </p:nvPr>
        </p:nvSpPr>
        <p:spPr/>
        <p:txBody>
          <a:bodyPr/>
          <a:lstStyle/>
          <a:p>
            <a:r>
              <a:rPr lang="de-DE" dirty="0"/>
              <a:t>Enhanced </a:t>
            </a:r>
            <a:r>
              <a:rPr lang="de-DE" dirty="0" err="1"/>
              <a:t>Json</a:t>
            </a:r>
            <a:r>
              <a:rPr lang="de-DE" dirty="0"/>
              <a:t> </a:t>
            </a:r>
            <a:r>
              <a:rPr lang="de-DE" dirty="0" err="1"/>
              <a:t>Merge</a:t>
            </a:r>
            <a:r>
              <a:rPr lang="de-DE" dirty="0"/>
              <a:t> Patch</a:t>
            </a:r>
          </a:p>
        </p:txBody>
      </p:sp>
      <p:sp>
        <p:nvSpPr>
          <p:cNvPr id="3" name="Content Placeholder 2">
            <a:extLst>
              <a:ext uri="{FF2B5EF4-FFF2-40B4-BE49-F238E27FC236}">
                <a16:creationId xmlns:a16="http://schemas.microsoft.com/office/drawing/2014/main" id="{A279117C-5693-4474-B75A-26119E766213}"/>
              </a:ext>
            </a:extLst>
          </p:cNvPr>
          <p:cNvSpPr>
            <a:spLocks noGrp="1"/>
          </p:cNvSpPr>
          <p:nvPr>
            <p:ph idx="1"/>
          </p:nvPr>
        </p:nvSpPr>
        <p:spPr/>
        <p:txBody>
          <a:bodyPr>
            <a:normAutofit fontScale="85000" lnSpcReduction="20000"/>
          </a:bodyPr>
          <a:lstStyle/>
          <a:p>
            <a:pPr marL="0" indent="0">
              <a:buNone/>
            </a:pPr>
            <a:r>
              <a:rPr lang="en-US" dirty="0"/>
              <a:t>Enhanced array handling:</a:t>
            </a:r>
          </a:p>
          <a:p>
            <a:r>
              <a:rPr lang="en-US" dirty="0"/>
              <a:t>This extension assumes arrays where the elements all have the same structured data type and contain an "identifier" attribute with a unique value for each element (comparable e.g. to the PCC rule ID used in Diameter on the Gx interface) and where all attributes apart from the identifier are optional</a:t>
            </a:r>
          </a:p>
          <a:p>
            <a:r>
              <a:rPr lang="en-US" dirty="0"/>
              <a:t>A proposed semantics of an array with such elements in a PATCH body could be:</a:t>
            </a:r>
          </a:p>
          <a:p>
            <a:pPr marL="457200" lvl="1" indent="0">
              <a:buNone/>
            </a:pPr>
            <a:r>
              <a:rPr lang="en-US" dirty="0"/>
              <a:t>-	If the element contains a new identifier value, it is added to the array.</a:t>
            </a:r>
          </a:p>
          <a:p>
            <a:pPr marL="457200" lvl="1" indent="0">
              <a:buNone/>
            </a:pPr>
            <a:r>
              <a:rPr lang="en-US" dirty="0"/>
              <a:t>-	If the element contains an existing identifier value and some other attribute(s), the other attributes are processed according to JSON merge patch rules, i.e. either the values are modified or the attribute is removed via a null value.</a:t>
            </a:r>
          </a:p>
          <a:p>
            <a:pPr marL="457200" lvl="1" indent="0">
              <a:buNone/>
            </a:pPr>
            <a:r>
              <a:rPr lang="en-US" dirty="0"/>
              <a:t>-	If the element contains an existing identifier value and no other attribute and the element exists in the original array, the element is removed.</a:t>
            </a:r>
          </a:p>
          <a:p>
            <a:pPr marL="457200" lvl="1" indent="0">
              <a:buNone/>
            </a:pPr>
            <a:r>
              <a:rPr lang="en-US" dirty="0"/>
              <a:t>-	If the element contains an existing identifier value and no other attribute and the element does not exist in the original array, the element is ignored. (This rule is required to make the operation idempotent.)</a:t>
            </a:r>
          </a:p>
          <a:p>
            <a:pPr marL="0" indent="0">
              <a:buNone/>
            </a:pPr>
            <a:endParaRPr lang="de-DE" dirty="0"/>
          </a:p>
        </p:txBody>
      </p:sp>
    </p:spTree>
    <p:extLst>
      <p:ext uri="{BB962C8B-B14F-4D97-AF65-F5344CB8AC3E}">
        <p14:creationId xmlns:p14="http://schemas.microsoft.com/office/powerpoint/2010/main" val="3490532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0" y="1690688"/>
            <a:ext cx="4750676" cy="235431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accent1">
                    <a:lumMod val="75000"/>
                  </a:schemeClr>
                </a:solidFill>
              </a:rPr>
              <a:t>Sender</a:t>
            </a:r>
            <a:endParaRPr lang="de-DE" dirty="0">
              <a:solidFill>
                <a:schemeClr val="accent1">
                  <a:lumMod val="75000"/>
                </a:schemeClr>
              </a:solidFill>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8"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dirty="0">
                <a:solidFill>
                  <a:schemeClr val="accent1">
                    <a:lumMod val="75000"/>
                  </a:schemeClr>
                </a:solidFill>
              </a:rPr>
              <a:t>Receiver</a:t>
            </a:r>
            <a:endParaRPr lang="de-DE" dirty="0">
              <a:solidFill>
                <a:schemeClr val="accent1">
                  <a:lumMod val="75000"/>
                </a:schemeClr>
              </a:solidFill>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3"/>
            <a:ext cx="7236374"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Scope</a:t>
            </a:r>
            <a:r>
              <a:rPr lang="de-DE" dirty="0"/>
              <a:t> </a:t>
            </a:r>
            <a:r>
              <a:rPr lang="de-DE" dirty="0" err="1"/>
              <a:t>of</a:t>
            </a:r>
            <a:r>
              <a:rPr lang="de-DE" dirty="0"/>
              <a:t> </a:t>
            </a:r>
            <a:r>
              <a:rPr lang="de-DE" dirty="0" err="1"/>
              <a:t>OpenAPI</a:t>
            </a:r>
            <a:r>
              <a:rPr lang="de-DE" dirty="0"/>
              <a:t> </a:t>
            </a:r>
            <a:r>
              <a:rPr lang="de-DE" dirty="0" err="1"/>
              <a:t>tooling</a:t>
            </a:r>
            <a:endParaRPr lang="de-DE" dirty="0"/>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4"/>
            <a:ext cx="10515600" cy="1325563"/>
          </a:xfrm>
        </p:spPr>
        <p:txBody>
          <a:bodyPr/>
          <a:lstStyle/>
          <a:p>
            <a:r>
              <a:rPr lang="de-DE" dirty="0"/>
              <a:t>Implementation </a:t>
            </a:r>
            <a:r>
              <a:rPr lang="de-DE" dirty="0" err="1"/>
              <a:t>Complexity</a:t>
            </a:r>
            <a:r>
              <a:rPr lang="de-DE" dirty="0"/>
              <a:t> </a:t>
            </a:r>
            <a:r>
              <a:rPr lang="de-DE" dirty="0" err="1"/>
              <a:t>and</a:t>
            </a:r>
            <a:br>
              <a:rPr lang="de-DE" dirty="0"/>
            </a:br>
            <a:r>
              <a:rPr lang="de-DE" dirty="0"/>
              <a:t>Processing </a:t>
            </a:r>
            <a:r>
              <a:rPr lang="de-DE" dirty="0" err="1"/>
              <a:t>Effort</a:t>
            </a:r>
            <a:endParaRPr lang="de-DE" dirty="0"/>
          </a:p>
        </p:txBody>
      </p:sp>
      <p:sp>
        <p:nvSpPr>
          <p:cNvPr id="8" name="TextBox 7">
            <a:extLst>
              <a:ext uri="{FF2B5EF4-FFF2-40B4-BE49-F238E27FC236}">
                <a16:creationId xmlns:a16="http://schemas.microsoft.com/office/drawing/2014/main" id="{E9042931-41BF-43B0-93D8-D2A2B7A4937B}"/>
              </a:ext>
            </a:extLst>
          </p:cNvPr>
          <p:cNvSpPr txBox="1"/>
          <p:nvPr/>
        </p:nvSpPr>
        <p:spPr>
          <a:xfrm>
            <a:off x="964324" y="2179417"/>
            <a:ext cx="1479331" cy="954107"/>
          </a:xfrm>
          <a:prstGeom prst="rect">
            <a:avLst/>
          </a:prstGeom>
          <a:solidFill>
            <a:schemeClr val="bg1"/>
          </a:solidFill>
          <a:ln>
            <a:solidFill>
              <a:schemeClr val="bg1">
                <a:lumMod val="50000"/>
              </a:schemeClr>
            </a:solidFill>
          </a:ln>
        </p:spPr>
        <p:txBody>
          <a:bodyPr wrap="square" rtlCol="0">
            <a:spAutoFit/>
          </a:bodyPr>
          <a:lstStyle/>
          <a:p>
            <a:r>
              <a:rPr lang="de-DE" sz="1400" dirty="0" err="1"/>
              <a:t>Programming</a:t>
            </a:r>
            <a:r>
              <a:rPr lang="de-DE" sz="1400" dirty="0"/>
              <a:t> Language </a:t>
            </a:r>
            <a:r>
              <a:rPr lang="de-DE" sz="1400" dirty="0" err="1"/>
              <a:t>data</a:t>
            </a:r>
            <a:endParaRPr lang="de-DE" sz="1400" dirty="0"/>
          </a:p>
          <a:p>
            <a:r>
              <a:rPr lang="de-DE" sz="1400" dirty="0" err="1"/>
              <a:t>Representation</a:t>
            </a:r>
            <a:r>
              <a:rPr lang="de-DE" sz="1400" dirty="0"/>
              <a:t>,</a:t>
            </a:r>
            <a:br>
              <a:rPr lang="de-DE" sz="1400" dirty="0"/>
            </a:br>
            <a:r>
              <a:rPr lang="de-DE" sz="1400" dirty="0"/>
              <a:t>e.g. C </a:t>
            </a:r>
            <a:r>
              <a:rPr lang="de-DE" sz="1400" dirty="0" err="1"/>
              <a:t>structures</a:t>
            </a:r>
            <a:endParaRPr lang="de-DE" sz="1400" dirty="0"/>
          </a:p>
        </p:txBody>
      </p:sp>
      <p:sp>
        <p:nvSpPr>
          <p:cNvPr id="9" name="TextBox 8">
            <a:extLst>
              <a:ext uri="{FF2B5EF4-FFF2-40B4-BE49-F238E27FC236}">
                <a16:creationId xmlns:a16="http://schemas.microsoft.com/office/drawing/2014/main" id="{88698795-DB7B-400B-A72B-2382D1CE47FE}"/>
              </a:ext>
            </a:extLst>
          </p:cNvPr>
          <p:cNvSpPr txBox="1"/>
          <p:nvPr/>
        </p:nvSpPr>
        <p:spPr>
          <a:xfrm>
            <a:off x="9887607" y="2163650"/>
            <a:ext cx="1497725" cy="954107"/>
          </a:xfrm>
          <a:prstGeom prst="rect">
            <a:avLst/>
          </a:prstGeom>
          <a:solidFill>
            <a:schemeClr val="bg1"/>
          </a:solidFill>
          <a:ln>
            <a:solidFill>
              <a:schemeClr val="bg1">
                <a:lumMod val="50000"/>
              </a:schemeClr>
            </a:solidFill>
          </a:ln>
        </p:spPr>
        <p:txBody>
          <a:bodyPr wrap="square" rtlCol="0">
            <a:spAutoFit/>
          </a:bodyPr>
          <a:lstStyle/>
          <a:p>
            <a:r>
              <a:rPr lang="de-DE" sz="1400" dirty="0" err="1"/>
              <a:t>Programming</a:t>
            </a:r>
            <a:r>
              <a:rPr lang="de-DE" sz="1400" dirty="0"/>
              <a:t> Language </a:t>
            </a:r>
            <a:r>
              <a:rPr lang="de-DE" sz="1400" dirty="0" err="1"/>
              <a:t>data</a:t>
            </a:r>
            <a:endParaRPr lang="de-DE" sz="1400" dirty="0"/>
          </a:p>
          <a:p>
            <a:r>
              <a:rPr lang="de-DE" sz="1400" dirty="0" err="1"/>
              <a:t>Representation</a:t>
            </a:r>
            <a:r>
              <a:rPr lang="de-DE" sz="1400" dirty="0"/>
              <a:t>,</a:t>
            </a:r>
            <a:br>
              <a:rPr lang="de-DE" sz="1400" dirty="0"/>
            </a:br>
            <a:r>
              <a:rPr lang="de-DE" sz="1400" dirty="0"/>
              <a:t>e.g. C </a:t>
            </a:r>
            <a:r>
              <a:rPr lang="de-DE" sz="1400" dirty="0" err="1"/>
              <a:t>structures</a:t>
            </a:r>
            <a:endParaRPr lang="de-DE" sz="1400" dirty="0"/>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HTTP </a:t>
            </a:r>
            <a:r>
              <a:rPr lang="de-DE" sz="1400" dirty="0" err="1"/>
              <a:t>handling</a:t>
            </a:r>
            <a:r>
              <a:rPr lang="de-DE" sz="1400" dirty="0"/>
              <a:t> </a:t>
            </a:r>
            <a:r>
              <a:rPr lang="de-DE" sz="1400" dirty="0" err="1"/>
              <a:t>and</a:t>
            </a:r>
            <a:r>
              <a:rPr lang="de-DE" sz="1400" dirty="0"/>
              <a:t> </a:t>
            </a:r>
            <a:r>
              <a:rPr lang="de-DE" sz="1400" dirty="0" err="1"/>
              <a:t>sending</a:t>
            </a:r>
            <a:endParaRPr lang="de-DE" sz="1400" dirty="0"/>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Data </a:t>
            </a:r>
            <a:r>
              <a:rPr lang="de-DE" sz="1400" dirty="0" err="1"/>
              <a:t>Encapsulation</a:t>
            </a:r>
            <a:r>
              <a:rPr lang="de-DE" sz="1400" dirty="0"/>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6" y="2179417"/>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HTTP </a:t>
            </a:r>
            <a:r>
              <a:rPr lang="de-DE" sz="1400" dirty="0" err="1"/>
              <a:t>handling</a:t>
            </a:r>
            <a:r>
              <a:rPr lang="de-DE" sz="1400" dirty="0"/>
              <a:t> </a:t>
            </a:r>
            <a:r>
              <a:rPr lang="de-DE" sz="1400" dirty="0" err="1"/>
              <a:t>and</a:t>
            </a:r>
            <a:r>
              <a:rPr lang="de-DE" sz="1400" dirty="0"/>
              <a:t> </a:t>
            </a:r>
            <a:r>
              <a:rPr lang="de-DE" sz="1400" dirty="0" err="1"/>
              <a:t>reception</a:t>
            </a:r>
            <a:endParaRPr lang="de-DE" sz="1400" dirty="0"/>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7" y="2158393"/>
            <a:ext cx="945932" cy="954107"/>
          </a:xfrm>
          <a:prstGeom prst="rect">
            <a:avLst/>
          </a:prstGeom>
          <a:solidFill>
            <a:schemeClr val="bg1"/>
          </a:solidFill>
          <a:ln>
            <a:solidFill>
              <a:schemeClr val="bg1">
                <a:lumMod val="50000"/>
              </a:schemeClr>
            </a:solidFill>
          </a:ln>
        </p:spPr>
        <p:txBody>
          <a:bodyPr wrap="square" rtlCol="0">
            <a:spAutoFit/>
          </a:bodyPr>
          <a:lstStyle/>
          <a:p>
            <a:r>
              <a:rPr lang="de-DE" sz="1400" dirty="0"/>
              <a:t>Data De-</a:t>
            </a:r>
            <a:r>
              <a:rPr lang="de-DE" sz="1400" dirty="0" err="1"/>
              <a:t>ncapsulation</a:t>
            </a:r>
            <a:r>
              <a:rPr lang="de-DE" sz="1400" dirty="0"/>
              <a:t> </a:t>
            </a:r>
            <a:r>
              <a:rPr lang="de-DE" sz="1400" dirty="0" err="1"/>
              <a:t>from</a:t>
            </a:r>
            <a:r>
              <a:rPr lang="de-DE" sz="1400" dirty="0"/>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4"/>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6"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4"/>
            <a:ext cx="1828800" cy="526994"/>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rPr>
              <a:t>Implementation Option 1: Express changes in programming language </a:t>
            </a:r>
            <a:r>
              <a:rPr lang="en-GB" dirty="0">
                <a:solidFill>
                  <a:srgbClr val="FF0000"/>
                </a:solidFill>
              </a:rPr>
              <a:t>(Preferable)</a:t>
            </a:r>
          </a:p>
          <a:p>
            <a:pPr marL="285750" indent="-285750">
              <a:buFont typeface="Arial" panose="020B0604020202020204" pitchFamily="34" charset="0"/>
              <a:buChar char="•"/>
            </a:pPr>
            <a:r>
              <a:rPr lang="en-GB" dirty="0">
                <a:solidFill>
                  <a:srgbClr val="FF0000"/>
                </a:solidFill>
              </a:rPr>
              <a:t>Simpler with JSON Merge patch</a:t>
            </a:r>
            <a:r>
              <a:rPr lang="en-GB" dirty="0">
                <a:solidFill>
                  <a:schemeClr val="tx1"/>
                </a:solidFill>
              </a:rPr>
              <a:t>, where data representation of original data and patched data is similar</a:t>
            </a:r>
          </a:p>
          <a:p>
            <a:pPr marL="285750" indent="-285750">
              <a:buFont typeface="Arial" panose="020B0604020202020204" pitchFamily="34" charset="0"/>
              <a:buChar char="•"/>
            </a:pPr>
            <a:r>
              <a:rPr lang="en-GB" dirty="0">
                <a:solidFill>
                  <a:schemeClr val="tx1"/>
                </a:solidFill>
              </a:rPr>
              <a:t>For JSON PATCH, knowledge of original JSON file required (that is hidden by </a:t>
            </a:r>
            <a:r>
              <a:rPr lang="en-GB" dirty="0" err="1">
                <a:solidFill>
                  <a:schemeClr val="tx1"/>
                </a:solidFill>
              </a:rPr>
              <a:t>OpenAPI</a:t>
            </a:r>
            <a:r>
              <a:rPr lang="en-GB" dirty="0">
                <a:solidFill>
                  <a:schemeClr val="tx1"/>
                </a:solidFill>
              </a:rPr>
              <a:t> tooling) </a:t>
            </a:r>
          </a:p>
          <a:p>
            <a:pPr marL="285750" indent="-285750">
              <a:buFont typeface="Arial" panose="020B0604020202020204" pitchFamily="34" charset="0"/>
              <a:buChar char="•"/>
            </a:pPr>
            <a:r>
              <a:rPr lang="en-GB" dirty="0">
                <a:solidFill>
                  <a:schemeClr val="tx1"/>
                </a:solidFill>
              </a:rPr>
              <a:t>Pro: Less processing effort, only changes are handled</a:t>
            </a:r>
          </a:p>
          <a:p>
            <a:r>
              <a:rPr lang="en-GB" dirty="0">
                <a:solidFill>
                  <a:schemeClr val="tx1"/>
                </a:solidFill>
              </a:rPr>
              <a:t>Implementation Option 2: Handle Changes on JSON body level</a:t>
            </a:r>
          </a:p>
          <a:p>
            <a:pPr marL="285750" indent="-285750">
              <a:buFont typeface="Arial" panose="020B0604020202020204" pitchFamily="34" charset="0"/>
              <a:buChar char="•"/>
            </a:pPr>
            <a:r>
              <a:rPr lang="en-GB" dirty="0">
                <a:solidFill>
                  <a:schemeClr val="tx1"/>
                </a:solidFill>
              </a:rPr>
              <a:t>Con: Higher processing effort: Receiver will need to generate entire swagger file based on Diffs and original file and process entire file, not only changes.</a:t>
            </a:r>
          </a:p>
          <a:p>
            <a:pPr marL="285750" indent="-285750">
              <a:buFont typeface="Arial" panose="020B0604020202020204" pitchFamily="34" charset="0"/>
              <a:buChar char="•"/>
            </a:pPr>
            <a:r>
              <a:rPr lang="en-GB" dirty="0">
                <a:solidFill>
                  <a:schemeClr val="tx1"/>
                </a:solidFill>
              </a:rPr>
              <a:t>Con:  Implementation Complexity: </a:t>
            </a:r>
            <a:r>
              <a:rPr lang="en-GB" dirty="0" err="1">
                <a:solidFill>
                  <a:schemeClr val="tx1"/>
                </a:solidFill>
              </a:rPr>
              <a:t>OpenAPI</a:t>
            </a:r>
            <a:r>
              <a:rPr lang="en-GB" dirty="0">
                <a:solidFill>
                  <a:schemeClr val="tx1"/>
                </a:solidFill>
              </a:rPr>
              <a:t> Tooling needs modifications. Also Storage of original JSON body</a:t>
            </a:r>
          </a:p>
          <a:p>
            <a:pPr marL="285750" indent="-285750">
              <a:buFont typeface="Arial" panose="020B0604020202020204" pitchFamily="34" charset="0"/>
              <a:buChar char="•"/>
            </a:pPr>
            <a:endParaRPr lang="de-DE" dirty="0">
              <a:solidFill>
                <a:schemeClr val="tx1"/>
              </a:solidFill>
            </a:endParaRPr>
          </a:p>
        </p:txBody>
      </p:sp>
    </p:spTree>
    <p:extLst>
      <p:ext uri="{BB962C8B-B14F-4D97-AF65-F5344CB8AC3E}">
        <p14:creationId xmlns:p14="http://schemas.microsoft.com/office/powerpoint/2010/main" val="188301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4"/>
            <a:ext cx="10515600" cy="1325563"/>
          </a:xfrm>
        </p:spPr>
        <p:txBody>
          <a:bodyPr/>
          <a:lstStyle/>
          <a:p>
            <a:r>
              <a:rPr lang="de-DE" dirty="0" err="1"/>
              <a:t>Enforcement</a:t>
            </a:r>
            <a:r>
              <a:rPr lang="de-DE" dirty="0"/>
              <a:t> </a:t>
            </a:r>
            <a:r>
              <a:rPr lang="de-DE" dirty="0" err="1"/>
              <a:t>that</a:t>
            </a:r>
            <a:r>
              <a:rPr lang="de-DE" dirty="0"/>
              <a:t> </a:t>
            </a:r>
            <a:r>
              <a:rPr lang="de-DE" dirty="0" err="1"/>
              <a:t>only</a:t>
            </a:r>
            <a:r>
              <a:rPr lang="de-DE" dirty="0"/>
              <a:t> </a:t>
            </a:r>
            <a:r>
              <a:rPr lang="de-DE" dirty="0" err="1"/>
              <a:t>allowed</a:t>
            </a:r>
            <a:r>
              <a:rPr lang="de-DE" dirty="0"/>
              <a:t> </a:t>
            </a:r>
            <a:r>
              <a:rPr lang="de-DE" dirty="0" err="1"/>
              <a:t>changes</a:t>
            </a:r>
            <a:r>
              <a:rPr lang="de-DE" dirty="0"/>
              <a:t> </a:t>
            </a:r>
            <a:r>
              <a:rPr lang="de-DE" dirty="0" err="1"/>
              <a:t>are</a:t>
            </a:r>
            <a:r>
              <a:rPr lang="de-DE" dirty="0"/>
              <a:t> </a:t>
            </a:r>
            <a:r>
              <a:rPr lang="de-DE" dirty="0" err="1"/>
              <a:t>applied</a:t>
            </a:r>
            <a:r>
              <a:rPr lang="de-DE" dirty="0"/>
              <a:t> </a:t>
            </a:r>
            <a:r>
              <a:rPr lang="de-DE" dirty="0" err="1"/>
              <a:t>by</a:t>
            </a:r>
            <a:r>
              <a:rPr lang="de-DE" dirty="0"/>
              <a:t>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0" y="1825624"/>
            <a:ext cx="6676695" cy="4753851"/>
          </a:xfrm>
        </p:spPr>
        <p:txBody>
          <a:bodyPr>
            <a:normAutofit fontScale="85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Very 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a:t>
            </a:r>
          </a:p>
          <a:p>
            <a:r>
              <a:rPr lang="en-GB" sz="2000" dirty="0"/>
              <a:t>For implementation option 2, such changes would be entirely </a:t>
            </a:r>
            <a:r>
              <a:rPr lang="en-GB" sz="2000" dirty="0" err="1"/>
              <a:t>applicatuion</a:t>
            </a:r>
            <a:r>
              <a:rPr lang="en-GB" sz="2000" dirty="0"/>
              <a:t>-level. Only a transparent file is described as body in </a:t>
            </a:r>
            <a:r>
              <a:rPr lang="en-GB" sz="2000" dirty="0" err="1"/>
              <a:t>OPenAPI</a:t>
            </a:r>
            <a:r>
              <a:rPr lang="en-GB" sz="20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8" cy="4680278"/>
          </a:xfrm>
          <a:prstGeom prst="rect">
            <a:avLst/>
          </a:prstGeom>
          <a:noFill/>
        </p:spPr>
        <p:txBody>
          <a:bodyPr wrap="square" rtlCol="0">
            <a:spAutoFit/>
          </a:bodyPr>
          <a:lstStyle/>
          <a:p>
            <a:endParaRPr lang="de-DE" dirty="0"/>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8" cy="4680278"/>
          </a:xfrm>
          <a:prstGeom prst="rect">
            <a:avLst/>
          </a:prstGeom>
          <a:noFill/>
        </p:spPr>
        <p:txBody>
          <a:bodyPr wrap="square" rtlCol="0">
            <a:spAutoFit/>
          </a:bodyPr>
          <a:lstStyle/>
          <a:p>
            <a:endParaRPr lang="de-DE" dirty="0"/>
          </a:p>
        </p:txBody>
      </p:sp>
      <p:sp>
        <p:nvSpPr>
          <p:cNvPr id="10" name="TextBox 9">
            <a:extLst>
              <a:ext uri="{FF2B5EF4-FFF2-40B4-BE49-F238E27FC236}">
                <a16:creationId xmlns:a16="http://schemas.microsoft.com/office/drawing/2014/main" id="{3F0AC118-AE82-43EE-8D35-59BAB7EEC9B5}"/>
              </a:ext>
            </a:extLst>
          </p:cNvPr>
          <p:cNvSpPr txBox="1"/>
          <p:nvPr/>
        </p:nvSpPr>
        <p:spPr>
          <a:xfrm>
            <a:off x="7746125" y="1079390"/>
            <a:ext cx="4183118" cy="5709255"/>
          </a:xfrm>
          <a:prstGeom prst="rect">
            <a:avLst/>
          </a:prstGeom>
          <a:solidFill>
            <a:schemeClr val="tx1"/>
          </a:solidFill>
        </p:spPr>
        <p:txBody>
          <a:bodyPr wrap="square" rtlCol="0">
            <a:spAutoFit/>
          </a:bodyPr>
          <a:lstStyle/>
          <a:p>
            <a:r>
              <a:rPr lang="de-DE" sz="700" dirty="0" err="1">
                <a:solidFill>
                  <a:schemeClr val="bg1"/>
                </a:solidFill>
                <a:latin typeface="Courier New" panose="02070309020205020404" pitchFamily="49" charset="0"/>
                <a:cs typeface="Courier New" panose="02070309020205020404" pitchFamily="49" charset="0"/>
              </a:rPr>
              <a:t>paths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users</a:t>
            </a:r>
            <a:r>
              <a:rPr lang="de-DE" sz="700" dirty="0">
                <a:solidFill>
                  <a:schemeClr val="bg1"/>
                </a:solidFill>
                <a:latin typeface="Courier New" panose="02070309020205020404" pitchFamily="49" charset="0"/>
                <a:cs typeface="Courier New" panose="02070309020205020404" pitchFamily="49" charset="0"/>
              </a:rPr>
              <a:t>/{GUID}:</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summary</a:t>
            </a:r>
            <a:r>
              <a:rPr lang="de-DE" sz="700" dirty="0">
                <a:solidFill>
                  <a:schemeClr val="bg1"/>
                </a:solidFill>
                <a:latin typeface="Courier New" panose="02070309020205020404" pitchFamily="49" charset="0"/>
                <a:cs typeface="Courier New" panose="02070309020205020404" pitchFamily="49" charset="0"/>
              </a:rPr>
              <a:t>: Update a </a:t>
            </a:r>
            <a:r>
              <a:rPr lang="de-DE" sz="700" dirty="0" err="1">
                <a:solidFill>
                  <a:schemeClr val="bg1"/>
                </a:solidFill>
                <a:latin typeface="Courier New" panose="02070309020205020404" pitchFamily="49" charset="0"/>
                <a:cs typeface="Courier New" panose="02070309020205020404" pitchFamily="49" charset="0"/>
              </a:rPr>
              <a:t>user</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parameters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name</a:t>
            </a:r>
            <a:r>
              <a:rPr lang="de-DE" sz="700" dirty="0">
                <a:solidFill>
                  <a:schemeClr val="bg1"/>
                </a:solidFill>
                <a:latin typeface="Courier New" panose="02070309020205020404" pitchFamily="49" charset="0"/>
                <a:cs typeface="Courier New" panose="02070309020205020404" pitchFamily="49" charset="0"/>
              </a:rPr>
              <a:t>: GUID</a:t>
            </a:r>
          </a:p>
          <a:p>
            <a:r>
              <a:rPr lang="de-DE" sz="700" dirty="0">
                <a:solidFill>
                  <a:schemeClr val="bg1"/>
                </a:solidFill>
                <a:latin typeface="Courier New" panose="02070309020205020404" pitchFamily="49" charset="0"/>
                <a:cs typeface="Courier New" panose="02070309020205020404" pitchFamily="49" charset="0"/>
              </a:rPr>
              <a:t>          in: </a:t>
            </a:r>
            <a:r>
              <a:rPr lang="de-DE" sz="700" dirty="0" err="1">
                <a:solidFill>
                  <a:schemeClr val="bg1"/>
                </a:solidFill>
                <a:latin typeface="Courier New" panose="02070309020205020404" pitchFamily="49" charset="0"/>
                <a:cs typeface="Courier New" panose="02070309020205020404" pitchFamily="49" charset="0"/>
              </a:rPr>
              <a:t>path</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true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format</a:t>
            </a:r>
            <a:r>
              <a:rPr lang="de-DE" sz="700" dirty="0">
                <a:solidFill>
                  <a:schemeClr val="bg1"/>
                </a:solidFill>
                <a:latin typeface="Courier New" panose="02070309020205020404" pitchFamily="49" charset="0"/>
                <a:cs typeface="Courier New" panose="02070309020205020404" pitchFamily="49" charset="0"/>
              </a:rPr>
              <a:t>: GUID</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GUID </a:t>
            </a:r>
            <a:r>
              <a:rPr lang="de-DE" sz="700" dirty="0" err="1">
                <a:solidFill>
                  <a:schemeClr val="bg1"/>
                </a:solidFill>
                <a:latin typeface="Courier New" panose="02070309020205020404" pitchFamily="49" charset="0"/>
                <a:cs typeface="Courier New" panose="02070309020205020404" pitchFamily="49" charset="0"/>
              </a:rPr>
              <a:t>of</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specific</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user</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name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JsonPatch</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in: </a:t>
            </a:r>
            <a:r>
              <a:rPr lang="de-DE" sz="700" dirty="0" err="1">
                <a:solidFill>
                  <a:schemeClr val="bg1"/>
                </a:solidFill>
                <a:latin typeface="Courier New" panose="02070309020205020404" pitchFamily="49" charset="0"/>
                <a:cs typeface="Courier New" panose="02070309020205020404" pitchFamily="49" charset="0"/>
              </a:rPr>
              <a:t>body</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true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schema</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r>
              <a:rPr lang="de-DE" sz="700" dirty="0" err="1">
                <a:solidFill>
                  <a:schemeClr val="bg1"/>
                </a:solidFill>
                <a:latin typeface="Courier New" panose="02070309020205020404" pitchFamily="49" charset="0"/>
                <a:cs typeface="Courier New" panose="02070309020205020404" pitchFamily="49" charset="0"/>
              </a:rPr>
              <a:t>PatchRequest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responses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'200':</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Successful</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response</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schema</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/User"</a:t>
            </a:r>
          </a:p>
          <a:p>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PatchRequest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array</a:t>
            </a:r>
            <a:endParaRPr lang="de-DE" sz="700" dirty="0">
              <a:solidFill>
                <a:schemeClr val="bg1"/>
              </a:solidFill>
              <a:latin typeface="Courier New" panose="02070309020205020404" pitchFamily="49" charset="0"/>
              <a:cs typeface="Courier New" panose="02070309020205020404" pitchFamily="49" charset="0"/>
            </a:endParaRP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items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ref</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definitions</a:t>
            </a:r>
            <a:r>
              <a:rPr lang="de-DE" sz="700" dirty="0">
                <a:solidFill>
                  <a:schemeClr val="bg1"/>
                </a:solidFill>
                <a:latin typeface="Courier New" panose="02070309020205020404" pitchFamily="49" charset="0"/>
                <a:cs typeface="Courier New" panose="02070309020205020404" pitchFamily="49" charset="0"/>
              </a:rPr>
              <a:t>/</a:t>
            </a:r>
            <a:r>
              <a:rPr lang="de-DE" sz="700" dirty="0" err="1">
                <a:solidFill>
                  <a:schemeClr val="bg1"/>
                </a:solidFill>
                <a:latin typeface="Courier New" panose="02070309020205020404" pitchFamily="49" charset="0"/>
                <a:cs typeface="Courier New" panose="02070309020205020404" pitchFamily="49" charset="0"/>
              </a:rPr>
              <a:t>PatchDocument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PatchDocument</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JSONPatch</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document</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as</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defined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by</a:t>
            </a:r>
            <a:r>
              <a:rPr lang="de-DE" sz="700" dirty="0">
                <a:solidFill>
                  <a:schemeClr val="bg1"/>
                </a:solidFill>
                <a:latin typeface="Courier New" panose="02070309020205020404" pitchFamily="49" charset="0"/>
                <a:cs typeface="Courier New" panose="02070309020205020404" pitchFamily="49" charset="0"/>
              </a:rPr>
              <a:t> RFC 6902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required</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op</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path</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properties</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op</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a:t>
            </a:r>
            <a:r>
              <a:rPr lang="de-DE" sz="700" dirty="0" err="1">
                <a:solidFill>
                  <a:schemeClr val="bg1"/>
                </a:solidFill>
                <a:latin typeface="Courier New" panose="02070309020205020404" pitchFamily="49" charset="0"/>
                <a:cs typeface="Courier New" panose="02070309020205020404" pitchFamily="49" charset="0"/>
              </a:rPr>
              <a:t>operation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to</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performed</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enum</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add</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remove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replace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move</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copy</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 "</a:t>
            </a:r>
            <a:r>
              <a:rPr lang="de-DE" sz="700" dirty="0" err="1">
                <a:solidFill>
                  <a:schemeClr val="bg1"/>
                </a:solidFill>
                <a:latin typeface="Courier New" panose="02070309020205020404" pitchFamily="49" charset="0"/>
                <a:cs typeface="Courier New" panose="02070309020205020404" pitchFamily="49" charset="0"/>
              </a:rPr>
              <a:t>test</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path</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JSON-Pointer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object</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The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to</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be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used</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within</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the</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operations</a:t>
            </a:r>
            <a:r>
              <a:rPr lang="de-DE" sz="700" dirty="0">
                <a:solidFill>
                  <a:schemeClr val="bg1"/>
                </a:solidFill>
                <a:latin typeface="Courier New" panose="02070309020205020404" pitchFamily="49" charset="0"/>
                <a:cs typeface="Courier New" panose="02070309020205020404" pitchFamily="49" charset="0"/>
              </a:rPr>
              <a:t>.</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from</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type: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p>
          <a:p>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description</a:t>
            </a:r>
            <a:r>
              <a:rPr lang="de-DE" sz="700" dirty="0">
                <a:solidFill>
                  <a:schemeClr val="bg1"/>
                </a:solidFill>
                <a:latin typeface="Courier New" panose="02070309020205020404" pitchFamily="49" charset="0"/>
                <a:cs typeface="Courier New" panose="02070309020205020404" pitchFamily="49" charset="0"/>
              </a:rPr>
              <a:t>: A </a:t>
            </a:r>
            <a:r>
              <a:rPr lang="de-DE" sz="700" dirty="0" err="1">
                <a:solidFill>
                  <a:schemeClr val="bg1"/>
                </a:solidFill>
                <a:latin typeface="Courier New" panose="02070309020205020404" pitchFamily="49" charset="0"/>
                <a:cs typeface="Courier New" panose="02070309020205020404" pitchFamily="49" charset="0"/>
              </a:rPr>
              <a:t>string</a:t>
            </a:r>
            <a:r>
              <a:rPr lang="de-DE" sz="700" dirty="0">
                <a:solidFill>
                  <a:schemeClr val="bg1"/>
                </a:solidFill>
                <a:latin typeface="Courier New" panose="02070309020205020404" pitchFamily="49" charset="0"/>
                <a:cs typeface="Courier New" panose="02070309020205020404" pitchFamily="49" charset="0"/>
              </a:rPr>
              <a:t> </a:t>
            </a:r>
            <a:r>
              <a:rPr lang="de-DE" sz="700" dirty="0" err="1">
                <a:solidFill>
                  <a:schemeClr val="bg1"/>
                </a:solidFill>
                <a:latin typeface="Courier New" panose="02070309020205020404" pitchFamily="49" charset="0"/>
                <a:cs typeface="Courier New" panose="02070309020205020404" pitchFamily="49" charset="0"/>
              </a:rPr>
              <a:t>containing</a:t>
            </a:r>
            <a:r>
              <a:rPr lang="de-DE" sz="700" dirty="0">
                <a:solidFill>
                  <a:schemeClr val="bg1"/>
                </a:solidFill>
                <a:latin typeface="Courier New" panose="02070309020205020404" pitchFamily="49" charset="0"/>
                <a:cs typeface="Courier New" panose="02070309020205020404" pitchFamily="49" charset="0"/>
              </a:rPr>
              <a:t> a JSON Pointer </a:t>
            </a:r>
            <a:r>
              <a:rPr lang="de-DE" sz="700" dirty="0" err="1">
                <a:solidFill>
                  <a:schemeClr val="bg1"/>
                </a:solidFill>
                <a:latin typeface="Courier New" panose="02070309020205020404" pitchFamily="49" charset="0"/>
                <a:cs typeface="Courier New" panose="02070309020205020404" pitchFamily="49" charset="0"/>
              </a:rPr>
              <a:t>value</a:t>
            </a:r>
            <a:r>
              <a:rPr lang="de-DE" sz="700" dirty="0">
                <a:solidFill>
                  <a:schemeClr val="bg1"/>
                </a:solidFill>
                <a:latin typeface="Courier New" panose="02070309020205020404" pitchFamily="49" charset="0"/>
                <a:cs typeface="Courier New" panose="02070309020205020404" pitchFamily="49" charset="0"/>
              </a:rPr>
              <a:t>.</a:t>
            </a:r>
          </a:p>
          <a:p>
            <a:endParaRPr lang="de-DE" sz="800" dirty="0">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280671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55000" lnSpcReduction="20000"/>
          </a:bodyPr>
          <a:lstStyle/>
          <a:p>
            <a:pPr marL="0" indent="0">
              <a:buNone/>
            </a:pPr>
            <a:r>
              <a:rPr lang="en-GB" sz="2900" dirty="0"/>
              <a:t>Meaning:</a:t>
            </a:r>
          </a:p>
          <a:p>
            <a:r>
              <a:rPr lang="en-GB" sz="2900" dirty="0"/>
              <a:t>If the same modifications are applied several times to the same data, the result is the same as if the modifications are only applied 1 time.</a:t>
            </a:r>
          </a:p>
          <a:p>
            <a:pPr marL="0" indent="0">
              <a:buNone/>
            </a:pPr>
            <a:r>
              <a:rPr lang="en-GB" sz="2900" dirty="0"/>
              <a:t>Significance:</a:t>
            </a:r>
          </a:p>
          <a:p>
            <a:r>
              <a:rPr lang="en-GB" sz="2900"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2900" dirty="0"/>
              <a:t>It PATCH operation is not idempotent, the status of data before PATCH needs to be checked before new attempt (e.g. via timestamp etc), conditions for applying patch etc.</a:t>
            </a:r>
          </a:p>
          <a:p>
            <a:pPr marL="0" indent="0">
              <a:buNone/>
            </a:pPr>
            <a:r>
              <a:rPr lang="en-GB" sz="2900" dirty="0"/>
              <a:t>Enhanced JSON Merge PATCH is idempotent:</a:t>
            </a:r>
          </a:p>
          <a:p>
            <a:r>
              <a:rPr lang="en-GB" sz="2900" dirty="0"/>
              <a:t>Attributes removed via null remain removed (This assumes that a non-existing attribute set to value null will be ignored). </a:t>
            </a:r>
          </a:p>
          <a:p>
            <a:r>
              <a:rPr lang="en-GB" sz="2900" dirty="0"/>
              <a:t>New attribute values remain applicable</a:t>
            </a:r>
          </a:p>
          <a:p>
            <a:r>
              <a:rPr lang="en-GB" sz="2900" dirty="0"/>
              <a:t>Add attributes from first application will be considered existing attributes and value will be replaced by same value</a:t>
            </a:r>
          </a:p>
          <a:p>
            <a:pPr marL="0" indent="0">
              <a:buNone/>
            </a:pPr>
            <a:r>
              <a:rPr lang="en-GB" sz="2900" dirty="0"/>
              <a:t>JSON Patch can describe non-idempotent modifications:</a:t>
            </a:r>
          </a:p>
          <a:p>
            <a:r>
              <a:rPr lang="en-GB" sz="2900" dirty="0"/>
              <a:t>Removing the </a:t>
            </a:r>
            <a:r>
              <a:rPr lang="en-GB" sz="2900" i="1" dirty="0"/>
              <a:t>n</a:t>
            </a:r>
            <a:r>
              <a:rPr lang="en-GB" sz="2900" baseline="30000" dirty="0"/>
              <a:t>th</a:t>
            </a:r>
            <a:r>
              <a:rPr lang="en-GB" sz="2900" dirty="0"/>
              <a:t> element in an array two times in consecution will remove the </a:t>
            </a:r>
            <a:r>
              <a:rPr lang="en-GB" sz="2900" i="1" dirty="0"/>
              <a:t>n</a:t>
            </a:r>
            <a:r>
              <a:rPr lang="en-GB" sz="2900" baseline="30000" dirty="0"/>
              <a:t>th</a:t>
            </a:r>
            <a:r>
              <a:rPr lang="en-GB" sz="2900" dirty="0"/>
              <a:t> and </a:t>
            </a:r>
            <a:r>
              <a:rPr lang="en-GB" sz="2900" i="1" dirty="0"/>
              <a:t>(n+1)</a:t>
            </a:r>
            <a:r>
              <a:rPr lang="en-GB" sz="2900" baseline="30000" dirty="0" err="1"/>
              <a:t>th</a:t>
            </a:r>
            <a:r>
              <a:rPr lang="en-GB" sz="2900" dirty="0"/>
              <a:t> element of the original array</a:t>
            </a:r>
            <a:endParaRPr lang="de-DE" sz="2900" dirty="0"/>
          </a:p>
          <a:p>
            <a:pPr marL="0" indent="0">
              <a:buNone/>
            </a:pPr>
            <a:endParaRPr lang="de-DE" dirty="0"/>
          </a:p>
        </p:txBody>
      </p:sp>
    </p:spTree>
    <p:extLst>
      <p:ext uri="{BB962C8B-B14F-4D97-AF65-F5344CB8AC3E}">
        <p14:creationId xmlns:p14="http://schemas.microsoft.com/office/powerpoint/2010/main" val="3590943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ext uri="{D42A27DB-BD31-4B8C-83A1-F6EECF244321}">
                <p14:modId xmlns:p14="http://schemas.microsoft.com/office/powerpoint/2010/main" val="3501111751"/>
              </p:ext>
            </p:extLst>
          </p:nvPr>
        </p:nvGraphicFramePr>
        <p:xfrm>
          <a:off x="838200" y="1513490"/>
          <a:ext cx="10515600" cy="4871641"/>
        </p:xfrm>
        <a:graphic>
          <a:graphicData uri="http://schemas.openxmlformats.org/drawingml/2006/table">
            <a:tbl>
              <a:tblPr firstRow="1" bandRow="1">
                <a:tableStyleId>{5C22544A-7EE6-4342-B048-85BDC9FD1C3A}</a:tableStyleId>
              </a:tblPr>
              <a:tblGrid>
                <a:gridCol w="2682766">
                  <a:extLst>
                    <a:ext uri="{9D8B030D-6E8A-4147-A177-3AD203B41FA5}">
                      <a16:colId xmlns:a16="http://schemas.microsoft.com/office/drawing/2014/main" val="2585261711"/>
                    </a:ext>
                  </a:extLst>
                </a:gridCol>
                <a:gridCol w="2575034">
                  <a:extLst>
                    <a:ext uri="{9D8B030D-6E8A-4147-A177-3AD203B41FA5}">
                      <a16:colId xmlns:a16="http://schemas.microsoft.com/office/drawing/2014/main" val="4057854618"/>
                    </a:ext>
                  </a:extLst>
                </a:gridCol>
                <a:gridCol w="2628900">
                  <a:extLst>
                    <a:ext uri="{9D8B030D-6E8A-4147-A177-3AD203B41FA5}">
                      <a16:colId xmlns:a16="http://schemas.microsoft.com/office/drawing/2014/main" val="78264107"/>
                    </a:ext>
                  </a:extLst>
                </a:gridCol>
                <a:gridCol w="2628900">
                  <a:extLst>
                    <a:ext uri="{9D8B030D-6E8A-4147-A177-3AD203B41FA5}">
                      <a16:colId xmlns:a16="http://schemas.microsoft.com/office/drawing/2014/main" val="15227388"/>
                    </a:ext>
                  </a:extLst>
                </a:gridCol>
              </a:tblGrid>
              <a:tr h="680459">
                <a:tc>
                  <a:txBody>
                    <a:bodyPr/>
                    <a:lstStyle/>
                    <a:p>
                      <a:r>
                        <a:rPr lang="de-DE" dirty="0" err="1"/>
                        <a:t>Criterion</a:t>
                      </a:r>
                      <a:endParaRPr lang="de-DE" dirty="0"/>
                    </a:p>
                  </a:txBody>
                  <a:tcPr/>
                </a:tc>
                <a:tc>
                  <a:txBody>
                    <a:bodyPr/>
                    <a:lstStyle/>
                    <a:p>
                      <a:r>
                        <a:rPr lang="de-DE" dirty="0"/>
                        <a:t>JSON PATCH</a:t>
                      </a:r>
                    </a:p>
                  </a:txBody>
                  <a:tcPr/>
                </a:tc>
                <a:tc>
                  <a:txBody>
                    <a:bodyPr/>
                    <a:lstStyle/>
                    <a:p>
                      <a:r>
                        <a:rPr lang="de-DE" dirty="0"/>
                        <a:t>JSON </a:t>
                      </a:r>
                      <a:r>
                        <a:rPr lang="de-DE" dirty="0" err="1"/>
                        <a:t>Merge</a:t>
                      </a:r>
                      <a:r>
                        <a:rPr lang="de-DE" dirty="0"/>
                        <a:t> PATCH</a:t>
                      </a:r>
                    </a:p>
                  </a:txBody>
                  <a:tcPr/>
                </a:tc>
                <a:tc>
                  <a:txBody>
                    <a:bodyPr/>
                    <a:lstStyle/>
                    <a:p>
                      <a:r>
                        <a:rPr lang="de-DE" dirty="0"/>
                        <a:t>Enhanced  JSON </a:t>
                      </a:r>
                      <a:r>
                        <a:rPr lang="de-DE" dirty="0" err="1"/>
                        <a:t>Merge</a:t>
                      </a:r>
                      <a:r>
                        <a:rPr lang="de-DE" dirty="0"/>
                        <a:t> PATCH</a:t>
                      </a:r>
                    </a:p>
                  </a:txBody>
                  <a:tcPr/>
                </a:tc>
                <a:extLst>
                  <a:ext uri="{0D108BD9-81ED-4DB2-BD59-A6C34878D82A}">
                    <a16:rowId xmlns:a16="http://schemas.microsoft.com/office/drawing/2014/main" val="528640043"/>
                  </a:ext>
                </a:extLst>
              </a:tr>
              <a:tr h="1358548">
                <a:tc>
                  <a:txBody>
                    <a:bodyPr/>
                    <a:lstStyle/>
                    <a:p>
                      <a:r>
                        <a:rPr lang="en-GB" noProof="0"/>
                        <a:t>Scope of Modifications</a:t>
                      </a:r>
                    </a:p>
                  </a:txBody>
                  <a:tcPr/>
                </a:tc>
                <a:tc>
                  <a:txBody>
                    <a:bodyPr/>
                    <a:lstStyle/>
                    <a:p>
                      <a:r>
                        <a:rPr lang="en-GB" noProof="0"/>
                        <a:t>Widest:</a:t>
                      </a:r>
                    </a:p>
                    <a:p>
                      <a:r>
                        <a:rPr lang="en-GB" sz="1600" noProof="0"/>
                        <a:t>Supports modification of any individual array element and deleting attributes that use „Null“ value</a:t>
                      </a:r>
                    </a:p>
                  </a:txBody>
                  <a:tcPr/>
                </a:tc>
                <a:tc>
                  <a:txBody>
                    <a:bodyPr/>
                    <a:lstStyle/>
                    <a:p>
                      <a:r>
                        <a:rPr lang="en-GB" noProof="0"/>
                        <a:t>Restricted:</a:t>
                      </a:r>
                    </a:p>
                    <a:p>
                      <a:r>
                        <a:rPr lang="en-GB" sz="1600" noProof="0"/>
                        <a:t>modification of individual array element and deleting attributes that use „Null“ value not supported</a:t>
                      </a:r>
                    </a:p>
                  </a:txBody>
                  <a:tcPr/>
                </a:tc>
                <a:tc>
                  <a:txBody>
                    <a:bodyPr/>
                    <a:lstStyle/>
                    <a:p>
                      <a:r>
                        <a:rPr lang="en-GB" noProof="0"/>
                        <a:t>Intermediate:</a:t>
                      </a:r>
                    </a:p>
                    <a:p>
                      <a:r>
                        <a:rPr lang="en-GB" sz="1600" noProof="0"/>
                        <a:t>Supports modification of individual array elements that are structed elements including an identifier </a:t>
                      </a:r>
                    </a:p>
                  </a:txBody>
                  <a:tcPr/>
                </a:tc>
                <a:extLst>
                  <a:ext uri="{0D108BD9-81ED-4DB2-BD59-A6C34878D82A}">
                    <a16:rowId xmlns:a16="http://schemas.microsoft.com/office/drawing/2014/main" val="3904268185"/>
                  </a:ext>
                </a:extLst>
              </a:tr>
              <a:tr h="620110">
                <a:tc>
                  <a:txBody>
                    <a:bodyPr/>
                    <a:lstStyle/>
                    <a:p>
                      <a:r>
                        <a:rPr lang="en-GB" noProof="0"/>
                        <a:t>Implementation Complexity</a:t>
                      </a:r>
                    </a:p>
                  </a:txBody>
                  <a:tcPr/>
                </a:tc>
                <a:tc>
                  <a:txBody>
                    <a:bodyPr/>
                    <a:lstStyle/>
                    <a:p>
                      <a:r>
                        <a:rPr lang="en-GB" noProof="0"/>
                        <a:t>High </a:t>
                      </a:r>
                      <a:r>
                        <a:rPr lang="en-GB" sz="1600" noProof="0"/>
                        <a:t>(does not fit well to OpenAPI tooling)</a:t>
                      </a:r>
                    </a:p>
                  </a:txBody>
                  <a:tcPr/>
                </a:tc>
                <a:tc>
                  <a:txBody>
                    <a:bodyPr/>
                    <a:lstStyle/>
                    <a:p>
                      <a:r>
                        <a:rPr lang="en-GB" noProof="0"/>
                        <a:t>Low</a:t>
                      </a:r>
                    </a:p>
                  </a:txBody>
                  <a:tcPr/>
                </a:tc>
                <a:tc>
                  <a:txBody>
                    <a:bodyPr/>
                    <a:lstStyle/>
                    <a:p>
                      <a:r>
                        <a:rPr lang="en-GB" noProof="0"/>
                        <a:t>Moderate</a:t>
                      </a:r>
                    </a:p>
                  </a:txBody>
                  <a:tcPr/>
                </a:tc>
                <a:extLst>
                  <a:ext uri="{0D108BD9-81ED-4DB2-BD59-A6C34878D82A}">
                    <a16:rowId xmlns:a16="http://schemas.microsoft.com/office/drawing/2014/main" val="434653856"/>
                  </a:ext>
                </a:extLst>
              </a:tr>
              <a:tr h="158705">
                <a:tc>
                  <a:txBody>
                    <a:bodyPr/>
                    <a:lstStyle/>
                    <a:p>
                      <a:r>
                        <a:rPr lang="en-GB" noProof="0"/>
                        <a:t>Processing Effort</a:t>
                      </a:r>
                    </a:p>
                  </a:txBody>
                  <a:tcPr/>
                </a:tc>
                <a:tc>
                  <a:txBody>
                    <a:bodyPr/>
                    <a:lstStyle/>
                    <a:p>
                      <a:r>
                        <a:rPr lang="en-GB" noProof="0"/>
                        <a:t>High </a:t>
                      </a:r>
                      <a:r>
                        <a:rPr lang="en-GB" sz="1400" noProof="0"/>
                        <a:t>for  Implementation Option 2, otherwise moderate</a:t>
                      </a:r>
                      <a:endParaRPr lang="en-GB" noProof="0"/>
                    </a:p>
                  </a:txBody>
                  <a:tcPr/>
                </a:tc>
                <a:tc>
                  <a:txBody>
                    <a:bodyPr/>
                    <a:lstStyle/>
                    <a:p>
                      <a:r>
                        <a:rPr lang="en-GB" noProof="0"/>
                        <a:t>Moderate </a:t>
                      </a:r>
                      <a:r>
                        <a:rPr lang="en-GB" sz="1600" i="0" noProof="0"/>
                        <a:t>(assuming implementation option 1)</a:t>
                      </a:r>
                      <a:endParaRPr lang="en-GB" i="0"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a:t>Moderate </a:t>
                      </a:r>
                      <a:r>
                        <a:rPr lang="en-GB" sz="1600" noProof="0"/>
                        <a:t>(assuming implementation option 1)</a:t>
                      </a:r>
                      <a:endParaRPr lang="en-GB" noProof="0"/>
                    </a:p>
                  </a:txBody>
                  <a:tcPr/>
                </a:tc>
                <a:extLst>
                  <a:ext uri="{0D108BD9-81ED-4DB2-BD59-A6C34878D82A}">
                    <a16:rowId xmlns:a16="http://schemas.microsoft.com/office/drawing/2014/main" val="2543822381"/>
                  </a:ext>
                </a:extLst>
              </a:tr>
              <a:tr h="394234">
                <a:tc>
                  <a:txBody>
                    <a:bodyPr/>
                    <a:lstStyle/>
                    <a:p>
                      <a:r>
                        <a:rPr lang="en-GB" noProof="0"/>
                        <a:t>Possibility for automatic check of permissable modifications via JSOM schema</a:t>
                      </a:r>
                    </a:p>
                  </a:txBody>
                  <a:tcPr/>
                </a:tc>
                <a:tc>
                  <a:txBody>
                    <a:bodyPr/>
                    <a:lstStyle/>
                    <a:p>
                      <a:r>
                        <a:rPr lang="en-GB" noProof="0"/>
                        <a:t>Very complicated</a:t>
                      </a:r>
                    </a:p>
                  </a:txBody>
                  <a:tcPr/>
                </a:tc>
                <a:tc>
                  <a:txBody>
                    <a:bodyPr/>
                    <a:lstStyle/>
                    <a:p>
                      <a:r>
                        <a:rPr lang="en-GB" noProof="0"/>
                        <a:t>Yes</a:t>
                      </a:r>
                    </a:p>
                  </a:txBody>
                  <a:tcPr/>
                </a:tc>
                <a:tc>
                  <a:txBody>
                    <a:bodyPr/>
                    <a:lstStyle/>
                    <a:p>
                      <a:r>
                        <a:rPr lang="en-GB" noProof="0"/>
                        <a:t>Yes</a:t>
                      </a:r>
                    </a:p>
                  </a:txBody>
                  <a:tcPr/>
                </a:tc>
                <a:extLst>
                  <a:ext uri="{0D108BD9-81ED-4DB2-BD59-A6C34878D82A}">
                    <a16:rowId xmlns:a16="http://schemas.microsoft.com/office/drawing/2014/main" val="277918463"/>
                  </a:ext>
                </a:extLst>
              </a:tr>
              <a:tr h="394234">
                <a:tc>
                  <a:txBody>
                    <a:bodyPr/>
                    <a:lstStyle/>
                    <a:p>
                      <a:r>
                        <a:rPr lang="en-GB" noProof="0"/>
                        <a:t>Idempotency</a:t>
                      </a:r>
                    </a:p>
                  </a:txBody>
                  <a:tcPr/>
                </a:tc>
                <a:tc>
                  <a:txBody>
                    <a:bodyPr/>
                    <a:lstStyle/>
                    <a:p>
                      <a:r>
                        <a:rPr lang="en-GB" noProof="0"/>
                        <a:t>No</a:t>
                      </a:r>
                    </a:p>
                  </a:txBody>
                  <a:tcPr/>
                </a:tc>
                <a:tc>
                  <a:txBody>
                    <a:bodyPr/>
                    <a:lstStyle/>
                    <a:p>
                      <a:r>
                        <a:rPr lang="en-GB" noProof="0"/>
                        <a:t>Yes</a:t>
                      </a:r>
                    </a:p>
                  </a:txBody>
                  <a:tcPr/>
                </a:tc>
                <a:tc>
                  <a:txBody>
                    <a:bodyPr/>
                    <a:lstStyle/>
                    <a:p>
                      <a:r>
                        <a:rPr lang="en-GB" noProof="0" dirty="0"/>
                        <a:t>Yes</a:t>
                      </a:r>
                    </a:p>
                  </a:txBody>
                  <a:tcPr/>
                </a:tc>
                <a:extLst>
                  <a:ext uri="{0D108BD9-81ED-4DB2-BD59-A6C34878D82A}">
                    <a16:rowId xmlns:a16="http://schemas.microsoft.com/office/drawing/2014/main" val="4038322353"/>
                  </a:ext>
                </a:extLst>
              </a:tr>
            </a:tbl>
          </a:graphicData>
        </a:graphic>
      </p:graphicFrame>
    </p:spTree>
    <p:extLst>
      <p:ext uri="{BB962C8B-B14F-4D97-AF65-F5344CB8AC3E}">
        <p14:creationId xmlns:p14="http://schemas.microsoft.com/office/powerpoint/2010/main" val="3072918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Words>
  <Application>Microsoft Office PowerPoint</Application>
  <PresentationFormat>Widescreen</PresentationFormat>
  <Paragraphs>151</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Courier New</vt:lpstr>
      <vt:lpstr>Times New Roman</vt:lpstr>
      <vt:lpstr>Office Theme</vt:lpstr>
      <vt:lpstr>HTTP PATCH encoding</vt:lpstr>
      <vt:lpstr>Contents</vt:lpstr>
      <vt:lpstr>"JSON Patch“, IETF RFC 6902</vt:lpstr>
      <vt:lpstr>JSON Merge Patch“, IETF RFC 7386 </vt:lpstr>
      <vt:lpstr>Enhanced Json Merge Patch</vt:lpstr>
      <vt:lpstr>Implementation Complexity and Processing Effort</vt:lpstr>
      <vt:lpstr>Enforcement that only allowed changes are applied by PATCH</vt:lpstr>
      <vt:lpstr>Idempotency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21</cp:revision>
  <dcterms:created xsi:type="dcterms:W3CDTF">2017-11-27T15:30:41Z</dcterms:created>
  <dcterms:modified xsi:type="dcterms:W3CDTF">2017-11-27T22:19:40Z</dcterms:modified>
</cp:coreProperties>
</file>