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63" r:id="rId2"/>
    <p:sldId id="259" r:id="rId3"/>
    <p:sldId id="258" r:id="rId4"/>
    <p:sldId id="261" r:id="rId5"/>
    <p:sldId id="256" r:id="rId6"/>
    <p:sldId id="257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92" d="100"/>
          <a:sy n="92" d="100"/>
        </p:scale>
        <p:origin x="88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3278-D5C5-4F09-A697-1D3DB964E2DF}" type="datetimeFigureOut">
              <a:rPr lang="zh-CN" altLang="en-US" smtClean="0"/>
              <a:t>2017-03-27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77D3B-98F6-41C2-A2E9-388E89201F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940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3278-D5C5-4F09-A697-1D3DB964E2DF}" type="datetimeFigureOut">
              <a:rPr lang="zh-CN" altLang="en-US" smtClean="0"/>
              <a:t>2017-03-27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77D3B-98F6-41C2-A2E9-388E89201F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270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3278-D5C5-4F09-A697-1D3DB964E2DF}" type="datetimeFigureOut">
              <a:rPr lang="zh-CN" altLang="en-US" smtClean="0"/>
              <a:t>2017-03-27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77D3B-98F6-41C2-A2E9-388E89201F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9226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2806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5" y="6608386"/>
            <a:ext cx="39553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9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9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67544" y="66529"/>
            <a:ext cx="7488832" cy="504056"/>
          </a:xfrm>
          <a:prstGeom prst="rect">
            <a:avLst/>
          </a:prstGeom>
        </p:spPr>
        <p:txBody>
          <a:bodyPr/>
          <a:lstStyle>
            <a:lvl1pPr algn="l">
              <a:defRPr sz="2100" b="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r>
              <a:rPr lang="en-US" altLang="zh-CN" dirty="0" smtClean="0"/>
              <a:t>(</a:t>
            </a:r>
            <a:r>
              <a:rPr lang="zh-CN" altLang="en-US" dirty="0" smtClean="0"/>
              <a:t>一级标题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8722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514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3278-D5C5-4F09-A697-1D3DB964E2DF}" type="datetimeFigureOut">
              <a:rPr lang="zh-CN" altLang="en-US" smtClean="0"/>
              <a:t>2017-03-27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77D3B-98F6-41C2-A2E9-388E89201F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073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3278-D5C5-4F09-A697-1D3DB964E2DF}" type="datetimeFigureOut">
              <a:rPr lang="zh-CN" altLang="en-US" smtClean="0"/>
              <a:t>2017-03-27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77D3B-98F6-41C2-A2E9-388E89201F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478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3278-D5C5-4F09-A697-1D3DB964E2DF}" type="datetimeFigureOut">
              <a:rPr lang="zh-CN" altLang="en-US" smtClean="0"/>
              <a:t>2017-03-27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77D3B-98F6-41C2-A2E9-388E89201F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091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3278-D5C5-4F09-A697-1D3DB964E2DF}" type="datetimeFigureOut">
              <a:rPr lang="zh-CN" altLang="en-US" smtClean="0"/>
              <a:t>2017-03-27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77D3B-98F6-41C2-A2E9-388E89201F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742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3278-D5C5-4F09-A697-1D3DB964E2DF}" type="datetimeFigureOut">
              <a:rPr lang="zh-CN" altLang="en-US" smtClean="0"/>
              <a:t>2017-03-27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77D3B-98F6-41C2-A2E9-388E89201F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660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3278-D5C5-4F09-A697-1D3DB964E2DF}" type="datetimeFigureOut">
              <a:rPr lang="zh-CN" altLang="en-US" smtClean="0"/>
              <a:t>2017-03-27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77D3B-98F6-41C2-A2E9-388E89201F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005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3278-D5C5-4F09-A697-1D3DB964E2DF}" type="datetimeFigureOut">
              <a:rPr lang="zh-CN" altLang="en-US" smtClean="0"/>
              <a:t>2017-03-27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77D3B-98F6-41C2-A2E9-388E89201F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428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3278-D5C5-4F09-A697-1D3DB964E2DF}" type="datetimeFigureOut">
              <a:rPr lang="zh-CN" altLang="en-US" smtClean="0"/>
              <a:t>2017-03-27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77D3B-98F6-41C2-A2E9-388E89201F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830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33278-D5C5-4F09-A697-1D3DB964E2DF}" type="datetimeFigureOut">
              <a:rPr lang="zh-CN" altLang="en-US" smtClean="0"/>
              <a:t>2017-03-27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77D3B-98F6-41C2-A2E9-388E89201F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438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33718" y="2348880"/>
            <a:ext cx="56243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Diameter race condition</a:t>
            </a:r>
            <a:endParaRPr lang="zh-CN" altLang="en-US" sz="3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87723" y="3591018"/>
            <a:ext cx="428190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China </a:t>
            </a:r>
            <a:r>
              <a:rPr lang="en-US" altLang="zh-CN" sz="15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Mobile Com. Corporation </a:t>
            </a:r>
            <a:endParaRPr lang="zh-CN" altLang="en-US" sz="15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2518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532963" y="994409"/>
            <a:ext cx="580913" cy="233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PCEF</a:t>
            </a:r>
            <a:endParaRPr lang="zh-CN" altLang="en-US" sz="1350" dirty="0"/>
          </a:p>
        </p:txBody>
      </p:sp>
      <p:sp>
        <p:nvSpPr>
          <p:cNvPr id="23" name="矩形 22"/>
          <p:cNvSpPr/>
          <p:nvPr/>
        </p:nvSpPr>
        <p:spPr>
          <a:xfrm>
            <a:off x="2525358" y="994409"/>
            <a:ext cx="580913" cy="233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PCRF</a:t>
            </a:r>
            <a:endParaRPr lang="zh-CN" altLang="en-US" sz="1350" dirty="0"/>
          </a:p>
        </p:txBody>
      </p:sp>
      <p:cxnSp>
        <p:nvCxnSpPr>
          <p:cNvPr id="24" name="直接连接符 23"/>
          <p:cNvCxnSpPr>
            <a:stCxn id="22" idx="2"/>
          </p:cNvCxnSpPr>
          <p:nvPr/>
        </p:nvCxnSpPr>
        <p:spPr>
          <a:xfrm>
            <a:off x="1823420" y="1228388"/>
            <a:ext cx="0" cy="40905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23" idx="2"/>
          </p:cNvCxnSpPr>
          <p:nvPr/>
        </p:nvCxnSpPr>
        <p:spPr>
          <a:xfrm>
            <a:off x="2815814" y="1228387"/>
            <a:ext cx="0" cy="40179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5526748" y="994408"/>
            <a:ext cx="580913" cy="233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PCEF</a:t>
            </a:r>
            <a:endParaRPr lang="zh-CN" altLang="en-US" sz="1350" dirty="0"/>
          </a:p>
        </p:txBody>
      </p:sp>
      <p:sp>
        <p:nvSpPr>
          <p:cNvPr id="29" name="矩形 28"/>
          <p:cNvSpPr/>
          <p:nvPr/>
        </p:nvSpPr>
        <p:spPr>
          <a:xfrm>
            <a:off x="6519142" y="994408"/>
            <a:ext cx="580913" cy="233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PCRF</a:t>
            </a:r>
            <a:endParaRPr lang="zh-CN" altLang="en-US" sz="1350" dirty="0"/>
          </a:p>
        </p:txBody>
      </p:sp>
      <p:cxnSp>
        <p:nvCxnSpPr>
          <p:cNvPr id="30" name="直接连接符 29"/>
          <p:cNvCxnSpPr>
            <a:stCxn id="28" idx="2"/>
          </p:cNvCxnSpPr>
          <p:nvPr/>
        </p:nvCxnSpPr>
        <p:spPr>
          <a:xfrm>
            <a:off x="5817204" y="1228387"/>
            <a:ext cx="0" cy="39453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29" idx="2"/>
          </p:cNvCxnSpPr>
          <p:nvPr/>
        </p:nvCxnSpPr>
        <p:spPr>
          <a:xfrm>
            <a:off x="6809599" y="1228387"/>
            <a:ext cx="0" cy="3929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1815354" y="1954528"/>
            <a:ext cx="992395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1815352" y="2317599"/>
            <a:ext cx="992396" cy="371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 rot="20439897">
            <a:off x="2169679" y="2407250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2001</a:t>
            </a:r>
            <a:endParaRPr lang="zh-CN" altLang="en-US" sz="900" dirty="0"/>
          </a:p>
        </p:txBody>
      </p:sp>
      <p:cxnSp>
        <p:nvCxnSpPr>
          <p:cNvPr id="62" name="直接连接符 61"/>
          <p:cNvCxnSpPr/>
          <p:nvPr/>
        </p:nvCxnSpPr>
        <p:spPr>
          <a:xfrm flipH="1">
            <a:off x="1823419" y="2773454"/>
            <a:ext cx="992396" cy="4276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823419" y="3201071"/>
            <a:ext cx="992396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 rot="1053131">
            <a:off x="2110485" y="3281914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2001</a:t>
            </a:r>
            <a:endParaRPr lang="zh-CN" altLang="en-US" sz="900" dirty="0"/>
          </a:p>
        </p:txBody>
      </p:sp>
      <p:cxnSp>
        <p:nvCxnSpPr>
          <p:cNvPr id="65" name="直接连接符 64"/>
          <p:cNvCxnSpPr/>
          <p:nvPr/>
        </p:nvCxnSpPr>
        <p:spPr>
          <a:xfrm>
            <a:off x="5817983" y="2833968"/>
            <a:ext cx="992395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5817982" y="3197039"/>
            <a:ext cx="992396" cy="371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/>
        </p:nvSpPr>
        <p:spPr>
          <a:xfrm rot="20439897">
            <a:off x="6172308" y="3286690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2001</a:t>
            </a:r>
            <a:endParaRPr lang="zh-CN" altLang="en-US" sz="900" dirty="0"/>
          </a:p>
        </p:txBody>
      </p:sp>
      <p:sp>
        <p:nvSpPr>
          <p:cNvPr id="33" name="文本框 32"/>
          <p:cNvSpPr txBox="1"/>
          <p:nvPr/>
        </p:nvSpPr>
        <p:spPr>
          <a:xfrm>
            <a:off x="401026" y="2089008"/>
            <a:ext cx="126909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dirty="0"/>
              <a:t>Case 1:normal</a:t>
            </a:r>
            <a:endParaRPr lang="zh-CN" altLang="en-US" sz="1350" dirty="0"/>
          </a:p>
        </p:txBody>
      </p:sp>
      <p:sp>
        <p:nvSpPr>
          <p:cNvPr id="34" name="文本框 33"/>
          <p:cNvSpPr txBox="1"/>
          <p:nvPr/>
        </p:nvSpPr>
        <p:spPr>
          <a:xfrm>
            <a:off x="7006028" y="2082277"/>
            <a:ext cx="126909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dirty="0"/>
              <a:t>Case 2:normal</a:t>
            </a:r>
            <a:endParaRPr lang="zh-CN" altLang="en-US" sz="1350" dirty="0"/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5826049" y="1980160"/>
            <a:ext cx="992396" cy="4276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5826048" y="2407777"/>
            <a:ext cx="992396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 rot="1053131">
            <a:off x="6113114" y="2488621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2001</a:t>
            </a:r>
            <a:endParaRPr lang="zh-CN" altLang="en-US" sz="900" dirty="0"/>
          </a:p>
        </p:txBody>
      </p:sp>
      <p:sp>
        <p:nvSpPr>
          <p:cNvPr id="44" name="文本框 43"/>
          <p:cNvSpPr txBox="1"/>
          <p:nvPr/>
        </p:nvSpPr>
        <p:spPr>
          <a:xfrm rot="1053131">
            <a:off x="2135466" y="1930784"/>
            <a:ext cx="4182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CCR</a:t>
            </a:r>
            <a:endParaRPr lang="zh-CN" altLang="en-US" sz="900" dirty="0"/>
          </a:p>
        </p:txBody>
      </p:sp>
      <p:sp>
        <p:nvSpPr>
          <p:cNvPr id="45" name="文本框 44"/>
          <p:cNvSpPr txBox="1"/>
          <p:nvPr/>
        </p:nvSpPr>
        <p:spPr>
          <a:xfrm rot="20439897">
            <a:off x="2177745" y="2719978"/>
            <a:ext cx="4182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RAR</a:t>
            </a:r>
            <a:endParaRPr lang="zh-CN" altLang="en-US" sz="900" dirty="0"/>
          </a:p>
        </p:txBody>
      </p:sp>
      <p:sp>
        <p:nvSpPr>
          <p:cNvPr id="46" name="文本框 45"/>
          <p:cNvSpPr txBox="1"/>
          <p:nvPr/>
        </p:nvSpPr>
        <p:spPr>
          <a:xfrm rot="20439897">
            <a:off x="6146244" y="1973591"/>
            <a:ext cx="4182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RAR</a:t>
            </a:r>
            <a:endParaRPr lang="zh-CN" altLang="en-US" sz="900" dirty="0"/>
          </a:p>
        </p:txBody>
      </p:sp>
      <p:sp>
        <p:nvSpPr>
          <p:cNvPr id="47" name="文本框 46"/>
          <p:cNvSpPr txBox="1"/>
          <p:nvPr/>
        </p:nvSpPr>
        <p:spPr>
          <a:xfrm rot="1053131">
            <a:off x="6081151" y="2792626"/>
            <a:ext cx="4182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CCR</a:t>
            </a:r>
            <a:endParaRPr lang="zh-CN" altLang="en-US" sz="900" dirty="0"/>
          </a:p>
        </p:txBody>
      </p:sp>
      <p:cxnSp>
        <p:nvCxnSpPr>
          <p:cNvPr id="48" name="直接连接符 47"/>
          <p:cNvCxnSpPr/>
          <p:nvPr/>
        </p:nvCxnSpPr>
        <p:spPr>
          <a:xfrm>
            <a:off x="1525284" y="1775084"/>
            <a:ext cx="289682" cy="10598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5550483" y="2706184"/>
            <a:ext cx="289682" cy="10598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1566787" y="2745217"/>
            <a:ext cx="265631" cy="9934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1566787" y="3250742"/>
            <a:ext cx="265631" cy="9934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>
            <a:off x="5551958" y="2489972"/>
            <a:ext cx="265631" cy="9934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5535361" y="3638613"/>
            <a:ext cx="265631" cy="9934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73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532963" y="994409"/>
            <a:ext cx="580913" cy="233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PCEF</a:t>
            </a:r>
            <a:endParaRPr lang="zh-CN" altLang="en-US" sz="1350" dirty="0"/>
          </a:p>
        </p:txBody>
      </p:sp>
      <p:sp>
        <p:nvSpPr>
          <p:cNvPr id="23" name="矩形 22"/>
          <p:cNvSpPr/>
          <p:nvPr/>
        </p:nvSpPr>
        <p:spPr>
          <a:xfrm>
            <a:off x="2525358" y="994409"/>
            <a:ext cx="580913" cy="233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PCRF</a:t>
            </a:r>
            <a:endParaRPr lang="zh-CN" altLang="en-US" sz="1350" dirty="0"/>
          </a:p>
        </p:txBody>
      </p:sp>
      <p:cxnSp>
        <p:nvCxnSpPr>
          <p:cNvPr id="24" name="直接连接符 23"/>
          <p:cNvCxnSpPr>
            <a:stCxn id="22" idx="2"/>
          </p:cNvCxnSpPr>
          <p:nvPr/>
        </p:nvCxnSpPr>
        <p:spPr>
          <a:xfrm>
            <a:off x="1823420" y="1228388"/>
            <a:ext cx="0" cy="40905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23" idx="2"/>
          </p:cNvCxnSpPr>
          <p:nvPr/>
        </p:nvCxnSpPr>
        <p:spPr>
          <a:xfrm>
            <a:off x="2815814" y="1228387"/>
            <a:ext cx="0" cy="40179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1823419" y="1720551"/>
            <a:ext cx="992396" cy="4276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1823418" y="2148168"/>
            <a:ext cx="992396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 rot="1053131">
            <a:off x="2355481" y="2307144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4144</a:t>
            </a:r>
            <a:endParaRPr lang="zh-CN" altLang="en-US" sz="900" dirty="0"/>
          </a:p>
        </p:txBody>
      </p:sp>
      <p:cxnSp>
        <p:nvCxnSpPr>
          <p:cNvPr id="62" name="直接连接符 61"/>
          <p:cNvCxnSpPr/>
          <p:nvPr/>
        </p:nvCxnSpPr>
        <p:spPr>
          <a:xfrm flipH="1">
            <a:off x="1839553" y="3034827"/>
            <a:ext cx="992396" cy="4276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839553" y="3462444"/>
            <a:ext cx="992396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 rot="1053131">
            <a:off x="2126619" y="3543287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2001</a:t>
            </a:r>
            <a:endParaRPr lang="zh-CN" altLang="en-US" sz="900" dirty="0"/>
          </a:p>
        </p:txBody>
      </p:sp>
      <p:cxnSp>
        <p:nvCxnSpPr>
          <p:cNvPr id="36" name="直接连接符 35"/>
          <p:cNvCxnSpPr/>
          <p:nvPr/>
        </p:nvCxnSpPr>
        <p:spPr>
          <a:xfrm flipH="1">
            <a:off x="1831485" y="2534595"/>
            <a:ext cx="992396" cy="371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 rot="20439897">
            <a:off x="1922082" y="2526262"/>
            <a:ext cx="61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CCA2001</a:t>
            </a:r>
            <a:endParaRPr lang="zh-CN" altLang="en-US" sz="900" dirty="0"/>
          </a:p>
        </p:txBody>
      </p:sp>
      <p:cxnSp>
        <p:nvCxnSpPr>
          <p:cNvPr id="41" name="直接连接符 40"/>
          <p:cNvCxnSpPr/>
          <p:nvPr/>
        </p:nvCxnSpPr>
        <p:spPr>
          <a:xfrm>
            <a:off x="1823418" y="1898057"/>
            <a:ext cx="992395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401026" y="2089008"/>
            <a:ext cx="12690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dirty="0"/>
              <a:t>Case 3: Race condition less than waiting period</a:t>
            </a:r>
            <a:endParaRPr lang="zh-CN" altLang="en-US" sz="1350" dirty="0"/>
          </a:p>
        </p:txBody>
      </p:sp>
      <p:sp>
        <p:nvSpPr>
          <p:cNvPr id="2" name="右大括号 1"/>
          <p:cNvSpPr/>
          <p:nvPr/>
        </p:nvSpPr>
        <p:spPr>
          <a:xfrm>
            <a:off x="2823880" y="1720798"/>
            <a:ext cx="145229" cy="103626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3" name="文本框 42"/>
          <p:cNvSpPr txBox="1"/>
          <p:nvPr/>
        </p:nvSpPr>
        <p:spPr>
          <a:xfrm>
            <a:off x="2946485" y="2107825"/>
            <a:ext cx="12690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dirty="0"/>
              <a:t>Waiting period</a:t>
            </a:r>
            <a:endParaRPr lang="zh-CN" altLang="en-US" sz="1350" dirty="0"/>
          </a:p>
        </p:txBody>
      </p:sp>
      <p:sp>
        <p:nvSpPr>
          <p:cNvPr id="44" name="文本框 43"/>
          <p:cNvSpPr txBox="1"/>
          <p:nvPr/>
        </p:nvSpPr>
        <p:spPr>
          <a:xfrm rot="1053131">
            <a:off x="2243223" y="1970649"/>
            <a:ext cx="4182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CCR</a:t>
            </a:r>
            <a:endParaRPr lang="zh-CN" altLang="en-US" sz="900" dirty="0"/>
          </a:p>
        </p:txBody>
      </p:sp>
      <p:sp>
        <p:nvSpPr>
          <p:cNvPr id="45" name="文本框 44"/>
          <p:cNvSpPr txBox="1"/>
          <p:nvPr/>
        </p:nvSpPr>
        <p:spPr>
          <a:xfrm rot="20439897">
            <a:off x="2209592" y="1703818"/>
            <a:ext cx="4182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RAR</a:t>
            </a:r>
            <a:endParaRPr lang="zh-CN" altLang="en-US" sz="900" dirty="0"/>
          </a:p>
        </p:txBody>
      </p:sp>
      <p:sp>
        <p:nvSpPr>
          <p:cNvPr id="46" name="文本框 45"/>
          <p:cNvSpPr txBox="1"/>
          <p:nvPr/>
        </p:nvSpPr>
        <p:spPr>
          <a:xfrm rot="20439897">
            <a:off x="1961615" y="2972245"/>
            <a:ext cx="660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RAR-retry</a:t>
            </a:r>
            <a:endParaRPr lang="zh-CN" altLang="en-US" sz="900" dirty="0"/>
          </a:p>
        </p:txBody>
      </p:sp>
      <p:sp>
        <p:nvSpPr>
          <p:cNvPr id="47" name="文本框 46"/>
          <p:cNvSpPr txBox="1"/>
          <p:nvPr/>
        </p:nvSpPr>
        <p:spPr>
          <a:xfrm>
            <a:off x="4593662" y="2026833"/>
            <a:ext cx="12690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dirty="0"/>
              <a:t>Case 4: Race condition </a:t>
            </a:r>
            <a:r>
              <a:rPr lang="en-US" altLang="zh-CN" sz="1350" dirty="0" err="1"/>
              <a:t>longger</a:t>
            </a:r>
            <a:r>
              <a:rPr lang="en-US" altLang="zh-CN" sz="1350" dirty="0"/>
              <a:t> than waiting period</a:t>
            </a:r>
            <a:endParaRPr lang="zh-CN" altLang="en-US" sz="1350" dirty="0"/>
          </a:p>
        </p:txBody>
      </p:sp>
      <p:sp>
        <p:nvSpPr>
          <p:cNvPr id="48" name="矩形 47"/>
          <p:cNvSpPr/>
          <p:nvPr/>
        </p:nvSpPr>
        <p:spPr>
          <a:xfrm>
            <a:off x="5787747" y="994409"/>
            <a:ext cx="580913" cy="233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PCEF</a:t>
            </a:r>
            <a:endParaRPr lang="zh-CN" altLang="en-US" sz="1350" dirty="0"/>
          </a:p>
        </p:txBody>
      </p:sp>
      <p:sp>
        <p:nvSpPr>
          <p:cNvPr id="52" name="矩形 51"/>
          <p:cNvSpPr/>
          <p:nvPr/>
        </p:nvSpPr>
        <p:spPr>
          <a:xfrm>
            <a:off x="6780142" y="994409"/>
            <a:ext cx="580913" cy="233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PCRF</a:t>
            </a:r>
            <a:endParaRPr lang="zh-CN" altLang="en-US" sz="1350" dirty="0"/>
          </a:p>
        </p:txBody>
      </p:sp>
      <p:cxnSp>
        <p:nvCxnSpPr>
          <p:cNvPr id="53" name="直接连接符 52"/>
          <p:cNvCxnSpPr>
            <a:stCxn id="48" idx="2"/>
          </p:cNvCxnSpPr>
          <p:nvPr/>
        </p:nvCxnSpPr>
        <p:spPr>
          <a:xfrm>
            <a:off x="6078203" y="1228388"/>
            <a:ext cx="0" cy="40905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>
            <a:stCxn id="52" idx="2"/>
          </p:cNvCxnSpPr>
          <p:nvPr/>
        </p:nvCxnSpPr>
        <p:spPr>
          <a:xfrm>
            <a:off x="7070598" y="1228387"/>
            <a:ext cx="0" cy="40179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6086271" y="2107826"/>
            <a:ext cx="992396" cy="4276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6086270" y="2535443"/>
            <a:ext cx="992396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 rot="1053131">
            <a:off x="6610265" y="2307144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4144</a:t>
            </a:r>
            <a:endParaRPr lang="zh-CN" altLang="en-US" sz="900" dirty="0"/>
          </a:p>
        </p:txBody>
      </p:sp>
      <p:cxnSp>
        <p:nvCxnSpPr>
          <p:cNvPr id="71" name="直接连接符 70"/>
          <p:cNvCxnSpPr/>
          <p:nvPr/>
        </p:nvCxnSpPr>
        <p:spPr>
          <a:xfrm flipH="1">
            <a:off x="6102406" y="4051426"/>
            <a:ext cx="992396" cy="4276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6102405" y="4479043"/>
            <a:ext cx="992396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 rot="1053131">
            <a:off x="6389471" y="4559887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2001</a:t>
            </a:r>
            <a:endParaRPr lang="zh-CN" altLang="en-US" sz="900" dirty="0"/>
          </a:p>
        </p:txBody>
      </p:sp>
      <p:cxnSp>
        <p:nvCxnSpPr>
          <p:cNvPr id="74" name="直接连接符 73"/>
          <p:cNvCxnSpPr/>
          <p:nvPr/>
        </p:nvCxnSpPr>
        <p:spPr>
          <a:xfrm flipH="1">
            <a:off x="6070135" y="2735075"/>
            <a:ext cx="992396" cy="371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/>
          <p:cNvSpPr txBox="1"/>
          <p:nvPr/>
        </p:nvSpPr>
        <p:spPr>
          <a:xfrm rot="20439897">
            <a:off x="6152663" y="2718674"/>
            <a:ext cx="61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CCA4144</a:t>
            </a:r>
            <a:endParaRPr lang="zh-CN" altLang="en-US" sz="900" dirty="0"/>
          </a:p>
        </p:txBody>
      </p:sp>
      <p:cxnSp>
        <p:nvCxnSpPr>
          <p:cNvPr id="76" name="直接连接符 75"/>
          <p:cNvCxnSpPr/>
          <p:nvPr/>
        </p:nvCxnSpPr>
        <p:spPr>
          <a:xfrm>
            <a:off x="6078202" y="1898057"/>
            <a:ext cx="992395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右大括号 76"/>
          <p:cNvSpPr/>
          <p:nvPr/>
        </p:nvSpPr>
        <p:spPr>
          <a:xfrm>
            <a:off x="7078664" y="2126989"/>
            <a:ext cx="145229" cy="64343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8" name="文本框 77"/>
          <p:cNvSpPr txBox="1"/>
          <p:nvPr/>
        </p:nvSpPr>
        <p:spPr>
          <a:xfrm>
            <a:off x="7153267" y="2421237"/>
            <a:ext cx="12690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dirty="0"/>
              <a:t>Waiting period</a:t>
            </a:r>
            <a:endParaRPr lang="zh-CN" altLang="en-US" sz="1350" dirty="0"/>
          </a:p>
        </p:txBody>
      </p:sp>
      <p:sp>
        <p:nvSpPr>
          <p:cNvPr id="79" name="文本框 78"/>
          <p:cNvSpPr txBox="1"/>
          <p:nvPr/>
        </p:nvSpPr>
        <p:spPr>
          <a:xfrm rot="1053131">
            <a:off x="6498006" y="1970649"/>
            <a:ext cx="4182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CCR</a:t>
            </a:r>
            <a:endParaRPr lang="zh-CN" altLang="en-US" sz="900" dirty="0"/>
          </a:p>
        </p:txBody>
      </p:sp>
      <p:sp>
        <p:nvSpPr>
          <p:cNvPr id="80" name="文本框 79"/>
          <p:cNvSpPr txBox="1"/>
          <p:nvPr/>
        </p:nvSpPr>
        <p:spPr>
          <a:xfrm rot="20439897">
            <a:off x="6310842" y="2171612"/>
            <a:ext cx="4182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RAR</a:t>
            </a:r>
            <a:endParaRPr lang="zh-CN" altLang="en-US" sz="900" dirty="0"/>
          </a:p>
        </p:txBody>
      </p:sp>
      <p:cxnSp>
        <p:nvCxnSpPr>
          <p:cNvPr id="82" name="直接连接符 81"/>
          <p:cNvCxnSpPr/>
          <p:nvPr/>
        </p:nvCxnSpPr>
        <p:spPr>
          <a:xfrm>
            <a:off x="6084225" y="3309992"/>
            <a:ext cx="992395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>
            <a:off x="6084224" y="3673063"/>
            <a:ext cx="992396" cy="371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3"/>
          <p:cNvSpPr txBox="1"/>
          <p:nvPr/>
        </p:nvSpPr>
        <p:spPr>
          <a:xfrm rot="20439897">
            <a:off x="6438551" y="3762714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2001</a:t>
            </a:r>
            <a:endParaRPr lang="zh-CN" altLang="en-US" sz="900" dirty="0"/>
          </a:p>
        </p:txBody>
      </p:sp>
      <p:sp>
        <p:nvSpPr>
          <p:cNvPr id="86" name="文本框 85"/>
          <p:cNvSpPr txBox="1"/>
          <p:nvPr/>
        </p:nvSpPr>
        <p:spPr>
          <a:xfrm rot="1053131">
            <a:off x="6278313" y="3310059"/>
            <a:ext cx="7543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CCR-retry</a:t>
            </a:r>
            <a:endParaRPr lang="zh-CN" altLang="en-US" sz="900" dirty="0"/>
          </a:p>
        </p:txBody>
      </p:sp>
      <p:sp>
        <p:nvSpPr>
          <p:cNvPr id="87" name="文本框 86"/>
          <p:cNvSpPr txBox="1"/>
          <p:nvPr/>
        </p:nvSpPr>
        <p:spPr>
          <a:xfrm rot="20439897">
            <a:off x="6311293" y="3981673"/>
            <a:ext cx="660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RAR-retry</a:t>
            </a:r>
            <a:endParaRPr lang="zh-CN" altLang="en-US" sz="900" dirty="0"/>
          </a:p>
        </p:txBody>
      </p:sp>
      <p:sp>
        <p:nvSpPr>
          <p:cNvPr id="3" name="矩形标注 2"/>
          <p:cNvSpPr/>
          <p:nvPr/>
        </p:nvSpPr>
        <p:spPr>
          <a:xfrm>
            <a:off x="7303805" y="2760505"/>
            <a:ext cx="1530889" cy="1274783"/>
          </a:xfrm>
          <a:prstGeom prst="wedgeRectCallout">
            <a:avLst>
              <a:gd name="adj1" fmla="val -65630"/>
              <a:gd name="adj2" fmla="val -51440"/>
            </a:avLst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Q2:If the PCRF could handle the incoming request safely, could PCRF response Diameter success</a:t>
            </a:r>
            <a:r>
              <a:rPr lang="en-US" altLang="zh-CN" sz="1350" dirty="0"/>
              <a:t>?</a:t>
            </a:r>
            <a:endParaRPr lang="zh-CN" altLang="en-US" sz="1350" dirty="0"/>
          </a:p>
        </p:txBody>
      </p:sp>
      <p:sp>
        <p:nvSpPr>
          <p:cNvPr id="90" name="矩形标注 89"/>
          <p:cNvSpPr/>
          <p:nvPr/>
        </p:nvSpPr>
        <p:spPr>
          <a:xfrm>
            <a:off x="75700" y="3191274"/>
            <a:ext cx="1530889" cy="1650841"/>
          </a:xfrm>
          <a:prstGeom prst="wedgeRectCallout">
            <a:avLst>
              <a:gd name="adj1" fmla="val 62965"/>
              <a:gd name="adj2" fmla="val -35512"/>
            </a:avLst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Q1:Could PCRF response the CCA with the </a:t>
            </a:r>
            <a:r>
              <a:rPr lang="en-GB" altLang="zh-CN" sz="1350" dirty="0"/>
              <a:t>re-attempt request same as the previous </a:t>
            </a:r>
            <a:r>
              <a:rPr lang="en-GB" altLang="zh-CN" sz="1350" dirty="0"/>
              <a:t>RAR</a:t>
            </a:r>
            <a:endParaRPr lang="zh-CN" altLang="en-US" sz="1350" dirty="0"/>
          </a:p>
        </p:txBody>
      </p:sp>
      <p:cxnSp>
        <p:nvCxnSpPr>
          <p:cNvPr id="50" name="直接连接符 49"/>
          <p:cNvCxnSpPr/>
          <p:nvPr/>
        </p:nvCxnSpPr>
        <p:spPr>
          <a:xfrm>
            <a:off x="1525284" y="1734742"/>
            <a:ext cx="289682" cy="10598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1566787" y="3003401"/>
            <a:ext cx="265631" cy="9934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1566787" y="3508926"/>
            <a:ext cx="265631" cy="9934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5759931" y="1720550"/>
            <a:ext cx="289682" cy="10598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5801501" y="4105526"/>
            <a:ext cx="265631" cy="9934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5801500" y="4611051"/>
            <a:ext cx="265631" cy="9934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标注 64"/>
          <p:cNvSpPr/>
          <p:nvPr/>
        </p:nvSpPr>
        <p:spPr>
          <a:xfrm>
            <a:off x="4053276" y="3668144"/>
            <a:ext cx="1530889" cy="1650841"/>
          </a:xfrm>
          <a:prstGeom prst="wedgeRectCallout">
            <a:avLst>
              <a:gd name="adj1" fmla="val 81938"/>
              <a:gd name="adj2" fmla="val -26715"/>
            </a:avLst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Q1:Could PCRF response the CCA with the </a:t>
            </a:r>
            <a:r>
              <a:rPr lang="en-GB" altLang="zh-CN" sz="1350" dirty="0"/>
              <a:t>re-attempt request same as the previous </a:t>
            </a:r>
            <a:r>
              <a:rPr lang="en-GB" altLang="zh-CN" sz="1350" dirty="0"/>
              <a:t>RAR</a:t>
            </a:r>
            <a:endParaRPr lang="zh-CN" altLang="en-US" sz="1350" dirty="0"/>
          </a:p>
        </p:txBody>
      </p:sp>
      <p:sp>
        <p:nvSpPr>
          <p:cNvPr id="66" name="矩形标注 65"/>
          <p:cNvSpPr/>
          <p:nvPr/>
        </p:nvSpPr>
        <p:spPr>
          <a:xfrm>
            <a:off x="3028540" y="2366098"/>
            <a:ext cx="1530889" cy="1274783"/>
          </a:xfrm>
          <a:prstGeom prst="wedgeRectCallout">
            <a:avLst>
              <a:gd name="adj1" fmla="val -63522"/>
              <a:gd name="adj2" fmla="val -38149"/>
            </a:avLst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Q2:If the PCRF could handle the incoming request safely, could PCRF response Diameter success</a:t>
            </a:r>
            <a:r>
              <a:rPr lang="en-US" altLang="zh-CN" sz="1350" dirty="0"/>
              <a:t>?</a:t>
            </a:r>
            <a:endParaRPr lang="zh-CN" altLang="en-US" sz="1350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54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532963" y="994409"/>
            <a:ext cx="580913" cy="233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PCEF</a:t>
            </a:r>
            <a:endParaRPr lang="zh-CN" altLang="en-US" sz="1350" dirty="0"/>
          </a:p>
        </p:txBody>
      </p:sp>
      <p:sp>
        <p:nvSpPr>
          <p:cNvPr id="23" name="矩形 22"/>
          <p:cNvSpPr/>
          <p:nvPr/>
        </p:nvSpPr>
        <p:spPr>
          <a:xfrm>
            <a:off x="2525358" y="994409"/>
            <a:ext cx="580913" cy="233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PCRF</a:t>
            </a:r>
            <a:endParaRPr lang="zh-CN" altLang="en-US" sz="1350" dirty="0"/>
          </a:p>
        </p:txBody>
      </p:sp>
      <p:cxnSp>
        <p:nvCxnSpPr>
          <p:cNvPr id="24" name="直接连接符 23"/>
          <p:cNvCxnSpPr>
            <a:stCxn id="22" idx="2"/>
          </p:cNvCxnSpPr>
          <p:nvPr/>
        </p:nvCxnSpPr>
        <p:spPr>
          <a:xfrm>
            <a:off x="1823420" y="1228388"/>
            <a:ext cx="0" cy="40905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23" idx="2"/>
          </p:cNvCxnSpPr>
          <p:nvPr/>
        </p:nvCxnSpPr>
        <p:spPr>
          <a:xfrm>
            <a:off x="2815814" y="1228387"/>
            <a:ext cx="0" cy="40179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1823419" y="1720551"/>
            <a:ext cx="992396" cy="4276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1823418" y="2148168"/>
            <a:ext cx="992396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 rot="1053131">
            <a:off x="2355481" y="2307144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4144</a:t>
            </a:r>
            <a:endParaRPr lang="zh-CN" altLang="en-US" sz="900" dirty="0"/>
          </a:p>
        </p:txBody>
      </p:sp>
      <p:cxnSp>
        <p:nvCxnSpPr>
          <p:cNvPr id="36" name="直接连接符 35"/>
          <p:cNvCxnSpPr/>
          <p:nvPr/>
        </p:nvCxnSpPr>
        <p:spPr>
          <a:xfrm flipH="1">
            <a:off x="1831486" y="2260145"/>
            <a:ext cx="992396" cy="371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 rot="20439897">
            <a:off x="1914014" y="2243744"/>
            <a:ext cx="61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CCA2001</a:t>
            </a:r>
            <a:endParaRPr lang="zh-CN" altLang="en-US" sz="900" dirty="0"/>
          </a:p>
        </p:txBody>
      </p:sp>
      <p:cxnSp>
        <p:nvCxnSpPr>
          <p:cNvPr id="41" name="直接连接符 40"/>
          <p:cNvCxnSpPr/>
          <p:nvPr/>
        </p:nvCxnSpPr>
        <p:spPr>
          <a:xfrm>
            <a:off x="1823418" y="1898057"/>
            <a:ext cx="992395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401026" y="2089009"/>
            <a:ext cx="1269099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dirty="0"/>
              <a:t>Case 5: Race condition in CCR-T</a:t>
            </a:r>
            <a:endParaRPr lang="zh-CN" altLang="en-US" sz="1350" dirty="0"/>
          </a:p>
        </p:txBody>
      </p:sp>
      <p:sp>
        <p:nvSpPr>
          <p:cNvPr id="2" name="右大括号 1"/>
          <p:cNvSpPr/>
          <p:nvPr/>
        </p:nvSpPr>
        <p:spPr>
          <a:xfrm>
            <a:off x="2824083" y="1726674"/>
            <a:ext cx="173025" cy="99018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3" name="文本框 42"/>
          <p:cNvSpPr txBox="1"/>
          <p:nvPr/>
        </p:nvSpPr>
        <p:spPr>
          <a:xfrm>
            <a:off x="2979055" y="2073737"/>
            <a:ext cx="12690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dirty="0"/>
              <a:t>Waiting period</a:t>
            </a:r>
            <a:endParaRPr lang="zh-CN" altLang="en-US" sz="1350" dirty="0"/>
          </a:p>
        </p:txBody>
      </p:sp>
      <p:sp>
        <p:nvSpPr>
          <p:cNvPr id="44" name="文本框 43"/>
          <p:cNvSpPr txBox="1"/>
          <p:nvPr/>
        </p:nvSpPr>
        <p:spPr>
          <a:xfrm rot="1053131">
            <a:off x="2240861" y="1985945"/>
            <a:ext cx="5197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CCR-T</a:t>
            </a:r>
            <a:endParaRPr lang="zh-CN" altLang="en-US" sz="900" dirty="0"/>
          </a:p>
        </p:txBody>
      </p:sp>
      <p:sp>
        <p:nvSpPr>
          <p:cNvPr id="45" name="文本框 44"/>
          <p:cNvSpPr txBox="1"/>
          <p:nvPr/>
        </p:nvSpPr>
        <p:spPr>
          <a:xfrm rot="20439897">
            <a:off x="2209592" y="1703818"/>
            <a:ext cx="4182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RAR</a:t>
            </a:r>
            <a:endParaRPr lang="zh-CN" altLang="en-US" sz="900" dirty="0"/>
          </a:p>
        </p:txBody>
      </p:sp>
      <p:sp>
        <p:nvSpPr>
          <p:cNvPr id="47" name="文本框 46"/>
          <p:cNvSpPr txBox="1"/>
          <p:nvPr/>
        </p:nvSpPr>
        <p:spPr>
          <a:xfrm>
            <a:off x="4660231" y="2074989"/>
            <a:ext cx="1269099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dirty="0"/>
              <a:t>Case 6</a:t>
            </a:r>
            <a:r>
              <a:rPr lang="en-US" altLang="zh-CN" sz="1350" dirty="0"/>
              <a:t>: Race condition in </a:t>
            </a:r>
            <a:r>
              <a:rPr lang="en-US" altLang="zh-CN" sz="1350" dirty="0"/>
              <a:t>RAR-T</a:t>
            </a:r>
            <a:endParaRPr lang="zh-CN" altLang="en-US" sz="1350" dirty="0"/>
          </a:p>
        </p:txBody>
      </p:sp>
      <p:sp>
        <p:nvSpPr>
          <p:cNvPr id="48" name="矩形 47"/>
          <p:cNvSpPr/>
          <p:nvPr/>
        </p:nvSpPr>
        <p:spPr>
          <a:xfrm>
            <a:off x="5787747" y="994409"/>
            <a:ext cx="580913" cy="233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PCEF</a:t>
            </a:r>
            <a:endParaRPr lang="zh-CN" altLang="en-US" sz="1350" dirty="0"/>
          </a:p>
        </p:txBody>
      </p:sp>
      <p:sp>
        <p:nvSpPr>
          <p:cNvPr id="52" name="矩形 51"/>
          <p:cNvSpPr/>
          <p:nvPr/>
        </p:nvSpPr>
        <p:spPr>
          <a:xfrm>
            <a:off x="6780142" y="994409"/>
            <a:ext cx="580913" cy="233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PCRF</a:t>
            </a:r>
            <a:endParaRPr lang="zh-CN" altLang="en-US" sz="1350" dirty="0"/>
          </a:p>
        </p:txBody>
      </p:sp>
      <p:cxnSp>
        <p:nvCxnSpPr>
          <p:cNvPr id="53" name="直接连接符 52"/>
          <p:cNvCxnSpPr>
            <a:stCxn id="48" idx="2"/>
          </p:cNvCxnSpPr>
          <p:nvPr/>
        </p:nvCxnSpPr>
        <p:spPr>
          <a:xfrm>
            <a:off x="6078203" y="1228388"/>
            <a:ext cx="0" cy="40905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>
            <a:stCxn id="52" idx="2"/>
          </p:cNvCxnSpPr>
          <p:nvPr/>
        </p:nvCxnSpPr>
        <p:spPr>
          <a:xfrm>
            <a:off x="7070598" y="1228387"/>
            <a:ext cx="0" cy="40179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6086271" y="2107826"/>
            <a:ext cx="992396" cy="4276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6086270" y="2535443"/>
            <a:ext cx="992396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 rot="1053131">
            <a:off x="6158751" y="2508739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2001</a:t>
            </a:r>
            <a:endParaRPr lang="zh-CN" altLang="en-US" sz="900" dirty="0"/>
          </a:p>
        </p:txBody>
      </p:sp>
      <p:cxnSp>
        <p:nvCxnSpPr>
          <p:cNvPr id="74" name="直接连接符 73"/>
          <p:cNvCxnSpPr/>
          <p:nvPr/>
        </p:nvCxnSpPr>
        <p:spPr>
          <a:xfrm flipH="1">
            <a:off x="6070135" y="2735075"/>
            <a:ext cx="992396" cy="371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/>
          <p:cNvSpPr txBox="1"/>
          <p:nvPr/>
        </p:nvSpPr>
        <p:spPr>
          <a:xfrm rot="20439897">
            <a:off x="6152663" y="2718674"/>
            <a:ext cx="61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CCA4144</a:t>
            </a:r>
            <a:endParaRPr lang="zh-CN" altLang="en-US" sz="900" dirty="0"/>
          </a:p>
        </p:txBody>
      </p:sp>
      <p:cxnSp>
        <p:nvCxnSpPr>
          <p:cNvPr id="76" name="直接连接符 75"/>
          <p:cNvCxnSpPr/>
          <p:nvPr/>
        </p:nvCxnSpPr>
        <p:spPr>
          <a:xfrm>
            <a:off x="6078202" y="1898057"/>
            <a:ext cx="992395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右大括号 76"/>
          <p:cNvSpPr/>
          <p:nvPr/>
        </p:nvSpPr>
        <p:spPr>
          <a:xfrm>
            <a:off x="7086732" y="2107825"/>
            <a:ext cx="143953" cy="60903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8" name="文本框 77"/>
          <p:cNvSpPr txBox="1"/>
          <p:nvPr/>
        </p:nvSpPr>
        <p:spPr>
          <a:xfrm>
            <a:off x="7220087" y="2314429"/>
            <a:ext cx="12690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dirty="0"/>
              <a:t>Waiting period</a:t>
            </a:r>
            <a:endParaRPr lang="zh-CN" altLang="en-US" sz="1350" dirty="0"/>
          </a:p>
        </p:txBody>
      </p:sp>
      <p:sp>
        <p:nvSpPr>
          <p:cNvPr id="79" name="文本框 78"/>
          <p:cNvSpPr txBox="1"/>
          <p:nvPr/>
        </p:nvSpPr>
        <p:spPr>
          <a:xfrm rot="1053131">
            <a:off x="6498006" y="1970649"/>
            <a:ext cx="4182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CCR</a:t>
            </a:r>
            <a:endParaRPr lang="zh-CN" altLang="en-US" sz="900" dirty="0"/>
          </a:p>
        </p:txBody>
      </p:sp>
      <p:sp>
        <p:nvSpPr>
          <p:cNvPr id="80" name="文本框 79"/>
          <p:cNvSpPr txBox="1"/>
          <p:nvPr/>
        </p:nvSpPr>
        <p:spPr>
          <a:xfrm rot="20439897">
            <a:off x="6125338" y="1946205"/>
            <a:ext cx="710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RAR-Session-Release-Cause</a:t>
            </a:r>
            <a:endParaRPr lang="zh-CN" altLang="en-US" sz="900" dirty="0"/>
          </a:p>
        </p:txBody>
      </p:sp>
      <p:cxnSp>
        <p:nvCxnSpPr>
          <p:cNvPr id="82" name="直接连接符 81"/>
          <p:cNvCxnSpPr/>
          <p:nvPr/>
        </p:nvCxnSpPr>
        <p:spPr>
          <a:xfrm>
            <a:off x="6076157" y="3309992"/>
            <a:ext cx="992395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>
            <a:off x="6076156" y="3673063"/>
            <a:ext cx="992396" cy="371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3"/>
          <p:cNvSpPr txBox="1"/>
          <p:nvPr/>
        </p:nvSpPr>
        <p:spPr>
          <a:xfrm rot="20439897">
            <a:off x="6430482" y="3762714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2001</a:t>
            </a:r>
            <a:endParaRPr lang="zh-CN" altLang="en-US" sz="900" dirty="0"/>
          </a:p>
        </p:txBody>
      </p:sp>
      <p:sp>
        <p:nvSpPr>
          <p:cNvPr id="86" name="文本框 85"/>
          <p:cNvSpPr txBox="1"/>
          <p:nvPr/>
        </p:nvSpPr>
        <p:spPr>
          <a:xfrm rot="1053131">
            <a:off x="6270245" y="3310059"/>
            <a:ext cx="7543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CCR-T</a:t>
            </a:r>
            <a:endParaRPr lang="zh-CN" altLang="en-US" sz="900" dirty="0"/>
          </a:p>
        </p:txBody>
      </p:sp>
      <p:sp>
        <p:nvSpPr>
          <p:cNvPr id="50" name="矩形标注 49"/>
          <p:cNvSpPr/>
          <p:nvPr/>
        </p:nvSpPr>
        <p:spPr>
          <a:xfrm>
            <a:off x="7267807" y="2984858"/>
            <a:ext cx="1530889" cy="1274783"/>
          </a:xfrm>
          <a:prstGeom prst="wedgeRectCallout">
            <a:avLst>
              <a:gd name="adj1" fmla="val -62468"/>
              <a:gd name="adj2" fmla="val -71693"/>
            </a:avLst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Q3:Is </a:t>
            </a:r>
            <a:r>
              <a:rPr lang="en-US" altLang="zh-CN" sz="1350" dirty="0"/>
              <a:t>this waiting period required?</a:t>
            </a:r>
            <a:endParaRPr lang="zh-CN" altLang="en-US" sz="1350" dirty="0"/>
          </a:p>
        </p:txBody>
      </p:sp>
      <p:cxnSp>
        <p:nvCxnSpPr>
          <p:cNvPr id="38" name="直接连接符 37"/>
          <p:cNvCxnSpPr/>
          <p:nvPr/>
        </p:nvCxnSpPr>
        <p:spPr>
          <a:xfrm>
            <a:off x="1525284" y="1726673"/>
            <a:ext cx="289682" cy="10598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1566787" y="2696806"/>
            <a:ext cx="265631" cy="9934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5760283" y="1716047"/>
            <a:ext cx="289682" cy="10598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5800160" y="3174345"/>
            <a:ext cx="265631" cy="9934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 rot="20439897">
            <a:off x="5566314" y="3004761"/>
            <a:ext cx="6132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Reject</a:t>
            </a:r>
            <a:r>
              <a:rPr lang="en-US" altLang="zh-CN" sz="900" dirty="0"/>
              <a:t>?</a:t>
            </a:r>
            <a:endParaRPr lang="zh-CN" altLang="en-US" sz="900" dirty="0"/>
          </a:p>
        </p:txBody>
      </p:sp>
      <p:cxnSp>
        <p:nvCxnSpPr>
          <p:cNvPr id="59" name="直接连接符 58"/>
          <p:cNvCxnSpPr/>
          <p:nvPr/>
        </p:nvCxnSpPr>
        <p:spPr>
          <a:xfrm flipH="1">
            <a:off x="5800160" y="3447063"/>
            <a:ext cx="265631" cy="9934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4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532963" y="994409"/>
            <a:ext cx="580913" cy="233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PCEF</a:t>
            </a:r>
            <a:endParaRPr lang="zh-CN" altLang="en-US" sz="1350" dirty="0"/>
          </a:p>
        </p:txBody>
      </p:sp>
      <p:sp>
        <p:nvSpPr>
          <p:cNvPr id="23" name="矩形 22"/>
          <p:cNvSpPr/>
          <p:nvPr/>
        </p:nvSpPr>
        <p:spPr>
          <a:xfrm>
            <a:off x="2525358" y="994409"/>
            <a:ext cx="580913" cy="233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PCRF</a:t>
            </a:r>
            <a:endParaRPr lang="zh-CN" altLang="en-US" sz="1350" dirty="0"/>
          </a:p>
        </p:txBody>
      </p:sp>
      <p:cxnSp>
        <p:nvCxnSpPr>
          <p:cNvPr id="24" name="直接连接符 23"/>
          <p:cNvCxnSpPr>
            <a:stCxn id="22" idx="2"/>
          </p:cNvCxnSpPr>
          <p:nvPr/>
        </p:nvCxnSpPr>
        <p:spPr>
          <a:xfrm>
            <a:off x="1823420" y="1228388"/>
            <a:ext cx="0" cy="40905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23" idx="2"/>
          </p:cNvCxnSpPr>
          <p:nvPr/>
        </p:nvCxnSpPr>
        <p:spPr>
          <a:xfrm>
            <a:off x="2815814" y="1228387"/>
            <a:ext cx="0" cy="40179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823420" y="1720550"/>
            <a:ext cx="1000460" cy="10650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823419" y="2793624"/>
            <a:ext cx="992396" cy="371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5833333" y="994409"/>
            <a:ext cx="580913" cy="233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PCEF</a:t>
            </a:r>
            <a:endParaRPr lang="zh-CN" altLang="en-US" sz="1350" dirty="0"/>
          </a:p>
        </p:txBody>
      </p:sp>
      <p:sp>
        <p:nvSpPr>
          <p:cNvPr id="29" name="矩形 28"/>
          <p:cNvSpPr/>
          <p:nvPr/>
        </p:nvSpPr>
        <p:spPr>
          <a:xfrm>
            <a:off x="6825727" y="994409"/>
            <a:ext cx="580913" cy="233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PCRF</a:t>
            </a:r>
            <a:endParaRPr lang="zh-CN" altLang="en-US" sz="1350" dirty="0"/>
          </a:p>
        </p:txBody>
      </p:sp>
      <p:cxnSp>
        <p:nvCxnSpPr>
          <p:cNvPr id="30" name="直接连接符 29"/>
          <p:cNvCxnSpPr>
            <a:stCxn id="28" idx="2"/>
          </p:cNvCxnSpPr>
          <p:nvPr/>
        </p:nvCxnSpPr>
        <p:spPr>
          <a:xfrm>
            <a:off x="6123789" y="1228389"/>
            <a:ext cx="0" cy="39453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29" idx="2"/>
          </p:cNvCxnSpPr>
          <p:nvPr/>
        </p:nvCxnSpPr>
        <p:spPr>
          <a:xfrm>
            <a:off x="7116184" y="1228388"/>
            <a:ext cx="0" cy="3929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123789" y="1720551"/>
            <a:ext cx="992395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6115721" y="2083622"/>
            <a:ext cx="1000463" cy="10206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1823419" y="1720551"/>
            <a:ext cx="992396" cy="4276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1823418" y="2148168"/>
            <a:ext cx="992396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6123787" y="2220779"/>
            <a:ext cx="992396" cy="4276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6123787" y="2648396"/>
            <a:ext cx="992396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 rot="1053131">
            <a:off x="1965258" y="2161175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4144</a:t>
            </a:r>
            <a:endParaRPr lang="zh-CN" altLang="en-US" sz="900" dirty="0"/>
          </a:p>
        </p:txBody>
      </p:sp>
      <p:sp>
        <p:nvSpPr>
          <p:cNvPr id="50" name="文本框 49"/>
          <p:cNvSpPr txBox="1"/>
          <p:nvPr/>
        </p:nvSpPr>
        <p:spPr>
          <a:xfrm rot="1053131">
            <a:off x="6531099" y="2793038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4144</a:t>
            </a:r>
            <a:endParaRPr lang="zh-CN" altLang="en-US" sz="900" dirty="0"/>
          </a:p>
        </p:txBody>
      </p:sp>
      <p:sp>
        <p:nvSpPr>
          <p:cNvPr id="51" name="文本框 50"/>
          <p:cNvSpPr txBox="1"/>
          <p:nvPr/>
        </p:nvSpPr>
        <p:spPr>
          <a:xfrm rot="20439897">
            <a:off x="2126617" y="2905624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rgbClr val="FF0000"/>
                </a:solidFill>
              </a:rPr>
              <a:t>2001</a:t>
            </a:r>
            <a:r>
              <a:rPr lang="en-US" altLang="zh-CN" sz="900" dirty="0">
                <a:solidFill>
                  <a:srgbClr val="FF0000"/>
                </a:solidFill>
              </a:rPr>
              <a:t>?</a:t>
            </a:r>
            <a:endParaRPr lang="zh-CN" altLang="en-US" sz="900" dirty="0">
              <a:solidFill>
                <a:srgbClr val="FF0000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 rot="19049300">
            <a:off x="6524728" y="2401034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2001</a:t>
            </a:r>
            <a:endParaRPr lang="zh-CN" altLang="en-US" sz="900" dirty="0"/>
          </a:p>
        </p:txBody>
      </p:sp>
      <p:cxnSp>
        <p:nvCxnSpPr>
          <p:cNvPr id="59" name="直接连接符 58"/>
          <p:cNvCxnSpPr/>
          <p:nvPr/>
        </p:nvCxnSpPr>
        <p:spPr>
          <a:xfrm>
            <a:off x="1815353" y="3309992"/>
            <a:ext cx="992395" cy="363071"/>
          </a:xfrm>
          <a:prstGeom prst="line">
            <a:avLst/>
          </a:prstGeom>
          <a:ln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1815352" y="3673063"/>
            <a:ext cx="992396" cy="371139"/>
          </a:xfrm>
          <a:prstGeom prst="line">
            <a:avLst/>
          </a:prstGeom>
          <a:ln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 rot="20439897">
            <a:off x="2169678" y="3762714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rgbClr val="FF0000"/>
                </a:solidFill>
              </a:rPr>
              <a:t>2001</a:t>
            </a:r>
            <a:endParaRPr lang="zh-CN" altLang="en-US" sz="900" dirty="0">
              <a:solidFill>
                <a:srgbClr val="FF0000"/>
              </a:solidFill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H="1">
            <a:off x="1823419" y="4128918"/>
            <a:ext cx="992396" cy="4276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823418" y="4556535"/>
            <a:ext cx="992396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 rot="1053131">
            <a:off x="2110484" y="4637378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2001</a:t>
            </a:r>
            <a:endParaRPr lang="zh-CN" altLang="en-US" sz="900" dirty="0"/>
          </a:p>
        </p:txBody>
      </p:sp>
      <p:cxnSp>
        <p:nvCxnSpPr>
          <p:cNvPr id="65" name="直接连接符 64"/>
          <p:cNvCxnSpPr/>
          <p:nvPr/>
        </p:nvCxnSpPr>
        <p:spPr>
          <a:xfrm>
            <a:off x="6124568" y="3309992"/>
            <a:ext cx="992395" cy="363071"/>
          </a:xfrm>
          <a:prstGeom prst="line">
            <a:avLst/>
          </a:prstGeom>
          <a:ln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6124567" y="3673063"/>
            <a:ext cx="992396" cy="371139"/>
          </a:xfrm>
          <a:prstGeom prst="line">
            <a:avLst/>
          </a:prstGeom>
          <a:ln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/>
        </p:nvSpPr>
        <p:spPr>
          <a:xfrm rot="20439897">
            <a:off x="6478893" y="3762714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rgbClr val="FF0000"/>
                </a:solidFill>
              </a:rPr>
              <a:t>2001</a:t>
            </a:r>
            <a:endParaRPr lang="zh-CN" altLang="en-US" sz="900" dirty="0">
              <a:solidFill>
                <a:srgbClr val="FF0000"/>
              </a:solidFill>
            </a:endParaRPr>
          </a:p>
        </p:txBody>
      </p:sp>
      <p:cxnSp>
        <p:nvCxnSpPr>
          <p:cNvPr id="68" name="直接连接符 67"/>
          <p:cNvCxnSpPr/>
          <p:nvPr/>
        </p:nvCxnSpPr>
        <p:spPr>
          <a:xfrm flipH="1">
            <a:off x="6132634" y="4128918"/>
            <a:ext cx="992396" cy="4276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6132633" y="4556535"/>
            <a:ext cx="992396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/>
          <p:cNvSpPr txBox="1"/>
          <p:nvPr/>
        </p:nvSpPr>
        <p:spPr>
          <a:xfrm rot="1053131">
            <a:off x="6419699" y="4637378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2001</a:t>
            </a:r>
            <a:endParaRPr lang="zh-CN" altLang="en-US" sz="900" dirty="0"/>
          </a:p>
        </p:txBody>
      </p:sp>
      <p:sp>
        <p:nvSpPr>
          <p:cNvPr id="71" name="文本框 70"/>
          <p:cNvSpPr txBox="1"/>
          <p:nvPr/>
        </p:nvSpPr>
        <p:spPr>
          <a:xfrm>
            <a:off x="330798" y="2089009"/>
            <a:ext cx="133932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dirty="0"/>
              <a:t>Case 7:Out of current 3GPP scope</a:t>
            </a:r>
            <a:r>
              <a:rPr lang="en-US" altLang="zh-CN" sz="1350" dirty="0"/>
              <a:t>?</a:t>
            </a:r>
            <a:endParaRPr lang="zh-CN" altLang="en-US" sz="1350" dirty="0"/>
          </a:p>
        </p:txBody>
      </p:sp>
      <p:sp>
        <p:nvSpPr>
          <p:cNvPr id="73" name="文本框 72"/>
          <p:cNvSpPr txBox="1"/>
          <p:nvPr/>
        </p:nvSpPr>
        <p:spPr>
          <a:xfrm>
            <a:off x="7372815" y="2083294"/>
            <a:ext cx="133932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dirty="0"/>
              <a:t>Case 8:Out </a:t>
            </a:r>
            <a:r>
              <a:rPr lang="en-US" altLang="zh-CN" sz="1350" dirty="0"/>
              <a:t>of current </a:t>
            </a:r>
            <a:r>
              <a:rPr lang="en-US" altLang="zh-CN" sz="1350" dirty="0"/>
              <a:t>3GPP scope?</a:t>
            </a:r>
            <a:endParaRPr lang="zh-CN" altLang="en-US" sz="1350" dirty="0"/>
          </a:p>
        </p:txBody>
      </p:sp>
      <p:sp>
        <p:nvSpPr>
          <p:cNvPr id="36" name="文本框 35"/>
          <p:cNvSpPr txBox="1"/>
          <p:nvPr/>
        </p:nvSpPr>
        <p:spPr>
          <a:xfrm rot="2560278">
            <a:off x="1796076" y="1688200"/>
            <a:ext cx="4182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CCR</a:t>
            </a:r>
            <a:endParaRPr lang="zh-CN" altLang="en-US" sz="900" dirty="0"/>
          </a:p>
        </p:txBody>
      </p:sp>
      <p:sp>
        <p:nvSpPr>
          <p:cNvPr id="40" name="文本框 39"/>
          <p:cNvSpPr txBox="1"/>
          <p:nvPr/>
        </p:nvSpPr>
        <p:spPr>
          <a:xfrm rot="20439897">
            <a:off x="2314181" y="1663361"/>
            <a:ext cx="4182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RAR</a:t>
            </a:r>
            <a:endParaRPr lang="zh-CN" altLang="en-US" sz="900" dirty="0"/>
          </a:p>
        </p:txBody>
      </p:sp>
      <p:sp>
        <p:nvSpPr>
          <p:cNvPr id="41" name="文本框 40"/>
          <p:cNvSpPr txBox="1"/>
          <p:nvPr/>
        </p:nvSpPr>
        <p:spPr>
          <a:xfrm rot="1053131">
            <a:off x="2093068" y="3346723"/>
            <a:ext cx="7155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rgbClr val="FF0000"/>
                </a:solidFill>
              </a:rPr>
              <a:t>CCR-retry</a:t>
            </a:r>
            <a:endParaRPr lang="zh-CN" altLang="en-US" sz="900" dirty="0">
              <a:solidFill>
                <a:srgbClr val="FF0000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 rot="20439897">
            <a:off x="2022049" y="4047944"/>
            <a:ext cx="650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RAR-retry</a:t>
            </a:r>
            <a:endParaRPr lang="zh-CN" altLang="en-US" sz="900" dirty="0"/>
          </a:p>
        </p:txBody>
      </p:sp>
      <p:sp>
        <p:nvSpPr>
          <p:cNvPr id="43" name="文本框 42"/>
          <p:cNvSpPr txBox="1"/>
          <p:nvPr/>
        </p:nvSpPr>
        <p:spPr>
          <a:xfrm rot="1053131">
            <a:off x="6452359" y="1679210"/>
            <a:ext cx="4182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CCR</a:t>
            </a:r>
            <a:endParaRPr lang="zh-CN" altLang="en-US" sz="900" dirty="0"/>
          </a:p>
        </p:txBody>
      </p:sp>
      <p:sp>
        <p:nvSpPr>
          <p:cNvPr id="44" name="文本框 43"/>
          <p:cNvSpPr txBox="1"/>
          <p:nvPr/>
        </p:nvSpPr>
        <p:spPr>
          <a:xfrm rot="20261307">
            <a:off x="6230183" y="2330217"/>
            <a:ext cx="4182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RAR</a:t>
            </a:r>
            <a:endParaRPr lang="zh-CN" altLang="en-US" sz="900" dirty="0"/>
          </a:p>
        </p:txBody>
      </p:sp>
      <p:sp>
        <p:nvSpPr>
          <p:cNvPr id="47" name="矩形标注 46"/>
          <p:cNvSpPr/>
          <p:nvPr/>
        </p:nvSpPr>
        <p:spPr>
          <a:xfrm>
            <a:off x="3331257" y="1950818"/>
            <a:ext cx="1530889" cy="1274783"/>
          </a:xfrm>
          <a:prstGeom prst="wedgeRectCallout">
            <a:avLst>
              <a:gd name="adj1" fmla="val -83549"/>
              <a:gd name="adj2" fmla="val 16281"/>
            </a:avLst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Q4:Could PCRF handle this incoming request? </a:t>
            </a:r>
            <a:endParaRPr lang="zh-CN" altLang="en-US" sz="1350" dirty="0"/>
          </a:p>
        </p:txBody>
      </p:sp>
      <p:sp>
        <p:nvSpPr>
          <p:cNvPr id="48" name="矩形标注 47"/>
          <p:cNvSpPr/>
          <p:nvPr/>
        </p:nvSpPr>
        <p:spPr>
          <a:xfrm>
            <a:off x="7561491" y="3491527"/>
            <a:ext cx="1530889" cy="1274783"/>
          </a:xfrm>
          <a:prstGeom prst="wedgeRectCallout">
            <a:avLst>
              <a:gd name="adj1" fmla="val -77225"/>
              <a:gd name="adj2" fmla="val -175"/>
            </a:avLst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Q6:PCEF may not resend the request. When will the PCRF re-attempt the request? </a:t>
            </a:r>
            <a:endParaRPr lang="zh-CN" altLang="en-US" sz="1350" dirty="0"/>
          </a:p>
        </p:txBody>
      </p:sp>
      <p:sp>
        <p:nvSpPr>
          <p:cNvPr id="52" name="文本框 51"/>
          <p:cNvSpPr txBox="1"/>
          <p:nvPr/>
        </p:nvSpPr>
        <p:spPr>
          <a:xfrm rot="20439897">
            <a:off x="6262196" y="4065265"/>
            <a:ext cx="650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RAR-retry</a:t>
            </a:r>
            <a:endParaRPr lang="zh-CN" altLang="en-US" sz="900" dirty="0"/>
          </a:p>
        </p:txBody>
      </p:sp>
      <p:sp>
        <p:nvSpPr>
          <p:cNvPr id="53" name="矩形标注 52"/>
          <p:cNvSpPr/>
          <p:nvPr/>
        </p:nvSpPr>
        <p:spPr>
          <a:xfrm>
            <a:off x="3476487" y="3667380"/>
            <a:ext cx="1530889" cy="1274783"/>
          </a:xfrm>
          <a:prstGeom prst="wedgeRectCallout">
            <a:avLst>
              <a:gd name="adj1" fmla="val -94275"/>
              <a:gd name="adj2" fmla="val -50397"/>
            </a:avLst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Q5:Will PCEF retry the request? </a:t>
            </a:r>
            <a:endParaRPr lang="zh-CN" altLang="en-US" sz="1350" dirty="0"/>
          </a:p>
        </p:txBody>
      </p:sp>
      <p:sp>
        <p:nvSpPr>
          <p:cNvPr id="54" name="文本框 53"/>
          <p:cNvSpPr txBox="1"/>
          <p:nvPr/>
        </p:nvSpPr>
        <p:spPr>
          <a:xfrm rot="1053131">
            <a:off x="6313116" y="3307459"/>
            <a:ext cx="7155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rgbClr val="FF0000"/>
                </a:solidFill>
              </a:rPr>
              <a:t>CCR-retry</a:t>
            </a:r>
            <a:endParaRPr lang="zh-CN" altLang="en-US" sz="900" dirty="0">
              <a:solidFill>
                <a:srgbClr val="FF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30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05578" y="1179977"/>
            <a:ext cx="580913" cy="233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PCEF</a:t>
            </a:r>
            <a:endParaRPr lang="zh-CN" altLang="en-US" sz="1350" dirty="0"/>
          </a:p>
        </p:txBody>
      </p:sp>
      <p:sp>
        <p:nvSpPr>
          <p:cNvPr id="5" name="矩形 4"/>
          <p:cNvSpPr/>
          <p:nvPr/>
        </p:nvSpPr>
        <p:spPr>
          <a:xfrm>
            <a:off x="2597973" y="1179977"/>
            <a:ext cx="580913" cy="233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PCRF</a:t>
            </a:r>
            <a:endParaRPr lang="zh-CN" altLang="en-US" sz="1350" dirty="0"/>
          </a:p>
        </p:txBody>
      </p:sp>
      <p:cxnSp>
        <p:nvCxnSpPr>
          <p:cNvPr id="6" name="直接连接符 5"/>
          <p:cNvCxnSpPr>
            <a:stCxn id="4" idx="2"/>
          </p:cNvCxnSpPr>
          <p:nvPr/>
        </p:nvCxnSpPr>
        <p:spPr>
          <a:xfrm>
            <a:off x="1896035" y="1413957"/>
            <a:ext cx="0" cy="4026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5" idx="2"/>
          </p:cNvCxnSpPr>
          <p:nvPr/>
        </p:nvCxnSpPr>
        <p:spPr>
          <a:xfrm>
            <a:off x="2888429" y="1413956"/>
            <a:ext cx="0" cy="40018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896035" y="1906119"/>
            <a:ext cx="992395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896034" y="2269190"/>
            <a:ext cx="992396" cy="371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889810" y="1179977"/>
            <a:ext cx="580913" cy="233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PCEF</a:t>
            </a:r>
            <a:endParaRPr lang="zh-CN" altLang="en-US" sz="1350" dirty="0"/>
          </a:p>
        </p:txBody>
      </p:sp>
      <p:sp>
        <p:nvSpPr>
          <p:cNvPr id="11" name="矩形 10"/>
          <p:cNvSpPr/>
          <p:nvPr/>
        </p:nvSpPr>
        <p:spPr>
          <a:xfrm>
            <a:off x="6882205" y="1179977"/>
            <a:ext cx="580913" cy="2339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PCRF</a:t>
            </a:r>
            <a:endParaRPr lang="zh-CN" altLang="en-US" sz="1350" dirty="0"/>
          </a:p>
        </p:txBody>
      </p:sp>
      <p:cxnSp>
        <p:nvCxnSpPr>
          <p:cNvPr id="12" name="直接连接符 11"/>
          <p:cNvCxnSpPr>
            <a:stCxn id="10" idx="2"/>
          </p:cNvCxnSpPr>
          <p:nvPr/>
        </p:nvCxnSpPr>
        <p:spPr>
          <a:xfrm>
            <a:off x="6180266" y="1413956"/>
            <a:ext cx="0" cy="38566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11" idx="2"/>
          </p:cNvCxnSpPr>
          <p:nvPr/>
        </p:nvCxnSpPr>
        <p:spPr>
          <a:xfrm>
            <a:off x="7172661" y="1413956"/>
            <a:ext cx="0" cy="3848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180267" y="2422487"/>
            <a:ext cx="992395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180265" y="2785558"/>
            <a:ext cx="992396" cy="371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904097" y="1885948"/>
            <a:ext cx="992398" cy="9520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04098" y="2838003"/>
            <a:ext cx="992396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6180264" y="1861742"/>
            <a:ext cx="992396" cy="4276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180263" y="2289360"/>
            <a:ext cx="992396" cy="9117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 rot="20439897">
            <a:off x="2409787" y="2302683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4144</a:t>
            </a:r>
            <a:endParaRPr lang="zh-CN" altLang="en-US" sz="900" dirty="0"/>
          </a:p>
        </p:txBody>
      </p:sp>
      <p:sp>
        <p:nvSpPr>
          <p:cNvPr id="21" name="文本框 20"/>
          <p:cNvSpPr txBox="1"/>
          <p:nvPr/>
        </p:nvSpPr>
        <p:spPr>
          <a:xfrm rot="20439897">
            <a:off x="6430211" y="2921448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4144</a:t>
            </a:r>
            <a:endParaRPr lang="zh-CN" altLang="en-US" sz="900" dirty="0"/>
          </a:p>
        </p:txBody>
      </p:sp>
      <p:sp>
        <p:nvSpPr>
          <p:cNvPr id="22" name="文本框 21"/>
          <p:cNvSpPr txBox="1"/>
          <p:nvPr/>
        </p:nvSpPr>
        <p:spPr>
          <a:xfrm rot="2252199">
            <a:off x="6383439" y="2588607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2001</a:t>
            </a:r>
            <a:endParaRPr lang="zh-CN" altLang="en-US" sz="900" dirty="0"/>
          </a:p>
        </p:txBody>
      </p:sp>
      <p:sp>
        <p:nvSpPr>
          <p:cNvPr id="23" name="文本框 22"/>
          <p:cNvSpPr txBox="1"/>
          <p:nvPr/>
        </p:nvSpPr>
        <p:spPr>
          <a:xfrm rot="1137707">
            <a:off x="2124852" y="2920382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rgbClr val="FF0000"/>
                </a:solidFill>
              </a:rPr>
              <a:t>4144?</a:t>
            </a:r>
            <a:endParaRPr lang="zh-CN" altLang="en-US" sz="900" dirty="0">
              <a:solidFill>
                <a:srgbClr val="FF0000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887960" y="3471358"/>
            <a:ext cx="992395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1887959" y="3834428"/>
            <a:ext cx="992396" cy="371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 rot="20439897">
            <a:off x="2242286" y="3924079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2001</a:t>
            </a:r>
            <a:endParaRPr lang="zh-CN" altLang="en-US" sz="900" dirty="0"/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1896026" y="4290283"/>
            <a:ext cx="992396" cy="4276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896025" y="4717900"/>
            <a:ext cx="992396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 rot="1053131">
            <a:off x="2183091" y="4798744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2001</a:t>
            </a:r>
            <a:endParaRPr lang="zh-CN" altLang="en-US" sz="900" dirty="0"/>
          </a:p>
        </p:txBody>
      </p:sp>
      <p:cxnSp>
        <p:nvCxnSpPr>
          <p:cNvPr id="37" name="直接连接符 36"/>
          <p:cNvCxnSpPr/>
          <p:nvPr/>
        </p:nvCxnSpPr>
        <p:spPr>
          <a:xfrm>
            <a:off x="6181038" y="3471357"/>
            <a:ext cx="992395" cy="363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6181036" y="3834428"/>
            <a:ext cx="992396" cy="371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 rot="20439897">
            <a:off x="6535363" y="3924079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2001</a:t>
            </a:r>
            <a:endParaRPr lang="zh-CN" altLang="en-US" sz="900" dirty="0"/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6189103" y="4290282"/>
            <a:ext cx="992396" cy="427618"/>
          </a:xfrm>
          <a:prstGeom prst="line">
            <a:avLst/>
          </a:prstGeom>
          <a:ln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189103" y="4717900"/>
            <a:ext cx="992396" cy="363071"/>
          </a:xfrm>
          <a:prstGeom prst="line">
            <a:avLst/>
          </a:prstGeom>
          <a:ln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 rot="1053131">
            <a:off x="6476169" y="4798743"/>
            <a:ext cx="41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rgbClr val="FF0000"/>
                </a:solidFill>
              </a:rPr>
              <a:t>2001</a:t>
            </a:r>
            <a:endParaRPr lang="zh-CN" altLang="en-US" sz="900" dirty="0">
              <a:solidFill>
                <a:srgbClr val="FF0000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30798" y="2089009"/>
            <a:ext cx="133932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dirty="0"/>
              <a:t>Case 9:Out </a:t>
            </a:r>
            <a:r>
              <a:rPr lang="en-US" altLang="zh-CN" sz="1350" dirty="0"/>
              <a:t>of current </a:t>
            </a:r>
            <a:r>
              <a:rPr lang="en-US" altLang="zh-CN" sz="1350" dirty="0"/>
              <a:t>3GPP scope?</a:t>
            </a:r>
            <a:endParaRPr lang="zh-CN" altLang="en-US" sz="1350" dirty="0"/>
          </a:p>
        </p:txBody>
      </p:sp>
      <p:sp>
        <p:nvSpPr>
          <p:cNvPr id="44" name="文本框 43"/>
          <p:cNvSpPr txBox="1"/>
          <p:nvPr/>
        </p:nvSpPr>
        <p:spPr>
          <a:xfrm>
            <a:off x="7372815" y="2083294"/>
            <a:ext cx="133932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dirty="0"/>
              <a:t>Case 10:Out </a:t>
            </a:r>
            <a:r>
              <a:rPr lang="en-US" altLang="zh-CN" sz="1350" dirty="0"/>
              <a:t>of current </a:t>
            </a:r>
            <a:r>
              <a:rPr lang="en-US" altLang="zh-CN" sz="1350" dirty="0"/>
              <a:t>3GPP scope?</a:t>
            </a:r>
            <a:endParaRPr lang="zh-CN" altLang="en-US" sz="1350" dirty="0"/>
          </a:p>
        </p:txBody>
      </p:sp>
      <p:sp>
        <p:nvSpPr>
          <p:cNvPr id="49" name="文本框 48"/>
          <p:cNvSpPr txBox="1"/>
          <p:nvPr/>
        </p:nvSpPr>
        <p:spPr>
          <a:xfrm rot="1285115">
            <a:off x="1905975" y="1796593"/>
            <a:ext cx="4182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CCR</a:t>
            </a:r>
            <a:endParaRPr lang="zh-CN" altLang="en-US" sz="900" dirty="0"/>
          </a:p>
        </p:txBody>
      </p:sp>
      <p:sp>
        <p:nvSpPr>
          <p:cNvPr id="50" name="文本框 49"/>
          <p:cNvSpPr txBox="1"/>
          <p:nvPr/>
        </p:nvSpPr>
        <p:spPr>
          <a:xfrm rot="18661069">
            <a:off x="2555262" y="1824408"/>
            <a:ext cx="4182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RAR</a:t>
            </a:r>
            <a:endParaRPr lang="zh-CN" altLang="en-US" sz="900" dirty="0"/>
          </a:p>
        </p:txBody>
      </p:sp>
      <p:sp>
        <p:nvSpPr>
          <p:cNvPr id="51" name="文本框 50"/>
          <p:cNvSpPr txBox="1"/>
          <p:nvPr/>
        </p:nvSpPr>
        <p:spPr>
          <a:xfrm rot="1053131">
            <a:off x="2080750" y="3407713"/>
            <a:ext cx="673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CCR-retry</a:t>
            </a:r>
            <a:endParaRPr lang="zh-CN" altLang="en-US" sz="900" dirty="0"/>
          </a:p>
        </p:txBody>
      </p:sp>
      <p:sp>
        <p:nvSpPr>
          <p:cNvPr id="52" name="文本框 51"/>
          <p:cNvSpPr txBox="1"/>
          <p:nvPr/>
        </p:nvSpPr>
        <p:spPr>
          <a:xfrm rot="20439897">
            <a:off x="2175807" y="4175602"/>
            <a:ext cx="649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RAR-retry</a:t>
            </a:r>
            <a:endParaRPr lang="zh-CN" altLang="en-US" sz="900" dirty="0"/>
          </a:p>
        </p:txBody>
      </p:sp>
      <p:sp>
        <p:nvSpPr>
          <p:cNvPr id="53" name="文本框 52"/>
          <p:cNvSpPr txBox="1"/>
          <p:nvPr/>
        </p:nvSpPr>
        <p:spPr>
          <a:xfrm rot="1285115">
            <a:off x="6766236" y="2514850"/>
            <a:ext cx="4182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CCR</a:t>
            </a:r>
            <a:endParaRPr lang="zh-CN" altLang="en-US" sz="900" dirty="0"/>
          </a:p>
        </p:txBody>
      </p:sp>
      <p:sp>
        <p:nvSpPr>
          <p:cNvPr id="54" name="文本框 53"/>
          <p:cNvSpPr txBox="1"/>
          <p:nvPr/>
        </p:nvSpPr>
        <p:spPr>
          <a:xfrm rot="20072784">
            <a:off x="6767091" y="1711409"/>
            <a:ext cx="4182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RAR</a:t>
            </a:r>
            <a:endParaRPr lang="zh-CN" altLang="en-US" sz="900" dirty="0"/>
          </a:p>
        </p:txBody>
      </p:sp>
      <p:sp>
        <p:nvSpPr>
          <p:cNvPr id="55" name="文本框 54"/>
          <p:cNvSpPr txBox="1"/>
          <p:nvPr/>
        </p:nvSpPr>
        <p:spPr>
          <a:xfrm rot="1053131">
            <a:off x="6346684" y="3389995"/>
            <a:ext cx="651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CCR-retry</a:t>
            </a:r>
            <a:endParaRPr lang="zh-CN" altLang="en-US" sz="900" dirty="0"/>
          </a:p>
        </p:txBody>
      </p:sp>
      <p:sp>
        <p:nvSpPr>
          <p:cNvPr id="56" name="文本框 55"/>
          <p:cNvSpPr txBox="1"/>
          <p:nvPr/>
        </p:nvSpPr>
        <p:spPr>
          <a:xfrm rot="20439897">
            <a:off x="6281079" y="4250112"/>
            <a:ext cx="63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rgbClr val="FF0000"/>
                </a:solidFill>
              </a:rPr>
              <a:t>RAR-retry</a:t>
            </a:r>
            <a:endParaRPr lang="zh-CN" altLang="en-US" sz="900" dirty="0">
              <a:solidFill>
                <a:srgbClr val="FF0000"/>
              </a:solidFill>
            </a:endParaRPr>
          </a:p>
        </p:txBody>
      </p:sp>
      <p:sp>
        <p:nvSpPr>
          <p:cNvPr id="45" name="矩形标注 44"/>
          <p:cNvSpPr/>
          <p:nvPr/>
        </p:nvSpPr>
        <p:spPr>
          <a:xfrm>
            <a:off x="3413127" y="2353737"/>
            <a:ext cx="1548835" cy="1274783"/>
          </a:xfrm>
          <a:prstGeom prst="wedgeRectCallout">
            <a:avLst>
              <a:gd name="adj1" fmla="val -83549"/>
              <a:gd name="adj2" fmla="val 16281"/>
            </a:avLst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Q7:Could PCEF handle this incoming response? </a:t>
            </a:r>
            <a:endParaRPr lang="zh-CN" altLang="en-US" sz="1350" dirty="0"/>
          </a:p>
        </p:txBody>
      </p:sp>
      <p:sp>
        <p:nvSpPr>
          <p:cNvPr id="46" name="矩形标注 45"/>
          <p:cNvSpPr/>
          <p:nvPr/>
        </p:nvSpPr>
        <p:spPr>
          <a:xfrm>
            <a:off x="7595166" y="3304096"/>
            <a:ext cx="1548835" cy="1274783"/>
          </a:xfrm>
          <a:prstGeom prst="wedgeRectCallout">
            <a:avLst>
              <a:gd name="adj1" fmla="val -76777"/>
              <a:gd name="adj2" fmla="val 28939"/>
            </a:avLst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Q8:Will PCRF re-attempt this request? </a:t>
            </a:r>
            <a:endParaRPr lang="zh-CN" altLang="en-US" sz="135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54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3" y="1988840"/>
            <a:ext cx="51300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Thank you!</a:t>
            </a:r>
            <a:endParaRPr lang="zh-CN" altLang="en-US" sz="7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380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341</TotalTime>
  <Words>278</Words>
  <Application>Microsoft Office PowerPoint</Application>
  <PresentationFormat>全屏显示(4:3)</PresentationFormat>
  <Paragraphs>112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等线</vt:lpstr>
      <vt:lpstr>等线 Light</vt:lpstr>
      <vt:lpstr>华文中宋</vt:lpstr>
      <vt:lpstr>微软雅黑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 Zhenning(CMCC)4</dc:creator>
  <cp:lastModifiedBy>Huang Zhenning(CMCC)5</cp:lastModifiedBy>
  <cp:revision>131</cp:revision>
  <dcterms:created xsi:type="dcterms:W3CDTF">2017-03-20T02:05:40Z</dcterms:created>
  <dcterms:modified xsi:type="dcterms:W3CDTF">2017-03-27T13:17:52Z</dcterms:modified>
</cp:coreProperties>
</file>