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ציור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438E1-117D-44FB-AC24-B79D899BA877}" type="datetimeFigureOut">
              <a:rPr lang="he-IL" smtClean="0"/>
              <a:pPr/>
              <a:t>י"א/תמוז/תשע"ו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Group Call for g1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195736" y="2276872"/>
            <a:ext cx="936104" cy="1152128"/>
            <a:chOff x="2195736" y="2204864"/>
            <a:chExt cx="936104" cy="1152128"/>
          </a:xfrm>
        </p:grpSpPr>
        <p:sp>
          <p:nvSpPr>
            <p:cNvPr id="5" name="Rectangle 4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/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gA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35896" y="1781200"/>
            <a:ext cx="936104" cy="1152128"/>
            <a:chOff x="2195736" y="2204864"/>
            <a:chExt cx="936104" cy="1152128"/>
          </a:xfrm>
        </p:grpSpPr>
        <p:sp>
          <p:nvSpPr>
            <p:cNvPr id="9" name="Rectangle 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/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gB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UE-B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76056" y="2060848"/>
            <a:ext cx="936104" cy="1152128"/>
            <a:chOff x="2195736" y="2204864"/>
            <a:chExt cx="936104" cy="1152128"/>
          </a:xfrm>
        </p:grpSpPr>
        <p:sp>
          <p:nvSpPr>
            <p:cNvPr id="12" name="Rectangle 11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/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gC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UE-C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1403648" y="1340768"/>
            <a:ext cx="6192688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95536" y="3573016"/>
            <a:ext cx="936104" cy="1152128"/>
            <a:chOff x="2195736" y="2204864"/>
            <a:chExt cx="936104" cy="1152128"/>
          </a:xfrm>
        </p:grpSpPr>
        <p:sp>
          <p:nvSpPr>
            <p:cNvPr id="19" name="Rectangle 1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/>
                <a:t>SDF-g1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UE-D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03648" y="3933056"/>
            <a:ext cx="720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A, B, C, D are members of g1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D is outside the cell where A, B and C are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A, B and C each have also an additional SDF Priority sharing with g1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A, B, C and D have one dedicated bearer each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Assume that the cell traffic is very close to full capacity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The current ARP of all SDFs (g1 and other SDFs) are identical (normal call)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The GBR for SDF-g1 is 20 Kbps.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The GBR for SDF-</a:t>
            </a:r>
            <a:r>
              <a:rPr lang="en-US" dirty="0" err="1" smtClean="0"/>
              <a:t>gA</a:t>
            </a:r>
            <a:r>
              <a:rPr lang="en-US" dirty="0" smtClean="0"/>
              <a:t>, SDF-</a:t>
            </a:r>
            <a:r>
              <a:rPr lang="en-US" dirty="0" err="1" smtClean="0"/>
              <a:t>gB</a:t>
            </a:r>
            <a:r>
              <a:rPr lang="en-US" dirty="0" smtClean="0"/>
              <a:t> and SDF-</a:t>
            </a:r>
            <a:r>
              <a:rPr lang="en-US" dirty="0" err="1" smtClean="0"/>
              <a:t>gC</a:t>
            </a:r>
            <a:r>
              <a:rPr lang="en-US" dirty="0" smtClean="0"/>
              <a:t> is 40 Kbps each. 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dirty="0" smtClean="0"/>
              <a:t>Therefore the GBR of dedicated bearers (assuming resource sharing) are 40, 40, 40, 20 Kbps for UE-A, UE-B, UE-C and UE-D respectively.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g1 is raised to Emergency</a:t>
            </a: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2195736" y="2276872"/>
            <a:ext cx="936104" cy="1152128"/>
            <a:chOff x="2195736" y="2204864"/>
            <a:chExt cx="936104" cy="1152128"/>
          </a:xfrm>
        </p:grpSpPr>
        <p:sp>
          <p:nvSpPr>
            <p:cNvPr id="5" name="Rectangle 4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gA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3635896" y="1781200"/>
            <a:ext cx="936104" cy="1152128"/>
            <a:chOff x="2195736" y="2204864"/>
            <a:chExt cx="936104" cy="1152128"/>
          </a:xfrm>
        </p:grpSpPr>
        <p:sp>
          <p:nvSpPr>
            <p:cNvPr id="9" name="Rectangle 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gB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UE-B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5076056" y="2060848"/>
            <a:ext cx="936104" cy="1152128"/>
            <a:chOff x="2195736" y="2204864"/>
            <a:chExt cx="936104" cy="1152128"/>
          </a:xfrm>
        </p:grpSpPr>
        <p:sp>
          <p:nvSpPr>
            <p:cNvPr id="12" name="Rectangle 11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gC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UE-C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1403648" y="1340768"/>
            <a:ext cx="6192688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grpSp>
        <p:nvGrpSpPr>
          <p:cNvPr id="8" name="Group 17"/>
          <p:cNvGrpSpPr/>
          <p:nvPr/>
        </p:nvGrpSpPr>
        <p:grpSpPr>
          <a:xfrm>
            <a:off x="395536" y="3573016"/>
            <a:ext cx="936104" cy="1152128"/>
            <a:chOff x="2195736" y="2204864"/>
            <a:chExt cx="936104" cy="1152128"/>
          </a:xfrm>
        </p:grpSpPr>
        <p:sp>
          <p:nvSpPr>
            <p:cNvPr id="19" name="Rectangle 1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UE-D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67544" y="4953942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The ARP of SDF-g1 for each member is raised to </a:t>
            </a:r>
            <a:r>
              <a:rPr lang="en-US" b="1" u="sng" dirty="0" smtClean="0">
                <a:solidFill>
                  <a:srgbClr val="FF0000"/>
                </a:solidFill>
              </a:rPr>
              <a:t>Emergency</a:t>
            </a:r>
          </a:p>
          <a:p>
            <a:pPr algn="l" rtl="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Therefore the ARP of all bearers are raised to Emergency (Bearer Modification)</a:t>
            </a:r>
          </a:p>
          <a:p>
            <a:pPr algn="l" rtl="0">
              <a:buFont typeface="Arial" pitchFamily="34" charset="0"/>
              <a:buChar char="•"/>
            </a:pPr>
            <a:r>
              <a:rPr lang="en-US" b="1" u="sng" dirty="0" smtClean="0">
                <a:solidFill>
                  <a:srgbClr val="002060"/>
                </a:solidFill>
              </a:rPr>
              <a:t>The ARP of other SDF-</a:t>
            </a:r>
            <a:r>
              <a:rPr lang="en-US" b="1" u="sng" dirty="0" err="1" smtClean="0">
                <a:solidFill>
                  <a:srgbClr val="002060"/>
                </a:solidFill>
              </a:rPr>
              <a:t>gA</a:t>
            </a:r>
            <a:r>
              <a:rPr lang="en-US" b="1" u="sng" dirty="0" smtClean="0">
                <a:solidFill>
                  <a:srgbClr val="002060"/>
                </a:solidFill>
              </a:rPr>
              <a:t>, SDF-</a:t>
            </a:r>
            <a:r>
              <a:rPr lang="en-US" b="1" u="sng" dirty="0" err="1" smtClean="0">
                <a:solidFill>
                  <a:srgbClr val="002060"/>
                </a:solidFill>
              </a:rPr>
              <a:t>gB</a:t>
            </a:r>
            <a:r>
              <a:rPr lang="en-US" b="1" u="sng" dirty="0" smtClean="0">
                <a:solidFill>
                  <a:srgbClr val="002060"/>
                </a:solidFill>
              </a:rPr>
              <a:t> and SDF-</a:t>
            </a:r>
            <a:r>
              <a:rPr lang="en-US" b="1" u="sng" dirty="0" err="1" smtClean="0">
                <a:solidFill>
                  <a:srgbClr val="002060"/>
                </a:solidFill>
              </a:rPr>
              <a:t>gC</a:t>
            </a:r>
            <a:r>
              <a:rPr lang="en-US" b="1" u="sng" dirty="0" smtClean="0">
                <a:solidFill>
                  <a:srgbClr val="002060"/>
                </a:solidFill>
              </a:rPr>
              <a:t> remain normal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UE-D handovers into the cell</a:t>
            </a: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2195736" y="2276872"/>
            <a:ext cx="936104" cy="1152128"/>
            <a:chOff x="2195736" y="2204864"/>
            <a:chExt cx="936104" cy="1152128"/>
          </a:xfrm>
        </p:grpSpPr>
        <p:sp>
          <p:nvSpPr>
            <p:cNvPr id="5" name="Rectangle 4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gA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3635896" y="1781200"/>
            <a:ext cx="936104" cy="1152128"/>
            <a:chOff x="2195736" y="2204864"/>
            <a:chExt cx="936104" cy="1152128"/>
          </a:xfrm>
        </p:grpSpPr>
        <p:sp>
          <p:nvSpPr>
            <p:cNvPr id="9" name="Rectangle 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gB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UE-B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5076056" y="2060848"/>
            <a:ext cx="936104" cy="1152128"/>
            <a:chOff x="2195736" y="2204864"/>
            <a:chExt cx="936104" cy="1152128"/>
          </a:xfrm>
        </p:grpSpPr>
        <p:sp>
          <p:nvSpPr>
            <p:cNvPr id="12" name="Rectangle 11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  <a:p>
              <a:pPr algn="ctr" rtl="0"/>
              <a:r>
                <a:rPr lang="en-US" dirty="0" smtClean="0"/>
                <a:t>SDF-</a:t>
              </a:r>
              <a:r>
                <a:rPr lang="en-US" dirty="0" err="1" smtClean="0"/>
                <a:t>gC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UE-C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1403648" y="1340768"/>
            <a:ext cx="6192688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grpSp>
        <p:nvGrpSpPr>
          <p:cNvPr id="8" name="Group 17"/>
          <p:cNvGrpSpPr/>
          <p:nvPr/>
        </p:nvGrpSpPr>
        <p:grpSpPr>
          <a:xfrm>
            <a:off x="3779912" y="3068960"/>
            <a:ext cx="936104" cy="1152128"/>
            <a:chOff x="2195736" y="2204864"/>
            <a:chExt cx="936104" cy="1152128"/>
          </a:xfrm>
        </p:grpSpPr>
        <p:sp>
          <p:nvSpPr>
            <p:cNvPr id="19" name="Rectangle 18"/>
            <p:cNvSpPr/>
            <p:nvPr/>
          </p:nvSpPr>
          <p:spPr>
            <a:xfrm>
              <a:off x="2195736" y="2564904"/>
              <a:ext cx="936104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95736" y="2204864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UE-D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27584" y="4365104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It was assumed that the cell traffic is very close to full capacity</a:t>
            </a:r>
          </a:p>
          <a:p>
            <a:pPr algn="l" rtl="0"/>
            <a:r>
              <a:rPr lang="en-US" dirty="0" smtClean="0"/>
              <a:t>We need a bearer (RAB) to carry SDF-g1 for UE-D</a:t>
            </a:r>
            <a:endParaRPr lang="en-US" b="1" u="sng" dirty="0" smtClean="0">
              <a:solidFill>
                <a:srgbClr val="002060"/>
              </a:solidFill>
            </a:endParaRP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The Emergency bearers which carry UE-A, UE-B and UE-C cannot be preempted 	</a:t>
            </a:r>
            <a:r>
              <a:rPr lang="en-US" b="1" dirty="0" smtClean="0">
                <a:solidFill>
                  <a:srgbClr val="002060"/>
                </a:solidFill>
              </a:rPr>
              <a:t>(They have the same ARP like the emergency bearer of UE-D)</a:t>
            </a:r>
          </a:p>
          <a:p>
            <a:pPr algn="l" rtl="0"/>
            <a:r>
              <a:rPr lang="en-US" dirty="0" smtClean="0"/>
              <a:t>Although, SDF-</a:t>
            </a:r>
            <a:r>
              <a:rPr lang="en-US" dirty="0" err="1" smtClean="0"/>
              <a:t>gA</a:t>
            </a:r>
            <a:r>
              <a:rPr lang="en-US" dirty="0" smtClean="0"/>
              <a:t> or SDF-</a:t>
            </a:r>
            <a:r>
              <a:rPr lang="en-US" dirty="0" err="1" smtClean="0"/>
              <a:t>gB</a:t>
            </a:r>
            <a:r>
              <a:rPr lang="en-US" dirty="0" smtClean="0"/>
              <a:t> or SDF-</a:t>
            </a:r>
            <a:r>
              <a:rPr lang="en-US" dirty="0" err="1" smtClean="0"/>
              <a:t>gC</a:t>
            </a:r>
            <a:r>
              <a:rPr lang="en-US" dirty="0" smtClean="0"/>
              <a:t> can be preempted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</a:rPr>
              <a:t>The “bearer handover” for UE-D will fail!</a:t>
            </a:r>
          </a:p>
          <a:p>
            <a:pPr algn="l" rtl="0"/>
            <a:r>
              <a:rPr lang="en-US" b="1" u="sng" dirty="0" smtClean="0">
                <a:solidFill>
                  <a:srgbClr val="002060"/>
                </a:solidFill>
              </a:rPr>
              <a:t>Note that this failure is not triggered by any PCC rule provisioning!</a:t>
            </a:r>
          </a:p>
          <a:p>
            <a:pPr algn="l" rtl="0"/>
            <a:r>
              <a:rPr lang="en-US" b="1" u="sng" dirty="0" smtClean="0">
                <a:solidFill>
                  <a:srgbClr val="FF0000"/>
                </a:solidFill>
              </a:rPr>
              <a:t>The proposed Priority Sharing will not touch the bearers of UE-A, UE-B and UE-C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n-US" sz="3600" dirty="0" smtClean="0"/>
              <a:t>g1 is raised to </a:t>
            </a:r>
            <a:r>
              <a:rPr lang="en-US" sz="3600" dirty="0" smtClean="0"/>
              <a:t>Emergency – </a:t>
            </a:r>
            <a:br>
              <a:rPr lang="en-US" sz="3600" dirty="0" smtClean="0"/>
            </a:br>
            <a:r>
              <a:rPr lang="en-US" sz="3600" u="sng" dirty="0" smtClean="0">
                <a:solidFill>
                  <a:srgbClr val="00B050"/>
                </a:solidFill>
              </a:rPr>
              <a:t>if Priority Sharing is not applied</a:t>
            </a:r>
            <a:endParaRPr lang="en-US" sz="3600" u="sng" dirty="0">
              <a:solidFill>
                <a:srgbClr val="00B05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403648" y="1484784"/>
            <a:ext cx="6192688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95536" y="3717032"/>
            <a:ext cx="936104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UE-D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4653136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SDF-g1 and SF-</a:t>
            </a:r>
            <a:r>
              <a:rPr lang="en-US" dirty="0" err="1" smtClean="0"/>
              <a:t>gA</a:t>
            </a:r>
            <a:r>
              <a:rPr lang="en-US" dirty="0" smtClean="0"/>
              <a:t> are </a:t>
            </a:r>
            <a:r>
              <a:rPr lang="en-US" dirty="0" smtClean="0"/>
              <a:t>a</a:t>
            </a:r>
            <a:r>
              <a:rPr lang="en-US" dirty="0" smtClean="0"/>
              <a:t>ttempted to be put in a separate bearers, the same for UE-B and UE-C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Based on the assumption that the </a:t>
            </a:r>
            <a:r>
              <a:rPr lang="en-US" dirty="0" err="1" smtClean="0"/>
              <a:t>eNB</a:t>
            </a:r>
            <a:r>
              <a:rPr lang="en-US" dirty="0" smtClean="0"/>
              <a:t> is in its capacity limit, in addition to the bearers for SDF-g1 in UE-A, UE-B </a:t>
            </a:r>
            <a:r>
              <a:rPr lang="en-US" smtClean="0"/>
              <a:t>and UE-C, </a:t>
            </a:r>
            <a:r>
              <a:rPr lang="en-US" b="1" dirty="0" smtClean="0"/>
              <a:t>only 1 of the bearers for SDF-</a:t>
            </a:r>
            <a:r>
              <a:rPr lang="en-US" b="1" dirty="0" err="1" smtClean="0"/>
              <a:t>gA</a:t>
            </a:r>
            <a:r>
              <a:rPr lang="en-US" b="1" dirty="0" smtClean="0"/>
              <a:t>, SF-</a:t>
            </a:r>
            <a:r>
              <a:rPr lang="en-US" b="1" dirty="0" err="1" smtClean="0"/>
              <a:t>gB</a:t>
            </a:r>
            <a:r>
              <a:rPr lang="en-US" b="1" dirty="0" smtClean="0"/>
              <a:t> and SDF-</a:t>
            </a:r>
            <a:r>
              <a:rPr lang="en-US" b="1" dirty="0" err="1" smtClean="0"/>
              <a:t>gC</a:t>
            </a:r>
            <a:r>
              <a:rPr lang="en-US" b="1" dirty="0" smtClean="0"/>
              <a:t> survives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b="1" u="sng" dirty="0" smtClean="0">
                <a:solidFill>
                  <a:srgbClr val="002060"/>
                </a:solidFill>
              </a:rPr>
              <a:t>The four surviving bearers occupy 100 Kbps (instead of 120 Kbps which were allocated before emergency)</a:t>
            </a:r>
            <a:endParaRPr lang="en-US" b="1" u="sng" dirty="0" smtClean="0">
              <a:solidFill>
                <a:srgbClr val="00206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195736" y="2420888"/>
            <a:ext cx="936104" cy="1224136"/>
            <a:chOff x="2195736" y="2276872"/>
            <a:chExt cx="936104" cy="1224136"/>
          </a:xfrm>
        </p:grpSpPr>
        <p:sp>
          <p:nvSpPr>
            <p:cNvPr id="5" name="Rectangle 4"/>
            <p:cNvSpPr/>
            <p:nvPr/>
          </p:nvSpPr>
          <p:spPr>
            <a:xfrm>
              <a:off x="2195736" y="2636912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95736" y="2276872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95736" y="3068960"/>
              <a:ext cx="936104" cy="43204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bg1"/>
                  </a:solidFill>
                </a:rPr>
                <a:t>SDF-</a:t>
              </a:r>
              <a:r>
                <a:rPr lang="en-US" dirty="0" err="1" smtClean="0">
                  <a:solidFill>
                    <a:schemeClr val="bg1"/>
                  </a:solidFill>
                </a:rPr>
                <a:t>gA</a:t>
              </a:r>
              <a:endParaRPr lang="en-US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635896" y="1925216"/>
            <a:ext cx="936104" cy="783704"/>
            <a:chOff x="3635896" y="1781200"/>
            <a:chExt cx="936104" cy="783704"/>
          </a:xfrm>
        </p:grpSpPr>
        <p:sp>
          <p:nvSpPr>
            <p:cNvPr id="10" name="Rectangle 9"/>
            <p:cNvSpPr/>
            <p:nvPr/>
          </p:nvSpPr>
          <p:spPr>
            <a:xfrm>
              <a:off x="3635896" y="1781200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UE-B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35896" y="2132856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076056" y="2204864"/>
            <a:ext cx="936104" cy="792088"/>
            <a:chOff x="5076056" y="2060848"/>
            <a:chExt cx="936104" cy="792088"/>
          </a:xfrm>
        </p:grpSpPr>
        <p:sp>
          <p:nvSpPr>
            <p:cNvPr id="13" name="Rectangle 12"/>
            <p:cNvSpPr/>
            <p:nvPr/>
          </p:nvSpPr>
          <p:spPr>
            <a:xfrm>
              <a:off x="5076056" y="2060848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UE-C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76056" y="2420888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395536" y="4077072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SDF-g1</a:t>
            </a:r>
            <a:endParaRPr 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n-US" sz="3600" dirty="0" smtClean="0"/>
              <a:t>UE-D </a:t>
            </a:r>
            <a:r>
              <a:rPr lang="en-US" sz="3600" dirty="0" smtClean="0"/>
              <a:t>handovers into the </a:t>
            </a:r>
            <a:r>
              <a:rPr lang="en-US" sz="3600" dirty="0" smtClean="0"/>
              <a:t>cell – </a:t>
            </a:r>
            <a:br>
              <a:rPr lang="en-US" sz="3600" dirty="0" smtClean="0"/>
            </a:br>
            <a:r>
              <a:rPr lang="en-US" sz="3600" u="sng" dirty="0" smtClean="0">
                <a:solidFill>
                  <a:srgbClr val="00B050"/>
                </a:solidFill>
              </a:rPr>
              <a:t>if Priority Sharing is not applied</a:t>
            </a:r>
            <a:endParaRPr lang="en-US" sz="3600" u="sng" dirty="0">
              <a:solidFill>
                <a:srgbClr val="00B05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403648" y="1484784"/>
            <a:ext cx="6192688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827584" y="436510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b="1" u="sng" dirty="0" smtClean="0">
                <a:solidFill>
                  <a:srgbClr val="FF0000"/>
                </a:solidFill>
              </a:rPr>
              <a:t>The bearer for SDF-g1 in UE-D SURVIVES </a:t>
            </a:r>
            <a:r>
              <a:rPr lang="en-US" b="1" u="sng" dirty="0" smtClean="0"/>
              <a:t>(20 Kbps were available)</a:t>
            </a:r>
            <a:endParaRPr lang="en-US" b="1" u="sng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3779912" y="3140968"/>
            <a:ext cx="936104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UE-D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195736" y="2420888"/>
            <a:ext cx="936104" cy="1224136"/>
            <a:chOff x="2195736" y="2276872"/>
            <a:chExt cx="936104" cy="1224136"/>
          </a:xfrm>
        </p:grpSpPr>
        <p:sp>
          <p:nvSpPr>
            <p:cNvPr id="24" name="Rectangle 23"/>
            <p:cNvSpPr/>
            <p:nvPr/>
          </p:nvSpPr>
          <p:spPr>
            <a:xfrm>
              <a:off x="2195736" y="2636912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195736" y="2276872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95736" y="3068960"/>
              <a:ext cx="936104" cy="43204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bg1"/>
                  </a:solidFill>
                </a:rPr>
                <a:t>SDF-</a:t>
              </a:r>
              <a:r>
                <a:rPr lang="en-US" dirty="0" err="1" smtClean="0">
                  <a:solidFill>
                    <a:schemeClr val="bg1"/>
                  </a:solidFill>
                </a:rPr>
                <a:t>gA</a:t>
              </a:r>
              <a:endParaRPr lang="en-US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35896" y="1925216"/>
            <a:ext cx="936104" cy="783704"/>
            <a:chOff x="3635896" y="1781200"/>
            <a:chExt cx="936104" cy="783704"/>
          </a:xfrm>
        </p:grpSpPr>
        <p:sp>
          <p:nvSpPr>
            <p:cNvPr id="28" name="Rectangle 27"/>
            <p:cNvSpPr/>
            <p:nvPr/>
          </p:nvSpPr>
          <p:spPr>
            <a:xfrm>
              <a:off x="3635896" y="1781200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UE-B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635896" y="2132856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76056" y="2204864"/>
            <a:ext cx="936104" cy="792088"/>
            <a:chOff x="5076056" y="2060848"/>
            <a:chExt cx="936104" cy="792088"/>
          </a:xfrm>
        </p:grpSpPr>
        <p:sp>
          <p:nvSpPr>
            <p:cNvPr id="31" name="Rectangle 30"/>
            <p:cNvSpPr/>
            <p:nvPr/>
          </p:nvSpPr>
          <p:spPr>
            <a:xfrm>
              <a:off x="5076056" y="2060848"/>
              <a:ext cx="936104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dirty="0" smtClean="0">
                  <a:solidFill>
                    <a:schemeClr val="tx1"/>
                  </a:solidFill>
                </a:rPr>
                <a:t>UE-C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76056" y="2420888"/>
              <a:ext cx="93610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n-US" b="1" dirty="0" smtClean="0">
                  <a:solidFill>
                    <a:srgbClr val="FF0000"/>
                  </a:solidFill>
                </a:rPr>
                <a:t>SDF-g1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3779912" y="3501008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SDF-g1</a:t>
            </a:r>
            <a:endParaRPr 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ערכת נושא של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372</Words>
  <Application>Microsoft Office PowerPoint</Application>
  <PresentationFormat>On-screen Show (4:3)</PresentationFormat>
  <Paragraphs>79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ערכת נושא של Office</vt:lpstr>
      <vt:lpstr>Normal Group Call for g1</vt:lpstr>
      <vt:lpstr>g1 is raised to Emergency</vt:lpstr>
      <vt:lpstr>UE-D handovers into the cell</vt:lpstr>
      <vt:lpstr>g1 is raised to Emergency –  if Priority Sharing is not applied</vt:lpstr>
      <vt:lpstr>UE-D handovers into the cell –  if Priority Sharing is not applied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Normal Group Call for g1</dc:title>
  <dc:creator>Baruh Hason</dc:creator>
  <cp:lastModifiedBy>bh0</cp:lastModifiedBy>
  <cp:revision>5</cp:revision>
  <dcterms:created xsi:type="dcterms:W3CDTF">2016-06-07T07:14:27Z</dcterms:created>
  <dcterms:modified xsi:type="dcterms:W3CDTF">2016-07-17T06:57:36Z</dcterms:modified>
</cp:coreProperties>
</file>