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41" r:id="rId5"/>
    <p:sldId id="417" r:id="rId6"/>
    <p:sldId id="408" r:id="rId7"/>
    <p:sldId id="415" r:id="rId8"/>
    <p:sldId id="418" r:id="rId9"/>
    <p:sldId id="378" r:id="rId10"/>
    <p:sldId id="396" r:id="rId11"/>
    <p:sldId id="410" r:id="rId12"/>
    <p:sldId id="403" r:id="rId13"/>
    <p:sldId id="419" r:id="rId14"/>
    <p:sldId id="420" r:id="rId15"/>
    <p:sldId id="380" r:id="rId16"/>
    <p:sldId id="379" r:id="rId17"/>
    <p:sldId id="413" r:id="rId18"/>
    <p:sldId id="414" r:id="rId19"/>
    <p:sldId id="411"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83" d="100"/>
          <a:sy n="83" d="100"/>
        </p:scale>
        <p:origin x="557"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4E3E3C7-B571-48BA-AD63-D66321F787C3}"/>
    <pc:docChg chg="undo custSel addSld delSld modSld">
      <pc:chgData name="Dongwook Kim" userId="ed3ef308-8542-4721-bc2b-9514933ffa1d" providerId="ADAL" clId="{24E3E3C7-B571-48BA-AD63-D66321F787C3}" dt="2024-04-24T19:01:17.389" v="100" actId="20577"/>
      <pc:docMkLst>
        <pc:docMk/>
      </pc:docMkLst>
      <pc:sldChg chg="modSp mod">
        <pc:chgData name="Dongwook Kim" userId="ed3ef308-8542-4721-bc2b-9514933ffa1d" providerId="ADAL" clId="{24E3E3C7-B571-48BA-AD63-D66321F787C3}" dt="2024-04-24T19:01:06.031" v="96" actId="20577"/>
        <pc:sldMkLst>
          <pc:docMk/>
          <pc:sldMk cId="511580027" sldId="378"/>
        </pc:sldMkLst>
        <pc:spChg chg="mod">
          <ac:chgData name="Dongwook Kim" userId="ed3ef308-8542-4721-bc2b-9514933ffa1d" providerId="ADAL" clId="{24E3E3C7-B571-48BA-AD63-D66321F787C3}" dt="2024-04-24T19:01:06.031" v="96" actId="20577"/>
          <ac:spMkLst>
            <pc:docMk/>
            <pc:sldMk cId="511580027" sldId="378"/>
            <ac:spMk id="7171" creationId="{8B215120-9330-4C24-86C0-93DB3C460B0D}"/>
          </ac:spMkLst>
        </pc:spChg>
      </pc:sldChg>
      <pc:sldChg chg="modSp mod">
        <pc:chgData name="Dongwook Kim" userId="ed3ef308-8542-4721-bc2b-9514933ffa1d" providerId="ADAL" clId="{24E3E3C7-B571-48BA-AD63-D66321F787C3}" dt="2024-04-24T19:00:33.359" v="41" actId="20577"/>
        <pc:sldMkLst>
          <pc:docMk/>
          <pc:sldMk cId="2061877518" sldId="396"/>
        </pc:sldMkLst>
        <pc:spChg chg="mod">
          <ac:chgData name="Dongwook Kim" userId="ed3ef308-8542-4721-bc2b-9514933ffa1d" providerId="ADAL" clId="{24E3E3C7-B571-48BA-AD63-D66321F787C3}" dt="2024-04-24T19:00:33.359" v="41" actId="20577"/>
          <ac:spMkLst>
            <pc:docMk/>
            <pc:sldMk cId="2061877518" sldId="396"/>
            <ac:spMk id="7170" creationId="{3794A7AC-F975-4B82-9FCA-9C67ECE03726}"/>
          </ac:spMkLst>
        </pc:spChg>
        <pc:spChg chg="mod">
          <ac:chgData name="Dongwook Kim" userId="ed3ef308-8542-4721-bc2b-9514933ffa1d" providerId="ADAL" clId="{24E3E3C7-B571-48BA-AD63-D66321F787C3}" dt="2024-04-24T19:00:29.800" v="40" actId="20577"/>
          <ac:spMkLst>
            <pc:docMk/>
            <pc:sldMk cId="2061877518" sldId="396"/>
            <ac:spMk id="7171" creationId="{8B215120-9330-4C24-86C0-93DB3C460B0D}"/>
          </ac:spMkLst>
        </pc:spChg>
      </pc:sldChg>
      <pc:sldChg chg="modSp del mod">
        <pc:chgData name="Dongwook Kim" userId="ed3ef308-8542-4721-bc2b-9514933ffa1d" providerId="ADAL" clId="{24E3E3C7-B571-48BA-AD63-D66321F787C3}" dt="2024-04-24T19:00:34.223" v="42" actId="47"/>
        <pc:sldMkLst>
          <pc:docMk/>
          <pc:sldMk cId="3939681273" sldId="397"/>
        </pc:sldMkLst>
        <pc:spChg chg="mod">
          <ac:chgData name="Dongwook Kim" userId="ed3ef308-8542-4721-bc2b-9514933ffa1d" providerId="ADAL" clId="{24E3E3C7-B571-48BA-AD63-D66321F787C3}" dt="2024-04-24T18:59:52.382" v="14" actId="20577"/>
          <ac:spMkLst>
            <pc:docMk/>
            <pc:sldMk cId="3939681273" sldId="397"/>
            <ac:spMk id="7171" creationId="{8B215120-9330-4C24-86C0-93DB3C460B0D}"/>
          </ac:spMkLst>
        </pc:spChg>
      </pc:sldChg>
      <pc:sldChg chg="modSp mod">
        <pc:chgData name="Dongwook Kim" userId="ed3ef308-8542-4721-bc2b-9514933ffa1d" providerId="ADAL" clId="{24E3E3C7-B571-48BA-AD63-D66321F787C3}" dt="2024-04-24T19:01:17.389" v="100" actId="20577"/>
        <pc:sldMkLst>
          <pc:docMk/>
          <pc:sldMk cId="2810508742" sldId="403"/>
        </pc:sldMkLst>
        <pc:spChg chg="mod">
          <ac:chgData name="Dongwook Kim" userId="ed3ef308-8542-4721-bc2b-9514933ffa1d" providerId="ADAL" clId="{24E3E3C7-B571-48BA-AD63-D66321F787C3}" dt="2024-04-24T19:01:17.389" v="100" actId="20577"/>
          <ac:spMkLst>
            <pc:docMk/>
            <pc:sldMk cId="2810508742" sldId="403"/>
            <ac:spMk id="7171" creationId="{8B215120-9330-4C24-86C0-93DB3C460B0D}"/>
          </ac:spMkLst>
        </pc:spChg>
      </pc:sldChg>
      <pc:sldChg chg="modSp mod">
        <pc:chgData name="Dongwook Kim" userId="ed3ef308-8542-4721-bc2b-9514933ffa1d" providerId="ADAL" clId="{24E3E3C7-B571-48BA-AD63-D66321F787C3}" dt="2024-04-24T19:00:45.496" v="45" actId="20577"/>
        <pc:sldMkLst>
          <pc:docMk/>
          <pc:sldMk cId="396822928" sldId="410"/>
        </pc:sldMkLst>
        <pc:spChg chg="mod">
          <ac:chgData name="Dongwook Kim" userId="ed3ef308-8542-4721-bc2b-9514933ffa1d" providerId="ADAL" clId="{24E3E3C7-B571-48BA-AD63-D66321F787C3}" dt="2024-04-24T19:00:45.496" v="45" actId="20577"/>
          <ac:spMkLst>
            <pc:docMk/>
            <pc:sldMk cId="396822928" sldId="410"/>
            <ac:spMk id="7171" creationId="{8B215120-9330-4C24-86C0-93DB3C460B0D}"/>
          </ac:spMkLst>
        </pc:spChg>
      </pc:sldChg>
      <pc:sldChg chg="new del">
        <pc:chgData name="Dongwook Kim" userId="ed3ef308-8542-4721-bc2b-9514933ffa1d" providerId="ADAL" clId="{24E3E3C7-B571-48BA-AD63-D66321F787C3}" dt="2024-04-24T19:00:17.259" v="20" actId="680"/>
        <pc:sldMkLst>
          <pc:docMk/>
          <pc:sldMk cId="2016011680" sldId="42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#135</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Hyderabad</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 India</a:t>
            </a:r>
            <a:r>
              <a:rPr lang="en-GB" altLang="zh-CN" sz="1200" b="1" kern="1200" dirty="0">
                <a:solidFill>
                  <a:schemeClr val="tx1"/>
                </a:solidFill>
                <a:effectLst/>
                <a:latin typeface="Arial" panose="020B0604020202020204" pitchFamily="34" charset="0"/>
                <a:ea typeface="+mn-ea"/>
                <a:cs typeface="Arial" panose="020B0604020202020204" pitchFamily="34" charset="0"/>
              </a:rPr>
              <a:t>, 27</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- 31</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st</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May</a:t>
            </a:r>
            <a:r>
              <a:rPr lang="en-GB" altLang="zh-CN" sz="1200" b="1" kern="1200" dirty="0">
                <a:solidFill>
                  <a:schemeClr val="tx1"/>
                </a:solidFill>
                <a:effectLst/>
                <a:latin typeface="Arial" panose="020B0604020202020204" pitchFamily="34" charset="0"/>
                <a:ea typeface="+mn-ea"/>
                <a:cs typeface="Arial" panose="020B0604020202020204" pitchFamily="34" charset="0"/>
              </a:rPr>
              <a:t>, 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C3-243001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CT3#135</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solidFill>
                  <a:srgbClr val="FF0000"/>
                </a:solidFill>
              </a:rPr>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CT3#135 meeting will officially end at 15:30 (estimated time) on Friday 31</a:t>
            </a:r>
            <a:r>
              <a:rPr lang="en-US" altLang="zh-CN" sz="2400" b="1" baseline="30000" dirty="0"/>
              <a:t>st</a:t>
            </a:r>
            <a:r>
              <a:rPr lang="en-US" altLang="zh-CN" sz="2400" b="1" dirty="0"/>
              <a:t> May, 2024</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presentation sheets, exception sheets for WIs, if any, will be handled under the email approval procedure</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all the CRs agreed in CT3#134 and CT3#135 meetings into the SBI-related TSs under change control</a:t>
            </a:r>
          </a:p>
          <a:p>
            <a:pPr marL="360000" indent="-288000"/>
            <a:r>
              <a:rPr lang="en-US" altLang="zh-CN" sz="2000" dirty="0"/>
              <a:t>MCC (Dongwook) will implement all the CRs agreed in CT3#134 and CT3#135 meetings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CT3#135 meeting </a:t>
            </a:r>
            <a:r>
              <a:rPr lang="en-GB" altLang="zh-CN" sz="2000" dirty="0"/>
              <a:t>, please refer to C3-243002,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CT3#135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20</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May 2024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21</a:t>
            </a:r>
            <a:r>
              <a:rPr lang="en-US" altLang="zh-CN" sz="1600" u="sng" baseline="30000" dirty="0">
                <a:latin typeface="Arial" panose="020B0604020202020204" pitchFamily="34" charset="0"/>
                <a:cs typeface="Arial" panose="020B0604020202020204" pitchFamily="34" charset="0"/>
              </a:rPr>
              <a:t>st</a:t>
            </a:r>
            <a:r>
              <a:rPr lang="en-US" altLang="zh-CN" sz="1600" u="sng" dirty="0">
                <a:latin typeface="Arial" panose="020B0604020202020204" pitchFamily="34" charset="0"/>
                <a:cs typeface="Arial" panose="020B0604020202020204" pitchFamily="34" charset="0"/>
              </a:rPr>
              <a:t> May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22</a:t>
            </a:r>
            <a:r>
              <a:rPr lang="en-US" altLang="zh-CN" sz="1600" u="sng" baseline="30000" dirty="0">
                <a:latin typeface="Arial" panose="020B0604020202020204" pitchFamily="34" charset="0"/>
                <a:cs typeface="Arial" panose="020B0604020202020204" pitchFamily="34" charset="0"/>
              </a:rPr>
              <a:t>nd</a:t>
            </a:r>
            <a:r>
              <a:rPr lang="en-US" altLang="zh-CN" sz="1600" u="sng" dirty="0">
                <a:latin typeface="Arial" panose="020B0604020202020204" pitchFamily="34" charset="0"/>
                <a:cs typeface="Arial" panose="020B0604020202020204" pitchFamily="34" charset="0"/>
              </a:rPr>
              <a:t> May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24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May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27</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May 2024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31</a:t>
            </a:r>
            <a:r>
              <a:rPr lang="en-US" altLang="zh-CN" sz="1600" u="sng" baseline="30000" dirty="0">
                <a:latin typeface="Arial" panose="020B0604020202020204" pitchFamily="34" charset="0"/>
                <a:cs typeface="Arial" panose="020B0604020202020204" pitchFamily="34" charset="0"/>
              </a:rPr>
              <a:t>st</a:t>
            </a:r>
            <a:r>
              <a:rPr lang="en-US" altLang="zh-CN" sz="1600" u="sng" dirty="0">
                <a:latin typeface="Arial" panose="020B0604020202020204" pitchFamily="34" charset="0"/>
                <a:cs typeface="Arial" panose="020B0604020202020204" pitchFamily="34" charset="0"/>
              </a:rPr>
              <a:t> May 2024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CT3#135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C3-243000 </a:t>
            </a:r>
          </a:p>
          <a:p>
            <a:pPr lvl="1"/>
            <a:r>
              <a:rPr lang="en-US" altLang="zh-CN" sz="1800" dirty="0"/>
              <a:t>For this meeting, all releases will be handled and Rel-18 shares the highest priority. In addition,</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8</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Rel-19</a:t>
            </a:r>
            <a:r>
              <a:rPr lang="en-US" altLang="zh-CN" sz="1600" dirty="0"/>
              <a:t>, </a:t>
            </a:r>
            <a:r>
              <a:rPr lang="en-US" altLang="zh-CN" sz="1600" b="1" dirty="0"/>
              <a:t>only discussion paper and/or new WIDs are handled</a:t>
            </a:r>
            <a:r>
              <a:rPr lang="en-US" altLang="zh-CN" sz="1600" dirty="0"/>
              <a:t> but no Rel-19 (p)CRs in order to make Rel-18 specs stable enough in Q2.</a:t>
            </a:r>
            <a:endParaRPr lang="en-GB" altLang="zh-CN" sz="1600" dirty="0"/>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r>
              <a:rPr lang="en-GB" altLang="zh-CN" sz="1600" dirty="0"/>
              <a:t>Only FASMO CRs will be </a:t>
            </a:r>
            <a:r>
              <a:rPr lang="en-US" altLang="zh-CN" sz="1600" dirty="0"/>
              <a:t>will be agreed in fully frozen releases (before Rel-18).</a:t>
            </a:r>
          </a:p>
          <a:p>
            <a:pPr lvl="2">
              <a:buFont typeface="Wingdings" panose="05000000000000000000" pitchFamily="2" charset="2"/>
              <a:buChar char="ü"/>
            </a:pPr>
            <a:r>
              <a:rPr lang="en-US" altLang="zh-CN" sz="1600" dirty="0"/>
              <a:t>Maximum 100 (p)CRs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CT3#135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C3-243004) </a:t>
            </a:r>
            <a:r>
              <a:rPr lang="en-US" altLang="zh-CN" sz="2000" dirty="0"/>
              <a:t>by </a:t>
            </a:r>
            <a:r>
              <a:rPr lang="en-GB" altLang="zh-CN" sz="2000" dirty="0"/>
              <a:t>Tuesday, </a:t>
            </a:r>
            <a:r>
              <a:rPr lang="en-US" altLang="zh-CN" sz="2000" dirty="0"/>
              <a:t>21</a:t>
            </a:r>
            <a:r>
              <a:rPr lang="en-US" altLang="zh-CN" sz="2000" baseline="30000" dirty="0"/>
              <a:t>st</a:t>
            </a:r>
            <a:r>
              <a:rPr lang="en-US" altLang="zh-CN" sz="2000" dirty="0"/>
              <a:t> May 2024</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draft_C3-243003) by </a:t>
            </a:r>
            <a:r>
              <a:rPr lang="en-GB" altLang="zh-CN" sz="2000" dirty="0"/>
              <a:t>Wednesday, </a:t>
            </a:r>
            <a:r>
              <a:rPr lang="en-US" altLang="zh-CN" sz="2000" dirty="0"/>
              <a:t>22</a:t>
            </a:r>
            <a:r>
              <a:rPr lang="en-US" altLang="zh-CN" sz="2000" baseline="30000" dirty="0"/>
              <a:t>nd </a:t>
            </a:r>
            <a:r>
              <a:rPr lang="en-US" altLang="zh-CN" sz="2000" dirty="0"/>
              <a:t>May 2024</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C3-243005) </a:t>
            </a:r>
            <a:r>
              <a:rPr lang="en-GB" altLang="zh-CN" sz="2000" dirty="0"/>
              <a:t>and the official proposed schedule</a:t>
            </a:r>
            <a:r>
              <a:rPr lang="en-US" altLang="zh-CN" sz="2000" dirty="0"/>
              <a:t> (as C3-243003) by Friday 24</a:t>
            </a:r>
            <a:r>
              <a:rPr lang="en-US" altLang="zh-CN" sz="2000" baseline="30000" dirty="0"/>
              <a:t>th</a:t>
            </a:r>
            <a:r>
              <a:rPr lang="en-US" altLang="zh-CN" sz="2000" dirty="0"/>
              <a:t> May 2024</a:t>
            </a:r>
            <a:endParaRPr lang="zh-CN" altLang="zh-CN" sz="2000" dirty="0"/>
          </a:p>
          <a:p>
            <a:pPr marL="360000" lvl="0" indent="-288000"/>
            <a:r>
              <a:rPr lang="en-GB" altLang="zh-CN" sz="2000" dirty="0"/>
              <a:t>The MCC will reserve conference bridges using Microsoft Teams and share the associated link(s) to remote participants registered for the CT3#135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a:t>CT3#135 meeting will officially </a:t>
            </a:r>
            <a:r>
              <a:rPr lang="en-US" altLang="zh-CN" sz="2000" b="1" dirty="0"/>
              <a:t>start at 09:00 on Monday 27</a:t>
            </a:r>
            <a:r>
              <a:rPr lang="en-US" altLang="zh-CN" sz="2000" b="1" baseline="30000" dirty="0"/>
              <a:t>th</a:t>
            </a:r>
            <a:r>
              <a:rPr lang="en-US" altLang="zh-CN" sz="2000" b="1" dirty="0"/>
              <a:t> May 2024, in Hyderabad India.</a:t>
            </a:r>
          </a:p>
          <a:p>
            <a:r>
              <a:rPr lang="en-US" altLang="zh-CN" sz="2000" dirty="0"/>
              <a:t>CT3#135 will be a F2F meeting with </a:t>
            </a:r>
            <a:r>
              <a:rPr lang="en-US" altLang="zh-CN" sz="2000" b="1" dirty="0"/>
              <a:t>one-way </a:t>
            </a:r>
            <a:r>
              <a:rPr lang="en-US" altLang="zh-CN" sz="2000" dirty="0"/>
              <a:t>remote participation</a:t>
            </a:r>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but </a:t>
            </a:r>
            <a:r>
              <a:rPr lang="en-US" altLang="zh-CN" sz="2000" b="1" dirty="0"/>
              <a:t>NOT talk </a:t>
            </a:r>
            <a:r>
              <a:rPr lang="en-US" altLang="zh-CN" sz="2000" dirty="0"/>
              <a:t>by accessing to the meeting links via the Teams. Comments from remote participants (e.g. via email discussion) will </a:t>
            </a:r>
            <a:r>
              <a:rPr lang="en-US" altLang="zh-CN" sz="2000" b="1" dirty="0"/>
              <a:t>NOT</a:t>
            </a:r>
            <a:r>
              <a:rPr lang="en-US" altLang="zh-CN" sz="2000" dirty="0"/>
              <a:t> be taken into account for the official meeting, and cannot prevent the final conclusion of documents (e.g. agreement).</a:t>
            </a:r>
          </a:p>
          <a:p>
            <a:r>
              <a:rPr lang="en-GB" altLang="zh-CN" sz="2000" dirty="0"/>
              <a:t>Contributions on Release 18 Work Items will be awarded the highest priority. </a:t>
            </a:r>
            <a:r>
              <a:rPr lang="en-US" altLang="zh-CN" sz="2000" dirty="0"/>
              <a:t>All releases will be handled and Rel-18 shares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C3-243003 will be followed during the meeting</a:t>
            </a:r>
          </a:p>
          <a:p>
            <a:pPr lvl="1"/>
            <a:r>
              <a:rPr lang="en-US" altLang="zh-CN" sz="2000" dirty="0"/>
              <a:t>F2F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in the </a:t>
            </a:r>
            <a:r>
              <a:rPr lang="en-GB" altLang="zh-CN" sz="2000" dirty="0" err="1"/>
              <a:t>ChairNotes</a:t>
            </a:r>
            <a:r>
              <a:rPr lang="en-GB" altLang="zh-CN" sz="2000" dirty="0"/>
              <a:t> folder of 10.10.10.10 CT3 inbox</a:t>
            </a:r>
            <a:endParaRPr lang="zh-CN" altLang="zh-CN" sz="2000" dirty="0"/>
          </a:p>
          <a:p>
            <a:pPr marL="360000" indent="-288000"/>
            <a:r>
              <a:rPr lang="en-US" altLang="zh-CN" sz="2000" dirty="0"/>
              <a:t>Email discussions via the email list </a:t>
            </a:r>
            <a:r>
              <a:rPr lang="en-US" altLang="zh-CN" sz="2000" u="sng" dirty="0">
                <a:hlinkClick r:id="rId2"/>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a:t>
            </a:r>
            <a:r>
              <a:rPr lang="en-GB" altLang="zh-CN" sz="2000" b="1" dirty="0"/>
              <a:t>the comments via the email discussion will not be implemented into the DAD</a:t>
            </a:r>
            <a:r>
              <a:rPr lang="en-GB" altLang="zh-CN" sz="2000" dirty="0"/>
              <a:t>.</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Tdoc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09880" y="1799499"/>
            <a:ext cx="10515600" cy="4351338"/>
          </a:xfrm>
        </p:spPr>
        <p:txBody>
          <a:bodyPr/>
          <a:lstStyle/>
          <a:p>
            <a:pPr marL="360000" indent="-288000"/>
            <a:r>
              <a:rPr lang="en-GB" altLang="zh-CN" sz="2000" b="1" dirty="0"/>
              <a:t>For contributions that require revision, </a:t>
            </a:r>
            <a:r>
              <a:rPr lang="en-GB" altLang="zh-CN" sz="2000" dirty="0"/>
              <a:t>MCC will allocate </a:t>
            </a:r>
            <a:r>
              <a:rPr lang="en-GB" altLang="zh-CN" sz="2000" b="1" dirty="0"/>
              <a:t>the Tdoc number for the revision</a:t>
            </a:r>
            <a:r>
              <a:rPr lang="en-GB" altLang="zh-CN" sz="2000" dirty="0"/>
              <a:t>.</a:t>
            </a:r>
            <a:endParaRPr lang="zh-CN" altLang="zh-CN" sz="2000" dirty="0"/>
          </a:p>
          <a:p>
            <a:pPr lvl="1"/>
            <a:r>
              <a:rPr lang="en-GB" altLang="zh-CN" sz="2000" dirty="0"/>
              <a:t>New Tdoc number will be given </a:t>
            </a:r>
            <a:r>
              <a:rPr lang="en-GB" altLang="zh-CN" sz="2000" b="1" dirty="0"/>
              <a:t>when there is no any objection or request to postpone, and the draft revision is stable enough</a:t>
            </a:r>
            <a:endParaRPr lang="zh-CN" altLang="zh-CN" sz="2000" dirty="0"/>
          </a:p>
          <a:p>
            <a:pPr marL="360000" lvl="0" indent="-288000"/>
            <a:r>
              <a:rPr lang="en-GB" altLang="zh-CN" sz="2000" b="1" dirty="0"/>
              <a:t>The Tdoc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exception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r>
              <a:rPr lang="en-US" altLang="zh-CN" sz="2000" dirty="0">
                <a:solidFill>
                  <a:schemeClr val="accent2"/>
                </a:solidFill>
              </a:rPr>
              <a:t/>
            </a:r>
            <a:br>
              <a:rPr lang="en-US" altLang="zh-CN" sz="2000" dirty="0">
                <a:solidFill>
                  <a:schemeClr val="accent2"/>
                </a:solidFill>
              </a:rPr>
            </a:br>
            <a:r>
              <a:rPr lang="en-US" altLang="zh-CN" sz="1050" dirty="0"/>
              <a:t/>
            </a:r>
            <a:br>
              <a:rPr lang="en-US" altLang="zh-CN" sz="105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Tdoc number is changed.</a:t>
            </a:r>
            <a:endParaRPr lang="zh-CN" altLang="zh-CN" sz="1800" dirty="0">
              <a:solidFill>
                <a:srgbClr val="FF0000"/>
              </a:solidFill>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dirty="0">
              <a:solidFill>
                <a:srgbClr val="FF0000"/>
              </a:solidFill>
            </a:endParaRPr>
          </a:p>
          <a:p>
            <a:pPr marL="360000" indent="-288000"/>
            <a:r>
              <a:rPr lang="en-GB" altLang="zh-CN" sz="2000" dirty="0"/>
              <a:t>The naming convention for the revised contributions in the Drafts folder should </a:t>
            </a:r>
            <a:r>
              <a:rPr lang="en-GB" altLang="zh-CN" sz="2000" b="1" dirty="0"/>
              <a:t>correspond to the original Tdoc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can also be stored under the Drafts folder</a:t>
            </a:r>
            <a:r>
              <a:rPr lang="en-GB" altLang="zh-CN" sz="2000" dirty="0"/>
              <a:t>, the contributors can inform of the interested delegates during the meeting or offline</a:t>
            </a: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Tdoc is reserved and available in the Inbox folder under the local server 10.10.10.10</a:t>
            </a:r>
            <a:br>
              <a:rPr lang="en-GB" altLang="zh-CN" sz="2000" dirty="0"/>
            </a:b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280d8efa-eff2-4910-88d2-79ca146720c4"/>
    <ds:schemaRef ds:uri="http://schemas.microsoft.com/office/infopath/2007/PartnerControls"/>
    <ds:schemaRef ds:uri="http://schemas.microsoft.com/office/2006/documentManagement/types"/>
    <ds:schemaRef ds:uri="http://schemas.openxmlformats.org/package/2006/metadata/core-properties"/>
    <ds:schemaRef ds:uri="http://purl.org/dc/elements/1.1/"/>
    <ds:schemaRef ds:uri="http://www.w3.org/XML/1998/namespace"/>
    <ds:schemaRef ds:uri="679a257e-872f-4c98-9e8a-0a9c104f72cd"/>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32130</TotalTime>
  <Words>2147</Words>
  <Application>Microsoft Office PowerPoint</Application>
  <PresentationFormat>Widescreen</PresentationFormat>
  <Paragraphs>104</Paragraphs>
  <Slides>16</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宋体</vt:lpstr>
      <vt:lpstr>Arial</vt:lpstr>
      <vt:lpstr>Arial </vt:lpstr>
      <vt:lpstr>Calibri</vt:lpstr>
      <vt:lpstr>Calibri Light</vt:lpstr>
      <vt:lpstr>Times New Roman</vt:lpstr>
      <vt:lpstr>Wingdings</vt:lpstr>
      <vt:lpstr>Office Theme</vt:lpstr>
      <vt:lpstr>Meeting guidance for 3GPP CT3#135</vt:lpstr>
      <vt:lpstr>Time plan for CT3#135 </vt:lpstr>
      <vt:lpstr>Before the CT3#135 meeting       (1/2)</vt:lpstr>
      <vt:lpstr>Before the CT3#135 meeting       (2/2)</vt:lpstr>
      <vt:lpstr>During the meeting – General      (1/2)</vt:lpstr>
      <vt:lpstr>During the meeting – General      (2/2)</vt:lpstr>
      <vt:lpstr>Tdoc reservation &amp; submission</vt:lpstr>
      <vt:lpstr>Storage of draft contributions</vt:lpstr>
      <vt:lpstr>Handling of pre-agreed Tdocs</vt:lpstr>
      <vt:lpstr>Email discussions                            (1/2)</vt:lpstr>
      <vt:lpstr>Email discussions                            (2/2)</vt:lpstr>
      <vt:lpstr>End of the meeting</vt:lpstr>
      <vt:lpstr>After the meeting</vt:lpstr>
      <vt:lpstr>PowerPoint Presentation</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1914</cp:revision>
  <dcterms:created xsi:type="dcterms:W3CDTF">2010-02-05T13:52:04Z</dcterms:created>
  <dcterms:modified xsi:type="dcterms:W3CDTF">2024-05-17T06:05:50Z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(3)DF/D2xWCmoOPZuTCIwi921FPUpH7GTqyuT54+B8KZv2JsoAydsLfIpTydKCz6a1tBVjyatdu
YNkL2GlDW9UTV8Nyn+ZBuFgutAiLW3jTRWdJ0mRiR6c2GuDDYX24SNkxQ3R9RI9RhKPmzvct
ijB1mmaC7YEV1eyDDqVv6jj+Ok01cYwoPTe8pIKRudIQuuxBtp/rWWc/5l8JurSJXtIVEDXS
aLXZ7cv7d36+pD/Y8Q</vt:lpwstr>
  </property>
  <property fmtid="{D5CDD505-2E9C-101B-9397-08002B2CF9AE}" pid="4" name="_2015_ms_pID_7253431">
    <vt:lpwstr>JfZ2hCt1HqjaZIYzrWKhrTy/fQrCg+UzLXaA4I5tDZ27D09fAKBAYy
TxSbXyktriZNa/g+MQDWd86PNHkCgrbrN9OfSjnLo2izAgLC/WipTGbS8nSJ2H85eVKawMES
QzVKIQKaNT4cZdlihuJeo1DSPprr74Sdpe+j0DSUxf0D4/i/ny5lpu2wfCXmeAhk7yLjr0jw
UAp+jUODbO+6hKtdLrwdQ8XmKcFcMiuPjBqo</vt:lpwstr>
  </property>
  <property fmtid="{D5CDD505-2E9C-101B-9397-08002B2CF9AE}" pid="5" name="_2015_ms_pID_7253432">
    <vt:lpwstr>CQ==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