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134</a:t>
            </a:r>
            <a:r>
              <a:rPr lang="sv-SE" altLang="en-US" sz="1200" b="1" dirty="0">
                <a:latin typeface="Arial" panose="020B0604020202020204" pitchFamily="34" charset="0"/>
              </a:rPr>
              <a:t>	</a:t>
            </a:r>
          </a:p>
          <a:p>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Changsha</a:t>
            </a:r>
            <a:r>
              <a:rPr lang="en-US" altLang="zh-CN" sz="1200" b="1" kern="1200" baseline="0" dirty="0" smtClean="0">
                <a:solidFill>
                  <a:schemeClr val="tx1"/>
                </a:solidFill>
                <a:effectLst/>
                <a:latin typeface="Arial" panose="020B0604020202020204" pitchFamily="34" charset="0"/>
                <a:ea typeface="+mn-ea"/>
                <a:cs typeface="Arial" panose="020B0604020202020204" pitchFamily="34" charset="0"/>
              </a:rPr>
              <a:t> China</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15</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- 19</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 April</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C3-242001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WG3_interworking_ex-CN3/TSGC3_134_Changsha/Inbo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4_Changsha/Docs/C3-242000.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4_Changsha/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34_Changsha/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WG3_interworking_ex-CN3/TSGC3_134_Changsha/Inbox/Draf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CT3#134</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smtClean="0"/>
              <a:t>during reviewing the revisions in the last two days</a:t>
            </a:r>
            <a:r>
              <a:rPr lang="en-GB" altLang="zh-CN" sz="2000" dirty="0" smtClean="0"/>
              <a:t>, when </a:t>
            </a:r>
            <a:r>
              <a:rPr lang="en-GB" altLang="zh-CN" sz="2000" dirty="0"/>
              <a:t>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solidFill>
                  <a:srgbClr val="FF0000"/>
                </a:solidFill>
                <a:hlinkClick r:id="rId2"/>
              </a:rPr>
              <a:t>https://www.3gpp.org/ftp/tsg_ct/WG3_interworking_ex-CN3/TSGC3_134_Changsha/Inbox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 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a:t>
            </a:r>
            <a:r>
              <a:rPr lang="en-GB" altLang="en-US" dirty="0" smtClean="0"/>
              <a:t>1/2)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smtClean="0"/>
              <a:t>Email </a:t>
            </a:r>
            <a:r>
              <a:rPr lang="en-GB" altLang="zh-CN" sz="2000" dirty="0"/>
              <a:t>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a:t>
            </a:r>
            <a:r>
              <a:rPr lang="en-GB" altLang="en-US" dirty="0" smtClean="0"/>
              <a:t>2/2)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smtClean="0"/>
              <a:t>The CT3#134 </a:t>
            </a:r>
            <a:r>
              <a:rPr lang="en-US" altLang="zh-CN" sz="2400" b="1" dirty="0"/>
              <a:t>meeting will officially end at 15:30 </a:t>
            </a:r>
            <a:r>
              <a:rPr lang="en-US" altLang="zh-CN" sz="2400" b="1" dirty="0" smtClean="0"/>
              <a:t>(</a:t>
            </a:r>
            <a:r>
              <a:rPr lang="en-US" altLang="zh-CN" sz="2400" b="1" dirty="0"/>
              <a:t>estimated time) on Friday </a:t>
            </a:r>
            <a:r>
              <a:rPr lang="en-US" altLang="zh-CN" sz="2400" b="1" dirty="0" smtClean="0"/>
              <a:t>19</a:t>
            </a:r>
            <a:r>
              <a:rPr lang="en-US" altLang="zh-CN" sz="2400" b="1" baseline="30000" dirty="0" smtClean="0"/>
              <a:t>th</a:t>
            </a:r>
            <a:r>
              <a:rPr lang="en-US" altLang="zh-CN" sz="2400" b="1" dirty="0" smtClean="0"/>
              <a:t> April, 2024</a:t>
            </a:r>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dirty="0" smtClean="0"/>
              <a:t>Rapporteurs will implement all the CRs agreed in this meeting into the SBI-related TSs under change control, but </a:t>
            </a:r>
            <a:r>
              <a:rPr lang="en-GB" altLang="zh-CN" sz="2000" b="1" dirty="0"/>
              <a:t>ONLY in the </a:t>
            </a:r>
            <a:r>
              <a:rPr lang="en-GB" altLang="zh-CN" sz="2000" b="1" dirty="0" err="1"/>
              <a:t>OpenAPI</a:t>
            </a:r>
            <a:r>
              <a:rPr lang="en-GB" altLang="zh-CN" sz="2000" b="1" dirty="0"/>
              <a:t> specification annexes of each TS</a:t>
            </a:r>
            <a:r>
              <a:rPr lang="en-GB" altLang="zh-CN" sz="2000" dirty="0"/>
              <a:t> (i.e. the main body of TSs should NOT be updated</a:t>
            </a:r>
            <a:r>
              <a:rPr lang="en-GB" altLang="zh-CN" sz="2000" dirty="0" smtClean="0"/>
              <a:t>)</a:t>
            </a:r>
            <a:endParaRPr lang="en-US" altLang="zh-CN" sz="2000" dirty="0" smtClean="0"/>
          </a:p>
          <a:p>
            <a:pPr marL="360000" indent="-288000"/>
            <a:r>
              <a:rPr lang="en-GB" altLang="zh-CN" sz="2000" dirty="0" smtClean="0"/>
              <a:t>Rapporteurs </a:t>
            </a:r>
            <a:r>
              <a:rPr lang="en-GB" altLang="zh-CN" sz="2000" dirty="0"/>
              <a:t>will store the </a:t>
            </a:r>
            <a:r>
              <a:rPr lang="en-GB" altLang="zh-CN" sz="2000" dirty="0" err="1"/>
              <a:t>OpenAPI</a:t>
            </a:r>
            <a:r>
              <a:rPr lang="en-GB" altLang="zh-CN" sz="2000" dirty="0"/>
              <a:t> files in 3GPP Forge as per current procedures, and will indicate the syntax errors which will be solved by bringing revision to the subsequent </a:t>
            </a:r>
            <a:r>
              <a:rPr lang="en-GB" altLang="zh-CN" sz="2000" dirty="0" smtClean="0"/>
              <a:t>CT3 meeting or CT </a:t>
            </a:r>
            <a:r>
              <a:rPr lang="en-GB" altLang="zh-CN" sz="2000" dirty="0"/>
              <a:t>Plenary meeting.</a:t>
            </a:r>
          </a:p>
          <a:p>
            <a:pPr marL="0" indent="0">
              <a:buNone/>
            </a:pPr>
            <a:r>
              <a:rPr lang="en-GB" altLang="zh-CN" sz="2000" dirty="0"/>
              <a:t>For more details about the procedure after the </a:t>
            </a:r>
            <a:r>
              <a:rPr lang="en-US" altLang="zh-CN" sz="2000" dirty="0" smtClean="0"/>
              <a:t>CT3#134 </a:t>
            </a:r>
            <a:r>
              <a:rPr lang="en-US" altLang="zh-CN" sz="2000" dirty="0"/>
              <a:t>meeting </a:t>
            </a:r>
            <a:r>
              <a:rPr lang="en-GB" altLang="zh-CN" sz="2000" dirty="0"/>
              <a:t>, please refer to </a:t>
            </a:r>
            <a:r>
              <a:rPr lang="en-GB" altLang="zh-CN" sz="2000" dirty="0" smtClean="0"/>
              <a:t>C3-242002</a:t>
            </a:r>
            <a:r>
              <a:rPr lang="en-GB" altLang="zh-CN" sz="2000" dirty="0"/>
              <a:t>, which will be shared by the </a:t>
            </a:r>
            <a:r>
              <a:rPr lang="en-GB" altLang="zh-CN" sz="2000" dirty="0" smtClean="0"/>
              <a:t>Chair or MCC </a:t>
            </a:r>
            <a:r>
              <a:rPr lang="en-GB" altLang="zh-CN" sz="2000" dirty="0"/>
              <a:t>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a:t>
            </a:r>
            <a:r>
              <a:rPr lang="en-GB" altLang="en-US" dirty="0" smtClean="0"/>
              <a:t>CT3#134 </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smtClean="0">
                <a:latin typeface="Arial" panose="020B0604020202020204" pitchFamily="34" charset="0"/>
                <a:cs typeface="Arial" panose="020B0604020202020204" pitchFamily="34" charset="0"/>
              </a:rPr>
              <a:t>Tdoc</a:t>
            </a:r>
            <a:r>
              <a:rPr lang="en-US" altLang="zh-CN" sz="1600" b="1" dirty="0" smtClean="0">
                <a:latin typeface="Arial" panose="020B0604020202020204" pitchFamily="34" charset="0"/>
                <a:cs typeface="Arial" panose="020B0604020202020204" pitchFamily="34" charset="0"/>
              </a:rPr>
              <a:t> </a:t>
            </a:r>
            <a:r>
              <a:rPr lang="en-US" altLang="zh-CN" sz="1600" b="1" dirty="0">
                <a:latin typeface="Arial" panose="020B0604020202020204" pitchFamily="34" charset="0"/>
                <a:cs typeface="Arial" panose="020B0604020202020204" pitchFamily="34" charset="0"/>
              </a:rPr>
              <a:t>allocation &amp; submission deadline: </a:t>
            </a:r>
            <a:r>
              <a:rPr lang="en-US" altLang="zh-CN" sz="1600" u="sng" dirty="0" smtClean="0">
                <a:latin typeface="Arial" panose="020B0604020202020204" pitchFamily="34" charset="0"/>
                <a:cs typeface="Arial" panose="020B0604020202020204" pitchFamily="34" charset="0"/>
              </a:rPr>
              <a:t>Monday, 08</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April 2024 14:00 UTC</a:t>
            </a:r>
          </a:p>
          <a:p>
            <a:pPr>
              <a:spcBef>
                <a:spcPts val="1800"/>
              </a:spcBef>
            </a:pPr>
            <a:r>
              <a:rPr lang="en-US" altLang="zh-CN" sz="1600" b="1" dirty="0" smtClean="0">
                <a:latin typeface="Arial" panose="020B0604020202020204" pitchFamily="34" charset="0"/>
                <a:cs typeface="Arial" panose="020B0604020202020204" pitchFamily="34" charset="0"/>
              </a:rPr>
              <a:t>DAD at submission deadline: </a:t>
            </a:r>
            <a:r>
              <a:rPr lang="en-US" altLang="zh-CN" sz="1600" u="sng" dirty="0" smtClean="0">
                <a:latin typeface="Arial" panose="020B0604020202020204" pitchFamily="34" charset="0"/>
                <a:cs typeface="Arial" panose="020B0604020202020204" pitchFamily="34" charset="0"/>
              </a:rPr>
              <a:t>Tuesday, 09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April </a:t>
            </a:r>
            <a:r>
              <a:rPr lang="en-US" altLang="zh-CN" sz="1600" u="sng" dirty="0" smtClean="0">
                <a:latin typeface="Arial" panose="020B0604020202020204" pitchFamily="34" charset="0"/>
                <a:cs typeface="Arial" panose="020B0604020202020204" pitchFamily="34" charset="0"/>
              </a:rPr>
              <a:t>2024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smtClean="0">
                <a:latin typeface="Arial" panose="020B0604020202020204" pitchFamily="34" charset="0"/>
                <a:cs typeface="Arial" panose="020B0604020202020204" pitchFamily="34" charset="0"/>
              </a:rPr>
              <a:t>Preliminary </a:t>
            </a:r>
            <a:r>
              <a:rPr lang="en-US" altLang="zh-CN" sz="1600" b="1" dirty="0">
                <a:latin typeface="Arial" panose="020B0604020202020204" pitchFamily="34" charset="0"/>
                <a:cs typeface="Arial" panose="020B0604020202020204" pitchFamily="34" charset="0"/>
              </a:rPr>
              <a:t>proposed 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10</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April 2024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12</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April 2024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15</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April 2024 09:00 </a:t>
            </a:r>
            <a:r>
              <a:rPr lang="en-US" altLang="zh-CN" sz="1600" u="sng" dirty="0" smtClean="0">
                <a:latin typeface="Arial" panose="020B0604020202020204" pitchFamily="34" charset="0"/>
                <a:cs typeface="Arial" panose="020B0604020202020204" pitchFamily="34" charset="0"/>
              </a:rPr>
              <a:t>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April </a:t>
            </a:r>
            <a:r>
              <a:rPr lang="en-US" altLang="zh-CN" sz="1600" u="sng" dirty="0" smtClean="0">
                <a:latin typeface="Arial" panose="020B0604020202020204" pitchFamily="34" charset="0"/>
                <a:cs typeface="Arial" panose="020B0604020202020204" pitchFamily="34" charset="0"/>
              </a:rPr>
              <a:t>2024 </a:t>
            </a:r>
            <a:r>
              <a:rPr lang="en-US" altLang="zh-CN" sz="1600" u="sng" dirty="0">
                <a:latin typeface="Arial" panose="020B0604020202020204" pitchFamily="34" charset="0"/>
                <a:cs typeface="Arial" panose="020B0604020202020204" pitchFamily="34" charset="0"/>
              </a:rPr>
              <a:t>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CT3#134 </a:t>
            </a:r>
            <a:r>
              <a:rPr lang="en-GB" altLang="en-US" dirty="0"/>
              <a:t>meeting       (1/2)</a:t>
            </a:r>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0" y="1801783"/>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hlinkClick r:id="rId4"/>
              </a:rPr>
              <a:t>C3-242000</a:t>
            </a:r>
            <a:r>
              <a:rPr lang="en-US" altLang="zh-CN" sz="1800" dirty="0" smtClean="0"/>
              <a:t> </a:t>
            </a:r>
            <a:endParaRPr lang="en-US" altLang="zh-CN" sz="1800" dirty="0"/>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800" dirty="0"/>
              <a:t>For Rel-18, maximum </a:t>
            </a:r>
            <a:r>
              <a:rPr lang="en-US" altLang="zh-CN" sz="1800" b="1" dirty="0" smtClean="0"/>
              <a:t>8</a:t>
            </a:r>
            <a:r>
              <a:rPr lang="en-US" altLang="zh-CN" sz="1800" dirty="0" smtClean="0"/>
              <a:t> (p)CRs </a:t>
            </a:r>
            <a:r>
              <a:rPr lang="en-US" altLang="zh-CN" sz="1800" dirty="0"/>
              <a:t>per company (as first source company) </a:t>
            </a:r>
            <a:r>
              <a:rPr lang="en-US" altLang="zh-CN" sz="1800" dirty="0" smtClean="0"/>
              <a:t>per Agenda item; </a:t>
            </a:r>
            <a:r>
              <a:rPr lang="en-US" altLang="zh-CN" sz="1800" dirty="0"/>
              <a:t>The gentle agreement on </a:t>
            </a:r>
            <a:r>
              <a:rPr lang="en-US" altLang="zh-CN" sz="1800" dirty="0" err="1"/>
              <a:t>Tdoc</a:t>
            </a:r>
            <a:r>
              <a:rPr lang="en-US" altLang="zh-CN" sz="1800" dirty="0"/>
              <a:t> number for API definition applies to CT3 meetings</a:t>
            </a:r>
            <a:r>
              <a:rPr lang="en-US" altLang="zh-CN" sz="1800" dirty="0" smtClean="0"/>
              <a:t>.</a:t>
            </a:r>
            <a:endParaRPr lang="en-US" altLang="zh-CN" sz="1800" dirty="0"/>
          </a:p>
          <a:p>
            <a:pPr lvl="2">
              <a:buFont typeface="Wingdings" panose="05000000000000000000" pitchFamily="2" charset="2"/>
              <a:buChar char="ü"/>
            </a:pPr>
            <a:r>
              <a:rPr lang="en-US" altLang="zh-CN" sz="1800" dirty="0"/>
              <a:t>For pre Rel-18, maximum </a:t>
            </a:r>
            <a:r>
              <a:rPr lang="en-US" altLang="zh-CN" sz="1800" b="1" dirty="0"/>
              <a:t>2</a:t>
            </a:r>
            <a:r>
              <a:rPr lang="en-US" altLang="zh-CN" sz="1800" dirty="0"/>
              <a:t> CRs per company (as first source company) per Agenda Item, not including mirror ones. </a:t>
            </a:r>
            <a:r>
              <a:rPr lang="en-GB" altLang="zh-CN" sz="1800" dirty="0"/>
              <a:t>Only FASMO CRs will be </a:t>
            </a:r>
            <a:r>
              <a:rPr lang="en-US" altLang="zh-CN" sz="1800" dirty="0"/>
              <a:t>will be agreed in fully frozen releases (before Rel-18</a:t>
            </a:r>
            <a:r>
              <a:rPr lang="en-US" altLang="zh-CN" sz="1800" dirty="0" smtClean="0"/>
              <a:t>).</a:t>
            </a:r>
            <a:endParaRPr lang="en-US" altLang="zh-CN" sz="1800" dirty="0"/>
          </a:p>
          <a:p>
            <a:pPr lvl="2">
              <a:buFont typeface="Wingdings" panose="05000000000000000000" pitchFamily="2" charset="2"/>
              <a:buChar char="ü"/>
            </a:pPr>
            <a:r>
              <a:rPr lang="en-US" altLang="zh-CN" sz="1800" dirty="0"/>
              <a:t>Maximum 100 (p)CRs per company (as first source company) in total for all the Agenda items, </a:t>
            </a:r>
            <a:r>
              <a:rPr lang="en-US" altLang="zh-CN" sz="1800" b="1" dirty="0"/>
              <a:t>including mirror ones</a:t>
            </a:r>
            <a:r>
              <a:rPr lang="en-US" altLang="zh-CN" sz="1800" dirty="0"/>
              <a:t>.</a:t>
            </a:r>
          </a:p>
          <a:p>
            <a:pPr lvl="2">
              <a:buFont typeface="Wingdings" panose="05000000000000000000" pitchFamily="2" charset="2"/>
              <a:buChar char="ü"/>
            </a:pPr>
            <a:r>
              <a:rPr lang="en-GB" altLang="zh-CN" sz="1800" dirty="0" smtClean="0"/>
              <a:t>LATE </a:t>
            </a:r>
            <a:r>
              <a:rPr lang="en-GB" altLang="zh-CN" sz="1800" dirty="0"/>
              <a:t>documents (unavailable at the submission </a:t>
            </a:r>
            <a:r>
              <a:rPr lang="en-GB" altLang="zh-CN" sz="1800" dirty="0" smtClean="0"/>
              <a:t>deadline,</a:t>
            </a:r>
            <a:r>
              <a:rPr lang="en-US" altLang="zh-CN" sz="1800" dirty="0" smtClean="0"/>
              <a:t> </a:t>
            </a:r>
            <a:r>
              <a:rPr lang="en-US" altLang="zh-CN" sz="1800" dirty="0"/>
              <a:t>or </a:t>
            </a:r>
            <a:r>
              <a:rPr lang="en-US" altLang="zh-CN" sz="1800" dirty="0" smtClean="0"/>
              <a:t>new </a:t>
            </a:r>
            <a:r>
              <a:rPr lang="en-US" altLang="zh-CN" sz="1800" dirty="0"/>
              <a:t>proposals not </a:t>
            </a:r>
            <a:r>
              <a:rPr lang="en-US" altLang="zh-CN" sz="1800" dirty="0" smtClean="0"/>
              <a:t>revisions</a:t>
            </a:r>
            <a:r>
              <a:rPr lang="zh-CN" altLang="zh-CN" sz="1800" dirty="0"/>
              <a:t> </a:t>
            </a:r>
            <a:r>
              <a:rPr lang="en-US" altLang="zh-CN" sz="1800" dirty="0"/>
              <a:t>but except that the proposal is allocated with wrong spec</a:t>
            </a:r>
            <a:r>
              <a:rPr lang="en-US" altLang="zh-CN" sz="1800" dirty="0" smtClean="0"/>
              <a:t>, or not the proposals moved to other releases </a:t>
            </a:r>
            <a:r>
              <a:rPr lang="en-US" altLang="zh-CN" sz="1800" dirty="0"/>
              <a:t>during the meeting</a:t>
            </a:r>
            <a:r>
              <a:rPr lang="en-GB" altLang="zh-CN" sz="1800" dirty="0" smtClean="0"/>
              <a:t>) </a:t>
            </a:r>
            <a:r>
              <a:rPr lang="en-GB" altLang="zh-CN" sz="1800" dirty="0"/>
              <a:t>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CT3#134 </a:t>
            </a:r>
            <a:r>
              <a:rPr lang="en-GB" altLang="en-US" dirty="0"/>
              <a:t>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a:t>
            </a:r>
            <a:r>
              <a:rPr lang="en-GB" altLang="zh-CN" sz="2000" dirty="0" smtClean="0"/>
              <a:t>C3-242004</a:t>
            </a:r>
            <a:r>
              <a:rPr lang="en-GB" altLang="zh-CN" sz="2000" dirty="0"/>
              <a:t>) </a:t>
            </a:r>
            <a:r>
              <a:rPr lang="en-US" altLang="zh-CN" sz="2000" dirty="0"/>
              <a:t>by </a:t>
            </a:r>
            <a:r>
              <a:rPr lang="en-GB" altLang="zh-CN" sz="2000" dirty="0"/>
              <a:t>Tuesday, </a:t>
            </a:r>
            <a:r>
              <a:rPr lang="en-US" altLang="zh-CN" sz="2000" dirty="0" smtClean="0"/>
              <a:t>09</a:t>
            </a:r>
            <a:r>
              <a:rPr lang="en-US" altLang="zh-CN" sz="2000" baseline="30000" dirty="0" smtClean="0"/>
              <a:t>th</a:t>
            </a:r>
            <a:r>
              <a:rPr lang="en-US" altLang="zh-CN" sz="2000" dirty="0" smtClean="0"/>
              <a:t> April 2024</a:t>
            </a:r>
            <a:r>
              <a:rPr lang="en-GB" altLang="zh-CN" sz="2000" dirty="0" smtClean="0"/>
              <a:t>. </a:t>
            </a:r>
            <a:r>
              <a:rPr lang="en-GB" altLang="zh-CN" sz="2000" dirty="0"/>
              <a:t>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r>
              <a:rPr lang="en-GB" altLang="zh-CN" sz="2000" dirty="0" smtClean="0"/>
              <a:t>.</a:t>
            </a:r>
          </a:p>
          <a:p>
            <a:pPr lvl="1"/>
            <a:r>
              <a:rPr lang="en-GB" altLang="zh-CN" sz="2000" dirty="0"/>
              <a:t>LATE documents (unavailable at submission deadline) will be withdrawn at the submission </a:t>
            </a:r>
            <a:r>
              <a:rPr lang="en-GB" altLang="zh-CN" sz="2000" dirty="0" smtClean="0"/>
              <a:t>deadline.</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t>draft_C3-242003</a:t>
            </a:r>
            <a:r>
              <a:rPr lang="en-US" altLang="zh-CN" sz="2000" dirty="0"/>
              <a:t>) by </a:t>
            </a:r>
            <a:r>
              <a:rPr lang="en-GB" altLang="zh-CN" sz="2000" dirty="0"/>
              <a:t>Wednesday, </a:t>
            </a:r>
            <a:r>
              <a:rPr lang="en-US" altLang="zh-CN" sz="2000" dirty="0" smtClean="0"/>
              <a:t>10</a:t>
            </a:r>
            <a:r>
              <a:rPr lang="en-US" altLang="zh-CN" sz="2000" baseline="30000" dirty="0" smtClean="0"/>
              <a:t>th </a:t>
            </a:r>
            <a:r>
              <a:rPr lang="en-US" altLang="zh-CN" sz="2000" dirty="0"/>
              <a:t>April </a:t>
            </a:r>
            <a:r>
              <a:rPr lang="en-US" altLang="zh-CN" sz="2000" dirty="0" smtClean="0"/>
              <a:t>2024</a:t>
            </a:r>
            <a:r>
              <a:rPr lang="en-GB" altLang="zh-CN" sz="2000" dirty="0" smtClean="0"/>
              <a:t>. </a:t>
            </a:r>
            <a:r>
              <a:rPr lang="en-GB" altLang="zh-CN" sz="2000" dirty="0"/>
              <a:t>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a:t>
            </a:r>
            <a:r>
              <a:rPr lang="en-GB" altLang="zh-CN" sz="2000" dirty="0" smtClean="0"/>
              <a:t>official DAD </a:t>
            </a:r>
            <a:r>
              <a:rPr lang="en-GB" altLang="zh-CN" sz="2000" dirty="0"/>
              <a:t>at Start of Day 1 </a:t>
            </a:r>
            <a:r>
              <a:rPr lang="en-US" altLang="zh-CN" sz="2000" dirty="0"/>
              <a:t>(as </a:t>
            </a:r>
            <a:r>
              <a:rPr lang="en-US" altLang="zh-CN" sz="2000" dirty="0" smtClean="0"/>
              <a:t>C3-242005</a:t>
            </a:r>
            <a:r>
              <a:rPr lang="en-US" altLang="zh-CN" sz="2000" dirty="0"/>
              <a:t>) </a:t>
            </a:r>
            <a:r>
              <a:rPr lang="en-GB" altLang="zh-CN" sz="2000" dirty="0"/>
              <a:t>and the official proposed schedule</a:t>
            </a:r>
            <a:r>
              <a:rPr lang="en-US" altLang="zh-CN" sz="2000" dirty="0"/>
              <a:t> (as </a:t>
            </a:r>
            <a:r>
              <a:rPr lang="en-US" altLang="zh-CN" sz="2000" dirty="0" smtClean="0"/>
              <a:t>C3-242003</a:t>
            </a:r>
            <a:r>
              <a:rPr lang="en-US" altLang="zh-CN" sz="2000" dirty="0"/>
              <a:t>) by Friday </a:t>
            </a:r>
            <a:r>
              <a:rPr lang="en-US" altLang="zh-CN" sz="2000" dirty="0" smtClean="0"/>
              <a:t>12</a:t>
            </a:r>
            <a:r>
              <a:rPr lang="en-US" altLang="zh-CN" sz="2000" baseline="30000" dirty="0" smtClean="0"/>
              <a:t>th</a:t>
            </a:r>
            <a:r>
              <a:rPr lang="en-US" altLang="zh-CN" sz="2000" dirty="0" smtClean="0"/>
              <a:t> April 2024</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CT3#134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CT3#134 </a:t>
            </a:r>
            <a:r>
              <a:rPr lang="en-US" altLang="zh-CN" sz="2000" dirty="0"/>
              <a:t>meeting will officially </a:t>
            </a:r>
            <a:r>
              <a:rPr lang="en-US" altLang="zh-CN" sz="2000" b="1" dirty="0"/>
              <a:t>start at </a:t>
            </a:r>
            <a:r>
              <a:rPr lang="en-US" altLang="zh-CN" sz="2000" b="1" dirty="0" smtClean="0"/>
              <a:t>09:00 </a:t>
            </a:r>
            <a:r>
              <a:rPr lang="en-US" altLang="zh-CN" sz="2000" b="1" dirty="0"/>
              <a:t>on Monday </a:t>
            </a:r>
            <a:r>
              <a:rPr lang="en-US" altLang="zh-CN" sz="2000" b="1" dirty="0" smtClean="0"/>
              <a:t>15</a:t>
            </a:r>
            <a:r>
              <a:rPr lang="en-US" altLang="zh-CN" sz="2000" b="1" baseline="30000" dirty="0" smtClean="0"/>
              <a:t>th</a:t>
            </a:r>
            <a:r>
              <a:rPr lang="en-US" altLang="zh-CN" sz="2000" b="1" dirty="0" smtClean="0"/>
              <a:t> April 2024, in Changsha China.</a:t>
            </a:r>
            <a:endParaRPr lang="en-US" altLang="zh-CN" sz="2000" b="1" dirty="0"/>
          </a:p>
          <a:p>
            <a:r>
              <a:rPr lang="en-US" altLang="zh-CN" sz="2000" dirty="0" smtClean="0"/>
              <a:t>CT3#134 </a:t>
            </a:r>
            <a:r>
              <a:rPr lang="en-US" altLang="zh-CN" sz="2000" dirty="0"/>
              <a:t>will be a F2F meeting with </a:t>
            </a:r>
            <a:r>
              <a:rPr lang="en-US" altLang="zh-CN" sz="2000" b="1" dirty="0" smtClean="0"/>
              <a:t>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a:t>
            </a:r>
            <a:r>
              <a:rPr lang="en-US" altLang="zh-CN" sz="2000" dirty="0" smtClean="0"/>
              <a:t>but </a:t>
            </a:r>
            <a:r>
              <a:rPr lang="en-US" altLang="zh-CN" sz="2000" b="1" dirty="0"/>
              <a:t>NOT talk </a:t>
            </a:r>
            <a:r>
              <a:rPr lang="en-US" altLang="zh-CN" sz="2000" dirty="0"/>
              <a:t>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GB" altLang="zh-CN" sz="2000" dirty="0" smtClean="0"/>
              <a:t>Contributions </a:t>
            </a:r>
            <a:r>
              <a:rPr lang="en-GB" altLang="zh-CN" sz="2000" dirty="0"/>
              <a:t>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t>C3-242003 </a:t>
            </a:r>
            <a:r>
              <a:rPr lang="en-US" altLang="zh-CN" sz="2000" dirty="0"/>
              <a:t>will be followed during the meeting</a:t>
            </a:r>
          </a:p>
          <a:p>
            <a:pPr lvl="1"/>
            <a:r>
              <a:rPr lang="en-US" altLang="zh-CN" sz="2000" dirty="0" smtClean="0"/>
              <a:t>F2F participants </a:t>
            </a:r>
            <a:r>
              <a:rPr lang="en-GB" altLang="zh-CN" sz="2000" dirty="0" smtClean="0"/>
              <a:t>should </a:t>
            </a:r>
            <a:r>
              <a:rPr lang="en-GB" altLang="zh-CN" sz="2000" dirty="0"/>
              <a:t>provide comments according to the provided schedule, i.e. all comments to the submitted documents should be received at the latest the day the related WI(s) is/are scheduled </a:t>
            </a:r>
          </a:p>
          <a:p>
            <a:pPr marL="360000" lvl="0" indent="-288000"/>
            <a:r>
              <a:rPr lang="en-GB" altLang="zh-CN" sz="2000" dirty="0" smtClean="0"/>
              <a:t>The </a:t>
            </a:r>
            <a:r>
              <a:rPr lang="en-GB" altLang="zh-CN" sz="2000" dirty="0"/>
              <a:t>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https://www.3gpp.org/ftp/tsg_ct/WG3_interworking_ex-CN3/TSGC3_134_Changsha/Inbox/ChairNotes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a:t>
            </a:r>
            <a:r>
              <a:rPr lang="en-GB" altLang="zh-CN" sz="2000" b="1" dirty="0" smtClean="0"/>
              <a:t>discussions</a:t>
            </a:r>
            <a:r>
              <a:rPr lang="en-GB" altLang="zh-CN" sz="2000" dirty="0" smtClean="0"/>
              <a:t>, </a:t>
            </a:r>
            <a:r>
              <a:rPr lang="en-GB" altLang="zh-CN" sz="2000" b="1" dirty="0" smtClean="0"/>
              <a:t>the comments via the email discussion will not be implemented into the DAD</a:t>
            </a:r>
            <a:r>
              <a:rPr lang="en-GB" altLang="zh-CN" sz="2000" dirty="0" smtClean="0"/>
              <a:t>.</a:t>
            </a:r>
            <a:endParaRPr lang="en-GB" altLang="zh-CN" sz="2000" dirty="0"/>
          </a:p>
          <a:p>
            <a:pPr marL="360000" lvl="0" indent="-288000"/>
            <a:r>
              <a:rPr lang="en-GB" altLang="zh-CN" sz="2000" dirty="0"/>
              <a:t>Late documents shall be avoided with following exceptions:</a:t>
            </a:r>
          </a:p>
          <a:p>
            <a:pPr lvl="1"/>
            <a:r>
              <a:rPr lang="en-US" altLang="zh-CN" sz="1800" dirty="0"/>
              <a:t>Incoming LS(s) received during the meeting, and </a:t>
            </a:r>
            <a:r>
              <a:rPr lang="en-US" altLang="zh-CN" sz="1800" dirty="0" smtClean="0"/>
              <a:t>reply/outgoing </a:t>
            </a:r>
            <a:r>
              <a:rPr lang="en-US" altLang="zh-CN" sz="1800" dirty="0"/>
              <a:t>LS(s);</a:t>
            </a:r>
          </a:p>
          <a:p>
            <a:pPr lvl="1"/>
            <a:r>
              <a:rPr lang="en-GB" altLang="zh-CN" sz="1800" dirty="0" smtClean="0"/>
              <a:t>Ones </a:t>
            </a:r>
            <a:r>
              <a:rPr lang="en-GB" altLang="zh-CN" sz="1800" dirty="0"/>
              <a:t>accepted during a topic </a:t>
            </a:r>
            <a:r>
              <a:rPr lang="en-GB" altLang="zh-CN" sz="1800" dirty="0" smtClean="0"/>
              <a:t>discussion;</a:t>
            </a:r>
          </a:p>
          <a:p>
            <a:pPr lvl="1"/>
            <a:r>
              <a:rPr lang="en-GB" altLang="zh-CN" sz="1800" dirty="0"/>
              <a:t>Outcome of an action addressed during a joint </a:t>
            </a:r>
            <a:r>
              <a:rPr lang="en-GB" altLang="zh-CN" sz="1800" dirty="0" smtClean="0"/>
              <a:t>session</a:t>
            </a:r>
            <a:r>
              <a:rPr lang="en-GB" altLang="zh-CN" sz="1800" dirty="0"/>
              <a:t>.</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Inbox folder </a:t>
            </a:r>
            <a:r>
              <a:rPr lang="en-GB" altLang="zh-CN" sz="2000" dirty="0"/>
              <a:t>under: </a:t>
            </a:r>
            <a:r>
              <a:rPr lang="en-GB" altLang="zh-CN" sz="2000" dirty="0" smtClean="0">
                <a:solidFill>
                  <a:srgbClr val="FF0000"/>
                </a:solidFill>
                <a:hlinkClick r:id="rId2"/>
              </a:rPr>
              <a:t>https://www.3gpp.org/ftp/tsg_ct/WG3_interworking_ex-CN3/TSGC3_134_Changsha/Inbox</a:t>
            </a:r>
            <a:r>
              <a:rPr lang="en-US" altLang="zh-CN" sz="2000" dirty="0" smtClean="0">
                <a:solidFill>
                  <a:srgbClr val="FF0000"/>
                </a:solidFill>
              </a:rPr>
              <a:t> </a:t>
            </a:r>
            <a:r>
              <a:rPr lang="en-US" altLang="zh-CN" sz="2000" dirty="0">
                <a:solidFill>
                  <a:srgbClr val="FF0000"/>
                </a:solidFill>
              </a:rPr>
              <a:t/>
            </a:r>
            <a:br>
              <a:rPr lang="en-US" altLang="zh-CN" sz="2000" dirty="0">
                <a:solidFill>
                  <a:srgbClr val="FF0000"/>
                </a:solidFill>
              </a:rPr>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a:t>
            </a:r>
            <a:r>
              <a:rPr lang="en-GB" altLang="zh-CN" sz="2000" dirty="0" smtClean="0"/>
              <a:t>can </a:t>
            </a:r>
            <a:r>
              <a:rPr lang="en-GB" altLang="zh-CN" sz="2000" dirty="0"/>
              <a:t>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solidFill>
                  <a:srgbClr val="FF0000"/>
                </a:solidFill>
                <a:hlinkClick r:id="rId2"/>
              </a:rPr>
              <a:t>https://www.3gpp.org/ftp/tsg_ct/WG3_interworking_ex-CN3/TSGC3_134_Changsha/Inbox/Drafts</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a:t>
            </a:r>
            <a:r>
              <a:rPr lang="en-GB" altLang="zh-CN" sz="2000" b="1" dirty="0" smtClean="0"/>
              <a:t>can </a:t>
            </a:r>
            <a:r>
              <a:rPr lang="en-GB" altLang="zh-CN" sz="2000" b="1" dirty="0"/>
              <a:t>also be stored under the Drafts folder</a:t>
            </a:r>
            <a:r>
              <a:rPr lang="en-GB" altLang="zh-CN" sz="2000" dirty="0"/>
              <a:t>, the contributors can inform of the interested delegates during the meeting or offline</a:t>
            </a:r>
          </a:p>
          <a:p>
            <a:pPr marL="360000" indent="-288000"/>
            <a:r>
              <a:rPr lang="en-GB" altLang="zh-CN" sz="2000" dirty="0" smtClean="0"/>
              <a:t>Via email discussion, </a:t>
            </a:r>
            <a:r>
              <a:rPr lang="en-GB" altLang="zh-CN" sz="2000" dirty="0"/>
              <a:t>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http://www.w3.org/XML/1998/namespace"/>
    <ds:schemaRef ds:uri="http://purl.org/dc/elements/1.1/"/>
    <ds:schemaRef ds:uri="http://purl.org/dc/dcmitype/"/>
    <ds:schemaRef ds:uri="http://schemas.microsoft.com/office/2006/documentManagement/types"/>
    <ds:schemaRef ds:uri="http://schemas.microsoft.com/office/2006/metadata/properties"/>
    <ds:schemaRef ds:uri="http://schemas.openxmlformats.org/package/2006/metadata/core-properties"/>
    <ds:schemaRef ds:uri="280d8efa-eff2-4910-88d2-79ca146720c4"/>
    <ds:schemaRef ds:uri="679a257e-872f-4c98-9e8a-0a9c104f72cd"/>
    <ds:schemaRef ds:uri="http://purl.org/dc/te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32996</TotalTime>
  <Words>2055</Words>
  <Application>Microsoft Office PowerPoint</Application>
  <PresentationFormat>宽屏</PresentationFormat>
  <Paragraphs>107</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CT3#134</vt:lpstr>
      <vt:lpstr>Time plan for CT3#134 </vt:lpstr>
      <vt:lpstr>Before the CT3#134 meeting       (1/2)</vt:lpstr>
      <vt:lpstr>Before the CT3#134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1884</cp:revision>
  <dcterms:created xsi:type="dcterms:W3CDTF">2010-02-05T13:52:04Z</dcterms:created>
  <dcterms:modified xsi:type="dcterms:W3CDTF">2024-03-21T06:24:16Z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(3)5EKOyr98/dIpDIXsbTO9GqvNwxvMd75ey19sT7zqpouObNqkWK9HD0h/ZrsB69D2tqZMYc31
uLju5HuTPZwM8vTuMYhgLhy2otfkxK2m8KQJk/tkdHvX/YGgac+xNkKdOcC76+GuOEPaxofR
y/Js8/tsd1oOwmo3qjKBlZQdlouMCZ/Vr1Mw9BvpHpAfCkFYxFpJqaGdzdhIZwfyHXoj/i0z
7mif6RKbvJvViXES44</vt:lpwstr>
  </property>
  <property fmtid="{D5CDD505-2E9C-101B-9397-08002B2CF9AE}" pid="4" name="_2015_ms_pID_7253431">
    <vt:lpwstr>S2rLnKvgBiyfP/utF6E4EtvSge3iMMVozWtSP+cd4nEU4VgWM7DXV1
h8ndIHTnprlXgBAsKeTd5ji3Y2nvmxA2BSDnOwRsyvCWYqo4gaEuS3kEqAYFcIn162QmWPij
zFbaSKzSxVNSradsXwzXP2Wlv1fSvyPWMwtwzU5AWEpQVAhu+LeeT7uZGtqgPBFHzbkf1bm9
MGL9RGh0rL6niWZE0nTVW8ziZ3u7MOqHUFv9</vt:lpwstr>
  </property>
  <property fmtid="{D5CDD505-2E9C-101B-9397-08002B2CF9AE}" pid="5" name="_2015_ms_pID_7253432">
    <vt:lpwstr>JA==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