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4" r:id="rId6"/>
    <p:sldId id="366" r:id="rId7"/>
    <p:sldId id="367" r:id="rId8"/>
    <p:sldId id="369" r:id="rId9"/>
    <p:sldId id="368" r:id="rId10"/>
    <p:sldId id="370" r:id="rId11"/>
    <p:sldId id="371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04" d="100"/>
          <a:sy n="104" d="100"/>
        </p:scale>
        <p:origin x="72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WG3 #134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Changsha, China – Apr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C3-242059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cid:image001.png@01DA6A5D.D105C510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Way forward on federation and roaming support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Nishant Gupta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Qualcomm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 2 opinions:</a:t>
            </a:r>
          </a:p>
          <a:p>
            <a:pPr lvl="1"/>
            <a:r>
              <a:rPr lang="en-US" altLang="en-US" sz="1800" b="1" dirty="0"/>
              <a:t>Opinion 1: </a:t>
            </a:r>
            <a:r>
              <a:rPr lang="en-US" altLang="en-US" sz="1800" dirty="0"/>
              <a:t>Interactions between ECS and ECS-ERs are not secure while between ECSs are secure. Arguments include –</a:t>
            </a:r>
          </a:p>
          <a:p>
            <a:pPr lvl="2"/>
            <a:r>
              <a:rPr lang="en-US" altLang="en-US" sz="1600" dirty="0"/>
              <a:t>interactions between ECSs are secure since there is a mutual agreement between ECS providers to secure the interactions.</a:t>
            </a:r>
          </a:p>
          <a:p>
            <a:pPr lvl="2"/>
            <a:r>
              <a:rPr lang="en-US" altLang="en-US" sz="1600" dirty="0"/>
              <a:t>using (pre/OAM) configured information for selection of ECS(s) for Service Provisioning Information Retrieval (SPIR) is sufficient.</a:t>
            </a:r>
          </a:p>
          <a:p>
            <a:pPr lvl="1"/>
            <a:endParaRPr lang="en-US" altLang="en-US" sz="1800" b="1" dirty="0"/>
          </a:p>
          <a:p>
            <a:pPr lvl="1"/>
            <a:r>
              <a:rPr lang="en-US" altLang="en-US" sz="1800" b="1" dirty="0"/>
              <a:t>Opinion 2: </a:t>
            </a:r>
            <a:r>
              <a:rPr lang="en-US" altLang="en-US" sz="1800" dirty="0"/>
              <a:t>Interactions between ECS and ECS-ERs are secure. SPIR without ECS discovery is not sufficient. Arguments include –</a:t>
            </a:r>
          </a:p>
          <a:p>
            <a:pPr lvl="2"/>
            <a:r>
              <a:rPr lang="en-US" altLang="en-US" sz="1600" dirty="0"/>
              <a:t>Interactions between ECS and ECS-ERs are no different than interactions between ECSs.</a:t>
            </a:r>
          </a:p>
          <a:p>
            <a:pPr lvl="2"/>
            <a:r>
              <a:rPr lang="en-US" altLang="en-US" sz="1600" dirty="0"/>
              <a:t>SPIR based only on (pre/OAM) configured information is not feasible (e.g., see S6-222302).</a:t>
            </a:r>
          </a:p>
          <a:p>
            <a:endParaRPr lang="en-US" altLang="en-US" sz="2000" dirty="0"/>
          </a:p>
          <a:p>
            <a:r>
              <a:rPr lang="en-US" altLang="en-US" sz="2000" dirty="0"/>
              <a:t> No consensus on either opinions.</a:t>
            </a:r>
          </a:p>
          <a:p>
            <a:pPr marL="0" indent="0">
              <a:buNone/>
            </a:pPr>
            <a:endParaRPr lang="en-US" altLang="en-US" sz="20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C663A3-2592-3963-BEA3-C39E278C4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F97B89A-6FCC-5C16-7CAF-2C64BC31C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Status of the discussion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26971C41-D8E9-8CE4-BE3D-5B127497E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 Entrenched positions</a:t>
            </a:r>
          </a:p>
          <a:p>
            <a:pPr lvl="1"/>
            <a:r>
              <a:rPr lang="en-US" altLang="en-US" sz="1600" dirty="0"/>
              <a:t>Discussions are going on for several meetings with little progress.</a:t>
            </a:r>
          </a:p>
          <a:p>
            <a:pPr lvl="1"/>
            <a:endParaRPr lang="en-US" altLang="en-US" sz="1600" dirty="0"/>
          </a:p>
          <a:p>
            <a:r>
              <a:rPr lang="en-US" altLang="en-US" sz="2000" dirty="0"/>
              <a:t> Multiple attempts to send an LS to SA3 have failed. </a:t>
            </a:r>
          </a:p>
          <a:p>
            <a:pPr lvl="1"/>
            <a:r>
              <a:rPr lang="en-US" altLang="en-US" sz="1600" dirty="0"/>
              <a:t>Given entrenched positions and the underlying assumptions no consensus on whether to consult SA3 </a:t>
            </a:r>
          </a:p>
          <a:p>
            <a:pPr lvl="2"/>
            <a:r>
              <a:rPr lang="en-US" altLang="en-US" sz="1400" dirty="0"/>
              <a:t>only on cross-security domain interaction between ECS and ECS-ER</a:t>
            </a:r>
          </a:p>
          <a:p>
            <a:pPr lvl="2"/>
            <a:r>
              <a:rPr lang="en-US" altLang="en-US" sz="1400" dirty="0"/>
              <a:t>all cross-security domain interactions, e.g., between ECSs and between ECS and ECS-ER</a:t>
            </a:r>
          </a:p>
          <a:p>
            <a:pPr lvl="2"/>
            <a:endParaRPr lang="en-US" altLang="en-US" sz="1400" dirty="0"/>
          </a:p>
          <a:p>
            <a:r>
              <a:rPr lang="en-US" altLang="en-US" sz="2000" dirty="0"/>
              <a:t> Rel-18 EDGEAPP is now (almost) complete</a:t>
            </a:r>
          </a:p>
          <a:p>
            <a:pPr lvl="1"/>
            <a:r>
              <a:rPr lang="en-US" altLang="en-US" sz="1600" dirty="0"/>
              <a:t>Concerns have been raised that the feature is at risk in Rel-18, if no compromise is reached.</a:t>
            </a:r>
          </a:p>
          <a:p>
            <a:pPr marL="0" indent="0"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4576421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F8C45650-8F25-0165-5661-BD1798DE459B}"/>
              </a:ext>
            </a:extLst>
          </p:cNvPr>
          <p:cNvSpPr/>
          <p:nvPr/>
        </p:nvSpPr>
        <p:spPr>
          <a:xfrm>
            <a:off x="7658648" y="2087417"/>
            <a:ext cx="3366644" cy="383309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237AA-9AE1-E6BA-018B-9F28111C9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Compromise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912BC-C44B-4671-1355-374BCB146D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6820449" cy="4351338"/>
          </a:xfrm>
        </p:spPr>
        <p:txBody>
          <a:bodyPr/>
          <a:lstStyle/>
          <a:p>
            <a:r>
              <a:rPr lang="en-US" sz="2000" dirty="0"/>
              <a:t> A pragmatic approach: Limit the deployment options of the feature in Rel-18.</a:t>
            </a:r>
          </a:p>
          <a:p>
            <a:pPr lvl="1"/>
            <a:r>
              <a:rPr lang="en-US" sz="1600" dirty="0"/>
              <a:t>Require a mutual agreement between the providers of service producers and service consumers to use cross-security domain APIs.</a:t>
            </a:r>
          </a:p>
          <a:p>
            <a:pPr lvl="1"/>
            <a:r>
              <a:rPr lang="en-US" sz="1600" dirty="0"/>
              <a:t>Instead of defining ECS registration and ECS discovery APIs as ECS-ER service, define the APIs as ECS service with a </a:t>
            </a:r>
            <a:r>
              <a:rPr lang="en-US" sz="1600" dirty="0">
                <a:highlight>
                  <a:srgbClr val="00FF00"/>
                </a:highlight>
              </a:rPr>
              <a:t>note</a:t>
            </a:r>
            <a:r>
              <a:rPr lang="en-US" sz="1600" dirty="0"/>
              <a:t>.</a:t>
            </a:r>
          </a:p>
          <a:p>
            <a:pPr lvl="1"/>
            <a:endParaRPr lang="en-US" sz="1600" dirty="0"/>
          </a:p>
          <a:p>
            <a:r>
              <a:rPr lang="en-US" sz="2000" dirty="0"/>
              <a:t> Like stage-2, specify that the ECSPs can use either or both, (pre-OAM) configurations or dynamic ECS discovery, as required by their federation deployments.</a:t>
            </a:r>
          </a:p>
          <a:p>
            <a:endParaRPr lang="en-US" sz="2000" dirty="0"/>
          </a:p>
          <a:p>
            <a:r>
              <a:rPr lang="en-US" sz="2000" dirty="0"/>
              <a:t> Send an LS to SA3 to seek feedback on cross-security domain interactions in absence of mutual agreements.</a:t>
            </a:r>
          </a:p>
          <a:p>
            <a:pPr lvl="1"/>
            <a:r>
              <a:rPr lang="en-US" sz="1600" dirty="0"/>
              <a:t>Enhance Rel-19 to address additional deployment options.</a:t>
            </a:r>
          </a:p>
          <a:p>
            <a:endParaRPr lang="en-US" sz="2000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6BEC120-B919-D115-2DE3-21CC4345605C}"/>
              </a:ext>
            </a:extLst>
          </p:cNvPr>
          <p:cNvGrpSpPr/>
          <p:nvPr/>
        </p:nvGrpSpPr>
        <p:grpSpPr>
          <a:xfrm>
            <a:off x="7658648" y="2243560"/>
            <a:ext cx="3366644" cy="3515468"/>
            <a:chOff x="7658648" y="2263635"/>
            <a:chExt cx="3366644" cy="3515468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3B372E2-6863-DBCC-950A-D312DC11E1CF}"/>
                </a:ext>
              </a:extLst>
            </p:cNvPr>
            <p:cNvGrpSpPr/>
            <p:nvPr/>
          </p:nvGrpSpPr>
          <p:grpSpPr>
            <a:xfrm>
              <a:off x="7813728" y="2263635"/>
              <a:ext cx="1159598" cy="2025532"/>
              <a:chOff x="1209676" y="2266950"/>
              <a:chExt cx="1466850" cy="2562226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8C3A0D50-20CF-EA2E-8720-3CF25904CD2C}"/>
                  </a:ext>
                </a:extLst>
              </p:cNvPr>
              <p:cNvSpPr/>
              <p:nvPr/>
            </p:nvSpPr>
            <p:spPr>
              <a:xfrm>
                <a:off x="1209676" y="2266950"/>
                <a:ext cx="1466850" cy="256222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ECSP 1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ADBECC4F-9A17-F6A7-D7F9-81DB3B725FEA}"/>
                  </a:ext>
                </a:extLst>
              </p:cNvPr>
              <p:cNvSpPr/>
              <p:nvPr/>
            </p:nvSpPr>
            <p:spPr>
              <a:xfrm>
                <a:off x="1352551" y="2438400"/>
                <a:ext cx="1181099" cy="342900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</a:t>
                </a: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4557150F-35A7-97E3-93D0-D355E8645DB7}"/>
                  </a:ext>
                </a:extLst>
              </p:cNvPr>
              <p:cNvSpPr/>
              <p:nvPr/>
            </p:nvSpPr>
            <p:spPr>
              <a:xfrm>
                <a:off x="1352551" y="2952750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1</a:t>
                </a: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FF19D58-4F85-8585-6D0B-8C726508B96B}"/>
                  </a:ext>
                </a:extLst>
              </p:cNvPr>
              <p:cNvSpPr/>
              <p:nvPr/>
            </p:nvSpPr>
            <p:spPr>
              <a:xfrm>
                <a:off x="1352550" y="3476625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2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C0B32E3C-165F-3E09-F350-7F30D9616FF6}"/>
                  </a:ext>
                </a:extLst>
              </p:cNvPr>
              <p:cNvSpPr/>
              <p:nvPr/>
            </p:nvSpPr>
            <p:spPr>
              <a:xfrm>
                <a:off x="1352549" y="4071937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n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FEA89C79-3EED-212B-52CE-32FFF9E1A9E4}"/>
                  </a:ext>
                </a:extLst>
              </p:cNvPr>
              <p:cNvSpPr txBox="1"/>
              <p:nvPr/>
            </p:nvSpPr>
            <p:spPr>
              <a:xfrm>
                <a:off x="1766511" y="3819524"/>
                <a:ext cx="353174" cy="361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400"/>
                  </a:lnSpc>
                </a:pPr>
                <a:r>
                  <a:rPr lang="en-US" sz="1600" dirty="0"/>
                  <a:t>.</a:t>
                </a:r>
              </a:p>
              <a:p>
                <a:pPr algn="ctr">
                  <a:lnSpc>
                    <a:spcPts val="400"/>
                  </a:lnSpc>
                </a:pPr>
                <a:r>
                  <a:rPr lang="en-US" sz="1600" dirty="0"/>
                  <a:t>.</a:t>
                </a:r>
              </a:p>
              <a:p>
                <a:pPr algn="ctr">
                  <a:lnSpc>
                    <a:spcPts val="400"/>
                  </a:lnSpc>
                </a:pPr>
                <a:r>
                  <a:rPr lang="en-US" sz="1600" dirty="0"/>
                  <a:t>.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A17BCB0-2B94-1986-8AEC-00C5B442ECB5}"/>
                </a:ext>
              </a:extLst>
            </p:cNvPr>
            <p:cNvGrpSpPr/>
            <p:nvPr/>
          </p:nvGrpSpPr>
          <p:grpSpPr>
            <a:xfrm>
              <a:off x="9714716" y="2263635"/>
              <a:ext cx="1159598" cy="2025532"/>
              <a:chOff x="1209676" y="2266950"/>
              <a:chExt cx="1466850" cy="2562226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564C1CA-19E9-497D-DB8E-051F1B822E2A}"/>
                  </a:ext>
                </a:extLst>
              </p:cNvPr>
              <p:cNvSpPr/>
              <p:nvPr/>
            </p:nvSpPr>
            <p:spPr>
              <a:xfrm>
                <a:off x="1209676" y="2266950"/>
                <a:ext cx="1466850" cy="256222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ECSP 2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30B505B0-FC6C-435E-1598-700FFEB07E3B}"/>
                  </a:ext>
                </a:extLst>
              </p:cNvPr>
              <p:cNvSpPr/>
              <p:nvPr/>
            </p:nvSpPr>
            <p:spPr>
              <a:xfrm>
                <a:off x="1352551" y="2438400"/>
                <a:ext cx="1181099" cy="342900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</a:t>
                </a: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1E67578-23A6-0C62-D6E1-8E2D99F5DBA6}"/>
                  </a:ext>
                </a:extLst>
              </p:cNvPr>
              <p:cNvSpPr/>
              <p:nvPr/>
            </p:nvSpPr>
            <p:spPr>
              <a:xfrm>
                <a:off x="1352551" y="2952750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1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91CA366-B5D3-EAF9-4A0E-F2310081EED3}"/>
                  </a:ext>
                </a:extLst>
              </p:cNvPr>
              <p:cNvSpPr/>
              <p:nvPr/>
            </p:nvSpPr>
            <p:spPr>
              <a:xfrm>
                <a:off x="1352550" y="3476625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2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CE88923D-401D-2900-EC6C-78E58E10EECD}"/>
                  </a:ext>
                </a:extLst>
              </p:cNvPr>
              <p:cNvSpPr/>
              <p:nvPr/>
            </p:nvSpPr>
            <p:spPr>
              <a:xfrm>
                <a:off x="1352549" y="4071937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n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3E1457DC-775B-41FC-DB91-0E458407F195}"/>
                  </a:ext>
                </a:extLst>
              </p:cNvPr>
              <p:cNvSpPr txBox="1"/>
              <p:nvPr/>
            </p:nvSpPr>
            <p:spPr>
              <a:xfrm>
                <a:off x="1766511" y="3819524"/>
                <a:ext cx="353174" cy="361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400"/>
                  </a:lnSpc>
                </a:pPr>
                <a:r>
                  <a:rPr lang="en-US" sz="1600" dirty="0"/>
                  <a:t>.</a:t>
                </a:r>
              </a:p>
              <a:p>
                <a:pPr algn="ctr">
                  <a:lnSpc>
                    <a:spcPts val="400"/>
                  </a:lnSpc>
                </a:pPr>
                <a:r>
                  <a:rPr lang="en-US" sz="1600" dirty="0"/>
                  <a:t>.</a:t>
                </a:r>
              </a:p>
              <a:p>
                <a:pPr algn="ctr">
                  <a:lnSpc>
                    <a:spcPts val="400"/>
                  </a:lnSpc>
                </a:pPr>
                <a:r>
                  <a:rPr lang="en-US" sz="1600" dirty="0"/>
                  <a:t>.</a:t>
                </a:r>
              </a:p>
            </p:txBody>
          </p:sp>
        </p:grp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8DFA490C-8278-F83A-B1B0-AC84DA1DC485}"/>
                </a:ext>
              </a:extLst>
            </p:cNvPr>
            <p:cNvCxnSpPr>
              <a:cxnSpLocks/>
              <a:stCxn id="28" idx="1"/>
              <a:endCxn id="21" idx="3"/>
            </p:cNvCxnSpPr>
            <p:nvPr/>
          </p:nvCxnSpPr>
          <p:spPr>
            <a:xfrm flipH="1">
              <a:off x="8860377" y="2534710"/>
              <a:ext cx="967287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Content Placeholder 2">
              <a:extLst>
                <a:ext uri="{FF2B5EF4-FFF2-40B4-BE49-F238E27FC236}">
                  <a16:creationId xmlns:a16="http://schemas.microsoft.com/office/drawing/2014/main" id="{C1D3B2D4-2238-0097-87D4-51EF9C8BD7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8648" y="4597177"/>
              <a:ext cx="3366644" cy="1181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Blip>
                  <a:blip r:embed="rId2"/>
                </a:buBlip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Tx/>
                <a:buNone/>
              </a:pPr>
              <a:r>
                <a:rPr lang="en-US" sz="1600" dirty="0">
                  <a:highlight>
                    <a:srgbClr val="00FF00"/>
                  </a:highlight>
                </a:rPr>
                <a:t>Each ECSP of the federation designates an ECS which is used to facilitate ECS discovery between ECSPs based on mutual agreements</a:t>
              </a:r>
              <a:endParaRPr lang="en-US" sz="1100" dirty="0">
                <a:highlight>
                  <a:srgbClr val="00FF00"/>
                </a:highligh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314440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22A12E-12B1-17FC-1AFD-191A318F6B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342362743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D70FA-CAA7-D0BE-0330-BE2E110AE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TS 23.558: </a:t>
            </a:r>
            <a:r>
              <a:rPr lang="en-US" dirty="0"/>
              <a:t>ECS-ER is just another ECS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0CE7D-6896-CD4D-D324-7BD84091AF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3632201" cy="4351338"/>
          </a:xfrm>
        </p:spPr>
        <p:txBody>
          <a:bodyPr/>
          <a:lstStyle/>
          <a:p>
            <a:r>
              <a:rPr lang="en-US" sz="2000" dirty="0"/>
              <a:t>ECS-ER is not a separate functional entity.</a:t>
            </a:r>
          </a:p>
          <a:p>
            <a:pPr lvl="1"/>
            <a:r>
              <a:rPr lang="en-US" sz="1800" dirty="0"/>
              <a:t>ER is a role defined for ECS. </a:t>
            </a:r>
          </a:p>
          <a:p>
            <a:pPr lvl="1"/>
            <a:r>
              <a:rPr lang="en-US" sz="1800" dirty="0"/>
              <a:t>Any ECS can be enhanced by the ECSP to act as ECS-ER.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8E52602-2506-3401-E530-D2BC0606FE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835116AD-79A2-4365-9F79-E3C78565EF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08" y="3516604"/>
            <a:ext cx="4389582" cy="217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C10392A7-C007-859A-5C19-1E1D9568E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023" y="5702117"/>
            <a:ext cx="332655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Figure 6.2b.2-1: Architecture for Federation support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30244FE-36C5-C983-0C9D-C2A3C259BF24}"/>
              </a:ext>
            </a:extLst>
          </p:cNvPr>
          <p:cNvSpPr txBox="1">
            <a:spLocks/>
          </p:cNvSpPr>
          <p:nvPr/>
        </p:nvSpPr>
        <p:spPr bwMode="auto">
          <a:xfrm>
            <a:off x="4980713" y="1825625"/>
            <a:ext cx="3474720" cy="4351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I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6.2b.2    Architecture </a:t>
            </a:r>
            <a:endParaRPr lang="en-US" sz="1400" b="1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3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Figure</a:t>
            </a:r>
            <a:r>
              <a:rPr lang="en-US" sz="13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6.2b.2-1 shows the architecture for support of federation. EDGE-10 reference point is introduced between the ECSs. </a:t>
            </a:r>
            <a:r>
              <a:rPr lang="en-GB" sz="13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ECSs interfacing over EDGE-10 reference point can be provided by different or the same</a:t>
            </a:r>
            <a:r>
              <a:rPr lang="en-GB" sz="13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13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ECSP.</a:t>
            </a:r>
            <a:endParaRPr lang="en-US" sz="13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marR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3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EDGE-10 interface is used for exchange of EDN configuration information.</a:t>
            </a:r>
          </a:p>
          <a:p>
            <a:pPr marL="0" marR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3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When </a:t>
            </a:r>
            <a:r>
              <a:rPr lang="en-US" sz="13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one of the ECS is enhanced as an edge repository </a:t>
            </a:r>
            <a:r>
              <a:rPr lang="en-US" sz="13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(ECS-ER) </a:t>
            </a:r>
            <a:r>
              <a:rPr lang="en-GB" sz="13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as defined in clause 6.3.4, </a:t>
            </a:r>
            <a:r>
              <a:rPr lang="en-US" sz="13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making it the center of information for edge deployments, </a:t>
            </a:r>
            <a:r>
              <a:rPr lang="en-GB" sz="13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the ECS-ER receives information about edge deployments from other ECSs and stores it.</a:t>
            </a:r>
            <a:r>
              <a:rPr lang="en-GB" sz="13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3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In such deployments, EDGE-10 interface is used both for exchanging of ECS profile during ECS discovery and for exchanging EDN configuration information during service provisioning information retrieval.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128E020-D314-4802-8C95-8115CCEBD87E}"/>
              </a:ext>
            </a:extLst>
          </p:cNvPr>
          <p:cNvSpPr txBox="1">
            <a:spLocks/>
          </p:cNvSpPr>
          <p:nvPr/>
        </p:nvSpPr>
        <p:spPr bwMode="auto">
          <a:xfrm>
            <a:off x="8549636" y="1825625"/>
            <a:ext cx="3474720" cy="4351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GB" sz="1400" b="1" dirty="0">
                <a:latin typeface="Arial" panose="020B0604020202020204" pitchFamily="34" charset="0"/>
              </a:rPr>
              <a:t>6.3.4 Edge Configuration Server (ECS)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200" dirty="0">
                <a:latin typeface="Times New Roman" panose="02020603050405020304" pitchFamily="18" charset="0"/>
              </a:rPr>
              <a:t>…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200" dirty="0">
                <a:highlight>
                  <a:srgbClr val="FFFF00"/>
                </a:highlight>
                <a:latin typeface="Times New Roman" panose="02020603050405020304" pitchFamily="18" charset="0"/>
              </a:rPr>
              <a:t>To support the federation </a:t>
            </a:r>
            <a:r>
              <a:rPr lang="en-US" sz="1200" dirty="0">
                <a:latin typeface="Times New Roman" panose="02020603050405020304" pitchFamily="18" charset="0"/>
              </a:rPr>
              <a:t>and discovery of a common EAS for a set of UEs the functionalities of </a:t>
            </a:r>
            <a:r>
              <a:rPr lang="en-US" sz="1200" dirty="0">
                <a:highlight>
                  <a:srgbClr val="FFFF00"/>
                </a:highlight>
                <a:latin typeface="Times New Roman" panose="02020603050405020304" pitchFamily="18" charset="0"/>
              </a:rPr>
              <a:t>the 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</a:rPr>
              <a:t>enhanced</a:t>
            </a:r>
            <a:r>
              <a:rPr lang="en-US" sz="1200" dirty="0">
                <a:highlight>
                  <a:srgbClr val="FFFF00"/>
                </a:highlight>
                <a:latin typeface="Times New Roman" panose="02020603050405020304" pitchFamily="18" charset="0"/>
              </a:rPr>
              <a:t> 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</a:rPr>
              <a:t>ECS</a:t>
            </a:r>
            <a:r>
              <a:rPr lang="en-US" sz="1200" dirty="0">
                <a:highlight>
                  <a:srgbClr val="FFFF00"/>
                </a:highlight>
                <a:latin typeface="Times New Roman" panose="02020603050405020304" pitchFamily="18" charset="0"/>
              </a:rPr>
              <a:t> i.e. ECS-ER, in addition to ECS functionalities, are: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200" dirty="0">
                <a:latin typeface="Times New Roman" panose="02020603050405020304" pitchFamily="18" charset="0"/>
              </a:rPr>
              <a:t>1.  Federation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200" dirty="0">
                <a:latin typeface="Times New Roman" panose="02020603050405020304" pitchFamily="18" charset="0"/>
              </a:rPr>
              <a:t>   a)  supporting the functionalities of registration (i.e., registration, update, and de-registration) for the ECS(s); 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200" dirty="0">
                <a:latin typeface="Times New Roman" panose="02020603050405020304" pitchFamily="18" charset="0"/>
              </a:rPr>
              <a:t>   b)  receiving and storing information about edge computing resources from the ECS(s);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200" dirty="0">
                <a:highlight>
                  <a:srgbClr val="FFFF00"/>
                </a:highlight>
                <a:latin typeface="Times New Roman" panose="02020603050405020304" pitchFamily="18" charset="0"/>
              </a:rPr>
              <a:t>   c)   receiving and storing information about edge computing resources from other ECS-ER(s); and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200" dirty="0">
                <a:highlight>
                  <a:srgbClr val="FFFF00"/>
                </a:highlight>
                <a:latin typeface="Times New Roman" panose="02020603050405020304" pitchFamily="18" charset="0"/>
              </a:rPr>
              <a:t>   d)  providing information about Edge computing resources to other ECS-ER(s) of the federation</a:t>
            </a:r>
            <a:r>
              <a:rPr lang="en-US" sz="1200" dirty="0">
                <a:latin typeface="Times New Roman" panose="02020603050405020304" pitchFamily="18" charset="0"/>
              </a:rPr>
              <a:t>.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200" dirty="0">
                <a:latin typeface="Times New Roman" panose="02020603050405020304" pitchFamily="18" charset="0"/>
              </a:rPr>
              <a:t>…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</a:rPr>
              <a:t>NOTE: ECS can support repository function as ECS-ER.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endParaRPr lang="en-US" sz="14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71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3B8C5-1FBF-9B24-C3AF-D9D2C12AF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 ways for ECS Discovery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D01C18-C4C2-7DA0-DC34-49376EAE7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991350" cy="1489075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Option 1: </a:t>
            </a:r>
            <a:r>
              <a:rPr lang="en-US" sz="1600" dirty="0"/>
              <a:t>Step 6a – </a:t>
            </a:r>
            <a:r>
              <a:rPr lang="en-US" sz="1600" dirty="0" err="1"/>
              <a:t>Preconfigs</a:t>
            </a:r>
            <a:r>
              <a:rPr lang="en-US" sz="1600" dirty="0"/>
              <a:t>/OAM configs</a:t>
            </a:r>
          </a:p>
          <a:p>
            <a:pPr lvl="1"/>
            <a:r>
              <a:rPr lang="en-US" sz="1400" dirty="0"/>
              <a:t>Federation agreement requires ECSPs to share information about the EAS deployments.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Option 2: </a:t>
            </a:r>
            <a:r>
              <a:rPr lang="en-US" sz="1600" dirty="0"/>
              <a:t>Step 6c and 6d – Using ECS-ER</a:t>
            </a:r>
          </a:p>
          <a:p>
            <a:pPr lvl="1"/>
            <a:r>
              <a:rPr lang="en-US" sz="1400" dirty="0"/>
              <a:t>Federation agreement requires ECSPs to only exchange ECS-ER information, which is queried to obtain the latest EAS deployment information during runtime.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2ABD447-E4A0-0AED-1EDA-E190DD35BB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168315" y="1690688"/>
          <a:ext cx="3637477" cy="484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800826" imgH="5057874" progId="Visio.Drawing.15">
                  <p:embed/>
                </p:oleObj>
              </mc:Choice>
              <mc:Fallback>
                <p:oleObj name="Visio" r:id="rId2" imgW="3800826" imgH="5057874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2ABD447-E4A0-0AED-1EDA-E190DD35BB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168315" y="1690688"/>
                        <a:ext cx="3637477" cy="484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0837D004-6102-ECE0-E524-06C2757F30B5}"/>
              </a:ext>
            </a:extLst>
          </p:cNvPr>
          <p:cNvSpPr/>
          <p:nvPr/>
        </p:nvSpPr>
        <p:spPr>
          <a:xfrm>
            <a:off x="1137791" y="4011573"/>
            <a:ext cx="6392167" cy="196435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600" dirty="0">
                <a:solidFill>
                  <a:schemeClr val="tx1"/>
                </a:solidFill>
              </a:rPr>
              <a:t>8.3.3	Service provisioning</a:t>
            </a:r>
          </a:p>
          <a:p>
            <a:r>
              <a:rPr lang="en-US" sz="1600" dirty="0">
                <a:solidFill>
                  <a:schemeClr val="tx1"/>
                </a:solidFill>
              </a:rPr>
              <a:t>…</a:t>
            </a:r>
          </a:p>
          <a:p>
            <a:r>
              <a:rPr lang="en-US" sz="1400" dirty="0">
                <a:solidFill>
                  <a:schemeClr val="tx1"/>
                </a:solidFill>
              </a:rPr>
              <a:t>8.3.3.2.2	Request-response model</a:t>
            </a:r>
          </a:p>
          <a:p>
            <a:r>
              <a:rPr lang="en-US" sz="1400" dirty="0">
                <a:solidFill>
                  <a:schemeClr val="tx1"/>
                </a:solidFill>
              </a:rPr>
              <a:t>…</a:t>
            </a:r>
          </a:p>
          <a:p>
            <a:r>
              <a:rPr lang="en-US" sz="1200" dirty="0">
                <a:solidFill>
                  <a:schemeClr val="tx1"/>
                </a:solidFill>
              </a:rPr>
              <a:t>For the roaming and federation case, if ECS does not identify any suitable EES(s) based on EDN configuration available at the ECS and UE's location, the ECS determines a partner ECS that may satisfy the requirements. 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</a:rPr>
              <a:t>Based on ECSP policy, the ECS may use preconfigured or OAM configured information about the partner ECSs or ECS discovery via ECS-ER as specified in clause 8.17.2.3 or both.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FAFED8-724E-3E2C-0D94-97E21B1F5FAB}"/>
              </a:ext>
            </a:extLst>
          </p:cNvPr>
          <p:cNvSpPr txBox="1"/>
          <p:nvPr/>
        </p:nvSpPr>
        <p:spPr>
          <a:xfrm>
            <a:off x="838200" y="3703796"/>
            <a:ext cx="61655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400" b="1" dirty="0"/>
              <a:t>TS 23.558 specifies:</a:t>
            </a:r>
          </a:p>
        </p:txBody>
      </p:sp>
    </p:spTree>
    <p:extLst>
      <p:ext uri="{BB962C8B-B14F-4D97-AF65-F5344CB8AC3E}">
        <p14:creationId xmlns:p14="http://schemas.microsoft.com/office/powerpoint/2010/main" val="18487528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5E193F-5A8E-473C-9FE0-EE78637A7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F5365-41F7-4730-E4C6-825578B89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TS 33.558: </a:t>
            </a:r>
            <a:r>
              <a:rPr lang="en-US" dirty="0"/>
              <a:t>Mutual 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868CC-7803-C412-5CE0-D0AE2E8CA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600" cy="4351338"/>
          </a:xfrm>
        </p:spPr>
        <p:txBody>
          <a:bodyPr/>
          <a:lstStyle/>
          <a:p>
            <a:pPr marL="0" marR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6.7	Authentication and authorization between V-ECS and H-ECS</a:t>
            </a:r>
            <a:endParaRPr lang="en-US" sz="1800" b="1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V-ECS and H-ECS are provisioned with credentials (e.g., certificate, shared keys/secrets) for mutual authentication. </a:t>
            </a:r>
            <a:r>
              <a:rPr lang="en-GB" sz="14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The mutual authentication between V-ECS and H-ECS shall be done based on the preconfigured credentials</a:t>
            </a:r>
            <a:r>
              <a:rPr lang="en-GB" sz="1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. </a:t>
            </a:r>
            <a:r>
              <a:rPr lang="en-GB" sz="1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The V-ECS shall authoriz</a:t>
            </a:r>
            <a:r>
              <a:rPr lang="en-GB" sz="1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e t</a:t>
            </a:r>
            <a:r>
              <a:rPr lang="en-GB" sz="1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he H-ECS based on local authorization policy.</a:t>
            </a: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marR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6.9	Authentication and authorization between ECS and ECS-ER and between ECS-ERs</a:t>
            </a:r>
            <a:endParaRPr lang="en-US" sz="1800" b="1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4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Same mechanism in clause 6.7 applies </a:t>
            </a:r>
            <a:r>
              <a:rPr lang="en-GB" sz="1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for authentication and authorization between ECS and ECS-ER and between ECS-ERs.</a:t>
            </a: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303EC41-32F7-B618-BC68-97ED26CEB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9183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5953</TotalTime>
  <Words>954</Words>
  <Application>Microsoft Office PowerPoint</Application>
  <PresentationFormat>Widescreen</PresentationFormat>
  <Paragraphs>87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Visio</vt:lpstr>
      <vt:lpstr>Way forward on federation and roaming support</vt:lpstr>
      <vt:lpstr>Contention</vt:lpstr>
      <vt:lpstr>Status of the discussion</vt:lpstr>
      <vt:lpstr>Compromise proposal</vt:lpstr>
      <vt:lpstr>PowerPoint Presentation</vt:lpstr>
      <vt:lpstr>TS 23.558: ECS-ER is just another ECS</vt:lpstr>
      <vt:lpstr>Different ways for ECS Discovery</vt:lpstr>
      <vt:lpstr>TS 33.558: Mutual agreement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Nishant_March</cp:lastModifiedBy>
  <cp:revision>610</cp:revision>
  <dcterms:created xsi:type="dcterms:W3CDTF">2010-02-05T13:52:04Z</dcterms:created>
  <dcterms:modified xsi:type="dcterms:W3CDTF">2024-04-08T09:07:59Z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