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63" r:id="rId6"/>
    <p:sldId id="364" r:id="rId7"/>
    <p:sldId id="367" r:id="rId8"/>
    <p:sldId id="368" r:id="rId9"/>
    <p:sldId id="366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108" d="100"/>
          <a:sy n="108" d="100"/>
        </p:scale>
        <p:origin x="56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74015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WG3 #133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Athens, Greece – Feb 2024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C3-241463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Common EAS using ECS-ER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Nishant Gupta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Delegate, Qualcomm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  <a:p>
            <a:r>
              <a:rPr lang="en-US" dirty="0"/>
              <a:t>Common EAS info storage/retrieval</a:t>
            </a:r>
          </a:p>
          <a:p>
            <a:r>
              <a:rPr lang="en-US" dirty="0"/>
              <a:t>Why is a central entity required?</a:t>
            </a:r>
          </a:p>
          <a:p>
            <a:r>
              <a:rPr lang="en-US" dirty="0"/>
              <a:t>Summary </a:t>
            </a: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Overview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686424" cy="2116060"/>
          </a:xfrm>
        </p:spPr>
        <p:txBody>
          <a:bodyPr/>
          <a:lstStyle/>
          <a:p>
            <a:r>
              <a:rPr lang="en-US" altLang="en-US" sz="2000" dirty="0"/>
              <a:t>Common EAS procedures enable a group of UEs to discover and connect with the same EAS for a specific application.</a:t>
            </a:r>
          </a:p>
          <a:p>
            <a:r>
              <a:rPr lang="en-US" altLang="en-US" sz="2000" dirty="0"/>
              <a:t>TS 23.558 defines 2 mechanisms for this: </a:t>
            </a:r>
          </a:p>
          <a:p>
            <a:pPr lvl="1"/>
            <a:r>
              <a:rPr lang="en-US" altLang="en-US" sz="1600" dirty="0"/>
              <a:t>direct interaction between EESs (clause 8.19); and </a:t>
            </a:r>
          </a:p>
          <a:p>
            <a:pPr lvl="1"/>
            <a:r>
              <a:rPr lang="en-US" altLang="en-US" sz="1600" dirty="0"/>
              <a:t>using a central storage (clause 8.20).</a:t>
            </a:r>
          </a:p>
          <a:p>
            <a:r>
              <a:rPr lang="en-US" altLang="en-US" sz="2000" dirty="0"/>
              <a:t>Rel-18 use of common EAS procedures is </a:t>
            </a:r>
            <a:r>
              <a:rPr lang="en-US" altLang="en-US" sz="2000" dirty="0">
                <a:solidFill>
                  <a:srgbClr val="FF0000"/>
                </a:solidFill>
              </a:rPr>
              <a:t>limited to a single EDN</a:t>
            </a:r>
            <a:r>
              <a:rPr lang="en-US" altLang="en-US" sz="2000" dirty="0"/>
              <a:t>.</a:t>
            </a:r>
          </a:p>
          <a:p>
            <a:endParaRPr lang="en-US" altLang="en-US" sz="2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E9AE54-6C28-4C32-84B4-ED279E3D1C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9933" y="2105597"/>
            <a:ext cx="4401031" cy="151969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33C2B75-BA9C-004B-1FA1-4C268D11D9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9933" y="4013598"/>
            <a:ext cx="4841037" cy="1871158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43DE2B5-4A35-4763-2415-FEA4314825CB}"/>
              </a:ext>
            </a:extLst>
          </p:cNvPr>
          <p:cNvSpPr txBox="1">
            <a:spLocks/>
          </p:cNvSpPr>
          <p:nvPr/>
        </p:nvSpPr>
        <p:spPr bwMode="auto">
          <a:xfrm>
            <a:off x="838200" y="4646818"/>
            <a:ext cx="5686425" cy="1553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5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000" b="1" dirty="0"/>
              <a:t>Observation#1</a:t>
            </a:r>
            <a:r>
              <a:rPr lang="en-US" altLang="en-US" sz="2000" dirty="0"/>
              <a:t>: Rel-18 common EAS requirements are limited to a single EDN.</a:t>
            </a:r>
          </a:p>
          <a:p>
            <a:r>
              <a:rPr lang="en-US" altLang="en-US" sz="2000" b="1" dirty="0"/>
              <a:t>Observation#2: </a:t>
            </a:r>
            <a:r>
              <a:rPr lang="en-US" altLang="en-US" sz="2000" dirty="0"/>
              <a:t>Since the requirements are limited to single EDN, no security issues related to cross-domain interactions can occur.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8E625AD-65AD-31DF-BD96-8F61E26F0A59}"/>
              </a:ext>
            </a:extLst>
          </p:cNvPr>
          <p:cNvSpPr txBox="1"/>
          <p:nvPr/>
        </p:nvSpPr>
        <p:spPr>
          <a:xfrm>
            <a:off x="6607207" y="1745049"/>
            <a:ext cx="474659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400" dirty="0"/>
              <a:t>TS 23.558 specifies:</a:t>
            </a:r>
            <a:endParaRPr lang="en-US" sz="14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BB8E08-2F1C-AAE9-D46D-7709C6A2D81E}"/>
              </a:ext>
            </a:extLst>
          </p:cNvPr>
          <p:cNvSpPr/>
          <p:nvPr/>
        </p:nvSpPr>
        <p:spPr>
          <a:xfrm>
            <a:off x="6764784" y="2052826"/>
            <a:ext cx="5015884" cy="397511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Common EAS info storage/retrieval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78483" cy="4351338"/>
          </a:xfrm>
        </p:spPr>
        <p:txBody>
          <a:bodyPr/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When required to determine the common EAS, EES checks with the </a:t>
            </a:r>
            <a:r>
              <a:rPr lang="en-US" sz="2000" i="1" dirty="0">
                <a:solidFill>
                  <a:srgbClr val="C0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central entity</a:t>
            </a:r>
            <a:r>
              <a:rPr lang="en-US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if common EAS info is already available that fulfils the current requirements posed at the EES. 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If information of such a common EAS: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</a:pPr>
            <a:r>
              <a:rPr lang="en-US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is available at the </a:t>
            </a:r>
            <a:r>
              <a:rPr lang="en-US" sz="2000" i="1" dirty="0">
                <a:solidFill>
                  <a:srgbClr val="C0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central entity</a:t>
            </a:r>
            <a:r>
              <a:rPr lang="en-US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the EES uses it; else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+mj-lt"/>
              <a:buAutoNum type="alphaLcPeriod"/>
            </a:pPr>
            <a:r>
              <a:rPr lang="en-US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the EES determines the common EAS and stores its information at the </a:t>
            </a:r>
            <a:r>
              <a:rPr lang="en-US" sz="2000" i="1" dirty="0">
                <a:solidFill>
                  <a:srgbClr val="C0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central entity</a:t>
            </a:r>
            <a:r>
              <a:rPr lang="en-US" sz="2000" i="1" dirty="0">
                <a:solidFill>
                  <a:srgbClr val="C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 </a:t>
            </a:r>
            <a:r>
              <a:rPr lang="en-US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for use by other EESs that may require the same common EAS.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Other EES requiring common EAS follow step 1 and 2 with the </a:t>
            </a:r>
            <a:r>
              <a:rPr lang="en-US" sz="2000" i="1" dirty="0">
                <a:solidFill>
                  <a:srgbClr val="C0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same </a:t>
            </a:r>
            <a:r>
              <a:rPr lang="en-US" sz="2000" i="1" dirty="0">
                <a:solidFill>
                  <a:srgbClr val="C00000"/>
                </a:solidFill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c</a:t>
            </a:r>
            <a:r>
              <a:rPr lang="en-US" sz="2000" i="1" dirty="0">
                <a:solidFill>
                  <a:srgbClr val="C00000"/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Times New Roman" panose="02020603050405020304" pitchFamily="18" charset="0"/>
              </a:rPr>
              <a:t>entral entity</a:t>
            </a:r>
            <a:r>
              <a:rPr lang="en-US" sz="2000" i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.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82D251C-F57D-17DD-CE03-DA9A55EC28B6}"/>
              </a:ext>
            </a:extLst>
          </p:cNvPr>
          <p:cNvGrpSpPr/>
          <p:nvPr/>
        </p:nvGrpSpPr>
        <p:grpSpPr>
          <a:xfrm>
            <a:off x="2812441" y="4073674"/>
            <a:ext cx="6629997" cy="1597261"/>
            <a:chOff x="838199" y="4579702"/>
            <a:chExt cx="6629997" cy="159726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B33F75E3-7D72-C123-4A70-B77E9B24E58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90292" y="5271962"/>
              <a:ext cx="6477904" cy="905001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96C6BC6-4F6C-1C04-2B41-E024F23F0C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8199" y="4579702"/>
              <a:ext cx="2681511" cy="692260"/>
            </a:xfrm>
            <a:prstGeom prst="rect">
              <a:avLst/>
            </a:prstGeom>
          </p:spPr>
        </p:pic>
      </p:grp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4A28DE4-CDD1-4AFB-06C5-10738B2EA51A}"/>
              </a:ext>
            </a:extLst>
          </p:cNvPr>
          <p:cNvSpPr txBox="1">
            <a:spLocks/>
          </p:cNvSpPr>
          <p:nvPr/>
        </p:nvSpPr>
        <p:spPr bwMode="auto">
          <a:xfrm>
            <a:off x="838200" y="5956668"/>
            <a:ext cx="10515600" cy="351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4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000" b="1" dirty="0"/>
              <a:t>Observation#3</a:t>
            </a:r>
            <a:r>
              <a:rPr lang="en-US" altLang="en-US" sz="2000" dirty="0"/>
              <a:t>: Rel-18 solution with common EAS info storage require a central entity.</a:t>
            </a:r>
          </a:p>
          <a:p>
            <a:endParaRPr lang="en-US" altLang="en-US" sz="20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68D38E1-B7F7-3347-CEE1-465EA6DB616C}"/>
              </a:ext>
            </a:extLst>
          </p:cNvPr>
          <p:cNvSpPr txBox="1"/>
          <p:nvPr/>
        </p:nvSpPr>
        <p:spPr>
          <a:xfrm>
            <a:off x="2018190" y="3847405"/>
            <a:ext cx="474659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400" dirty="0"/>
              <a:t>TS 23.558 specifies:</a:t>
            </a:r>
            <a:endParaRPr lang="en-US" sz="14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07EE5D7-B4FF-8D18-4926-063E5EE63C11}"/>
              </a:ext>
            </a:extLst>
          </p:cNvPr>
          <p:cNvSpPr/>
          <p:nvPr/>
        </p:nvSpPr>
        <p:spPr>
          <a:xfrm>
            <a:off x="2749562" y="4128548"/>
            <a:ext cx="6802811" cy="157979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88071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Why is a central entity required?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4A28DE4-CDD1-4AFB-06C5-10738B2EA51A}"/>
              </a:ext>
            </a:extLst>
          </p:cNvPr>
          <p:cNvSpPr txBox="1">
            <a:spLocks/>
          </p:cNvSpPr>
          <p:nvPr/>
        </p:nvSpPr>
        <p:spPr bwMode="auto">
          <a:xfrm>
            <a:off x="4423525" y="5069954"/>
            <a:ext cx="7471255" cy="1304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000" b="1" dirty="0"/>
              <a:t>Observation#4</a:t>
            </a:r>
            <a:r>
              <a:rPr lang="en-US" altLang="en-US" sz="2000" dirty="0"/>
              <a:t>: Unless the information is stored in a central entity, other EESs requiring the information will not know where to look.</a:t>
            </a:r>
          </a:p>
          <a:p>
            <a:r>
              <a:rPr lang="en-US" altLang="en-US" sz="2000" b="1" dirty="0"/>
              <a:t>Observation#5</a:t>
            </a:r>
            <a:r>
              <a:rPr lang="en-US" altLang="en-US" sz="2000" dirty="0"/>
              <a:t>: Between ECS and ECS-ER, ECS-ER is the central entity as per the cardinality rules defined in TS 23.558.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00D70D4E-A3C5-BB1F-5C6D-F8250A7939CB}"/>
              </a:ext>
            </a:extLst>
          </p:cNvPr>
          <p:cNvGrpSpPr>
            <a:grpSpLocks noChangeAspect="1"/>
          </p:cNvGrpSpPr>
          <p:nvPr/>
        </p:nvGrpSpPr>
        <p:grpSpPr>
          <a:xfrm>
            <a:off x="685431" y="1757363"/>
            <a:ext cx="3327167" cy="2286000"/>
            <a:chOff x="407734" y="1941736"/>
            <a:chExt cx="5478160" cy="3763884"/>
          </a:xfrm>
        </p:grpSpPr>
        <p:sp>
          <p:nvSpPr>
            <p:cNvPr id="4" name="Cloud 3">
              <a:extLst>
                <a:ext uri="{FF2B5EF4-FFF2-40B4-BE49-F238E27FC236}">
                  <a16:creationId xmlns:a16="http://schemas.microsoft.com/office/drawing/2014/main" id="{2165D800-9A45-5CAD-A7AF-37ADE1D50FE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09220" y="1941736"/>
              <a:ext cx="4976674" cy="3763884"/>
            </a:xfrm>
            <a:prstGeom prst="cloud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r>
                <a:rPr lang="en-US" sz="1400" dirty="0"/>
                <a:t>EDN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A3CF4EE-5237-8E91-C349-34E42B2C067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80225" y="2743200"/>
              <a:ext cx="807868" cy="38174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/>
                <a:t>ECS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388DE59-159E-E4AA-0ED4-37C9BFB1AA0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29125" y="2476870"/>
              <a:ext cx="807868" cy="38174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/>
                <a:t>ECS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F208C70-DDEC-A860-C395-33230A2C422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01592" y="3291018"/>
              <a:ext cx="807868" cy="381740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/>
                <a:t>ECS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AB5445A-49FC-6590-A036-59A4B8CAB0F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580225" y="4033540"/>
              <a:ext cx="807868" cy="38174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100" dirty="0"/>
                <a:t>EES 1</a:t>
              </a:r>
            </a:p>
          </p:txBody>
        </p: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E16E9EDD-E051-2C4F-1B96-C6F03CD0341D}"/>
                </a:ext>
              </a:extLst>
            </p:cNvPr>
            <p:cNvCxnSpPr>
              <a:cxnSpLocks noChangeAspect="1"/>
              <a:stCxn id="12" idx="0"/>
              <a:endCxn id="6" idx="2"/>
            </p:cNvCxnSpPr>
            <p:nvPr/>
          </p:nvCxnSpPr>
          <p:spPr>
            <a:xfrm flipV="1">
              <a:off x="1984159" y="3124940"/>
              <a:ext cx="0" cy="908600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268444F-93DC-220D-E310-2033CC744749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407734" y="3225843"/>
              <a:ext cx="1657071" cy="8361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>
                  <a:solidFill>
                    <a:srgbClr val="FF0000"/>
                  </a:solidFill>
                </a:rPr>
                <a:t>1. Common EAS info storage request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24C56FBA-5EFF-6368-9DED-F36C94C4CDA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450823" y="4091245"/>
              <a:ext cx="807868" cy="38174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100" dirty="0"/>
                <a:t>EES 2</a:t>
              </a: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93452402-7D9F-F20C-36F8-BE925C611D98}"/>
                </a:ext>
              </a:extLst>
            </p:cNvPr>
            <p:cNvCxnSpPr>
              <a:cxnSpLocks noChangeAspect="1"/>
              <a:stCxn id="17" idx="0"/>
              <a:endCxn id="10" idx="2"/>
            </p:cNvCxnSpPr>
            <p:nvPr/>
          </p:nvCxnSpPr>
          <p:spPr>
            <a:xfrm flipH="1" flipV="1">
              <a:off x="3733059" y="2858610"/>
              <a:ext cx="121698" cy="1232635"/>
            </a:xfrm>
            <a:prstGeom prst="straightConnector1">
              <a:avLst/>
            </a:prstGeom>
            <a:ln w="28575">
              <a:solidFill>
                <a:srgbClr val="FF0000"/>
              </a:solidFill>
              <a:prstDash val="dash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EC7EBD8E-F6F9-B6FA-FA41-9A72D3C14982}"/>
                </a:ext>
              </a:extLst>
            </p:cNvPr>
            <p:cNvCxnSpPr>
              <a:cxnSpLocks noChangeAspect="1"/>
              <a:stCxn id="17" idx="0"/>
              <a:endCxn id="11" idx="2"/>
            </p:cNvCxnSpPr>
            <p:nvPr/>
          </p:nvCxnSpPr>
          <p:spPr>
            <a:xfrm flipV="1">
              <a:off x="3854757" y="3672758"/>
              <a:ext cx="1150769" cy="418487"/>
            </a:xfrm>
            <a:prstGeom prst="straightConnector1">
              <a:avLst/>
            </a:prstGeom>
            <a:ln w="28575">
              <a:solidFill>
                <a:srgbClr val="FF0000"/>
              </a:solidFill>
              <a:prstDash val="dash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94B0A1EB-CA51-DAF7-C281-787CD3FB7EFE}"/>
                </a:ext>
              </a:extLst>
            </p:cNvPr>
            <p:cNvCxnSpPr>
              <a:cxnSpLocks noChangeAspect="1"/>
              <a:stCxn id="17" idx="0"/>
              <a:endCxn id="6" idx="2"/>
            </p:cNvCxnSpPr>
            <p:nvPr/>
          </p:nvCxnSpPr>
          <p:spPr>
            <a:xfrm flipH="1" flipV="1">
              <a:off x="1984159" y="3124940"/>
              <a:ext cx="1870598" cy="966305"/>
            </a:xfrm>
            <a:prstGeom prst="straightConnector1">
              <a:avLst/>
            </a:prstGeom>
            <a:ln w="28575">
              <a:solidFill>
                <a:srgbClr val="FF0000"/>
              </a:solidFill>
              <a:prstDash val="dash"/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F2922C1-B37E-BC55-CE56-D9CA69DF64FB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3531693" y="4441470"/>
              <a:ext cx="1748904" cy="8361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>
                  <a:solidFill>
                    <a:srgbClr val="FF0000"/>
                  </a:solidFill>
                </a:rPr>
                <a:t>2. Common EAS info retrieval request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7995FEE3-8E35-C291-D0FC-863842E7275D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2644158" y="3474927"/>
              <a:ext cx="1210601" cy="277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>
                  <a:solidFill>
                    <a:srgbClr val="FF0000"/>
                  </a:solidFill>
                </a:rPr>
                <a:t>??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FA20A3F-6F29-9461-4E1F-C4885666C01A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3321032" y="3094560"/>
              <a:ext cx="1210601" cy="277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>
                  <a:solidFill>
                    <a:srgbClr val="FF0000"/>
                  </a:solidFill>
                </a:rPr>
                <a:t>??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62C014F-EF31-FC3B-4F21-B8AEE6DCBA3C}"/>
                </a:ext>
              </a:extLst>
            </p:cNvPr>
            <p:cNvSpPr txBox="1">
              <a:spLocks noChangeAspect="1"/>
            </p:cNvSpPr>
            <p:nvPr/>
          </p:nvSpPr>
          <p:spPr>
            <a:xfrm>
              <a:off x="4069996" y="3839082"/>
              <a:ext cx="1210601" cy="2772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>
                  <a:solidFill>
                    <a:srgbClr val="FF0000"/>
                  </a:solidFill>
                </a:rPr>
                <a:t>??</a:t>
              </a: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4AC80CD1-30D6-9080-BF5B-B68F4EAE9583}"/>
              </a:ext>
            </a:extLst>
          </p:cNvPr>
          <p:cNvGrpSpPr>
            <a:grpSpLocks noChangeAspect="1"/>
          </p:cNvGrpSpPr>
          <p:nvPr/>
        </p:nvGrpSpPr>
        <p:grpSpPr>
          <a:xfrm>
            <a:off x="958179" y="4089925"/>
            <a:ext cx="3150952" cy="2286000"/>
            <a:chOff x="6014854" y="1941736"/>
            <a:chExt cx="5188026" cy="3763884"/>
          </a:xfrm>
        </p:grpSpPr>
        <p:sp>
          <p:nvSpPr>
            <p:cNvPr id="5" name="Cloud 4">
              <a:extLst>
                <a:ext uri="{FF2B5EF4-FFF2-40B4-BE49-F238E27FC236}">
                  <a16:creationId xmlns:a16="http://schemas.microsoft.com/office/drawing/2014/main" id="{20214E03-E702-E61F-3465-9A709B6658A2}"/>
                </a:ext>
              </a:extLst>
            </p:cNvPr>
            <p:cNvSpPr/>
            <p:nvPr/>
          </p:nvSpPr>
          <p:spPr>
            <a:xfrm>
              <a:off x="6226206" y="1941736"/>
              <a:ext cx="4976674" cy="3763884"/>
            </a:xfrm>
            <a:prstGeom prst="cloud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r>
                <a:rPr lang="en-US" sz="1200"/>
                <a:t>EDN</a:t>
              </a:r>
              <a:endParaRPr lang="en-US" sz="1200" dirty="0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C2F4F00-EF86-813B-961F-B242AF6C48A3}"/>
                </a:ext>
              </a:extLst>
            </p:cNvPr>
            <p:cNvSpPr/>
            <p:nvPr/>
          </p:nvSpPr>
          <p:spPr>
            <a:xfrm>
              <a:off x="7191558" y="2730673"/>
              <a:ext cx="1020843" cy="381740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ECS-ER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811D26A2-8F54-2BE1-24D9-BEACDB276956}"/>
                </a:ext>
              </a:extLst>
            </p:cNvPr>
            <p:cNvSpPr/>
            <p:nvPr/>
          </p:nvSpPr>
          <p:spPr>
            <a:xfrm>
              <a:off x="7191558" y="4033540"/>
              <a:ext cx="1020843" cy="38174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100" dirty="0"/>
                <a:t>EES 1</a:t>
              </a:r>
            </a:p>
          </p:txBody>
        </p: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F966E6B9-C3C9-A3CB-4668-7A5D771C6EE3}"/>
                </a:ext>
              </a:extLst>
            </p:cNvPr>
            <p:cNvCxnSpPr>
              <a:cxnSpLocks/>
              <a:stCxn id="32" idx="0"/>
              <a:endCxn id="31" idx="2"/>
            </p:cNvCxnSpPr>
            <p:nvPr/>
          </p:nvCxnSpPr>
          <p:spPr>
            <a:xfrm flipV="1">
              <a:off x="7701979" y="3112413"/>
              <a:ext cx="0" cy="921127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22B7669-DCDA-D6D2-1C23-C33B4044CD93}"/>
                </a:ext>
              </a:extLst>
            </p:cNvPr>
            <p:cNvSpPr txBox="1"/>
            <p:nvPr/>
          </p:nvSpPr>
          <p:spPr>
            <a:xfrm>
              <a:off x="6014854" y="3262998"/>
              <a:ext cx="1657072" cy="8361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>
                  <a:solidFill>
                    <a:srgbClr val="FF0000"/>
                  </a:solidFill>
                </a:rPr>
                <a:t>1. Common EAS info storage request</a:t>
              </a: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781656BC-C95C-F017-FCF0-E1D19828B50D}"/>
                </a:ext>
              </a:extLst>
            </p:cNvPr>
            <p:cNvSpPr/>
            <p:nvPr/>
          </p:nvSpPr>
          <p:spPr>
            <a:xfrm>
              <a:off x="9062155" y="4091245"/>
              <a:ext cx="1020843" cy="381740"/>
            </a:xfrm>
            <a:prstGeom prst="rec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100" dirty="0"/>
                <a:t>EES 2</a:t>
              </a:r>
            </a:p>
          </p:txBody>
        </p:sp>
        <p:cxnSp>
          <p:nvCxnSpPr>
            <p:cNvPr id="36" name="Straight Arrow Connector 35">
              <a:extLst>
                <a:ext uri="{FF2B5EF4-FFF2-40B4-BE49-F238E27FC236}">
                  <a16:creationId xmlns:a16="http://schemas.microsoft.com/office/drawing/2014/main" id="{D11113C1-FA1D-06BB-CFF5-E7051D4BF91F}"/>
                </a:ext>
              </a:extLst>
            </p:cNvPr>
            <p:cNvCxnSpPr>
              <a:cxnSpLocks/>
              <a:stCxn id="35" idx="0"/>
              <a:endCxn id="31" idx="2"/>
            </p:cNvCxnSpPr>
            <p:nvPr/>
          </p:nvCxnSpPr>
          <p:spPr>
            <a:xfrm flipH="1" flipV="1">
              <a:off x="7701979" y="3112413"/>
              <a:ext cx="1870598" cy="978832"/>
            </a:xfrm>
            <a:prstGeom prst="straightConnector1">
              <a:avLst/>
            </a:prstGeom>
            <a:ln w="28575">
              <a:solidFill>
                <a:srgbClr val="FF0000"/>
              </a:solidFill>
              <a:tailEnd type="triangle"/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981BB7A-98D8-1699-4257-4F829A524A1E}"/>
                </a:ext>
              </a:extLst>
            </p:cNvPr>
            <p:cNvSpPr txBox="1"/>
            <p:nvPr/>
          </p:nvSpPr>
          <p:spPr>
            <a:xfrm>
              <a:off x="8283467" y="2747754"/>
              <a:ext cx="1657067" cy="8361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>
                  <a:solidFill>
                    <a:srgbClr val="FF0000"/>
                  </a:solidFill>
                </a:rPr>
                <a:t>2. Common EAS info retrieval request</a:t>
              </a: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7CAD1DE4-056C-507A-FCD6-109E67BC313C}"/>
              </a:ext>
            </a:extLst>
          </p:cNvPr>
          <p:cNvGrpSpPr/>
          <p:nvPr/>
        </p:nvGrpSpPr>
        <p:grpSpPr>
          <a:xfrm>
            <a:off x="5293033" y="1997065"/>
            <a:ext cx="6601747" cy="3067478"/>
            <a:chOff x="5390674" y="2528639"/>
            <a:chExt cx="6601747" cy="3067478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752E9697-1F1B-C34A-7E44-12F65FDDBEF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90674" y="2528639"/>
              <a:ext cx="3400900" cy="485843"/>
            </a:xfrm>
            <a:prstGeom prst="rect">
              <a:avLst/>
            </a:prstGeom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65B0F78B-589A-50D7-F484-437CC4E0298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90728" y="3014482"/>
              <a:ext cx="6401693" cy="2581635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2BC712EE-DFD6-5B16-F5AF-787201F49596}"/>
              </a:ext>
            </a:extLst>
          </p:cNvPr>
          <p:cNvSpPr txBox="1"/>
          <p:nvPr/>
        </p:nvSpPr>
        <p:spPr>
          <a:xfrm>
            <a:off x="4620186" y="1740471"/>
            <a:ext cx="474659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400" dirty="0"/>
              <a:t>TS 23.558 specifies:</a:t>
            </a:r>
            <a:endParaRPr lang="en-US" sz="14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13F68F0-FB90-A25C-178E-CE65CC88BA88}"/>
              </a:ext>
            </a:extLst>
          </p:cNvPr>
          <p:cNvSpPr/>
          <p:nvPr/>
        </p:nvSpPr>
        <p:spPr>
          <a:xfrm>
            <a:off x="5325937" y="2046848"/>
            <a:ext cx="6568842" cy="30176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72769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CD1677-6774-C8F8-F078-CD5A9C6A8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9AAC8B-58E9-43B6-79E2-409E54D664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altLang="en-US" sz="2000" dirty="0"/>
              <a:t>Observation#1: Rel-18 common EAS requirements are limited to a single EDN.</a:t>
            </a:r>
          </a:p>
          <a:p>
            <a:r>
              <a:rPr lang="en-US" altLang="en-US" sz="2000" dirty="0"/>
              <a:t>Observation#2: Since the requirements are limited to single EDN, no security issues related to cross-domain interactions can occur.</a:t>
            </a:r>
          </a:p>
          <a:p>
            <a:r>
              <a:rPr lang="en-US" altLang="en-US" sz="2000" dirty="0"/>
              <a:t>Observation#3: Rel-18 solution with common EAS info storage require a central entity.</a:t>
            </a:r>
          </a:p>
          <a:p>
            <a:r>
              <a:rPr lang="en-US" altLang="en-US" sz="2000" dirty="0"/>
              <a:t>Observation#4: Unless the information is stored in a central entity, other EESs requiring the information will not know where to look.</a:t>
            </a:r>
          </a:p>
          <a:p>
            <a:r>
              <a:rPr lang="en-US" altLang="en-US" sz="2000" dirty="0"/>
              <a:t>Observation#5: Between ECS and ECS-ER, ECS-ER is the central entity as per the cardinality rules defined in TS 23.558.</a:t>
            </a:r>
          </a:p>
          <a:p>
            <a:endParaRPr lang="en-US" altLang="en-US" sz="2000" dirty="0"/>
          </a:p>
          <a:p>
            <a:r>
              <a:rPr lang="en-US" altLang="en-US" sz="2000" b="1" dirty="0"/>
              <a:t>Conclusion:</a:t>
            </a:r>
            <a:r>
              <a:rPr lang="en-US" altLang="en-US" sz="2000" dirty="0"/>
              <a:t> TS 23.558 procedures are clear and have </a:t>
            </a:r>
            <a:r>
              <a:rPr lang="en-US" altLang="en-US" sz="2000"/>
              <a:t>no cross-domain security </a:t>
            </a:r>
            <a:r>
              <a:rPr lang="en-US" altLang="en-US" sz="2000" dirty="0"/>
              <a:t>issues. </a:t>
            </a:r>
          </a:p>
          <a:p>
            <a:r>
              <a:rPr lang="en-US" altLang="en-US" sz="2000" b="1" dirty="0"/>
              <a:t>Proposal: </a:t>
            </a:r>
            <a:r>
              <a:rPr lang="en-US" altLang="en-US" sz="2000" dirty="0"/>
              <a:t>CT3 should specify the interactions between EES and ECS-ER required for storage and retrieval of common EAS information.</a:t>
            </a:r>
          </a:p>
          <a:p>
            <a:endParaRPr lang="en-US" altLang="en-US" sz="2000" dirty="0"/>
          </a:p>
          <a:p>
            <a:pPr marL="0" indent="0">
              <a:buNone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94388780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5580</TotalTime>
  <Words>495</Words>
  <Application>Microsoft Office PowerPoint</Application>
  <PresentationFormat>Widescreen</PresentationFormat>
  <Paragraphs>56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 </vt:lpstr>
      <vt:lpstr>Calibri</vt:lpstr>
      <vt:lpstr>Calibri Light</vt:lpstr>
      <vt:lpstr>Times New Roman</vt:lpstr>
      <vt:lpstr>Office Theme</vt:lpstr>
      <vt:lpstr>Common EAS using ECS-ER</vt:lpstr>
      <vt:lpstr>Outline</vt:lpstr>
      <vt:lpstr>Overview</vt:lpstr>
      <vt:lpstr>Common EAS info storage/retrieval</vt:lpstr>
      <vt:lpstr>Why is a central entity required?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QC-#133</cp:lastModifiedBy>
  <cp:revision>602</cp:revision>
  <dcterms:created xsi:type="dcterms:W3CDTF">2010-02-05T13:52:04Z</dcterms:created>
  <dcterms:modified xsi:type="dcterms:W3CDTF">2024-02-19T12:53:59Z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