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14"/>
  </p:notesMasterIdLst>
  <p:handoutMasterIdLst>
    <p:handoutMasterId r:id="rId15"/>
  </p:handoutMasterIdLst>
  <p:sldIdLst>
    <p:sldId id="341" r:id="rId5"/>
    <p:sldId id="363" r:id="rId6"/>
    <p:sldId id="369" r:id="rId7"/>
    <p:sldId id="370" r:id="rId8"/>
    <p:sldId id="367" r:id="rId9"/>
    <p:sldId id="364" r:id="rId10"/>
    <p:sldId id="371" r:id="rId11"/>
    <p:sldId id="372" r:id="rId12"/>
    <p:sldId id="366" r:id="rId13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627" autoAdjust="0"/>
    <p:restoredTop sz="94679" autoAdjust="0"/>
  </p:normalViewPr>
  <p:slideViewPr>
    <p:cSldViewPr snapToGrid="0">
      <p:cViewPr varScale="1">
        <p:scale>
          <a:sx n="108" d="100"/>
          <a:sy n="108" d="100"/>
        </p:scale>
        <p:origin x="564" y="10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6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2740157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260191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CT WG3 #133	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Athens, Greece – Feb 2024</a:t>
            </a: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AF4006C6-1A95-4284-A498-917EA49F0F95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C3-241460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package" Target="../embeddings/Microsoft_Visio_Drawing.vsdx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package" Target="../embeddings/Microsoft_Visio_Drawing1.vsdx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jpe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47888" y="1709738"/>
            <a:ext cx="7886700" cy="2852737"/>
          </a:xfrm>
        </p:spPr>
        <p:txBody>
          <a:bodyPr/>
          <a:lstStyle/>
          <a:p>
            <a:pPr eaLnBrk="1" hangingPunct="1"/>
            <a:r>
              <a:rPr lang="en-GB" altLang="en-US" dirty="0"/>
              <a:t>Federation and roaming</a:t>
            </a:r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2147888" y="4589463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Nishant Gupta</a:t>
            </a:r>
          </a:p>
          <a:p>
            <a:pPr marL="0" indent="0" eaLnBrk="1" hangingPunct="1">
              <a:buFontTx/>
              <a:buNone/>
            </a:pPr>
            <a:r>
              <a:rPr lang="en-GB" altLang="en-US" dirty="0"/>
              <a:t>Delegate, Qualcomm</a:t>
            </a:r>
          </a:p>
          <a:p>
            <a:pPr marL="0" indent="0" eaLnBrk="1" hangingPunct="1">
              <a:buFontTx/>
              <a:buNone/>
            </a:pPr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>
            <a:extLst>
              <a:ext uri="{FF2B5EF4-FFF2-40B4-BE49-F238E27FC236}">
                <a16:creationId xmlns:a16="http://schemas.microsoft.com/office/drawing/2014/main" id="{39BD4D34-87E7-4105-B586-4767AFA2F0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/>
              <a:t>Outline</a:t>
            </a:r>
          </a:p>
        </p:txBody>
      </p:sp>
      <p:sp>
        <p:nvSpPr>
          <p:cNvPr id="6147" name="Content Placeholder 2">
            <a:extLst>
              <a:ext uri="{FF2B5EF4-FFF2-40B4-BE49-F238E27FC236}">
                <a16:creationId xmlns:a16="http://schemas.microsoft.com/office/drawing/2014/main" id="{33CFEE74-7B51-47B2-8BC9-945D38E983E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  <a:p>
            <a:r>
              <a:rPr lang="en-US" dirty="0"/>
              <a:t>Determining partner ECS</a:t>
            </a:r>
          </a:p>
          <a:p>
            <a:r>
              <a:rPr lang="en-US" dirty="0"/>
              <a:t>Federation</a:t>
            </a:r>
          </a:p>
          <a:p>
            <a:r>
              <a:rPr lang="en-US" dirty="0"/>
              <a:t>ECS-ER deployment options</a:t>
            </a:r>
          </a:p>
          <a:p>
            <a:r>
              <a:rPr lang="en-US" dirty="0"/>
              <a:t>Procedures</a:t>
            </a:r>
          </a:p>
          <a:p>
            <a:r>
              <a:rPr lang="en-US" dirty="0"/>
              <a:t>Security</a:t>
            </a:r>
          </a:p>
          <a:p>
            <a:r>
              <a:rPr lang="en-US" dirty="0"/>
              <a:t>Summary</a:t>
            </a:r>
          </a:p>
          <a:p>
            <a:pPr marL="0" indent="0">
              <a:buNone/>
            </a:pPr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E021FE-85B6-A413-E3D0-21E5985170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76D47DEC-0CB8-2937-DC14-D2657BF4346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46558702"/>
              </p:ext>
            </p:extLst>
          </p:nvPr>
        </p:nvGraphicFramePr>
        <p:xfrm>
          <a:off x="2828925" y="1766888"/>
          <a:ext cx="8451850" cy="4554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7458426" imgH="4019660" progId="Visio.Drawing.15">
                  <p:embed/>
                </p:oleObj>
              </mc:Choice>
              <mc:Fallback>
                <p:oleObj name="Visio" r:id="rId2" imgW="7458426" imgH="4019660" progId="Visio.Drawing.15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E803F8C2-9A47-464D-A534-241937849F6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2828925" y="1766888"/>
                        <a:ext cx="8451850" cy="45545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5DCB2BB3-ACD5-20B4-473D-B31D06EC4F6F}"/>
              </a:ext>
            </a:extLst>
          </p:cNvPr>
          <p:cNvSpPr txBox="1"/>
          <p:nvPr/>
        </p:nvSpPr>
        <p:spPr>
          <a:xfrm>
            <a:off x="0" y="3665420"/>
            <a:ext cx="2998381" cy="20928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dirty="0">
                <a:solidFill>
                  <a:srgbClr val="FF0000"/>
                </a:solidFill>
                <a:latin typeface="Calibri" panose="020F0502020204030204" pitchFamily="34" charset="0"/>
              </a:rPr>
              <a:t>*</a:t>
            </a:r>
            <a:r>
              <a:rPr lang="en-US" sz="1400" dirty="0">
                <a:solidFill>
                  <a:srgbClr val="000000"/>
                </a:solidFill>
                <a:latin typeface="Calibri" panose="020F0502020204030204" pitchFamily="34" charset="0"/>
              </a:rPr>
              <a:t>In step 3, contacted ECS may not have a suitable service provisioning information available due to multiple reasons, such as, not having the required application deployed, not serving via UE’s current serving-PLMN in case the UE is roaming, etc.</a:t>
            </a:r>
            <a:endParaRPr lang="en-US" sz="1400" dirty="0"/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0DE196A7-B066-746C-E5B4-DEE3B285197D}"/>
              </a:ext>
            </a:extLst>
          </p:cNvPr>
          <p:cNvSpPr/>
          <p:nvPr/>
        </p:nvSpPr>
        <p:spPr>
          <a:xfrm rot="10232070">
            <a:off x="9582315" y="2636377"/>
            <a:ext cx="864207" cy="935155"/>
          </a:xfrm>
          <a:prstGeom prst="arc">
            <a:avLst>
              <a:gd name="adj1" fmla="val 17093517"/>
              <a:gd name="adj2" fmla="val 0"/>
            </a:avLst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3F4E8348-2F7A-F452-5D02-D4F36FFA094D}"/>
              </a:ext>
            </a:extLst>
          </p:cNvPr>
          <p:cNvSpPr txBox="1"/>
          <p:nvPr/>
        </p:nvSpPr>
        <p:spPr>
          <a:xfrm>
            <a:off x="9965291" y="3204878"/>
            <a:ext cx="21600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2 options:</a:t>
            </a:r>
          </a:p>
          <a:p>
            <a:pPr marL="228600" indent="-228600">
              <a:buAutoNum type="arabicPeriod"/>
            </a:pPr>
            <a:r>
              <a:rPr lang="en-US" sz="900" dirty="0">
                <a:solidFill>
                  <a:srgbClr val="FF0000"/>
                </a:solidFill>
              </a:rPr>
              <a:t>Pre/OAM configurations</a:t>
            </a:r>
          </a:p>
          <a:p>
            <a:pPr marL="228600" indent="-228600">
              <a:buAutoNum type="arabicPeriod"/>
            </a:pPr>
            <a:r>
              <a:rPr lang="en-US" sz="900" dirty="0">
                <a:solidFill>
                  <a:srgbClr val="FF0000"/>
                </a:solidFill>
              </a:rPr>
              <a:t>Use ECS-ER </a:t>
            </a:r>
            <a:br>
              <a:rPr lang="en-US" sz="900" dirty="0">
                <a:solidFill>
                  <a:srgbClr val="FF0000"/>
                </a:solidFill>
              </a:rPr>
            </a:br>
            <a:r>
              <a:rPr lang="en-US" sz="900" dirty="0">
                <a:solidFill>
                  <a:srgbClr val="FF0000"/>
                </a:solidFill>
              </a:rPr>
              <a:t>(ECS registration and discovery)</a:t>
            </a:r>
          </a:p>
        </p:txBody>
      </p:sp>
      <p:sp>
        <p:nvSpPr>
          <p:cNvPr id="15" name="Arc 14">
            <a:extLst>
              <a:ext uri="{FF2B5EF4-FFF2-40B4-BE49-F238E27FC236}">
                <a16:creationId xmlns:a16="http://schemas.microsoft.com/office/drawing/2014/main" id="{4B0F9D11-6BB4-D740-5607-59D25FB77DF8}"/>
              </a:ext>
            </a:extLst>
          </p:cNvPr>
          <p:cNvSpPr/>
          <p:nvPr/>
        </p:nvSpPr>
        <p:spPr>
          <a:xfrm rot="9198117" flipV="1">
            <a:off x="10533984" y="4536552"/>
            <a:ext cx="1003464" cy="824853"/>
          </a:xfrm>
          <a:prstGeom prst="arc">
            <a:avLst>
              <a:gd name="adj1" fmla="val 17093517"/>
              <a:gd name="adj2" fmla="val 0"/>
            </a:avLst>
          </a:prstGeom>
          <a:ln>
            <a:solidFill>
              <a:srgbClr val="FF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1D7F327-F3E7-C098-5214-78B0A1D4F32B}"/>
              </a:ext>
            </a:extLst>
          </p:cNvPr>
          <p:cNvSpPr txBox="1"/>
          <p:nvPr/>
        </p:nvSpPr>
        <p:spPr>
          <a:xfrm>
            <a:off x="10706569" y="4419472"/>
            <a:ext cx="1267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900" dirty="0">
                <a:solidFill>
                  <a:srgbClr val="FF0000"/>
                </a:solidFill>
              </a:rPr>
              <a:t>Service provisioning information retrieval</a:t>
            </a:r>
          </a:p>
        </p:txBody>
      </p:sp>
    </p:spTree>
    <p:extLst>
      <p:ext uri="{BB962C8B-B14F-4D97-AF65-F5344CB8AC3E}">
        <p14:creationId xmlns:p14="http://schemas.microsoft.com/office/powerpoint/2010/main" val="1731168420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3B8C5-1FBF-9B24-C3AF-D9D2C12AF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Different ways to handle step 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7D01C18-C4C2-7DA0-DC34-49376EAE719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6991350" cy="1489075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Option 1: </a:t>
            </a:r>
            <a:r>
              <a:rPr lang="en-US" sz="1800" dirty="0"/>
              <a:t>Step 6a – </a:t>
            </a:r>
            <a:r>
              <a:rPr lang="en-US" sz="1800" dirty="0" err="1"/>
              <a:t>Preconfigs</a:t>
            </a:r>
            <a:r>
              <a:rPr lang="en-US" sz="1800" dirty="0"/>
              <a:t>/OAM configs</a:t>
            </a:r>
          </a:p>
          <a:p>
            <a:pPr lvl="1"/>
            <a:r>
              <a:rPr lang="en-US" sz="1400" dirty="0"/>
              <a:t>Federation agreement requires ECSPs to share information about the EAS deployments.</a:t>
            </a:r>
          </a:p>
          <a:p>
            <a:pPr marL="0" marR="0" lvl="0" indent="0" algn="l" defTabSz="914400" rtl="0" eaLnBrk="0" fontAlgn="base" latinLnBrk="0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Option 2: </a:t>
            </a:r>
            <a:r>
              <a:rPr lang="en-US" sz="1800" dirty="0"/>
              <a:t>Step 6c and 6d – Using ECS-ER</a:t>
            </a:r>
          </a:p>
          <a:p>
            <a:pPr lvl="1"/>
            <a:r>
              <a:rPr lang="en-US" sz="1400" dirty="0"/>
              <a:t>Federation agreement requires ECSPs to only exchange ECS-ER information, which is queried to obtain the latest EAS deployment information during runtime.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12ABD447-E4A0-0AED-1EDA-E190DD35BBF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889268"/>
              </p:ext>
            </p:extLst>
          </p:nvPr>
        </p:nvGraphicFramePr>
        <p:xfrm>
          <a:off x="8168315" y="1690688"/>
          <a:ext cx="3637477" cy="4840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2" imgW="3800826" imgH="5057874" progId="Visio.Drawing.15">
                  <p:embed/>
                </p:oleObj>
              </mc:Choice>
              <mc:Fallback>
                <p:oleObj name="Visio" r:id="rId2" imgW="3800826" imgH="5057874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455765A6-A9A4-44AF-BD74-C4117BE2432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8168315" y="1690688"/>
                        <a:ext cx="3637477" cy="48409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14" name="Group 13">
            <a:extLst>
              <a:ext uri="{FF2B5EF4-FFF2-40B4-BE49-F238E27FC236}">
                <a16:creationId xmlns:a16="http://schemas.microsoft.com/office/drawing/2014/main" id="{96425EAC-D7DC-4176-6CD0-30EE25010242}"/>
              </a:ext>
            </a:extLst>
          </p:cNvPr>
          <p:cNvGrpSpPr/>
          <p:nvPr/>
        </p:nvGrpSpPr>
        <p:grpSpPr>
          <a:xfrm>
            <a:off x="1127194" y="3913594"/>
            <a:ext cx="6392167" cy="1299071"/>
            <a:chOff x="952500" y="4358832"/>
            <a:chExt cx="6392167" cy="1299071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65662E3-4011-FDD0-ABA8-6939DBD6B931}"/>
                </a:ext>
              </a:extLst>
            </p:cNvPr>
            <p:cNvGrpSpPr/>
            <p:nvPr/>
          </p:nvGrpSpPr>
          <p:grpSpPr>
            <a:xfrm>
              <a:off x="952500" y="4358832"/>
              <a:ext cx="6392167" cy="1299071"/>
              <a:chOff x="838200" y="4111182"/>
              <a:chExt cx="6392167" cy="1299071"/>
            </a:xfrm>
          </p:grpSpPr>
          <p:pic>
            <p:nvPicPr>
              <p:cNvPr id="8" name="Picture 7">
                <a:extLst>
                  <a:ext uri="{FF2B5EF4-FFF2-40B4-BE49-F238E27FC236}">
                    <a16:creationId xmlns:a16="http://schemas.microsoft.com/office/drawing/2014/main" id="{CF0BE250-5989-015C-12AE-80E20FEA57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838200" y="4648147"/>
                <a:ext cx="6392167" cy="762106"/>
              </a:xfrm>
              <a:prstGeom prst="rect">
                <a:avLst/>
              </a:prstGeom>
            </p:spPr>
          </p:pic>
          <p:pic>
            <p:nvPicPr>
              <p:cNvPr id="10" name="Picture 9">
                <a:extLst>
                  <a:ext uri="{FF2B5EF4-FFF2-40B4-BE49-F238E27FC236}">
                    <a16:creationId xmlns:a16="http://schemas.microsoft.com/office/drawing/2014/main" id="{0A7978CF-FEB9-8FFA-AF73-A1B1BE1B934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38200" y="4111182"/>
                <a:ext cx="2633217" cy="572438"/>
              </a:xfrm>
              <a:prstGeom prst="rect">
                <a:avLst/>
              </a:prstGeom>
            </p:spPr>
          </p:pic>
        </p:grp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0837D004-6102-ECE0-E524-06C2757F30B5}"/>
                </a:ext>
              </a:extLst>
            </p:cNvPr>
            <p:cNvSpPr/>
            <p:nvPr/>
          </p:nvSpPr>
          <p:spPr>
            <a:xfrm>
              <a:off x="952500" y="4358832"/>
              <a:ext cx="6392167" cy="1299071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96C2A7CA-EE5C-D579-F817-AB52A648CB55}"/>
              </a:ext>
            </a:extLst>
          </p:cNvPr>
          <p:cNvSpPr txBox="1">
            <a:spLocks/>
          </p:cNvSpPr>
          <p:nvPr/>
        </p:nvSpPr>
        <p:spPr bwMode="auto">
          <a:xfrm>
            <a:off x="528011" y="5594881"/>
            <a:ext cx="6991350" cy="572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6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800" b="1" dirty="0"/>
              <a:t>Observation#1</a:t>
            </a:r>
            <a:r>
              <a:rPr lang="en-US" altLang="en-US" sz="1800" dirty="0"/>
              <a:t>: Either or both the options can be used based on ECSP policy as required by the deployment.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AFAFED8-724E-3E2C-0D94-97E21B1F5FAB}"/>
              </a:ext>
            </a:extLst>
          </p:cNvPr>
          <p:cNvSpPr txBox="1"/>
          <p:nvPr/>
        </p:nvSpPr>
        <p:spPr>
          <a:xfrm>
            <a:off x="677641" y="3608305"/>
            <a:ext cx="616554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400" dirty="0"/>
              <a:t>TS 23.558 specifies:</a:t>
            </a:r>
          </a:p>
        </p:txBody>
      </p:sp>
    </p:spTree>
    <p:extLst>
      <p:ext uri="{BB962C8B-B14F-4D97-AF65-F5344CB8AC3E}">
        <p14:creationId xmlns:p14="http://schemas.microsoft.com/office/powerpoint/2010/main" val="1848752834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Federation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4A28DE4-CDD1-4AFB-06C5-10738B2EA51A}"/>
              </a:ext>
            </a:extLst>
          </p:cNvPr>
          <p:cNvSpPr txBox="1">
            <a:spLocks/>
          </p:cNvSpPr>
          <p:nvPr/>
        </p:nvSpPr>
        <p:spPr bwMode="auto">
          <a:xfrm>
            <a:off x="362082" y="5698095"/>
            <a:ext cx="7402829" cy="35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800" b="1" dirty="0"/>
              <a:t>Observation#3</a:t>
            </a:r>
            <a:r>
              <a:rPr lang="en-US" altLang="en-US" sz="1800" dirty="0"/>
              <a:t>: Federation agreements between ECSPs are in place to authenticate and restrict access to the information.</a:t>
            </a:r>
          </a:p>
          <a:p>
            <a:endParaRPr lang="en-US" altLang="en-US" sz="1800" dirty="0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177550C-3649-7814-CEEC-43C34706E67D}"/>
              </a:ext>
            </a:extLst>
          </p:cNvPr>
          <p:cNvGrpSpPr>
            <a:grpSpLocks noChangeAspect="1"/>
          </p:cNvGrpSpPr>
          <p:nvPr/>
        </p:nvGrpSpPr>
        <p:grpSpPr>
          <a:xfrm>
            <a:off x="7892308" y="1835238"/>
            <a:ext cx="3577570" cy="2785300"/>
            <a:chOff x="270530" y="1861301"/>
            <a:chExt cx="5619967" cy="4375400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2C221D02-13B0-FA52-C2B4-6A3F0DD4BBF5}"/>
                </a:ext>
              </a:extLst>
            </p:cNvPr>
            <p:cNvSpPr/>
            <p:nvPr/>
          </p:nvSpPr>
          <p:spPr>
            <a:xfrm>
              <a:off x="270530" y="4594714"/>
              <a:ext cx="1642188" cy="103569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ECS</a:t>
              </a:r>
            </a:p>
            <a:p>
              <a:pPr algn="ctr"/>
              <a:r>
                <a:rPr lang="en-US" sz="1100" dirty="0"/>
                <a:t>(ECSP A)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405CA900-4015-634C-D809-1E3CCF8E020E}"/>
                </a:ext>
              </a:extLst>
            </p:cNvPr>
            <p:cNvSpPr/>
            <p:nvPr/>
          </p:nvSpPr>
          <p:spPr>
            <a:xfrm>
              <a:off x="4248309" y="4594714"/>
              <a:ext cx="1642188" cy="103569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ECS</a:t>
              </a:r>
            </a:p>
            <a:p>
              <a:pPr algn="ctr"/>
              <a:r>
                <a:rPr lang="en-US" sz="1100" dirty="0"/>
                <a:t>(ECSP B)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68CE9F37-05DC-7172-4427-B3A56E9FD12E}"/>
                </a:ext>
              </a:extLst>
            </p:cNvPr>
            <p:cNvCxnSpPr>
              <a:stCxn id="11" idx="3"/>
              <a:endCxn id="12" idx="1"/>
            </p:cNvCxnSpPr>
            <p:nvPr/>
          </p:nvCxnSpPr>
          <p:spPr>
            <a:xfrm>
              <a:off x="1912718" y="5112563"/>
              <a:ext cx="2335591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7330602E-F97B-9EE1-6E72-BF78E7C62E70}"/>
                </a:ext>
              </a:extLst>
            </p:cNvPr>
            <p:cNvSpPr/>
            <p:nvPr/>
          </p:nvSpPr>
          <p:spPr>
            <a:xfrm>
              <a:off x="2259419" y="1861301"/>
              <a:ext cx="1642188" cy="103569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ECS-ER</a:t>
              </a:r>
            </a:p>
            <a:p>
              <a:pPr algn="ctr"/>
              <a:r>
                <a:rPr lang="en-US" sz="1050" dirty="0"/>
                <a:t>(ECSP A or ECSP B or 3</a:t>
              </a:r>
              <a:r>
                <a:rPr lang="en-US" sz="1050" baseline="30000" dirty="0"/>
                <a:t>rd</a:t>
              </a:r>
              <a:r>
                <a:rPr lang="en-US" sz="1050" dirty="0"/>
                <a:t> party)</a:t>
              </a:r>
            </a:p>
          </p:txBody>
        </p:sp>
        <p:cxnSp>
          <p:nvCxnSpPr>
            <p:cNvPr id="15" name="Connector: Elbow 14">
              <a:extLst>
                <a:ext uri="{FF2B5EF4-FFF2-40B4-BE49-F238E27FC236}">
                  <a16:creationId xmlns:a16="http://schemas.microsoft.com/office/drawing/2014/main" id="{7EED3071-4F99-FA98-5B65-6615952ADE24}"/>
                </a:ext>
              </a:extLst>
            </p:cNvPr>
            <p:cNvCxnSpPr>
              <a:stCxn id="14" idx="1"/>
              <a:endCxn id="11" idx="0"/>
            </p:cNvCxnSpPr>
            <p:nvPr/>
          </p:nvCxnSpPr>
          <p:spPr>
            <a:xfrm rot="10800000" flipV="1">
              <a:off x="1091625" y="2379150"/>
              <a:ext cx="1167795" cy="2215564"/>
            </a:xfrm>
            <a:prstGeom prst="bentConnector2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or: Elbow 15">
              <a:extLst>
                <a:ext uri="{FF2B5EF4-FFF2-40B4-BE49-F238E27FC236}">
                  <a16:creationId xmlns:a16="http://schemas.microsoft.com/office/drawing/2014/main" id="{78C41FB6-470B-4904-8822-2AC3633D6C79}"/>
                </a:ext>
              </a:extLst>
            </p:cNvPr>
            <p:cNvCxnSpPr>
              <a:cxnSpLocks/>
              <a:stCxn id="14" idx="3"/>
              <a:endCxn id="12" idx="0"/>
            </p:cNvCxnSpPr>
            <p:nvPr/>
          </p:nvCxnSpPr>
          <p:spPr>
            <a:xfrm>
              <a:off x="3901607" y="2379150"/>
              <a:ext cx="1167796" cy="2215564"/>
            </a:xfrm>
            <a:prstGeom prst="bentConnector2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EBF57A4-606D-FEDB-9718-80CD1A9E7968}"/>
                </a:ext>
              </a:extLst>
            </p:cNvPr>
            <p:cNvSpPr txBox="1"/>
            <p:nvPr/>
          </p:nvSpPr>
          <p:spPr>
            <a:xfrm>
              <a:off x="1918724" y="3607357"/>
              <a:ext cx="2323576" cy="283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rgbClr val="FF0000"/>
                  </a:solidFill>
                </a:rPr>
                <a:t>Federation agreement</a:t>
              </a:r>
            </a:p>
          </p:txBody>
        </p:sp>
        <p:cxnSp>
          <p:nvCxnSpPr>
            <p:cNvPr id="18" name="Straight Arrow Connector 17">
              <a:extLst>
                <a:ext uri="{FF2B5EF4-FFF2-40B4-BE49-F238E27FC236}">
                  <a16:creationId xmlns:a16="http://schemas.microsoft.com/office/drawing/2014/main" id="{6A959DCB-0961-0D58-650B-F54E9C70FA12}"/>
                </a:ext>
              </a:extLst>
            </p:cNvPr>
            <p:cNvCxnSpPr>
              <a:stCxn id="17" idx="0"/>
              <a:endCxn id="14" idx="2"/>
            </p:cNvCxnSpPr>
            <p:nvPr/>
          </p:nvCxnSpPr>
          <p:spPr>
            <a:xfrm flipV="1">
              <a:off x="3080514" y="2896999"/>
              <a:ext cx="0" cy="71035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19" name="Straight Arrow Connector 18">
              <a:extLst>
                <a:ext uri="{FF2B5EF4-FFF2-40B4-BE49-F238E27FC236}">
                  <a16:creationId xmlns:a16="http://schemas.microsoft.com/office/drawing/2014/main" id="{7FDF0034-10CB-E75D-95BC-3B18308CB1A5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 flipH="1">
              <a:off x="1912717" y="3891338"/>
              <a:ext cx="1167796" cy="70337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11104B74-3586-09D3-DB69-5F0A7A767E8E}"/>
                </a:ext>
              </a:extLst>
            </p:cNvPr>
            <p:cNvCxnSpPr>
              <a:cxnSpLocks/>
              <a:stCxn id="17" idx="2"/>
            </p:cNvCxnSpPr>
            <p:nvPr/>
          </p:nvCxnSpPr>
          <p:spPr>
            <a:xfrm>
              <a:off x="3080514" y="3891338"/>
              <a:ext cx="1167796" cy="70337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33D4E359-C07C-4625-A8E1-8760862A70B2}"/>
                </a:ext>
              </a:extLst>
            </p:cNvPr>
            <p:cNvSpPr txBox="1"/>
            <p:nvPr/>
          </p:nvSpPr>
          <p:spPr>
            <a:xfrm>
              <a:off x="2099647" y="5112563"/>
              <a:ext cx="1961731" cy="7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Service provisioning information retrieval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5C90EFC7-C90E-69CC-BD1E-0F85F68259EC}"/>
                </a:ext>
              </a:extLst>
            </p:cNvPr>
            <p:cNvSpPr txBox="1"/>
            <p:nvPr/>
          </p:nvSpPr>
          <p:spPr>
            <a:xfrm>
              <a:off x="337832" y="1861301"/>
              <a:ext cx="1507581" cy="62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ECS registration, ECS discovery</a:t>
              </a: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240655AB-5B8B-6E14-2703-88A8B7EA993E}"/>
                </a:ext>
              </a:extLst>
            </p:cNvPr>
            <p:cNvSpPr txBox="1"/>
            <p:nvPr/>
          </p:nvSpPr>
          <p:spPr>
            <a:xfrm>
              <a:off x="4315613" y="1861301"/>
              <a:ext cx="1507581" cy="62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ECS registration, ECS discovery</a:t>
              </a:r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82B1DD65-7FF5-DB4A-8435-DB2D9E146B05}"/>
                </a:ext>
              </a:extLst>
            </p:cNvPr>
            <p:cNvSpPr txBox="1"/>
            <p:nvPr/>
          </p:nvSpPr>
          <p:spPr>
            <a:xfrm>
              <a:off x="2014005" y="5782332"/>
              <a:ext cx="2133013" cy="454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/>
                <a:t>When using ECS-ER</a:t>
              </a:r>
            </a:p>
          </p:txBody>
        </p: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02DD3285-0349-7FB0-7DCA-BF2728948068}"/>
              </a:ext>
            </a:extLst>
          </p:cNvPr>
          <p:cNvGrpSpPr/>
          <p:nvPr/>
        </p:nvGrpSpPr>
        <p:grpSpPr>
          <a:xfrm>
            <a:off x="7895498" y="4630992"/>
            <a:ext cx="3577731" cy="1669415"/>
            <a:chOff x="7705724" y="2766545"/>
            <a:chExt cx="3577731" cy="1669415"/>
          </a:xfrm>
        </p:grpSpPr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6FE3A2BB-2409-261E-C69C-84C6BDC7EB2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705724" y="2766545"/>
              <a:ext cx="3577731" cy="1382708"/>
              <a:chOff x="6351151" y="2133861"/>
              <a:chExt cx="5619967" cy="2171983"/>
            </a:xfrm>
          </p:grpSpPr>
          <p:sp>
            <p:nvSpPr>
              <p:cNvPr id="26" name="Rectangle 25">
                <a:extLst>
                  <a:ext uri="{FF2B5EF4-FFF2-40B4-BE49-F238E27FC236}">
                    <a16:creationId xmlns:a16="http://schemas.microsoft.com/office/drawing/2014/main" id="{9511BD45-24E4-DB93-DE99-587BE9C5A665}"/>
                  </a:ext>
                </a:extLst>
              </p:cNvPr>
              <p:cNvSpPr/>
              <p:nvPr/>
            </p:nvSpPr>
            <p:spPr>
              <a:xfrm>
                <a:off x="6351151" y="3125242"/>
                <a:ext cx="1642188" cy="1035698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/>
                  <a:t>ECS</a:t>
                </a:r>
              </a:p>
              <a:p>
                <a:pPr algn="ctr"/>
                <a:r>
                  <a:rPr lang="en-US" sz="1100" dirty="0"/>
                  <a:t>(ECSP A)</a:t>
                </a:r>
              </a:p>
            </p:txBody>
          </p:sp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6095CD5D-6023-0D37-DD04-72E7794C983A}"/>
                  </a:ext>
                </a:extLst>
              </p:cNvPr>
              <p:cNvSpPr/>
              <p:nvPr/>
            </p:nvSpPr>
            <p:spPr>
              <a:xfrm>
                <a:off x="10328930" y="3125242"/>
                <a:ext cx="1642188" cy="1035698"/>
              </a:xfrm>
              <a:prstGeom prst="rect">
                <a:avLst/>
              </a:prstGeom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100" dirty="0"/>
                  <a:t>ECS</a:t>
                </a:r>
              </a:p>
              <a:p>
                <a:pPr algn="ctr"/>
                <a:r>
                  <a:rPr lang="en-US" sz="1100" dirty="0"/>
                  <a:t>(ECSP B)</a:t>
                </a:r>
              </a:p>
            </p:txBody>
          </p:sp>
          <p:cxnSp>
            <p:nvCxnSpPr>
              <p:cNvPr id="28" name="Straight Arrow Connector 27">
                <a:extLst>
                  <a:ext uri="{FF2B5EF4-FFF2-40B4-BE49-F238E27FC236}">
                    <a16:creationId xmlns:a16="http://schemas.microsoft.com/office/drawing/2014/main" id="{B301F6D0-D1F1-365F-8484-9361406F9999}"/>
                  </a:ext>
                </a:extLst>
              </p:cNvPr>
              <p:cNvCxnSpPr>
                <a:stCxn id="26" idx="3"/>
                <a:endCxn id="27" idx="1"/>
              </p:cNvCxnSpPr>
              <p:nvPr/>
            </p:nvCxnSpPr>
            <p:spPr>
              <a:xfrm>
                <a:off x="7993339" y="3643091"/>
                <a:ext cx="2335591" cy="0"/>
              </a:xfrm>
              <a:prstGeom prst="straightConnector1">
                <a:avLst/>
              </a:prstGeom>
              <a:ln>
                <a:headEnd type="triangle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Arrow Connector 28">
                <a:extLst>
                  <a:ext uri="{FF2B5EF4-FFF2-40B4-BE49-F238E27FC236}">
                    <a16:creationId xmlns:a16="http://schemas.microsoft.com/office/drawing/2014/main" id="{48ED24F4-D661-B2C7-5D42-27D70B729C0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988204" y="2410860"/>
                <a:ext cx="1167796" cy="71035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cxnSp>
            <p:nvCxnSpPr>
              <p:cNvPr id="30" name="Straight Arrow Connector 29">
                <a:extLst>
                  <a:ext uri="{FF2B5EF4-FFF2-40B4-BE49-F238E27FC236}">
                    <a16:creationId xmlns:a16="http://schemas.microsoft.com/office/drawing/2014/main" id="{F61346D8-14B8-24A5-9A8B-F55FA88E55A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156000" y="2410860"/>
                <a:ext cx="1167796" cy="710358"/>
              </a:xfrm>
              <a:prstGeom prst="straightConnector1">
                <a:avLst/>
              </a:prstGeom>
              <a:ln>
                <a:tailEnd type="triangle"/>
              </a:ln>
            </p:spPr>
            <p:style>
              <a:lnRef idx="3">
                <a:schemeClr val="accent3"/>
              </a:lnRef>
              <a:fillRef idx="0">
                <a:schemeClr val="accent3"/>
              </a:fillRef>
              <a:effectRef idx="2">
                <a:schemeClr val="accent3"/>
              </a:effectRef>
              <a:fontRef idx="minor">
                <a:schemeClr val="tx1"/>
              </a:fontRef>
            </p:style>
          </p:cxnSp>
          <p:sp>
            <p:nvSpPr>
              <p:cNvPr id="31" name="TextBox 30">
                <a:extLst>
                  <a:ext uri="{FF2B5EF4-FFF2-40B4-BE49-F238E27FC236}">
                    <a16:creationId xmlns:a16="http://schemas.microsoft.com/office/drawing/2014/main" id="{8C4721CF-CB3E-DF35-EA90-D58C05D42EE1}"/>
                  </a:ext>
                </a:extLst>
              </p:cNvPr>
              <p:cNvSpPr txBox="1"/>
              <p:nvPr/>
            </p:nvSpPr>
            <p:spPr>
              <a:xfrm>
                <a:off x="8175132" y="3659514"/>
                <a:ext cx="1961734" cy="6463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dirty="0"/>
                  <a:t>Service provisioning information retrieval</a:t>
                </a:r>
              </a:p>
            </p:txBody>
          </p:sp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3543E764-1F00-738D-57C7-87FD8EB435C1}"/>
                  </a:ext>
                </a:extLst>
              </p:cNvPr>
              <p:cNvSpPr txBox="1"/>
              <p:nvPr/>
            </p:nvSpPr>
            <p:spPr>
              <a:xfrm>
                <a:off x="7994212" y="2133861"/>
                <a:ext cx="2323576" cy="2308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900" b="1" dirty="0">
                    <a:solidFill>
                      <a:srgbClr val="FF0000"/>
                    </a:solidFill>
                  </a:rPr>
                  <a:t>Federation agreement</a:t>
                </a:r>
              </a:p>
            </p:txBody>
          </p:sp>
        </p:grp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6B00BB83-5192-DCAB-395F-1164FEFBAC5C}"/>
                </a:ext>
              </a:extLst>
            </p:cNvPr>
            <p:cNvSpPr txBox="1"/>
            <p:nvPr/>
          </p:nvSpPr>
          <p:spPr>
            <a:xfrm>
              <a:off x="8209389" y="4205128"/>
              <a:ext cx="2563861" cy="2308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/>
                <a:t>When using pre/OAM configurations</a:t>
              </a:r>
            </a:p>
          </p:txBody>
        </p:sp>
      </p:grp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C1141D5E-0DA6-F93D-9AE3-DEC0953D629F}"/>
              </a:ext>
            </a:extLst>
          </p:cNvPr>
          <p:cNvCxnSpPr>
            <a:cxnSpLocks/>
          </p:cNvCxnSpPr>
          <p:nvPr/>
        </p:nvCxnSpPr>
        <p:spPr>
          <a:xfrm flipH="1">
            <a:off x="7391400" y="4612045"/>
            <a:ext cx="45910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Picture 41">
            <a:extLst>
              <a:ext uri="{FF2B5EF4-FFF2-40B4-BE49-F238E27FC236}">
                <a16:creationId xmlns:a16="http://schemas.microsoft.com/office/drawing/2014/main" id="{D95EAFA5-1485-6A6E-B41A-59D803D824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624" y="2170943"/>
            <a:ext cx="6830378" cy="1171739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2CE62BE8-EFF9-154F-08A4-5E13ABE41D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4020" y="3281715"/>
            <a:ext cx="6906589" cy="1171739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C54B159E-7B52-C56C-1537-9CA34D9A333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471" y="4543413"/>
            <a:ext cx="6506483" cy="105742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9CCFF6B-3570-6350-C8BC-18F5DED0D508}"/>
              </a:ext>
            </a:extLst>
          </p:cNvPr>
          <p:cNvSpPr txBox="1"/>
          <p:nvPr/>
        </p:nvSpPr>
        <p:spPr>
          <a:xfrm>
            <a:off x="382038" y="1839118"/>
            <a:ext cx="61655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/>
              <a:t>TS 23.558 specifies: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C8F118-9DD9-53FA-C1E9-3092A568851B}"/>
              </a:ext>
            </a:extLst>
          </p:cNvPr>
          <p:cNvSpPr/>
          <p:nvPr/>
        </p:nvSpPr>
        <p:spPr>
          <a:xfrm>
            <a:off x="506027" y="2208450"/>
            <a:ext cx="7014582" cy="3383334"/>
          </a:xfrm>
          <a:prstGeom prst="rect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88071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ECS-ER deployment options</a:t>
            </a:r>
          </a:p>
        </p:txBody>
      </p:sp>
      <p:grpSp>
        <p:nvGrpSpPr>
          <p:cNvPr id="29" name="Group 28">
            <a:extLst>
              <a:ext uri="{FF2B5EF4-FFF2-40B4-BE49-F238E27FC236}">
                <a16:creationId xmlns:a16="http://schemas.microsoft.com/office/drawing/2014/main" id="{6AB8C2BA-CE74-4BE2-D754-35890DD54756}"/>
              </a:ext>
            </a:extLst>
          </p:cNvPr>
          <p:cNvGrpSpPr>
            <a:grpSpLocks noChangeAspect="1"/>
          </p:cNvGrpSpPr>
          <p:nvPr/>
        </p:nvGrpSpPr>
        <p:grpSpPr>
          <a:xfrm>
            <a:off x="877482" y="1962150"/>
            <a:ext cx="3060586" cy="2705100"/>
            <a:chOff x="1209676" y="2266950"/>
            <a:chExt cx="3871533" cy="3421856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E3C7F60-D576-E37B-4E16-F7ECE74690F9}"/>
                </a:ext>
              </a:extLst>
            </p:cNvPr>
            <p:cNvGrpSpPr/>
            <p:nvPr/>
          </p:nvGrpSpPr>
          <p:grpSpPr>
            <a:xfrm>
              <a:off x="1209676" y="2266950"/>
              <a:ext cx="1466850" cy="2562226"/>
              <a:chOff x="1209676" y="2266950"/>
              <a:chExt cx="1466850" cy="2562226"/>
            </a:xfrm>
          </p:grpSpPr>
          <p:sp>
            <p:nvSpPr>
              <p:cNvPr id="9" name="Rectangle 8">
                <a:extLst>
                  <a:ext uri="{FF2B5EF4-FFF2-40B4-BE49-F238E27FC236}">
                    <a16:creationId xmlns:a16="http://schemas.microsoft.com/office/drawing/2014/main" id="{55FC1CB2-9022-3BA8-6F44-39A08F38B449}"/>
                  </a:ext>
                </a:extLst>
              </p:cNvPr>
              <p:cNvSpPr/>
              <p:nvPr/>
            </p:nvSpPr>
            <p:spPr>
              <a:xfrm>
                <a:off x="1209676" y="2266950"/>
                <a:ext cx="1466850" cy="256222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ECSP 1</a:t>
                </a:r>
              </a:p>
            </p:txBody>
          </p:sp>
          <p:sp>
            <p:nvSpPr>
              <p:cNvPr id="10" name="Rectangle 9">
                <a:extLst>
                  <a:ext uri="{FF2B5EF4-FFF2-40B4-BE49-F238E27FC236}">
                    <a16:creationId xmlns:a16="http://schemas.microsoft.com/office/drawing/2014/main" id="{6E688762-6417-DC27-C66D-29EE415C5947}"/>
                  </a:ext>
                </a:extLst>
              </p:cNvPr>
              <p:cNvSpPr/>
              <p:nvPr/>
            </p:nvSpPr>
            <p:spPr>
              <a:xfrm>
                <a:off x="1352551" y="2438400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1</a:t>
                </a:r>
              </a:p>
            </p:txBody>
          </p:sp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06FEB113-7889-8036-A855-1C3E85C75E9E}"/>
                  </a:ext>
                </a:extLst>
              </p:cNvPr>
              <p:cNvSpPr/>
              <p:nvPr/>
            </p:nvSpPr>
            <p:spPr>
              <a:xfrm>
                <a:off x="1352551" y="2952750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2</a:t>
                </a:r>
              </a:p>
            </p:txBody>
          </p:sp>
          <p:sp>
            <p:nvSpPr>
              <p:cNvPr id="12" name="Rectangle 11">
                <a:extLst>
                  <a:ext uri="{FF2B5EF4-FFF2-40B4-BE49-F238E27FC236}">
                    <a16:creationId xmlns:a16="http://schemas.microsoft.com/office/drawing/2014/main" id="{0D1F31F0-D8BF-7917-3F4C-8325C3C1DA16}"/>
                  </a:ext>
                </a:extLst>
              </p:cNvPr>
              <p:cNvSpPr/>
              <p:nvPr/>
            </p:nvSpPr>
            <p:spPr>
              <a:xfrm>
                <a:off x="1352550" y="3476625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3</a:t>
                </a:r>
              </a:p>
            </p:txBody>
          </p:sp>
          <p:sp>
            <p:nvSpPr>
              <p:cNvPr id="13" name="Rectangle 12">
                <a:extLst>
                  <a:ext uri="{FF2B5EF4-FFF2-40B4-BE49-F238E27FC236}">
                    <a16:creationId xmlns:a16="http://schemas.microsoft.com/office/drawing/2014/main" id="{AAB97C17-7173-7BDF-BA2A-361168015C88}"/>
                  </a:ext>
                </a:extLst>
              </p:cNvPr>
              <p:cNvSpPr/>
              <p:nvPr/>
            </p:nvSpPr>
            <p:spPr>
              <a:xfrm>
                <a:off x="1352549" y="4071937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n</a:t>
                </a:r>
              </a:p>
            </p:txBody>
          </p:sp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9C26FA65-0ABD-19C6-9E39-77CF430F326F}"/>
                  </a:ext>
                </a:extLst>
              </p:cNvPr>
              <p:cNvSpPr txBox="1"/>
              <p:nvPr/>
            </p:nvSpPr>
            <p:spPr>
              <a:xfrm>
                <a:off x="1766511" y="3819524"/>
                <a:ext cx="353174" cy="361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</p:txBody>
          </p:sp>
        </p:grpSp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A4E24B63-AE82-1AEF-8C18-76BA178CEAB0}"/>
                </a:ext>
              </a:extLst>
            </p:cNvPr>
            <p:cNvGrpSpPr/>
            <p:nvPr/>
          </p:nvGrpSpPr>
          <p:grpSpPr>
            <a:xfrm>
              <a:off x="3614359" y="2266950"/>
              <a:ext cx="1466850" cy="2562226"/>
              <a:chOff x="1209676" y="2266950"/>
              <a:chExt cx="1466850" cy="2562226"/>
            </a:xfrm>
          </p:grpSpPr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015F65A5-BAAD-0E9E-52A3-74B2807C4A5A}"/>
                  </a:ext>
                </a:extLst>
              </p:cNvPr>
              <p:cNvSpPr/>
              <p:nvPr/>
            </p:nvSpPr>
            <p:spPr>
              <a:xfrm>
                <a:off x="1209676" y="2266950"/>
                <a:ext cx="1466850" cy="256222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pPr algn="ctr"/>
                <a:r>
                  <a:rPr lang="en-US" sz="1400" dirty="0">
                    <a:solidFill>
                      <a:schemeClr val="tx1"/>
                    </a:solidFill>
                  </a:rPr>
                  <a:t>ECSP m</a:t>
                </a:r>
              </a:p>
            </p:txBody>
          </p:sp>
          <p:sp>
            <p:nvSpPr>
              <p:cNvPr id="19" name="Rectangle 18">
                <a:extLst>
                  <a:ext uri="{FF2B5EF4-FFF2-40B4-BE49-F238E27FC236}">
                    <a16:creationId xmlns:a16="http://schemas.microsoft.com/office/drawing/2014/main" id="{4FB11D5B-D0B0-4365-5E7A-605C48F16A86}"/>
                  </a:ext>
                </a:extLst>
              </p:cNvPr>
              <p:cNvSpPr/>
              <p:nvPr/>
            </p:nvSpPr>
            <p:spPr>
              <a:xfrm>
                <a:off x="1352551" y="2438400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1</a:t>
                </a:r>
              </a:p>
            </p:txBody>
          </p:sp>
          <p:sp>
            <p:nvSpPr>
              <p:cNvPr id="20" name="Rectangle 19">
                <a:extLst>
                  <a:ext uri="{FF2B5EF4-FFF2-40B4-BE49-F238E27FC236}">
                    <a16:creationId xmlns:a16="http://schemas.microsoft.com/office/drawing/2014/main" id="{AA30DE20-C304-E5F0-9F9A-7E52660950F9}"/>
                  </a:ext>
                </a:extLst>
              </p:cNvPr>
              <p:cNvSpPr/>
              <p:nvPr/>
            </p:nvSpPr>
            <p:spPr>
              <a:xfrm>
                <a:off x="1352551" y="2952750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2</a:t>
                </a:r>
              </a:p>
            </p:txBody>
          </p:sp>
          <p:sp>
            <p:nvSpPr>
              <p:cNvPr id="21" name="Rectangle 20">
                <a:extLst>
                  <a:ext uri="{FF2B5EF4-FFF2-40B4-BE49-F238E27FC236}">
                    <a16:creationId xmlns:a16="http://schemas.microsoft.com/office/drawing/2014/main" id="{76FA93A7-8548-921D-B9B6-B8A85BD1339C}"/>
                  </a:ext>
                </a:extLst>
              </p:cNvPr>
              <p:cNvSpPr/>
              <p:nvPr/>
            </p:nvSpPr>
            <p:spPr>
              <a:xfrm>
                <a:off x="1352550" y="3476625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3</a:t>
                </a:r>
              </a:p>
            </p:txBody>
          </p:sp>
          <p:sp>
            <p:nvSpPr>
              <p:cNvPr id="22" name="Rectangle 21">
                <a:extLst>
                  <a:ext uri="{FF2B5EF4-FFF2-40B4-BE49-F238E27FC236}">
                    <a16:creationId xmlns:a16="http://schemas.microsoft.com/office/drawing/2014/main" id="{51914E15-B26B-7D38-799B-158C73EC7168}"/>
                  </a:ext>
                </a:extLst>
              </p:cNvPr>
              <p:cNvSpPr/>
              <p:nvPr/>
            </p:nvSpPr>
            <p:spPr>
              <a:xfrm>
                <a:off x="1352549" y="4071937"/>
                <a:ext cx="1181099" cy="342900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1400" dirty="0">
                    <a:solidFill>
                      <a:sysClr val="windowText" lastClr="000000"/>
                    </a:solidFill>
                  </a:rPr>
                  <a:t>ECS n</a:t>
                </a:r>
              </a:p>
            </p:txBody>
          </p:sp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BB3045F-A49A-7D93-DD81-E6B8B7054A36}"/>
                  </a:ext>
                </a:extLst>
              </p:cNvPr>
              <p:cNvSpPr txBox="1"/>
              <p:nvPr/>
            </p:nvSpPr>
            <p:spPr>
              <a:xfrm>
                <a:off x="1766511" y="3819524"/>
                <a:ext cx="353174" cy="36174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  <a:p>
                <a:pPr algn="ctr">
                  <a:lnSpc>
                    <a:spcPts val="400"/>
                  </a:lnSpc>
                </a:pPr>
                <a:r>
                  <a:rPr lang="en-US" sz="1600" dirty="0"/>
                  <a:t>.</a:t>
                </a:r>
              </a:p>
            </p:txBody>
          </p:sp>
        </p:grp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C6EE297-B8F9-174C-1A4D-6EB9D26648B1}"/>
                </a:ext>
              </a:extLst>
            </p:cNvPr>
            <p:cNvSpPr/>
            <p:nvPr/>
          </p:nvSpPr>
          <p:spPr>
            <a:xfrm>
              <a:off x="2483457" y="5345906"/>
              <a:ext cx="1323972" cy="3429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ECS-ER</a:t>
              </a:r>
            </a:p>
          </p:txBody>
        </p:sp>
        <p:cxnSp>
          <p:nvCxnSpPr>
            <p:cNvPr id="26" name="Straight Arrow Connector 25">
              <a:extLst>
                <a:ext uri="{FF2B5EF4-FFF2-40B4-BE49-F238E27FC236}">
                  <a16:creationId xmlns:a16="http://schemas.microsoft.com/office/drawing/2014/main" id="{A59C2F1E-54D0-A38E-EA23-1DB32556FF49}"/>
                </a:ext>
              </a:extLst>
            </p:cNvPr>
            <p:cNvCxnSpPr>
              <a:stCxn id="9" idx="2"/>
              <a:endCxn id="24" idx="0"/>
            </p:cNvCxnSpPr>
            <p:nvPr/>
          </p:nvCxnSpPr>
          <p:spPr>
            <a:xfrm>
              <a:off x="1943101" y="4829176"/>
              <a:ext cx="1202342" cy="51673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C6AAF9EE-7031-9CCE-09D7-2896B91D1C29}"/>
                </a:ext>
              </a:extLst>
            </p:cNvPr>
            <p:cNvCxnSpPr>
              <a:stCxn id="18" idx="2"/>
              <a:endCxn id="24" idx="0"/>
            </p:cNvCxnSpPr>
            <p:nvPr/>
          </p:nvCxnSpPr>
          <p:spPr>
            <a:xfrm flipH="1">
              <a:off x="3145443" y="4829176"/>
              <a:ext cx="1202341" cy="51673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FF42C0D2-8AA8-E5E5-4AFD-498CD0AA830C}"/>
              </a:ext>
            </a:extLst>
          </p:cNvPr>
          <p:cNvGrpSpPr/>
          <p:nvPr/>
        </p:nvGrpSpPr>
        <p:grpSpPr>
          <a:xfrm>
            <a:off x="4565707" y="1962150"/>
            <a:ext cx="1159598" cy="2025532"/>
            <a:chOff x="1209676" y="2266950"/>
            <a:chExt cx="1466850" cy="2562226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93C89DE4-7D4D-D56E-A1B3-023553FB377C}"/>
                </a:ext>
              </a:extLst>
            </p:cNvPr>
            <p:cNvSpPr/>
            <p:nvPr/>
          </p:nvSpPr>
          <p:spPr>
            <a:xfrm>
              <a:off x="1209676" y="2266950"/>
              <a:ext cx="1466850" cy="25622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 1</a:t>
              </a: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A41039A9-3AEE-A090-3157-732022A843AA}"/>
                </a:ext>
              </a:extLst>
            </p:cNvPr>
            <p:cNvSpPr/>
            <p:nvPr/>
          </p:nvSpPr>
          <p:spPr>
            <a:xfrm>
              <a:off x="1352551" y="2438400"/>
              <a:ext cx="1181099" cy="3429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ECS-ER</a:t>
              </a: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E0A5C3B-BBDB-8FDD-2AE7-EF0FBA13700E}"/>
                </a:ext>
              </a:extLst>
            </p:cNvPr>
            <p:cNvSpPr/>
            <p:nvPr/>
          </p:nvSpPr>
          <p:spPr>
            <a:xfrm>
              <a:off x="1352551" y="2952750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1</a:t>
              </a:r>
            </a:p>
          </p:txBody>
        </p:sp>
        <p:sp>
          <p:nvSpPr>
            <p:cNvPr id="46" name="Rectangle 45">
              <a:extLst>
                <a:ext uri="{FF2B5EF4-FFF2-40B4-BE49-F238E27FC236}">
                  <a16:creationId xmlns:a16="http://schemas.microsoft.com/office/drawing/2014/main" id="{246349B9-32F3-826E-16B0-B7FD3B868F61}"/>
                </a:ext>
              </a:extLst>
            </p:cNvPr>
            <p:cNvSpPr/>
            <p:nvPr/>
          </p:nvSpPr>
          <p:spPr>
            <a:xfrm>
              <a:off x="1352550" y="3476625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2</a:t>
              </a:r>
            </a:p>
          </p:txBody>
        </p:sp>
        <p:sp>
          <p:nvSpPr>
            <p:cNvPr id="47" name="Rectangle 46">
              <a:extLst>
                <a:ext uri="{FF2B5EF4-FFF2-40B4-BE49-F238E27FC236}">
                  <a16:creationId xmlns:a16="http://schemas.microsoft.com/office/drawing/2014/main" id="{33FE23C5-5ADD-5FD4-D524-8E01CCD221D4}"/>
                </a:ext>
              </a:extLst>
            </p:cNvPr>
            <p:cNvSpPr/>
            <p:nvPr/>
          </p:nvSpPr>
          <p:spPr>
            <a:xfrm>
              <a:off x="1352549" y="4071937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n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518745AD-BA9D-87D9-21AA-AAA357A97B7C}"/>
                </a:ext>
              </a:extLst>
            </p:cNvPr>
            <p:cNvSpPr txBox="1"/>
            <p:nvPr/>
          </p:nvSpPr>
          <p:spPr>
            <a:xfrm>
              <a:off x="1766511" y="3819524"/>
              <a:ext cx="353174" cy="361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</p:txBody>
        </p:sp>
      </p:grpSp>
      <p:grpSp>
        <p:nvGrpSpPr>
          <p:cNvPr id="33" name="Group 32">
            <a:extLst>
              <a:ext uri="{FF2B5EF4-FFF2-40B4-BE49-F238E27FC236}">
                <a16:creationId xmlns:a16="http://schemas.microsoft.com/office/drawing/2014/main" id="{7D26B8D5-5BD2-8307-8E82-94613A2B32EC}"/>
              </a:ext>
            </a:extLst>
          </p:cNvPr>
          <p:cNvGrpSpPr/>
          <p:nvPr/>
        </p:nvGrpSpPr>
        <p:grpSpPr>
          <a:xfrm>
            <a:off x="6466695" y="1962150"/>
            <a:ext cx="1159598" cy="2025532"/>
            <a:chOff x="1209676" y="2266950"/>
            <a:chExt cx="1466850" cy="2562226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0060A684-9779-7B64-AD25-B289499DD75E}"/>
                </a:ext>
              </a:extLst>
            </p:cNvPr>
            <p:cNvSpPr/>
            <p:nvPr/>
          </p:nvSpPr>
          <p:spPr>
            <a:xfrm>
              <a:off x="1209676" y="2266950"/>
              <a:ext cx="1466850" cy="25622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 m</a:t>
              </a:r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2ED9AD00-5D97-14FB-10B8-F8D4FD56888D}"/>
                </a:ext>
              </a:extLst>
            </p:cNvPr>
            <p:cNvSpPr/>
            <p:nvPr/>
          </p:nvSpPr>
          <p:spPr>
            <a:xfrm>
              <a:off x="1352551" y="2438400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1</a:t>
              </a: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83E7E512-8072-6C13-3D05-67CFF076CCFD}"/>
                </a:ext>
              </a:extLst>
            </p:cNvPr>
            <p:cNvSpPr/>
            <p:nvPr/>
          </p:nvSpPr>
          <p:spPr>
            <a:xfrm>
              <a:off x="1352551" y="2952750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2</a:t>
              </a:r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144A2425-B12E-F031-9955-EA5349E534BD}"/>
                </a:ext>
              </a:extLst>
            </p:cNvPr>
            <p:cNvSpPr/>
            <p:nvPr/>
          </p:nvSpPr>
          <p:spPr>
            <a:xfrm>
              <a:off x="1352550" y="3476625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3</a:t>
              </a: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5F4B88C5-3E85-F958-54B8-2A6506E1D1C8}"/>
                </a:ext>
              </a:extLst>
            </p:cNvPr>
            <p:cNvSpPr/>
            <p:nvPr/>
          </p:nvSpPr>
          <p:spPr>
            <a:xfrm>
              <a:off x="1352549" y="4071937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n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970EDAF-68CA-C15B-ED60-A9B06D583399}"/>
                </a:ext>
              </a:extLst>
            </p:cNvPr>
            <p:cNvSpPr txBox="1"/>
            <p:nvPr/>
          </p:nvSpPr>
          <p:spPr>
            <a:xfrm>
              <a:off x="1766511" y="3819524"/>
              <a:ext cx="353174" cy="361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</p:txBody>
        </p:sp>
      </p:grp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F9454CAD-0182-D846-85A3-B745D279C40A}"/>
              </a:ext>
            </a:extLst>
          </p:cNvPr>
          <p:cNvCxnSpPr>
            <a:cxnSpLocks/>
            <a:stCxn id="37" idx="1"/>
            <a:endCxn id="44" idx="3"/>
          </p:cNvCxnSpPr>
          <p:nvPr/>
        </p:nvCxnSpPr>
        <p:spPr>
          <a:xfrm flipH="1" flipV="1">
            <a:off x="5612356" y="2233225"/>
            <a:ext cx="854339" cy="741691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oup 49">
            <a:extLst>
              <a:ext uri="{FF2B5EF4-FFF2-40B4-BE49-F238E27FC236}">
                <a16:creationId xmlns:a16="http://schemas.microsoft.com/office/drawing/2014/main" id="{52923B6E-79FB-9C32-C038-81F3AEFBE539}"/>
              </a:ext>
            </a:extLst>
          </p:cNvPr>
          <p:cNvGrpSpPr/>
          <p:nvPr/>
        </p:nvGrpSpPr>
        <p:grpSpPr>
          <a:xfrm>
            <a:off x="8253931" y="1962150"/>
            <a:ext cx="1159598" cy="2025532"/>
            <a:chOff x="1209676" y="2266950"/>
            <a:chExt cx="1466850" cy="2562226"/>
          </a:xfrm>
        </p:grpSpPr>
        <p:sp>
          <p:nvSpPr>
            <p:cNvPr id="61" name="Rectangle 60">
              <a:extLst>
                <a:ext uri="{FF2B5EF4-FFF2-40B4-BE49-F238E27FC236}">
                  <a16:creationId xmlns:a16="http://schemas.microsoft.com/office/drawing/2014/main" id="{FF7EC691-E877-2D1C-B8B6-4A1A23B4C376}"/>
                </a:ext>
              </a:extLst>
            </p:cNvPr>
            <p:cNvSpPr/>
            <p:nvPr/>
          </p:nvSpPr>
          <p:spPr>
            <a:xfrm>
              <a:off x="1209676" y="2266950"/>
              <a:ext cx="1466850" cy="25622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 1</a:t>
              </a:r>
            </a:p>
          </p:txBody>
        </p:sp>
        <p:sp>
          <p:nvSpPr>
            <p:cNvPr id="62" name="Rectangle 61">
              <a:extLst>
                <a:ext uri="{FF2B5EF4-FFF2-40B4-BE49-F238E27FC236}">
                  <a16:creationId xmlns:a16="http://schemas.microsoft.com/office/drawing/2014/main" id="{F3DEFDF1-C76E-BA1D-223A-550E2B601EF8}"/>
                </a:ext>
              </a:extLst>
            </p:cNvPr>
            <p:cNvSpPr/>
            <p:nvPr/>
          </p:nvSpPr>
          <p:spPr>
            <a:xfrm>
              <a:off x="1352551" y="2438400"/>
              <a:ext cx="1181099" cy="3429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ECS-ER</a:t>
              </a: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5FA7E6ED-6426-7AB5-F4BD-8D66CB80E4DF}"/>
                </a:ext>
              </a:extLst>
            </p:cNvPr>
            <p:cNvSpPr/>
            <p:nvPr/>
          </p:nvSpPr>
          <p:spPr>
            <a:xfrm>
              <a:off x="1352551" y="2952750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1</a:t>
              </a:r>
            </a:p>
          </p:txBody>
        </p:sp>
        <p:sp>
          <p:nvSpPr>
            <p:cNvPr id="7168" name="Rectangle 7167">
              <a:extLst>
                <a:ext uri="{FF2B5EF4-FFF2-40B4-BE49-F238E27FC236}">
                  <a16:creationId xmlns:a16="http://schemas.microsoft.com/office/drawing/2014/main" id="{D129923E-E48E-650C-D5F2-05DA994409A7}"/>
                </a:ext>
              </a:extLst>
            </p:cNvPr>
            <p:cNvSpPr/>
            <p:nvPr/>
          </p:nvSpPr>
          <p:spPr>
            <a:xfrm>
              <a:off x="1352550" y="3476625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2</a:t>
              </a:r>
            </a:p>
          </p:txBody>
        </p:sp>
        <p:sp>
          <p:nvSpPr>
            <p:cNvPr id="7169" name="Rectangle 7168">
              <a:extLst>
                <a:ext uri="{FF2B5EF4-FFF2-40B4-BE49-F238E27FC236}">
                  <a16:creationId xmlns:a16="http://schemas.microsoft.com/office/drawing/2014/main" id="{1A4EDCF6-1606-4525-2674-3C87CD765702}"/>
                </a:ext>
              </a:extLst>
            </p:cNvPr>
            <p:cNvSpPr/>
            <p:nvPr/>
          </p:nvSpPr>
          <p:spPr>
            <a:xfrm>
              <a:off x="1352549" y="4071937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n</a:t>
              </a:r>
            </a:p>
          </p:txBody>
        </p:sp>
        <p:sp>
          <p:nvSpPr>
            <p:cNvPr id="7172" name="TextBox 7171">
              <a:extLst>
                <a:ext uri="{FF2B5EF4-FFF2-40B4-BE49-F238E27FC236}">
                  <a16:creationId xmlns:a16="http://schemas.microsoft.com/office/drawing/2014/main" id="{1D96120F-1E93-9C5A-CF36-214A6666E52C}"/>
                </a:ext>
              </a:extLst>
            </p:cNvPr>
            <p:cNvSpPr txBox="1"/>
            <p:nvPr/>
          </p:nvSpPr>
          <p:spPr>
            <a:xfrm>
              <a:off x="1766511" y="3819524"/>
              <a:ext cx="353174" cy="361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B1CE2CCF-1789-F9C9-56EE-BCB56E084DC5}"/>
              </a:ext>
            </a:extLst>
          </p:cNvPr>
          <p:cNvGrpSpPr/>
          <p:nvPr/>
        </p:nvGrpSpPr>
        <p:grpSpPr>
          <a:xfrm>
            <a:off x="10154919" y="1962150"/>
            <a:ext cx="1159598" cy="2025532"/>
            <a:chOff x="1209676" y="2266950"/>
            <a:chExt cx="1466850" cy="2562226"/>
          </a:xfrm>
        </p:grpSpPr>
        <p:sp>
          <p:nvSpPr>
            <p:cNvPr id="55" name="Rectangle 54">
              <a:extLst>
                <a:ext uri="{FF2B5EF4-FFF2-40B4-BE49-F238E27FC236}">
                  <a16:creationId xmlns:a16="http://schemas.microsoft.com/office/drawing/2014/main" id="{F5D4CF6A-089A-3E8E-C38D-4658D9BD640B}"/>
                </a:ext>
              </a:extLst>
            </p:cNvPr>
            <p:cNvSpPr/>
            <p:nvPr/>
          </p:nvSpPr>
          <p:spPr>
            <a:xfrm>
              <a:off x="1209676" y="2266950"/>
              <a:ext cx="1466850" cy="2562226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b"/>
            <a:lstStyle/>
            <a:p>
              <a:pPr algn="ctr"/>
              <a:r>
                <a:rPr lang="en-US" sz="1400" dirty="0">
                  <a:solidFill>
                    <a:schemeClr val="tx1"/>
                  </a:solidFill>
                </a:rPr>
                <a:t>ECSP m</a:t>
              </a:r>
            </a:p>
          </p:txBody>
        </p:sp>
        <p:sp>
          <p:nvSpPr>
            <p:cNvPr id="56" name="Rectangle 55">
              <a:extLst>
                <a:ext uri="{FF2B5EF4-FFF2-40B4-BE49-F238E27FC236}">
                  <a16:creationId xmlns:a16="http://schemas.microsoft.com/office/drawing/2014/main" id="{9A8E9101-58C0-AD0D-4AEE-29ED80869987}"/>
                </a:ext>
              </a:extLst>
            </p:cNvPr>
            <p:cNvSpPr/>
            <p:nvPr/>
          </p:nvSpPr>
          <p:spPr>
            <a:xfrm>
              <a:off x="1352551" y="2438400"/>
              <a:ext cx="1181099" cy="342900"/>
            </a:xfrm>
            <a:prstGeom prst="rect">
              <a:avLst/>
            </a:prstGeom>
            <a:ln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ECS-ER</a:t>
              </a: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F9B2E7CD-B4CC-D2CD-21BF-27AE48245EB5}"/>
                </a:ext>
              </a:extLst>
            </p:cNvPr>
            <p:cNvSpPr/>
            <p:nvPr/>
          </p:nvSpPr>
          <p:spPr>
            <a:xfrm>
              <a:off x="1352551" y="2952750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1</a:t>
              </a:r>
            </a:p>
          </p:txBody>
        </p:sp>
        <p:sp>
          <p:nvSpPr>
            <p:cNvPr id="58" name="Rectangle 57">
              <a:extLst>
                <a:ext uri="{FF2B5EF4-FFF2-40B4-BE49-F238E27FC236}">
                  <a16:creationId xmlns:a16="http://schemas.microsoft.com/office/drawing/2014/main" id="{ED3E4890-30ED-AFA5-B5B6-025B5202733A}"/>
                </a:ext>
              </a:extLst>
            </p:cNvPr>
            <p:cNvSpPr/>
            <p:nvPr/>
          </p:nvSpPr>
          <p:spPr>
            <a:xfrm>
              <a:off x="1352550" y="3476625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2</a:t>
              </a:r>
            </a:p>
          </p:txBody>
        </p:sp>
        <p:sp>
          <p:nvSpPr>
            <p:cNvPr id="59" name="Rectangle 58">
              <a:extLst>
                <a:ext uri="{FF2B5EF4-FFF2-40B4-BE49-F238E27FC236}">
                  <a16:creationId xmlns:a16="http://schemas.microsoft.com/office/drawing/2014/main" id="{A020E5BD-C982-2B18-7A32-01C6B314E476}"/>
                </a:ext>
              </a:extLst>
            </p:cNvPr>
            <p:cNvSpPr/>
            <p:nvPr/>
          </p:nvSpPr>
          <p:spPr>
            <a:xfrm>
              <a:off x="1352549" y="4071937"/>
              <a:ext cx="1181099" cy="34290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400" dirty="0">
                  <a:solidFill>
                    <a:sysClr val="windowText" lastClr="000000"/>
                  </a:solidFill>
                </a:rPr>
                <a:t>ECS n</a:t>
              </a:r>
            </a:p>
          </p:txBody>
        </p:sp>
        <p:sp>
          <p:nvSpPr>
            <p:cNvPr id="60" name="TextBox 59">
              <a:extLst>
                <a:ext uri="{FF2B5EF4-FFF2-40B4-BE49-F238E27FC236}">
                  <a16:creationId xmlns:a16="http://schemas.microsoft.com/office/drawing/2014/main" id="{B715FACB-871F-D248-B922-0D7FA1D37798}"/>
                </a:ext>
              </a:extLst>
            </p:cNvPr>
            <p:cNvSpPr txBox="1"/>
            <p:nvPr/>
          </p:nvSpPr>
          <p:spPr>
            <a:xfrm>
              <a:off x="1766511" y="3819524"/>
              <a:ext cx="353174" cy="361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  <a:p>
              <a:pPr algn="ctr">
                <a:lnSpc>
                  <a:spcPts val="400"/>
                </a:lnSpc>
              </a:pPr>
              <a:r>
                <a:rPr lang="en-US" sz="1600" dirty="0"/>
                <a:t>.</a:t>
              </a:r>
            </a:p>
          </p:txBody>
        </p:sp>
      </p:grpSp>
      <p:cxnSp>
        <p:nvCxnSpPr>
          <p:cNvPr id="7175" name="Straight Arrow Connector 7174">
            <a:extLst>
              <a:ext uri="{FF2B5EF4-FFF2-40B4-BE49-F238E27FC236}">
                <a16:creationId xmlns:a16="http://schemas.microsoft.com/office/drawing/2014/main" id="{46613786-FC01-C294-E82E-1A234884E5DD}"/>
              </a:ext>
            </a:extLst>
          </p:cNvPr>
          <p:cNvCxnSpPr>
            <a:cxnSpLocks/>
            <a:stCxn id="56" idx="1"/>
            <a:endCxn id="62" idx="3"/>
          </p:cNvCxnSpPr>
          <p:nvPr/>
        </p:nvCxnSpPr>
        <p:spPr>
          <a:xfrm flipH="1">
            <a:off x="9300580" y="2233225"/>
            <a:ext cx="967287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79" name="Straight Connector 7178">
            <a:extLst>
              <a:ext uri="{FF2B5EF4-FFF2-40B4-BE49-F238E27FC236}">
                <a16:creationId xmlns:a16="http://schemas.microsoft.com/office/drawing/2014/main" id="{BED0E5D9-0F86-6257-BEF7-217EDD5E0276}"/>
              </a:ext>
            </a:extLst>
          </p:cNvPr>
          <p:cNvCxnSpPr>
            <a:cxnSpLocks/>
          </p:cNvCxnSpPr>
          <p:nvPr/>
        </p:nvCxnSpPr>
        <p:spPr>
          <a:xfrm>
            <a:off x="4248150" y="1857375"/>
            <a:ext cx="0" cy="39309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80" name="Straight Connector 7179">
            <a:extLst>
              <a:ext uri="{FF2B5EF4-FFF2-40B4-BE49-F238E27FC236}">
                <a16:creationId xmlns:a16="http://schemas.microsoft.com/office/drawing/2014/main" id="{77490203-58A6-857D-F31D-752251A1F5B1}"/>
              </a:ext>
            </a:extLst>
          </p:cNvPr>
          <p:cNvCxnSpPr>
            <a:cxnSpLocks/>
          </p:cNvCxnSpPr>
          <p:nvPr/>
        </p:nvCxnSpPr>
        <p:spPr>
          <a:xfrm>
            <a:off x="7934325" y="1847850"/>
            <a:ext cx="0" cy="39404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1" name="Content Placeholder 2">
            <a:extLst>
              <a:ext uri="{FF2B5EF4-FFF2-40B4-BE49-F238E27FC236}">
                <a16:creationId xmlns:a16="http://schemas.microsoft.com/office/drawing/2014/main" id="{09AABDA8-D515-1D9A-FE83-7E4FC658436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7482" y="4679951"/>
            <a:ext cx="3060585" cy="1181926"/>
          </a:xfrm>
        </p:spPr>
        <p:txBody>
          <a:bodyPr/>
          <a:lstStyle/>
          <a:p>
            <a:pPr marL="0" indent="0" algn="ctr">
              <a:buNone/>
            </a:pPr>
            <a:r>
              <a:rPr lang="en-US" sz="2000" dirty="0"/>
              <a:t>Option 1</a:t>
            </a:r>
          </a:p>
          <a:p>
            <a:pPr marL="0" indent="0" algn="ctr">
              <a:buNone/>
            </a:pPr>
            <a:r>
              <a:rPr lang="en-US" sz="1600" dirty="0"/>
              <a:t>ECSPs use a common 3</a:t>
            </a:r>
            <a:r>
              <a:rPr lang="en-US" sz="1600" baseline="30000" dirty="0"/>
              <a:t>rd</a:t>
            </a:r>
            <a:r>
              <a:rPr lang="en-US" sz="1600" dirty="0"/>
              <a:t> party provided ECS-ER.</a:t>
            </a:r>
            <a:endParaRPr lang="en-US" sz="1100" dirty="0"/>
          </a:p>
        </p:txBody>
      </p:sp>
      <p:sp>
        <p:nvSpPr>
          <p:cNvPr id="7182" name="Content Placeholder 2">
            <a:extLst>
              <a:ext uri="{FF2B5EF4-FFF2-40B4-BE49-F238E27FC236}">
                <a16:creationId xmlns:a16="http://schemas.microsoft.com/office/drawing/2014/main" id="{70AC59FE-75AD-C099-6AFD-671F14FA7807}"/>
              </a:ext>
            </a:extLst>
          </p:cNvPr>
          <p:cNvSpPr txBox="1">
            <a:spLocks/>
          </p:cNvSpPr>
          <p:nvPr/>
        </p:nvSpPr>
        <p:spPr bwMode="auto">
          <a:xfrm>
            <a:off x="4412677" y="4647374"/>
            <a:ext cx="3366644" cy="118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sz="2000" dirty="0"/>
              <a:t>Option 2</a:t>
            </a:r>
          </a:p>
          <a:p>
            <a:pPr marL="0" indent="0" algn="ctr">
              <a:buFontTx/>
              <a:buNone/>
            </a:pPr>
            <a:r>
              <a:rPr lang="en-US" sz="1600" dirty="0"/>
              <a:t>One ECSP of the federation hosts the ECS-ER. Other ECSPs of the federation use it to exchange information.</a:t>
            </a:r>
            <a:endParaRPr lang="en-US" sz="1100" dirty="0"/>
          </a:p>
        </p:txBody>
      </p:sp>
      <p:sp>
        <p:nvSpPr>
          <p:cNvPr id="7183" name="Content Placeholder 2">
            <a:extLst>
              <a:ext uri="{FF2B5EF4-FFF2-40B4-BE49-F238E27FC236}">
                <a16:creationId xmlns:a16="http://schemas.microsoft.com/office/drawing/2014/main" id="{74912F43-0927-30D4-ABA9-FEF15A5FEE3C}"/>
              </a:ext>
            </a:extLst>
          </p:cNvPr>
          <p:cNvSpPr txBox="1">
            <a:spLocks/>
          </p:cNvSpPr>
          <p:nvPr/>
        </p:nvSpPr>
        <p:spPr bwMode="auto">
          <a:xfrm>
            <a:off x="8098851" y="4606413"/>
            <a:ext cx="3366644" cy="11819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Tx/>
              <a:buNone/>
            </a:pPr>
            <a:r>
              <a:rPr lang="en-US" sz="2000" dirty="0"/>
              <a:t>Option 3</a:t>
            </a:r>
          </a:p>
          <a:p>
            <a:pPr marL="0" indent="0" algn="ctr">
              <a:buFontTx/>
              <a:buNone/>
            </a:pPr>
            <a:r>
              <a:rPr lang="en-US" sz="1600" dirty="0"/>
              <a:t>Each ECSP of the federation deploys its own ECS-ER which is used to exchange information between ECSPs</a:t>
            </a:r>
            <a:endParaRPr lang="en-US" sz="1100" dirty="0"/>
          </a:p>
        </p:txBody>
      </p:sp>
      <p:sp>
        <p:nvSpPr>
          <p:cNvPr id="7187" name="Content Placeholder 2">
            <a:extLst>
              <a:ext uri="{FF2B5EF4-FFF2-40B4-BE49-F238E27FC236}">
                <a16:creationId xmlns:a16="http://schemas.microsoft.com/office/drawing/2014/main" id="{75E5076B-BC6E-FE8C-655D-920D48FF87A9}"/>
              </a:ext>
            </a:extLst>
          </p:cNvPr>
          <p:cNvSpPr txBox="1">
            <a:spLocks/>
          </p:cNvSpPr>
          <p:nvPr/>
        </p:nvSpPr>
        <p:spPr bwMode="auto">
          <a:xfrm>
            <a:off x="157161" y="5986554"/>
            <a:ext cx="11877675" cy="35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800" b="1" dirty="0"/>
              <a:t>Observation#2</a:t>
            </a:r>
            <a:r>
              <a:rPr lang="en-US" altLang="en-US" sz="1800" dirty="0"/>
              <a:t>: Depending on the deployment ECS-ER may be in same or different domain than the ECS interacting with it.</a:t>
            </a:r>
          </a:p>
        </p:txBody>
      </p:sp>
    </p:spTree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Procedures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4A28DE4-CDD1-4AFB-06C5-10738B2EA51A}"/>
              </a:ext>
            </a:extLst>
          </p:cNvPr>
          <p:cNvSpPr txBox="1">
            <a:spLocks/>
          </p:cNvSpPr>
          <p:nvPr/>
        </p:nvSpPr>
        <p:spPr bwMode="auto">
          <a:xfrm>
            <a:off x="381132" y="5691734"/>
            <a:ext cx="7810368" cy="351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800" b="1" dirty="0"/>
              <a:t>Observation#4</a:t>
            </a:r>
            <a:r>
              <a:rPr lang="en-US" altLang="en-US" sz="1800" dirty="0"/>
              <a:t>: While interactions with ECS-ER may be in same security domain, interactions between partner ECSs are always across security domains.</a:t>
            </a:r>
          </a:p>
          <a:p>
            <a:pPr marL="0" indent="0">
              <a:buNone/>
            </a:pPr>
            <a:endParaRPr lang="en-US" altLang="en-US" sz="1800" dirty="0"/>
          </a:p>
          <a:p>
            <a:endParaRPr lang="en-US" altLang="en-US" sz="1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3034FA93-C98E-A37C-4028-B319F064890E}"/>
              </a:ext>
            </a:extLst>
          </p:cNvPr>
          <p:cNvGrpSpPr>
            <a:grpSpLocks noChangeAspect="1"/>
          </p:cNvGrpSpPr>
          <p:nvPr/>
        </p:nvGrpSpPr>
        <p:grpSpPr>
          <a:xfrm>
            <a:off x="8014355" y="2664820"/>
            <a:ext cx="3577570" cy="2785300"/>
            <a:chOff x="270530" y="1861301"/>
            <a:chExt cx="5619967" cy="43754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413A2E8D-1DC7-D600-8502-45F43D4627DD}"/>
                </a:ext>
              </a:extLst>
            </p:cNvPr>
            <p:cNvSpPr/>
            <p:nvPr/>
          </p:nvSpPr>
          <p:spPr>
            <a:xfrm>
              <a:off x="270530" y="4594714"/>
              <a:ext cx="1642188" cy="103569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ECS</a:t>
              </a:r>
            </a:p>
            <a:p>
              <a:pPr algn="ctr"/>
              <a:r>
                <a:rPr lang="en-US" sz="1100" dirty="0"/>
                <a:t>(ECSP A)</a:t>
              </a:r>
            </a:p>
          </p:txBody>
        </p:sp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887F123-B24F-467D-E351-09F4D20D7CCC}"/>
                </a:ext>
              </a:extLst>
            </p:cNvPr>
            <p:cNvSpPr/>
            <p:nvPr/>
          </p:nvSpPr>
          <p:spPr>
            <a:xfrm>
              <a:off x="4248309" y="4594714"/>
              <a:ext cx="1642188" cy="103569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ECS</a:t>
              </a:r>
            </a:p>
            <a:p>
              <a:pPr algn="ctr"/>
              <a:r>
                <a:rPr lang="en-US" sz="1100" dirty="0"/>
                <a:t>(ECSP B)</a:t>
              </a:r>
            </a:p>
          </p:txBody>
        </p:sp>
        <p:cxnSp>
          <p:nvCxnSpPr>
            <p:cNvPr id="5" name="Straight Arrow Connector 4">
              <a:extLst>
                <a:ext uri="{FF2B5EF4-FFF2-40B4-BE49-F238E27FC236}">
                  <a16:creationId xmlns:a16="http://schemas.microsoft.com/office/drawing/2014/main" id="{2B85B0E1-F137-3539-1C56-2015184F4750}"/>
                </a:ext>
              </a:extLst>
            </p:cNvPr>
            <p:cNvCxnSpPr>
              <a:stCxn id="3" idx="3"/>
              <a:endCxn id="4" idx="1"/>
            </p:cNvCxnSpPr>
            <p:nvPr/>
          </p:nvCxnSpPr>
          <p:spPr>
            <a:xfrm>
              <a:off x="1912718" y="5112563"/>
              <a:ext cx="2335591" cy="0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48D3A626-33C6-14B0-BD14-AB3AE26A7C71}"/>
                </a:ext>
              </a:extLst>
            </p:cNvPr>
            <p:cNvSpPr/>
            <p:nvPr/>
          </p:nvSpPr>
          <p:spPr>
            <a:xfrm>
              <a:off x="2259419" y="1861301"/>
              <a:ext cx="1642188" cy="1035698"/>
            </a:xfrm>
            <a:prstGeom prst="rect">
              <a:avLst/>
            </a:prstGeom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/>
                <a:t>ECS-ER</a:t>
              </a:r>
            </a:p>
            <a:p>
              <a:pPr algn="ctr"/>
              <a:r>
                <a:rPr lang="en-US" sz="1050" dirty="0"/>
                <a:t>(ECSP A or ECSP B or 3</a:t>
              </a:r>
              <a:r>
                <a:rPr lang="en-US" sz="1050" baseline="30000" dirty="0"/>
                <a:t>rd</a:t>
              </a:r>
              <a:r>
                <a:rPr lang="en-US" sz="1050" dirty="0"/>
                <a:t> party)</a:t>
              </a:r>
            </a:p>
          </p:txBody>
        </p:sp>
        <p:cxnSp>
          <p:nvCxnSpPr>
            <p:cNvPr id="7" name="Connector: Elbow 6">
              <a:extLst>
                <a:ext uri="{FF2B5EF4-FFF2-40B4-BE49-F238E27FC236}">
                  <a16:creationId xmlns:a16="http://schemas.microsoft.com/office/drawing/2014/main" id="{09654054-9CAA-AE61-F1D5-86E1EB86C10B}"/>
                </a:ext>
              </a:extLst>
            </p:cNvPr>
            <p:cNvCxnSpPr>
              <a:stCxn id="6" idx="1"/>
              <a:endCxn id="3" idx="0"/>
            </p:cNvCxnSpPr>
            <p:nvPr/>
          </p:nvCxnSpPr>
          <p:spPr>
            <a:xfrm rot="10800000" flipV="1">
              <a:off x="1091625" y="2379150"/>
              <a:ext cx="1167795" cy="2215564"/>
            </a:xfrm>
            <a:prstGeom prst="bentConnector2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or: Elbow 7">
              <a:extLst>
                <a:ext uri="{FF2B5EF4-FFF2-40B4-BE49-F238E27FC236}">
                  <a16:creationId xmlns:a16="http://schemas.microsoft.com/office/drawing/2014/main" id="{78AF1C2A-8D10-AC7E-32FE-5E30B3193CEE}"/>
                </a:ext>
              </a:extLst>
            </p:cNvPr>
            <p:cNvCxnSpPr>
              <a:cxnSpLocks/>
              <a:stCxn id="6" idx="3"/>
              <a:endCxn id="4" idx="0"/>
            </p:cNvCxnSpPr>
            <p:nvPr/>
          </p:nvCxnSpPr>
          <p:spPr>
            <a:xfrm>
              <a:off x="3901607" y="2379150"/>
              <a:ext cx="1167796" cy="2215564"/>
            </a:xfrm>
            <a:prstGeom prst="bentConnector2">
              <a:avLst/>
            </a:prstGeom>
            <a:ln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32C61EEB-6CD1-47CA-10CC-20FC3AAFA7D4}"/>
                </a:ext>
              </a:extLst>
            </p:cNvPr>
            <p:cNvSpPr txBox="1"/>
            <p:nvPr/>
          </p:nvSpPr>
          <p:spPr>
            <a:xfrm>
              <a:off x="1918724" y="3607357"/>
              <a:ext cx="2323576" cy="283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>
                  <a:solidFill>
                    <a:srgbClr val="FF0000"/>
                  </a:solidFill>
                </a:rPr>
                <a:t>Federation agreement</a:t>
              </a:r>
            </a:p>
          </p:txBody>
        </p:sp>
        <p:cxnSp>
          <p:nvCxnSpPr>
            <p:cNvPr id="37" name="Straight Arrow Connector 36">
              <a:extLst>
                <a:ext uri="{FF2B5EF4-FFF2-40B4-BE49-F238E27FC236}">
                  <a16:creationId xmlns:a16="http://schemas.microsoft.com/office/drawing/2014/main" id="{F9C0A258-9E81-E498-BABF-83A500D03D8B}"/>
                </a:ext>
              </a:extLst>
            </p:cNvPr>
            <p:cNvCxnSpPr>
              <a:stCxn id="10" idx="0"/>
              <a:endCxn id="6" idx="2"/>
            </p:cNvCxnSpPr>
            <p:nvPr/>
          </p:nvCxnSpPr>
          <p:spPr>
            <a:xfrm flipV="1">
              <a:off x="3080514" y="2896999"/>
              <a:ext cx="0" cy="710358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953163BE-56AA-0702-46AB-DF45C195C7EE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 flipH="1">
              <a:off x="1912717" y="3891338"/>
              <a:ext cx="1167796" cy="70337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cxnSp>
          <p:nvCxnSpPr>
            <p:cNvPr id="39" name="Straight Arrow Connector 38">
              <a:extLst>
                <a:ext uri="{FF2B5EF4-FFF2-40B4-BE49-F238E27FC236}">
                  <a16:creationId xmlns:a16="http://schemas.microsoft.com/office/drawing/2014/main" id="{348B7AFA-9139-3050-C910-85F6BED3368E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>
              <a:off x="3080514" y="3891338"/>
              <a:ext cx="1167796" cy="703377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accent3"/>
            </a:lnRef>
            <a:fillRef idx="0">
              <a:schemeClr val="accent3"/>
            </a:fillRef>
            <a:effectRef idx="2">
              <a:schemeClr val="accent3"/>
            </a:effectRef>
            <a:fontRef idx="minor">
              <a:schemeClr val="tx1"/>
            </a:fontRef>
          </p:style>
        </p:cxn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60A845F1-03AB-84DD-4438-B0EE10F35608}"/>
                </a:ext>
              </a:extLst>
            </p:cNvPr>
            <p:cNvSpPr txBox="1"/>
            <p:nvPr/>
          </p:nvSpPr>
          <p:spPr>
            <a:xfrm>
              <a:off x="2099647" y="5112563"/>
              <a:ext cx="1961731" cy="79514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Service provisioning information retrieval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A5F49FBF-7F5C-F9CA-0011-43FFEB0A549B}"/>
                </a:ext>
              </a:extLst>
            </p:cNvPr>
            <p:cNvSpPr txBox="1"/>
            <p:nvPr/>
          </p:nvSpPr>
          <p:spPr>
            <a:xfrm>
              <a:off x="337832" y="1861301"/>
              <a:ext cx="1507581" cy="62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ECS registration, ECS discovery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2861CEC1-5108-9549-A137-5F5FF8A5FAF2}"/>
                </a:ext>
              </a:extLst>
            </p:cNvPr>
            <p:cNvSpPr txBox="1"/>
            <p:nvPr/>
          </p:nvSpPr>
          <p:spPr>
            <a:xfrm>
              <a:off x="4315613" y="1861301"/>
              <a:ext cx="1507581" cy="6247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dirty="0"/>
                <a:t>ECS registration, ECS discovery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19A9D062-45EF-0CAD-F122-51D4CCBC0DC8}"/>
                </a:ext>
              </a:extLst>
            </p:cNvPr>
            <p:cNvSpPr txBox="1"/>
            <p:nvPr/>
          </p:nvSpPr>
          <p:spPr>
            <a:xfrm>
              <a:off x="2014005" y="5782332"/>
              <a:ext cx="2133013" cy="454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900" b="1" dirty="0"/>
                <a:t>When using ECS-ER</a:t>
              </a:r>
            </a:p>
          </p:txBody>
        </p:sp>
      </p:grpSp>
      <p:sp>
        <p:nvSpPr>
          <p:cNvPr id="47" name="Content Placeholder 2">
            <a:extLst>
              <a:ext uri="{FF2B5EF4-FFF2-40B4-BE49-F238E27FC236}">
                <a16:creationId xmlns:a16="http://schemas.microsoft.com/office/drawing/2014/main" id="{0C429DED-E39D-C0FD-F298-EA0C4B440D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4825" y="1939925"/>
            <a:ext cx="7324725" cy="3510195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ECS registration</a:t>
            </a:r>
            <a:endParaRPr lang="en-US" sz="1600" dirty="0"/>
          </a:p>
          <a:p>
            <a:pPr lvl="1"/>
            <a:r>
              <a:rPr lang="en-US" sz="1400" dirty="0"/>
              <a:t>Applicable only when ECS-ER is used.</a:t>
            </a:r>
          </a:p>
          <a:p>
            <a:pPr lvl="1"/>
            <a:r>
              <a:rPr lang="en-US" sz="1400" dirty="0"/>
              <a:t>Enables ECSs to store which applications (EASIDs) are currently available via the ECS.</a:t>
            </a:r>
          </a:p>
          <a:p>
            <a:pPr lvl="1"/>
            <a:r>
              <a:rPr lang="en-US" sz="1400" dirty="0"/>
              <a:t>May or may not be cross-security domain depending on where the ECS-ER is deployed.</a:t>
            </a:r>
          </a:p>
          <a:p>
            <a:pPr marL="0" indent="0">
              <a:buNone/>
            </a:pPr>
            <a:r>
              <a:rPr lang="en-US" sz="1800" dirty="0"/>
              <a:t>ECS discovery</a:t>
            </a:r>
            <a:endParaRPr lang="en-US" sz="1600" dirty="0"/>
          </a:p>
          <a:p>
            <a:pPr lvl="1"/>
            <a:r>
              <a:rPr lang="en-US" sz="1400" dirty="0"/>
              <a:t>Applicable only when ECS-ER is used.</a:t>
            </a:r>
          </a:p>
          <a:p>
            <a:pPr lvl="1"/>
            <a:r>
              <a:rPr lang="en-US" sz="1400" dirty="0"/>
              <a:t>Enables ECSs to discover which partner ECS(s) currently provide service provisioning for specific applications (EASIDs).</a:t>
            </a:r>
          </a:p>
          <a:p>
            <a:pPr lvl="1"/>
            <a:r>
              <a:rPr lang="en-US" sz="1400" dirty="0"/>
              <a:t>May or may not be cross-security domain depending on where the ECS-ER is deployed.</a:t>
            </a:r>
          </a:p>
          <a:p>
            <a:pPr marL="0" indent="0">
              <a:buNone/>
            </a:pPr>
            <a:r>
              <a:rPr lang="en-US" sz="1800" dirty="0"/>
              <a:t>Service Provisioning Information Retrieval</a:t>
            </a:r>
            <a:endParaRPr lang="en-US" sz="1600" dirty="0"/>
          </a:p>
          <a:p>
            <a:pPr lvl="1"/>
            <a:r>
              <a:rPr lang="en-US" sz="1400" dirty="0"/>
              <a:t>Applicable in both cases - when ECS-ER or pre/OAM configurations are used.</a:t>
            </a:r>
          </a:p>
          <a:p>
            <a:pPr lvl="1"/>
            <a:r>
              <a:rPr lang="en-US" sz="1400" dirty="0"/>
              <a:t>Enables partner ECSs to get detailed provisioning information about EAS deployments.</a:t>
            </a:r>
          </a:p>
          <a:p>
            <a:pPr lvl="1"/>
            <a:r>
              <a:rPr lang="en-US" sz="1400" dirty="0">
                <a:solidFill>
                  <a:srgbClr val="FF0000"/>
                </a:solidFill>
              </a:rPr>
              <a:t>Always cross-security domain</a:t>
            </a:r>
            <a:r>
              <a:rPr lang="en-US" sz="14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23376858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1049B6-81D4-8FAE-7610-54E5504396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Security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B896E35-AF55-039C-C919-88302D80AF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567379"/>
          </a:xfrm>
        </p:spPr>
        <p:txBody>
          <a:bodyPr/>
          <a:lstStyle/>
          <a:p>
            <a:pPr marL="0" indent="0">
              <a:buNone/>
            </a:pPr>
            <a:r>
              <a:rPr lang="en-US" sz="2000" dirty="0"/>
              <a:t>TS 33.558 specifies:</a:t>
            </a:r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B97195-D09C-65AB-A81B-01E0E838CB6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2174" y="3416824"/>
            <a:ext cx="6467650" cy="11495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CD5EEA-E1CD-35A8-CE8E-0B3FEFECBFF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2174" y="2181180"/>
            <a:ext cx="6467650" cy="1268929"/>
          </a:xfrm>
          <a:prstGeom prst="rect">
            <a:avLst/>
          </a:prstGeom>
        </p:spPr>
      </p:pic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A738472-B997-4AE1-DCEA-3DD4736D8511}"/>
              </a:ext>
            </a:extLst>
          </p:cNvPr>
          <p:cNvSpPr txBox="1">
            <a:spLocks/>
          </p:cNvSpPr>
          <p:nvPr/>
        </p:nvSpPr>
        <p:spPr bwMode="auto">
          <a:xfrm>
            <a:off x="321014" y="5024866"/>
            <a:ext cx="11352178" cy="12689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4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1800" b="1" dirty="0"/>
              <a:t>Observation#5</a:t>
            </a:r>
            <a:r>
              <a:rPr lang="en-US" altLang="en-US" sz="1800" dirty="0"/>
              <a:t>: Same security mechanisms are specified for interactions between ECS-ER and ECS, as specified for ECS-ECS interactions</a:t>
            </a:r>
          </a:p>
          <a:p>
            <a:pPr marL="0" indent="0">
              <a:buNone/>
            </a:pPr>
            <a:endParaRPr lang="en-US" altLang="en-US" sz="1800" dirty="0"/>
          </a:p>
          <a:p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761592807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CD1677-6774-C8F8-F078-CD5A9C6A82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9AAC8B-58E9-43B6-79E2-409E54D664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r>
              <a:rPr lang="en-US" altLang="en-US" sz="1400" dirty="0"/>
              <a:t>Observation#1: Either or both the options can be used based on ECSP policy as required by the deployment.</a:t>
            </a:r>
          </a:p>
          <a:p>
            <a:r>
              <a:rPr lang="en-US" altLang="en-US" sz="1400" dirty="0"/>
              <a:t>Observation#2: Depending on the deployment ECS-ER may be in same or different domain than the ECS interacting with it.</a:t>
            </a:r>
          </a:p>
          <a:p>
            <a:r>
              <a:rPr lang="en-US" altLang="en-US" sz="1400" dirty="0"/>
              <a:t>Observation#3: Federation agreements between ECSPs are in place to authorize and restrict access to the information.</a:t>
            </a:r>
          </a:p>
          <a:p>
            <a:r>
              <a:rPr lang="en-US" altLang="en-US" sz="1400" dirty="0"/>
              <a:t>Observation#4: While interactions with ECS-ER may be in same security domain, interactions between partner ECSs are always across security domains.</a:t>
            </a:r>
          </a:p>
          <a:p>
            <a:r>
              <a:rPr lang="en-US" altLang="en-US" sz="1400" dirty="0"/>
              <a:t>Observation#5: Same security mechanisms are specified for interactions between ECS-ER and ECS, as specified for ECS-ECS interactions</a:t>
            </a:r>
          </a:p>
          <a:p>
            <a:endParaRPr lang="en-US" altLang="en-US" sz="2000" dirty="0"/>
          </a:p>
          <a:p>
            <a:r>
              <a:rPr lang="en-US" altLang="en-US" sz="2000" b="1" dirty="0"/>
              <a:t>Conclusions:</a:t>
            </a:r>
            <a:endParaRPr lang="en-US" altLang="en-US" sz="2000" dirty="0"/>
          </a:p>
          <a:p>
            <a:pPr lvl="1"/>
            <a:r>
              <a:rPr lang="en-US" altLang="en-US" sz="1600" dirty="0"/>
              <a:t>Use of ECS-ER or pre/OAM configurations is based on ECSP policies. For deployments that require it, ECS-ER can be deployed in same security domains as the ECSs interacting with it.</a:t>
            </a:r>
          </a:p>
          <a:p>
            <a:pPr lvl="1"/>
            <a:r>
              <a:rPr lang="en-US" altLang="en-US" sz="1600" dirty="0"/>
              <a:t>Federation agreements enable preconfigured credentials and local authorization policies for authentication and authorizations, communication between the ECSs and ECS-ER and between ECS-ERs, which is sufficiently secure.</a:t>
            </a:r>
          </a:p>
          <a:p>
            <a:r>
              <a:rPr lang="en-US" altLang="en-US" sz="2000" b="1" dirty="0"/>
              <a:t>Proposal: </a:t>
            </a:r>
            <a:r>
              <a:rPr lang="en-US" altLang="en-US" sz="2000" dirty="0"/>
              <a:t>CT3 should specify all 3 APIs to enable federation and roaming and clarify that their usage is governed by the ECSP policy.</a:t>
            </a:r>
          </a:p>
          <a:p>
            <a:endParaRPr lang="en-US" altLang="en-US" sz="2000" dirty="0"/>
          </a:p>
          <a:p>
            <a:pPr marL="0" indent="0">
              <a:buNone/>
            </a:pPr>
            <a:endParaRPr lang="en-US" altLang="en-US" sz="2000" dirty="0"/>
          </a:p>
          <a:p>
            <a:endParaRPr lang="en-US" altLang="en-US" sz="2000" dirty="0"/>
          </a:p>
          <a:p>
            <a:pPr marL="0" indent="0">
              <a:buNone/>
            </a:pPr>
            <a:endParaRPr lang="en-US" altLang="en-US" sz="2000" dirty="0"/>
          </a:p>
        </p:txBody>
      </p:sp>
    </p:spTree>
    <p:extLst>
      <p:ext uri="{BB962C8B-B14F-4D97-AF65-F5344CB8AC3E}">
        <p14:creationId xmlns:p14="http://schemas.microsoft.com/office/powerpoint/2010/main" val="3943887800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5959</TotalTime>
  <Words>830</Words>
  <Application>Microsoft Office PowerPoint</Application>
  <PresentationFormat>Widescreen</PresentationFormat>
  <Paragraphs>144</Paragraphs>
  <Slides>9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Arial </vt:lpstr>
      <vt:lpstr>Calibri</vt:lpstr>
      <vt:lpstr>Calibri Light</vt:lpstr>
      <vt:lpstr>Times New Roman</vt:lpstr>
      <vt:lpstr>Office Theme</vt:lpstr>
      <vt:lpstr>Visio</vt:lpstr>
      <vt:lpstr>Federation and roaming</vt:lpstr>
      <vt:lpstr>Outline</vt:lpstr>
      <vt:lpstr>Overview</vt:lpstr>
      <vt:lpstr>Different ways to handle step 6</vt:lpstr>
      <vt:lpstr>Federation</vt:lpstr>
      <vt:lpstr>ECS-ER deployment options</vt:lpstr>
      <vt:lpstr>Procedures</vt:lpstr>
      <vt:lpstr>Security</vt:lpstr>
      <vt:lpstr>Summary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QC-#133</cp:lastModifiedBy>
  <cp:revision>605</cp:revision>
  <dcterms:created xsi:type="dcterms:W3CDTF">2010-02-05T13:52:04Z</dcterms:created>
  <dcterms:modified xsi:type="dcterms:W3CDTF">2024-02-19T12:53:17Z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</Properties>
</file>