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22"/>
  </p:notesMasterIdLst>
  <p:handoutMasterIdLst>
    <p:handoutMasterId r:id="rId23"/>
  </p:handoutMasterIdLst>
  <p:sldIdLst>
    <p:sldId id="341" r:id="rId5"/>
    <p:sldId id="417" r:id="rId6"/>
    <p:sldId id="408" r:id="rId7"/>
    <p:sldId id="415" r:id="rId8"/>
    <p:sldId id="418" r:id="rId9"/>
    <p:sldId id="378" r:id="rId10"/>
    <p:sldId id="396" r:id="rId11"/>
    <p:sldId id="397" r:id="rId12"/>
    <p:sldId id="410" r:id="rId13"/>
    <p:sldId id="403" r:id="rId14"/>
    <p:sldId id="419" r:id="rId15"/>
    <p:sldId id="420" r:id="rId16"/>
    <p:sldId id="380" r:id="rId17"/>
    <p:sldId id="379" r:id="rId18"/>
    <p:sldId id="413" r:id="rId19"/>
    <p:sldId id="414" r:id="rId20"/>
    <p:sldId id="411" r:id="rId21"/>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6424" autoAdjust="0"/>
  </p:normalViewPr>
  <p:slideViewPr>
    <p:cSldViewPr snapToGrid="0">
      <p:cViewPr varScale="1">
        <p:scale>
          <a:sx n="112" d="100"/>
          <a:sy n="112" d="100"/>
        </p:scale>
        <p:origin x="402" y="10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extLst>
      <p:ext uri="{BB962C8B-B14F-4D97-AF65-F5344CB8AC3E}">
        <p14:creationId xmlns:p14="http://schemas.microsoft.com/office/powerpoint/2010/main" val="315098291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2</a:t>
            </a:fld>
            <a:endParaRPr lang="en-GB" altLang="en-US">
              <a:solidFill>
                <a:srgbClr val="000000"/>
              </a:solidFill>
            </a:endParaRPr>
          </a:p>
        </p:txBody>
      </p:sp>
    </p:spTree>
    <p:extLst>
      <p:ext uri="{BB962C8B-B14F-4D97-AF65-F5344CB8AC3E}">
        <p14:creationId xmlns:p14="http://schemas.microsoft.com/office/powerpoint/2010/main" val="12051943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3</a:t>
            </a:fld>
            <a:endParaRPr lang="en-GB" altLang="en-US">
              <a:solidFill>
                <a:srgbClr val="000000"/>
              </a:solidFill>
            </a:endParaRPr>
          </a:p>
        </p:txBody>
      </p:sp>
    </p:spTree>
    <p:extLst>
      <p:ext uri="{BB962C8B-B14F-4D97-AF65-F5344CB8AC3E}">
        <p14:creationId xmlns:p14="http://schemas.microsoft.com/office/powerpoint/2010/main" val="10897245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4</a:t>
            </a:fld>
            <a:endParaRPr lang="en-GB" altLang="en-US">
              <a:solidFill>
                <a:srgbClr val="000000"/>
              </a:solidFill>
            </a:endParaRPr>
          </a:p>
        </p:txBody>
      </p:sp>
    </p:spTree>
    <p:extLst>
      <p:ext uri="{BB962C8B-B14F-4D97-AF65-F5344CB8AC3E}">
        <p14:creationId xmlns:p14="http://schemas.microsoft.com/office/powerpoint/2010/main" val="39160171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 xmlns:a16="http://schemas.microsoft.com/office/drawing/2014/main" id="{4C62F9F5-7ED7-4782-9DFF-6089C2DCD9EC}"/>
              </a:ext>
            </a:extLst>
          </p:cNvPr>
          <p:cNvSpPr txBox="1">
            <a:spLocks noChangeArrowheads="1"/>
          </p:cNvSpPr>
          <p:nvPr userDrawn="1"/>
        </p:nvSpPr>
        <p:spPr bwMode="auto">
          <a:xfrm>
            <a:off x="11009756" y="6356351"/>
            <a:ext cx="93256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GB" altLang="en-US" sz="1400" dirty="0">
                <a:latin typeface="Calibri" panose="020F0502020204030204" pitchFamily="34" charset="0"/>
              </a:rPr>
              <a:t> 3GPP</a:t>
            </a:r>
            <a:r>
              <a:rPr lang="en-GB" altLang="en-US" sz="1400" baseline="0" dirty="0">
                <a:latin typeface="Calibri" panose="020F0502020204030204" pitchFamily="34" charset="0"/>
              </a:rPr>
              <a:t> </a:t>
            </a:r>
            <a:r>
              <a:rPr lang="en-GB" altLang="en-US" sz="1400" dirty="0">
                <a:latin typeface="Calibri" panose="020F0502020204030204" pitchFamily="34" charset="0"/>
              </a:rPr>
              <a:t>CT3</a:t>
            </a:r>
          </a:p>
        </p:txBody>
      </p:sp>
      <p:sp>
        <p:nvSpPr>
          <p:cNvPr id="11" name="Text Box 14">
            <a:extLst>
              <a:ext uri="{FF2B5EF4-FFF2-40B4-BE49-F238E27FC236}">
                <a16:creationId xmlns="" xmlns:a16="http://schemas.microsoft.com/office/drawing/2014/main" id="{AA2802BD-1B72-4AD1-8184-0FD099607084}"/>
              </a:ext>
            </a:extLst>
          </p:cNvPr>
          <p:cNvSpPr txBox="1">
            <a:spLocks noChangeArrowheads="1"/>
          </p:cNvSpPr>
          <p:nvPr userDrawn="1"/>
        </p:nvSpPr>
        <p:spPr bwMode="auto">
          <a:xfrm>
            <a:off x="92529" y="16024"/>
            <a:ext cx="44876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panose="020B0604020202020204" pitchFamily="34" charset="0"/>
              </a:rPr>
              <a:t>3GPP TSG</a:t>
            </a:r>
            <a:r>
              <a:rPr lang="sv-SE" altLang="en-US" sz="1200" b="1" baseline="0" dirty="0">
                <a:latin typeface="Arial" panose="020B0604020202020204" pitchFamily="34" charset="0"/>
              </a:rPr>
              <a:t> </a:t>
            </a:r>
            <a:r>
              <a:rPr lang="sv-SE" altLang="en-US" sz="1200" b="1" dirty="0">
                <a:latin typeface="Arial" panose="020B0604020202020204" pitchFamily="34" charset="0"/>
              </a:rPr>
              <a:t>CT WG3 Meeting </a:t>
            </a:r>
            <a:r>
              <a:rPr lang="en-GB" altLang="en-US" sz="1200" b="1" dirty="0">
                <a:latin typeface="Arial" panose="020B0604020202020204" pitchFamily="34" charset="0"/>
              </a:rPr>
              <a:t>#</a:t>
            </a:r>
            <a:r>
              <a:rPr lang="en-GB" altLang="en-US" sz="1200" b="1" dirty="0" smtClean="0">
                <a:latin typeface="Arial" panose="020B0604020202020204" pitchFamily="34" charset="0"/>
              </a:rPr>
              <a:t>133</a:t>
            </a:r>
            <a:r>
              <a:rPr lang="sv-SE" altLang="en-US" sz="1200" b="1" dirty="0">
                <a:latin typeface="Arial" panose="020B0604020202020204" pitchFamily="34" charset="0"/>
              </a:rPr>
              <a:t>	</a:t>
            </a:r>
          </a:p>
          <a:p>
            <a:r>
              <a:rPr lang="en-US" altLang="zh-CN" sz="1200" b="1" kern="1200" dirty="0" smtClean="0">
                <a:solidFill>
                  <a:schemeClr val="tx1"/>
                </a:solidFill>
                <a:effectLst/>
                <a:latin typeface="Arial" panose="020B0604020202020204" pitchFamily="34" charset="0"/>
                <a:ea typeface="+mn-ea"/>
                <a:cs typeface="Arial" panose="020B0604020202020204" pitchFamily="34" charset="0"/>
              </a:rPr>
              <a:t>Athens</a:t>
            </a:r>
            <a:r>
              <a:rPr lang="en-GB" altLang="zh-CN" sz="1200" b="1" kern="1200" dirty="0" smtClean="0">
                <a:solidFill>
                  <a:schemeClr val="tx1"/>
                </a:solidFill>
                <a:effectLst/>
                <a:latin typeface="Arial" panose="020B0604020202020204" pitchFamily="34" charset="0"/>
                <a:ea typeface="+mn-ea"/>
                <a:cs typeface="Arial" panose="020B0604020202020204" pitchFamily="34" charset="0"/>
              </a:rPr>
              <a:t> Greece, 26</a:t>
            </a:r>
            <a:r>
              <a:rPr lang="en-GB" altLang="zh-CN" sz="1200" b="1" kern="1200" baseline="30000" dirty="0" smtClean="0">
                <a:solidFill>
                  <a:schemeClr val="tx1"/>
                </a:solidFill>
                <a:effectLst/>
                <a:latin typeface="Arial" panose="020B0604020202020204" pitchFamily="34" charset="0"/>
                <a:ea typeface="+mn-ea"/>
                <a:cs typeface="Arial" panose="020B0604020202020204" pitchFamily="34" charset="0"/>
              </a:rPr>
              <a:t>th</a:t>
            </a:r>
            <a:r>
              <a:rPr lang="en-GB" altLang="zh-CN" sz="1200" b="1" kern="1200" dirty="0" smtClean="0">
                <a:solidFill>
                  <a:schemeClr val="tx1"/>
                </a:solidFill>
                <a:effectLst/>
                <a:latin typeface="Arial" panose="020B0604020202020204" pitchFamily="34" charset="0"/>
                <a:ea typeface="+mn-ea"/>
                <a:cs typeface="Arial" panose="020B0604020202020204" pitchFamily="34" charset="0"/>
              </a:rPr>
              <a:t> February- 01</a:t>
            </a:r>
            <a:r>
              <a:rPr lang="en-GB" altLang="zh-CN" sz="1200" b="1" kern="1200" baseline="30000" dirty="0" smtClean="0">
                <a:solidFill>
                  <a:schemeClr val="tx1"/>
                </a:solidFill>
                <a:effectLst/>
                <a:latin typeface="Arial" panose="020B0604020202020204" pitchFamily="34" charset="0"/>
                <a:ea typeface="+mn-ea"/>
                <a:cs typeface="Arial" panose="020B0604020202020204" pitchFamily="34" charset="0"/>
              </a:rPr>
              <a:t>st</a:t>
            </a:r>
            <a:r>
              <a:rPr lang="en-GB" altLang="zh-CN" sz="1200" b="1" kern="1200" baseline="0" dirty="0" smtClean="0">
                <a:solidFill>
                  <a:schemeClr val="tx1"/>
                </a:solidFill>
                <a:effectLst/>
                <a:latin typeface="Arial" panose="020B0604020202020204" pitchFamily="34" charset="0"/>
                <a:ea typeface="+mn-ea"/>
                <a:cs typeface="Arial" panose="020B0604020202020204" pitchFamily="34" charset="0"/>
              </a:rPr>
              <a:t> March</a:t>
            </a:r>
            <a:r>
              <a:rPr lang="en-GB" altLang="zh-CN" sz="1200" b="1" kern="1200" dirty="0" smtClean="0">
                <a:solidFill>
                  <a:schemeClr val="tx1"/>
                </a:solidFill>
                <a:effectLst/>
                <a:latin typeface="Arial" panose="020B0604020202020204" pitchFamily="34" charset="0"/>
                <a:ea typeface="+mn-ea"/>
                <a:cs typeface="Arial" panose="020B0604020202020204" pitchFamily="34" charset="0"/>
              </a:rPr>
              <a:t>, 2024</a:t>
            </a:r>
            <a:endParaRPr lang="zh-CN" altLang="zh-CN" sz="1200" kern="1200" dirty="0">
              <a:solidFill>
                <a:schemeClr val="tx1"/>
              </a:solidFill>
              <a:effectLst/>
              <a:latin typeface="Arial" panose="020B0604020202020204" pitchFamily="34" charset="0"/>
              <a:ea typeface="+mn-ea"/>
              <a:cs typeface="Arial" panose="020B0604020202020204" pitchFamily="34" charset="0"/>
            </a:endParaRPr>
          </a:p>
        </p:txBody>
      </p:sp>
      <p:sp>
        <p:nvSpPr>
          <p:cNvPr id="13" name="Text Box 14">
            <a:extLst>
              <a:ext uri="{FF2B5EF4-FFF2-40B4-BE49-F238E27FC236}">
                <a16:creationId xmlns="" xmlns:a16="http://schemas.microsoft.com/office/drawing/2014/main" id="{AF4006C6-1A95-4284-A498-917EA49F0F95}"/>
              </a:ext>
            </a:extLst>
          </p:cNvPr>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smtClean="0">
                <a:latin typeface="Arial "/>
              </a:rPr>
              <a:t>C3-241001</a:t>
            </a:r>
            <a:r>
              <a:rPr lang="sv-SE" altLang="en-US" sz="1200" b="1" dirty="0">
                <a:latin typeface="Arial "/>
              </a:rPr>
              <a:t>	</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timing>
    <p:tnLst>
      <p:par>
        <p:cTn id="1" dur="indefinite" restart="never" nodeType="tmRoot"/>
      </p:par>
    </p:tnLst>
  </p:timing>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hyperlink" Target="https://www.3gpp.org/ftp/tsg_ct/WG3_interworking_ex-CN3/TSGC3_133_Athens/Inbox"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hyperlink" Target="mailto:3GPP_TSG_CT_WG3_main@LIST.ETSI.ORG"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portal.3gpp.org/"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hyperlink" Target="https://www.3gpp.org/ftp/tsg_ct/WG3_interworking_ex-CN3/TSGC3_133_Athens/Docs/C3-241000.zip"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mailto:3GPP_TSG_CT_WG3_main@LIST.ETSI.ORG" TargetMode="External"/><Relationship Id="rId2" Type="http://schemas.openxmlformats.org/officeDocument/2006/relationships/hyperlink" Target="https://www.3gpp.org/ftp/tsg_ct/WG3_interworking_ex-CN3/TSGC3_133_Athens/Inbox/ChairNotes"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https://portal.3gpp.org/"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https://www.3gpp.org/ftp/tsg_ct/WG3_interworking_ex-CN3/TSGC3_133_Athens/Inbox"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s://www.3gpp.org/ftp/tsg_ct/WG3_interworking_ex-CN3/TSGC3_133_Athens/Inbox/Drafts"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 xmlns:a16="http://schemas.microsoft.com/office/drawing/2014/main" id="{6BFCA172-672F-4297-B767-9F7EDE373FA1}"/>
              </a:ext>
            </a:extLst>
          </p:cNvPr>
          <p:cNvSpPr>
            <a:spLocks noGrp="1"/>
          </p:cNvSpPr>
          <p:nvPr>
            <p:ph type="title"/>
          </p:nvPr>
        </p:nvSpPr>
        <p:spPr>
          <a:xfrm>
            <a:off x="400236" y="1807055"/>
            <a:ext cx="7886700" cy="1704022"/>
          </a:xfrm>
        </p:spPr>
        <p:txBody>
          <a:bodyPr/>
          <a:lstStyle/>
          <a:p>
            <a:pPr eaLnBrk="1" hangingPunct="1"/>
            <a:r>
              <a:rPr lang="en-GB" altLang="en-US" dirty="0"/>
              <a:t>Meeting guidance for 3GPP </a:t>
            </a:r>
            <a:r>
              <a:rPr lang="en-GB" altLang="en-US" dirty="0" smtClean="0"/>
              <a:t>CT3#133</a:t>
            </a:r>
            <a:endParaRPr lang="en-GB" altLang="en-US" dirty="0"/>
          </a:p>
        </p:txBody>
      </p:sp>
      <p:sp>
        <p:nvSpPr>
          <p:cNvPr id="5123" name="Text Placeholder 2">
            <a:extLst>
              <a:ext uri="{FF2B5EF4-FFF2-40B4-BE49-F238E27FC236}">
                <a16:creationId xmlns="" xmlns:a16="http://schemas.microsoft.com/office/drawing/2014/main" id="{9FAD3684-801E-4E1E-85EB-F5F3E5D37277}"/>
              </a:ext>
            </a:extLst>
          </p:cNvPr>
          <p:cNvSpPr>
            <a:spLocks noGrp="1"/>
          </p:cNvSpPr>
          <p:nvPr>
            <p:ph type="body" idx="4294967295"/>
          </p:nvPr>
        </p:nvSpPr>
        <p:spPr>
          <a:xfrm>
            <a:off x="501967" y="4560618"/>
            <a:ext cx="7886700" cy="1500187"/>
          </a:xfrm>
        </p:spPr>
        <p:txBody>
          <a:bodyPr/>
          <a:lstStyle/>
          <a:p>
            <a:pPr marL="0" indent="0" eaLnBrk="1" hangingPunct="1">
              <a:buFontTx/>
              <a:buNone/>
            </a:pPr>
            <a:r>
              <a:rPr lang="en-GB" altLang="en-US" dirty="0"/>
              <a:t>Yali Yan</a:t>
            </a:r>
          </a:p>
          <a:p>
            <a:pPr marL="0" indent="0" eaLnBrk="1" hangingPunct="1">
              <a:buFontTx/>
              <a:buNone/>
            </a:pPr>
            <a:r>
              <a:rPr lang="en-GB" altLang="en-US" dirty="0"/>
              <a:t>3GPP CT3 Chair</a:t>
            </a:r>
          </a:p>
          <a:p>
            <a:pPr marL="0" indent="0" eaLnBrk="1" hangingPunct="1">
              <a:buFontTx/>
              <a:buNone/>
            </a:pPr>
            <a:r>
              <a:rPr lang="en-GB" altLang="en-US" dirty="0"/>
              <a:t>Huawei</a:t>
            </a:r>
          </a:p>
          <a:p>
            <a:pPr marL="0" indent="0" eaLnBrk="1" hangingPunct="1">
              <a:buFontTx/>
              <a:buNone/>
            </a:pPr>
            <a:endParaRPr lang="en-GB" altLang="en-US" dirty="0"/>
          </a:p>
        </p:txBody>
      </p:sp>
      <p:pic>
        <p:nvPicPr>
          <p:cNvPr id="2052" name="Picture 4" descr="C:\Users\y00354572\AppData\Roaming\eSpace_Desktop\UserData\y00354572\imagefiles\7B2D5971-DFEB-41CB-8383-E15B0E2A84C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45626" y="1807055"/>
            <a:ext cx="3963693" cy="453294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a:t>Handling of pre-agreed </a:t>
            </a:r>
            <a:r>
              <a:rPr lang="en-GB" altLang="en-US" dirty="0" err="1"/>
              <a:t>Tdocs</a:t>
            </a:r>
            <a:endParaRPr lang="en-GB" altLang="en-US" dirty="0"/>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296091" y="1773373"/>
            <a:ext cx="11286309" cy="4679677"/>
          </a:xfrm>
        </p:spPr>
        <p:txBody>
          <a:bodyPr/>
          <a:lstStyle/>
          <a:p>
            <a:pPr marL="360000" lvl="0" indent="-288000"/>
            <a:r>
              <a:rPr lang="en-GB" altLang="zh-CN" sz="2000" dirty="0"/>
              <a:t>Documents will be considered as pre-agreed during the meeting if there are no comments on them or when all companies that provided comments accept a preliminary revision. This will be indicated in the DAD accordingly during the meeting that handles the corresponding Agenda Item</a:t>
            </a:r>
            <a:endParaRPr lang="en-US" altLang="zh-CN" sz="2000" dirty="0"/>
          </a:p>
          <a:p>
            <a:pPr marL="360000" lvl="0" indent="-288000"/>
            <a:r>
              <a:rPr lang="en-GB" altLang="zh-CN" sz="2000" dirty="0"/>
              <a:t>Pre-agreed documents will be marked as agreed in the DAD </a:t>
            </a:r>
            <a:r>
              <a:rPr lang="en-GB" altLang="zh-CN" sz="2000" b="1" dirty="0" smtClean="0"/>
              <a:t>during the discussion of revisions in the last two days</a:t>
            </a:r>
            <a:r>
              <a:rPr lang="en-GB" altLang="zh-CN" sz="2000" dirty="0" smtClean="0"/>
              <a:t>, when </a:t>
            </a:r>
            <a:r>
              <a:rPr lang="en-GB" altLang="zh-CN" sz="2000" dirty="0"/>
              <a:t>there are no more comments, the </a:t>
            </a:r>
            <a:r>
              <a:rPr lang="en-GB" altLang="zh-CN" sz="2000" dirty="0" err="1"/>
              <a:t>Tdoc</a:t>
            </a:r>
            <a:r>
              <a:rPr lang="en-GB" altLang="zh-CN" sz="2000" dirty="0"/>
              <a:t> is reserved and available in the Inbox folder under the local server 10.10.10.10, or in the inbox folder under: </a:t>
            </a:r>
            <a:r>
              <a:rPr lang="en-GB" altLang="zh-CN" sz="2000" dirty="0" smtClean="0">
                <a:solidFill>
                  <a:srgbClr val="FF0000"/>
                </a:solidFill>
                <a:hlinkClick r:id="rId2"/>
              </a:rPr>
              <a:t>https://www.3gpp.org/ftp/tsg_ct/WG3_interworking_ex-CN3/TSGC3_133_Athens/Inbox</a:t>
            </a:r>
            <a:r>
              <a:rPr lang="en-GB" altLang="zh-CN" sz="2000" dirty="0"/>
              <a:t/>
            </a:r>
            <a:br>
              <a:rPr lang="en-GB" altLang="zh-CN" sz="2000" dirty="0"/>
            </a:br>
            <a:r>
              <a:rPr lang="en-GB" altLang="zh-CN" sz="2000" dirty="0"/>
              <a:t/>
            </a:r>
            <a:br>
              <a:rPr lang="en-GB" altLang="zh-CN" sz="2000" dirty="0"/>
            </a:br>
            <a:r>
              <a:rPr lang="en-US" altLang="zh-CN" sz="2000" b="1" dirty="0"/>
              <a:t>NOTE: </a:t>
            </a:r>
            <a:r>
              <a:rPr lang="en-US" altLang="zh-CN" sz="2000" dirty="0"/>
              <a:t>The synching will be done automatically every 10 minutes, if the delegate feels that his/her </a:t>
            </a:r>
            <a:r>
              <a:rPr lang="en-US" altLang="zh-CN" sz="2000" dirty="0" err="1"/>
              <a:t>tdoc</a:t>
            </a:r>
            <a:r>
              <a:rPr lang="en-US" altLang="zh-CN" sz="2000" dirty="0"/>
              <a:t> needs immediate attention, please upload in both Inbox folders and notify the chair &amp; MCC immediately</a:t>
            </a:r>
            <a:endParaRPr lang="zh-CN" altLang="zh-CN" sz="2000" dirty="0"/>
          </a:p>
        </p:txBody>
      </p:sp>
    </p:spTree>
    <p:extLst>
      <p:ext uri="{BB962C8B-B14F-4D97-AF65-F5344CB8AC3E}">
        <p14:creationId xmlns:p14="http://schemas.microsoft.com/office/powerpoint/2010/main" val="2810508742"/>
      </p:ext>
    </p:extLst>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a:t>Email discussions                            (</a:t>
            </a:r>
            <a:r>
              <a:rPr lang="en-GB" altLang="en-US" dirty="0" smtClean="0"/>
              <a:t>1/2)</a:t>
            </a:r>
            <a:endParaRPr lang="en-GB" altLang="en-US" dirty="0"/>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364223" y="1750509"/>
            <a:ext cx="11463554" cy="4351338"/>
          </a:xfrm>
        </p:spPr>
        <p:txBody>
          <a:bodyPr/>
          <a:lstStyle/>
          <a:p>
            <a:pPr marL="0" indent="0">
              <a:buNone/>
            </a:pPr>
            <a:r>
              <a:rPr lang="en-GB" altLang="zh-CN" sz="2000" dirty="0"/>
              <a:t>Email discussions are only used for the offline discussions, the comments will </a:t>
            </a:r>
            <a:r>
              <a:rPr lang="en-GB" altLang="zh-CN" sz="2000" b="1" dirty="0">
                <a:solidFill>
                  <a:srgbClr val="FF0000"/>
                </a:solidFill>
              </a:rPr>
              <a:t>NOT be implemented into the Chair Notes, and cannot prevent the final conclusion of documents.</a:t>
            </a:r>
          </a:p>
          <a:p>
            <a:pPr marL="360000" lvl="0" indent="-288000"/>
            <a:r>
              <a:rPr lang="en-GB" altLang="zh-CN" sz="2000" dirty="0" smtClean="0"/>
              <a:t>Email </a:t>
            </a:r>
            <a:r>
              <a:rPr lang="en-GB" altLang="zh-CN" sz="2000" dirty="0"/>
              <a:t>list to be used:</a:t>
            </a:r>
            <a:endParaRPr lang="zh-CN" altLang="zh-CN" sz="2000" dirty="0"/>
          </a:p>
          <a:p>
            <a:pPr lvl="1">
              <a:spcAft>
                <a:spcPts val="600"/>
              </a:spcAft>
            </a:pPr>
            <a:r>
              <a:rPr lang="en-US" altLang="zh-CN" sz="2000" u="sng" dirty="0" smtClean="0">
                <a:hlinkClick r:id="rId2"/>
              </a:rPr>
              <a:t>3GPP_TSG_CT_WG3_main@LIST.ETSI.ORG</a:t>
            </a:r>
            <a:endParaRPr lang="en-US" altLang="zh-CN" sz="2000" u="sng" dirty="0" smtClean="0"/>
          </a:p>
          <a:p>
            <a:pPr lvl="0">
              <a:lnSpc>
                <a:spcPct val="100000"/>
              </a:lnSpc>
              <a:spcBef>
                <a:spcPts val="0"/>
              </a:spcBef>
            </a:pPr>
            <a:r>
              <a:rPr lang="en-GB" altLang="zh-CN" sz="2000" b="1" dirty="0"/>
              <a:t>Naming convention for emails subject field:</a:t>
            </a:r>
            <a:endParaRPr lang="zh-CN" altLang="zh-CN" sz="2000" dirty="0"/>
          </a:p>
          <a:p>
            <a:pPr marL="0" indent="0">
              <a:lnSpc>
                <a:spcPct val="100000"/>
              </a:lnSpc>
              <a:spcBef>
                <a:spcPts val="0"/>
              </a:spcBef>
              <a:buNone/>
            </a:pPr>
            <a:r>
              <a:rPr lang="en-GB" altLang="zh-CN" sz="2000" b="1" dirty="0"/>
              <a:t>       </a:t>
            </a:r>
            <a:r>
              <a:rPr lang="en-GB" altLang="zh-CN" sz="2000" b="1" dirty="0">
                <a:solidFill>
                  <a:srgbClr val="FF0000"/>
                </a:solidFill>
              </a:rPr>
              <a:t>[WIC] [Agenda item] [</a:t>
            </a:r>
            <a:r>
              <a:rPr lang="en-GB" altLang="zh-CN" sz="2000" b="1" dirty="0" err="1">
                <a:solidFill>
                  <a:srgbClr val="FF0000"/>
                </a:solidFill>
              </a:rPr>
              <a:t>Tdoc</a:t>
            </a:r>
            <a:r>
              <a:rPr lang="en-GB" altLang="zh-CN" sz="2000" b="1" dirty="0">
                <a:solidFill>
                  <a:srgbClr val="FF0000"/>
                </a:solidFill>
              </a:rPr>
              <a:t> number] [version] [Title]</a:t>
            </a:r>
          </a:p>
          <a:p>
            <a:pPr lvl="1"/>
            <a:r>
              <a:rPr lang="en-US" altLang="zh-CN" sz="1600" b="1" dirty="0"/>
              <a:t>New or Revised WID example: </a:t>
            </a:r>
            <a:r>
              <a:rPr lang="en-US" altLang="zh-CN" sz="1600" dirty="0"/>
              <a:t>[</a:t>
            </a:r>
            <a:r>
              <a:rPr lang="en-US" altLang="zh-CN" sz="1600" dirty="0" err="1"/>
              <a:t>AIMLsys</a:t>
            </a:r>
            <a:r>
              <a:rPr lang="en-US" altLang="zh-CN" sz="1600" dirty="0"/>
              <a:t>] [18.1.1] [C3-230052] [r0] [New WID on CT aspects of System Support for AI/ML-based Services]</a:t>
            </a:r>
          </a:p>
          <a:p>
            <a:pPr lvl="1"/>
            <a:r>
              <a:rPr lang="en-US" altLang="zh-CN" sz="1600" b="1" dirty="0"/>
              <a:t>(p)CR/DP/Work Plan example: </a:t>
            </a:r>
            <a:r>
              <a:rPr lang="en-US" altLang="zh-CN" sz="1600" dirty="0"/>
              <a:t>[NBI18] [18.2] [C3-230219] [r0] [Updates on location reporting]</a:t>
            </a:r>
          </a:p>
          <a:p>
            <a:pPr lvl="1"/>
            <a:r>
              <a:rPr lang="en-US" altLang="zh-CN" sz="1600" b="1" dirty="0"/>
              <a:t>Received LS example: </a:t>
            </a:r>
            <a:r>
              <a:rPr lang="en-US" altLang="zh-CN" sz="1600" dirty="0"/>
              <a:t>[-] [6] [C3-230026] [r0] [Reply LS on user’s consent for EDGEAPP]</a:t>
            </a:r>
          </a:p>
          <a:p>
            <a:pPr lvl="1"/>
            <a:r>
              <a:rPr lang="en-US" altLang="zh-CN" sz="1600" b="1" dirty="0"/>
              <a:t>Outgoing LS example: </a:t>
            </a:r>
            <a:r>
              <a:rPr lang="en-US" altLang="zh-CN" sz="1600" dirty="0"/>
              <a:t>[</a:t>
            </a:r>
            <a:r>
              <a:rPr lang="en-US" altLang="zh-CN" sz="1600" dirty="0" err="1"/>
              <a:t>AIMLsys</a:t>
            </a:r>
            <a:r>
              <a:rPr lang="en-US" altLang="zh-CN" sz="1600" dirty="0"/>
              <a:t>] [18.33] [C3-230783] [r0] [LS on API enhancement for GMEC services and </a:t>
            </a:r>
            <a:r>
              <a:rPr lang="en-US" altLang="zh-CN" sz="1600" dirty="0" err="1"/>
              <a:t>AIMLSys</a:t>
            </a:r>
            <a:r>
              <a:rPr lang="en-US" altLang="zh-CN" sz="1600" dirty="0"/>
              <a:t> services]</a:t>
            </a:r>
            <a:endParaRPr lang="zh-CN" altLang="zh-CN" sz="3600" dirty="0"/>
          </a:p>
          <a:p>
            <a:pPr lvl="1"/>
            <a:endParaRPr lang="en-US" altLang="zh-CN" sz="2000" u="sng" dirty="0"/>
          </a:p>
        </p:txBody>
      </p:sp>
    </p:spTree>
    <p:extLst>
      <p:ext uri="{BB962C8B-B14F-4D97-AF65-F5344CB8AC3E}">
        <p14:creationId xmlns:p14="http://schemas.microsoft.com/office/powerpoint/2010/main" val="2620753213"/>
      </p:ext>
    </p:extLst>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a:t>Email discussions                            (</a:t>
            </a:r>
            <a:r>
              <a:rPr lang="en-GB" altLang="en-US" dirty="0" smtClean="0"/>
              <a:t>2/2)</a:t>
            </a:r>
            <a:endParaRPr lang="en-GB" altLang="en-US" dirty="0"/>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180153" y="1834587"/>
            <a:ext cx="11296849" cy="4832032"/>
          </a:xfrm>
        </p:spPr>
        <p:txBody>
          <a:bodyPr/>
          <a:lstStyle/>
          <a:p>
            <a:pPr marL="360000" indent="-288000"/>
            <a:r>
              <a:rPr lang="en-GB" altLang="zh-CN" sz="2000" dirty="0"/>
              <a:t>The naming convention for the revised contribution used in the email should be aligned with the naming convention in the Drafts folder</a:t>
            </a:r>
            <a:r>
              <a:rPr lang="en-GB" altLang="zh-CN" sz="2000" b="1" dirty="0"/>
              <a:t>,</a:t>
            </a:r>
            <a:r>
              <a:rPr lang="en-GB" altLang="zh-CN" sz="2000" dirty="0"/>
              <a:t> e.g. revised version with comments provided in an email with title: [NBI18] [18.2] [C3-230219] [r0] [</a:t>
            </a:r>
            <a:r>
              <a:rPr lang="en-US" altLang="zh-CN" sz="2000" dirty="0"/>
              <a:t>Updates on location reporting</a:t>
            </a:r>
            <a:r>
              <a:rPr lang="en-GB" altLang="zh-CN" sz="2000" dirty="0"/>
              <a:t>] should be called as </a:t>
            </a:r>
            <a:r>
              <a:rPr lang="en-GB" altLang="zh-CN" sz="2000" b="1" dirty="0"/>
              <a:t>C3-230219</a:t>
            </a:r>
            <a:r>
              <a:rPr lang="en-GB" altLang="zh-CN" sz="2000" b="1" dirty="0">
                <a:solidFill>
                  <a:srgbClr val="FF0000"/>
                </a:solidFill>
              </a:rPr>
              <a:t>_r1</a:t>
            </a:r>
            <a:r>
              <a:rPr lang="en-GB" altLang="zh-CN" sz="2000" dirty="0"/>
              <a:t>. New comments to that revision should use the email title: [NBI18] [18.2] [C3-230219] [</a:t>
            </a:r>
            <a:r>
              <a:rPr lang="en-GB" altLang="zh-CN" sz="2000" b="1" dirty="0">
                <a:solidFill>
                  <a:srgbClr val="FF0000"/>
                </a:solidFill>
              </a:rPr>
              <a:t>r1</a:t>
            </a:r>
            <a:r>
              <a:rPr lang="en-GB" altLang="zh-CN" sz="2000" dirty="0"/>
              <a:t>] [</a:t>
            </a:r>
            <a:r>
              <a:rPr lang="en-US" altLang="zh-CN" sz="2000" dirty="0"/>
              <a:t>Updates on location reporting</a:t>
            </a:r>
            <a:r>
              <a:rPr lang="en-GB" altLang="zh-CN" sz="2000" dirty="0"/>
              <a:t>] </a:t>
            </a:r>
            <a:endParaRPr lang="zh-CN" altLang="zh-CN" sz="2000" dirty="0"/>
          </a:p>
          <a:p>
            <a:pPr lvl="1"/>
            <a:r>
              <a:rPr lang="en-GB" altLang="zh-CN" sz="1800" dirty="0"/>
              <a:t>Delegates should avoid providing comments to other related documents not identified in the title of the email.</a:t>
            </a:r>
            <a:endParaRPr lang="zh-CN" altLang="zh-CN" sz="1800" dirty="0"/>
          </a:p>
          <a:p>
            <a:pPr lvl="1"/>
            <a:r>
              <a:rPr lang="en-GB" altLang="zh-CN" sz="1800" dirty="0"/>
              <a:t>When there is a merging process, comments will continue in the document assigned to be used as the base document</a:t>
            </a:r>
            <a:endParaRPr lang="zh-CN" altLang="zh-CN" sz="1800" dirty="0"/>
          </a:p>
          <a:p>
            <a:pPr lvl="1"/>
            <a:r>
              <a:rPr lang="en-GB" altLang="zh-CN" sz="1800" dirty="0"/>
              <a:t>Comments on mirrors can be sent to the same thread when exactly the same comments apply. In that case the title should indicate [</a:t>
            </a:r>
            <a:r>
              <a:rPr lang="en-GB" altLang="zh-CN" sz="1800" dirty="0" err="1"/>
              <a:t>Tdoc</a:t>
            </a:r>
            <a:r>
              <a:rPr lang="en-GB" altLang="zh-CN" sz="1800" dirty="0"/>
              <a:t> </a:t>
            </a:r>
            <a:r>
              <a:rPr lang="en-GB" altLang="zh-CN" sz="1800" dirty="0" err="1"/>
              <a:t>number+mirrors</a:t>
            </a:r>
            <a:r>
              <a:rPr lang="en-GB" altLang="zh-CN" sz="1800" dirty="0"/>
              <a:t>]</a:t>
            </a:r>
            <a:endParaRPr lang="zh-CN" altLang="zh-CN" sz="1800" dirty="0"/>
          </a:p>
          <a:p>
            <a:pPr lvl="2">
              <a:buFont typeface="Wingdings" panose="05000000000000000000" pitchFamily="2" charset="2"/>
              <a:buChar char="ü"/>
            </a:pPr>
            <a:r>
              <a:rPr lang="en-GB" altLang="zh-CN" sz="1800" dirty="0"/>
              <a:t>example: [5GS_Ph1-CT] [15.2] [C3-230161+mirrors] [r0] [</a:t>
            </a:r>
            <a:r>
              <a:rPr lang="en-US" altLang="zh-CN" sz="1800" dirty="0"/>
              <a:t>Clarification regarding </a:t>
            </a:r>
            <a:r>
              <a:rPr lang="en-US" altLang="zh-CN" sz="1800" dirty="0" err="1"/>
              <a:t>maxReportNbr</a:t>
            </a:r>
            <a:r>
              <a:rPr lang="en-GB" altLang="zh-CN" sz="1800" dirty="0"/>
              <a:t>]</a:t>
            </a:r>
            <a:endParaRPr lang="zh-CN" altLang="zh-CN" sz="1800" dirty="0"/>
          </a:p>
          <a:p>
            <a:pPr lvl="1"/>
            <a:r>
              <a:rPr lang="en-GB" altLang="zh-CN" sz="1800" dirty="0"/>
              <a:t>When a company confirms it is fine with a draft revision, it should indicate the acceptable draft revision in the email (e.g. r1, r2, etc.)</a:t>
            </a:r>
            <a:endParaRPr lang="zh-CN" altLang="zh-CN" sz="1800" dirty="0"/>
          </a:p>
          <a:p>
            <a:pPr lvl="1"/>
            <a:r>
              <a:rPr lang="en-GB" altLang="zh-CN" sz="1800" dirty="0"/>
              <a:t>For a CR, the draft revision number in the email is </a:t>
            </a:r>
            <a:r>
              <a:rPr lang="en-GB" altLang="zh-CN" sz="1800" dirty="0">
                <a:solidFill>
                  <a:srgbClr val="FF0000"/>
                </a:solidFill>
              </a:rPr>
              <a:t>NOT equal to </a:t>
            </a:r>
            <a:r>
              <a:rPr lang="en-GB" altLang="zh-CN" sz="1800" dirty="0"/>
              <a:t>the official “rev” field of the cover sheet. </a:t>
            </a:r>
            <a:r>
              <a:rPr lang="en-GB" altLang="zh-CN" sz="1800" b="1" dirty="0">
                <a:solidFill>
                  <a:srgbClr val="FF0000"/>
                </a:solidFill>
              </a:rPr>
              <a:t>The “rev” field of the cover sheet shall be upgraded only when the </a:t>
            </a:r>
            <a:r>
              <a:rPr lang="en-GB" altLang="zh-CN" sz="1800" b="1" dirty="0" err="1">
                <a:solidFill>
                  <a:srgbClr val="FF0000"/>
                </a:solidFill>
              </a:rPr>
              <a:t>Tdoc</a:t>
            </a:r>
            <a:r>
              <a:rPr lang="en-GB" altLang="zh-CN" sz="1800" b="1" dirty="0">
                <a:solidFill>
                  <a:srgbClr val="FF0000"/>
                </a:solidFill>
              </a:rPr>
              <a:t> number is changed</a:t>
            </a:r>
            <a:endParaRPr lang="en-US" altLang="en-US" sz="1800" dirty="0">
              <a:solidFill>
                <a:srgbClr val="FF0000"/>
              </a:solidFill>
            </a:endParaRPr>
          </a:p>
        </p:txBody>
      </p:sp>
    </p:spTree>
    <p:extLst>
      <p:ext uri="{BB962C8B-B14F-4D97-AF65-F5344CB8AC3E}">
        <p14:creationId xmlns:p14="http://schemas.microsoft.com/office/powerpoint/2010/main" val="4272177085"/>
      </p:ext>
    </p:extLst>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a:t>End of the meeting</a:t>
            </a:r>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735651" y="1817079"/>
            <a:ext cx="10515600" cy="4351338"/>
          </a:xfrm>
        </p:spPr>
        <p:txBody>
          <a:bodyPr/>
          <a:lstStyle/>
          <a:p>
            <a:pPr marL="360000" indent="-324000"/>
            <a:r>
              <a:rPr lang="en-US" altLang="zh-CN" sz="2400" b="1" dirty="0"/>
              <a:t>The meeting will officially end at 15:30 </a:t>
            </a:r>
            <a:r>
              <a:rPr lang="en-US" altLang="zh-CN" sz="2400" b="1" dirty="0" smtClean="0"/>
              <a:t>(</a:t>
            </a:r>
            <a:r>
              <a:rPr lang="en-US" altLang="zh-CN" sz="2400" b="1" dirty="0"/>
              <a:t>estimated time) on Friday </a:t>
            </a:r>
            <a:r>
              <a:rPr lang="en-US" altLang="zh-CN" sz="2400" b="1" dirty="0" smtClean="0"/>
              <a:t>01</a:t>
            </a:r>
            <a:r>
              <a:rPr lang="en-US" altLang="zh-CN" sz="2400" b="1" baseline="30000" dirty="0" smtClean="0"/>
              <a:t>st</a:t>
            </a:r>
            <a:r>
              <a:rPr lang="en-US" altLang="zh-CN" sz="2400" b="1" dirty="0" smtClean="0"/>
              <a:t> March, 2024</a:t>
            </a:r>
            <a:endParaRPr lang="en-US" altLang="zh-CN" sz="2400" b="1" dirty="0"/>
          </a:p>
        </p:txBody>
      </p:sp>
    </p:spTree>
    <p:extLst>
      <p:ext uri="{BB962C8B-B14F-4D97-AF65-F5344CB8AC3E}">
        <p14:creationId xmlns:p14="http://schemas.microsoft.com/office/powerpoint/2010/main" val="1729816093"/>
      </p:ext>
    </p:extLst>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a:t>After the meeting</a:t>
            </a:r>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348343" y="1757258"/>
            <a:ext cx="11216640" cy="4351338"/>
          </a:xfrm>
        </p:spPr>
        <p:txBody>
          <a:bodyPr/>
          <a:lstStyle/>
          <a:p>
            <a:pPr marL="360000" lvl="0" indent="-288000"/>
            <a:r>
              <a:rPr lang="en-GB" altLang="zh-CN" sz="2000" dirty="0"/>
              <a:t>The </a:t>
            </a:r>
            <a:r>
              <a:rPr lang="en-GB" altLang="zh-CN" sz="2000" dirty="0" err="1"/>
              <a:t>Tdoc</a:t>
            </a:r>
            <a:r>
              <a:rPr lang="en-GB" altLang="zh-CN" sz="2000" dirty="0"/>
              <a:t> numbers for CRs/DP of </a:t>
            </a:r>
            <a:r>
              <a:rPr lang="en-GB" altLang="zh-CN" sz="2000" dirty="0" err="1"/>
              <a:t>OpenAPI</a:t>
            </a:r>
            <a:r>
              <a:rPr lang="en-GB" altLang="zh-CN" sz="2000" dirty="0"/>
              <a:t> version update, new TSs/TR, presentation sheets, exception sheets for WIs, if any, will be handled under the email approval </a:t>
            </a:r>
            <a:r>
              <a:rPr lang="en-GB" altLang="zh-CN" sz="2000" dirty="0" smtClean="0"/>
              <a:t>procedure</a:t>
            </a:r>
          </a:p>
          <a:p>
            <a:pPr marL="360000" indent="-288000"/>
            <a:r>
              <a:rPr lang="en-US" altLang="zh-CN" sz="2000" dirty="0"/>
              <a:t>Rapporteurs will implement all the </a:t>
            </a:r>
            <a:r>
              <a:rPr lang="en-US" altLang="zh-CN" sz="2000" dirty="0" err="1" smtClean="0"/>
              <a:t>pCRs</a:t>
            </a:r>
            <a:r>
              <a:rPr lang="en-US" altLang="zh-CN" sz="2000" dirty="0" smtClean="0"/>
              <a:t> </a:t>
            </a:r>
            <a:r>
              <a:rPr lang="en-US" altLang="zh-CN" sz="2000" dirty="0"/>
              <a:t>agreed in </a:t>
            </a:r>
            <a:r>
              <a:rPr lang="en-US" altLang="zh-CN" sz="2000" dirty="0" smtClean="0"/>
              <a:t>this </a:t>
            </a:r>
            <a:r>
              <a:rPr lang="en-US" altLang="zh-CN" sz="2000" dirty="0"/>
              <a:t>meeting into </a:t>
            </a:r>
            <a:r>
              <a:rPr lang="en-US" altLang="zh-CN" sz="2000" dirty="0" smtClean="0"/>
              <a:t>the </a:t>
            </a:r>
            <a:r>
              <a:rPr lang="en-US" altLang="zh-CN" sz="2000" dirty="0"/>
              <a:t>new TSs/TR not under change </a:t>
            </a:r>
            <a:r>
              <a:rPr lang="en-US" altLang="zh-CN" sz="2000" dirty="0" smtClean="0"/>
              <a:t>control</a:t>
            </a:r>
            <a:endParaRPr lang="en-GB" altLang="zh-CN" sz="2000" dirty="0"/>
          </a:p>
          <a:p>
            <a:pPr marL="360000" indent="-288000"/>
            <a:r>
              <a:rPr lang="en-US" altLang="zh-CN" sz="2000" dirty="0" smtClean="0"/>
              <a:t>Rapporteurs </a:t>
            </a:r>
            <a:r>
              <a:rPr lang="en-US" altLang="zh-CN" sz="2000" dirty="0" smtClean="0"/>
              <a:t>will </a:t>
            </a:r>
            <a:r>
              <a:rPr lang="en-US" altLang="zh-CN" sz="2000" dirty="0" smtClean="0"/>
              <a:t>implement all the CRs agreed </a:t>
            </a:r>
            <a:r>
              <a:rPr lang="en-US" altLang="zh-CN" sz="2000" dirty="0" smtClean="0"/>
              <a:t>in both </a:t>
            </a:r>
            <a:r>
              <a:rPr lang="en-GB" altLang="zh-CN" sz="2000" dirty="0" smtClean="0"/>
              <a:t>CT3#132e </a:t>
            </a:r>
            <a:r>
              <a:rPr lang="en-GB" altLang="zh-CN" sz="2000" dirty="0"/>
              <a:t>and CT3#133 meetings </a:t>
            </a:r>
            <a:r>
              <a:rPr lang="en-US" altLang="zh-CN" sz="2000" dirty="0" smtClean="0"/>
              <a:t>into </a:t>
            </a:r>
            <a:r>
              <a:rPr lang="en-US" altLang="zh-CN" sz="2000" dirty="0" smtClean="0"/>
              <a:t>the SBI-related TSs under change </a:t>
            </a:r>
            <a:r>
              <a:rPr lang="en-US" altLang="zh-CN" sz="2000" dirty="0" smtClean="0"/>
              <a:t>control</a:t>
            </a:r>
          </a:p>
          <a:p>
            <a:pPr marL="360000" indent="-288000"/>
            <a:r>
              <a:rPr lang="en-US" altLang="zh-CN" sz="2000" dirty="0"/>
              <a:t>MCC (Dongwook) will implement all the CRs agreed in both </a:t>
            </a:r>
            <a:r>
              <a:rPr lang="en-GB" altLang="zh-CN" sz="2000" dirty="0"/>
              <a:t>CT3#132e and CT3#133 meetings </a:t>
            </a:r>
            <a:r>
              <a:rPr lang="en-US" altLang="zh-CN" sz="2000" dirty="0" smtClean="0"/>
              <a:t>into </a:t>
            </a:r>
            <a:r>
              <a:rPr lang="en-US" altLang="zh-CN" sz="2000" dirty="0"/>
              <a:t>the Non-SBI TSs under change </a:t>
            </a:r>
            <a:r>
              <a:rPr lang="en-US" altLang="zh-CN" sz="2000" dirty="0" smtClean="0"/>
              <a:t>control</a:t>
            </a:r>
            <a:endParaRPr lang="en-US" altLang="zh-CN" sz="2000" dirty="0" smtClean="0"/>
          </a:p>
          <a:p>
            <a:pPr marL="360000" indent="-288000"/>
            <a:r>
              <a:rPr lang="en-GB" altLang="zh-CN" sz="2000" dirty="0" smtClean="0"/>
              <a:t>Rapporteurs </a:t>
            </a:r>
            <a:r>
              <a:rPr lang="en-GB" altLang="zh-CN" sz="2000" dirty="0"/>
              <a:t>will store the </a:t>
            </a:r>
            <a:r>
              <a:rPr lang="en-GB" altLang="zh-CN" sz="2000" dirty="0" err="1"/>
              <a:t>OpenAPI</a:t>
            </a:r>
            <a:r>
              <a:rPr lang="en-GB" altLang="zh-CN" sz="2000" dirty="0"/>
              <a:t> files in 3GPP Forge as per current procedures, and will indicate the syntax errors which will be solved by bringing revision to the subsequent </a:t>
            </a:r>
            <a:r>
              <a:rPr lang="en-GB" altLang="zh-CN" sz="2000" dirty="0" smtClean="0"/>
              <a:t>CT Plenary meeting.</a:t>
            </a:r>
            <a:endParaRPr lang="en-GB" altLang="zh-CN" sz="2000" dirty="0"/>
          </a:p>
          <a:p>
            <a:pPr marL="0" indent="0">
              <a:buNone/>
            </a:pPr>
            <a:r>
              <a:rPr lang="en-GB" altLang="zh-CN" sz="2000" dirty="0"/>
              <a:t>For more details about the procedure after the </a:t>
            </a:r>
            <a:r>
              <a:rPr lang="en-US" altLang="zh-CN" sz="2000" dirty="0" smtClean="0"/>
              <a:t>CT3#133 </a:t>
            </a:r>
            <a:r>
              <a:rPr lang="en-US" altLang="zh-CN" sz="2000" dirty="0"/>
              <a:t>meeting </a:t>
            </a:r>
            <a:r>
              <a:rPr lang="en-GB" altLang="zh-CN" sz="2000" dirty="0"/>
              <a:t>, please refer to </a:t>
            </a:r>
            <a:r>
              <a:rPr lang="en-GB" altLang="zh-CN" sz="2000" dirty="0" smtClean="0"/>
              <a:t>C3-241002</a:t>
            </a:r>
            <a:r>
              <a:rPr lang="en-GB" altLang="zh-CN" sz="2000" dirty="0"/>
              <a:t>, which will be shared by the Chair to the CT3 reflector when the meeting is officially closed.</a:t>
            </a:r>
            <a:endParaRPr lang="zh-CN" altLang="zh-CN" sz="2000" dirty="0"/>
          </a:p>
        </p:txBody>
      </p:sp>
    </p:spTree>
    <p:extLst>
      <p:ext uri="{BB962C8B-B14F-4D97-AF65-F5344CB8AC3E}">
        <p14:creationId xmlns:p14="http://schemas.microsoft.com/office/powerpoint/2010/main" val="3142983626"/>
      </p:ext>
    </p:extLst>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 xmlns:a16="http://schemas.microsoft.com/office/drawing/2014/main" id="{A955EC6E-B2A1-4AA5-9F6A-E317D7FE324C}"/>
              </a:ext>
            </a:extLst>
          </p:cNvPr>
          <p:cNvSpPr>
            <a:spLocks noGrp="1"/>
          </p:cNvSpPr>
          <p:nvPr>
            <p:ph idx="1"/>
          </p:nvPr>
        </p:nvSpPr>
        <p:spPr>
          <a:xfrm>
            <a:off x="587524" y="1928175"/>
            <a:ext cx="10573284" cy="4351338"/>
          </a:xfrm>
        </p:spPr>
        <p:txBody>
          <a:bodyPr/>
          <a:lstStyle/>
          <a:p>
            <a:pPr marL="0" lvl="0" indent="0">
              <a:buNone/>
            </a:pPr>
            <a:r>
              <a:rPr lang="en-US" altLang="zh-CN" sz="5400" dirty="0"/>
              <a:t>Annex</a:t>
            </a:r>
            <a:endParaRPr lang="zh-CN" altLang="zh-CN" sz="5400" dirty="0"/>
          </a:p>
        </p:txBody>
      </p:sp>
    </p:spTree>
    <p:extLst>
      <p:ext uri="{BB962C8B-B14F-4D97-AF65-F5344CB8AC3E}">
        <p14:creationId xmlns:p14="http://schemas.microsoft.com/office/powerpoint/2010/main" val="2497192341"/>
      </p:ext>
    </p:extLst>
  </p:cSld>
  <p:clrMapOvr>
    <a:masterClrMapping/>
  </p:clrMapOvr>
  <p:transition>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 xmlns:a16="http://schemas.microsoft.com/office/drawing/2014/main" id="{3AFF4909-1900-46CD-87F7-AE296C59418F}"/>
              </a:ext>
            </a:extLst>
          </p:cNvPr>
          <p:cNvSpPr>
            <a:spLocks noGrp="1"/>
          </p:cNvSpPr>
          <p:nvPr>
            <p:ph type="title"/>
          </p:nvPr>
        </p:nvSpPr>
        <p:spPr/>
        <p:txBody>
          <a:bodyPr/>
          <a:lstStyle/>
          <a:p>
            <a:r>
              <a:rPr lang="en-GB" altLang="zh-CN" dirty="0"/>
              <a:t>Preparation of contributions</a:t>
            </a:r>
            <a:endParaRPr lang="en-GB" altLang="en-US" dirty="0"/>
          </a:p>
        </p:txBody>
      </p:sp>
      <p:sp>
        <p:nvSpPr>
          <p:cNvPr id="8195" name="Content Placeholder 2">
            <a:extLst>
              <a:ext uri="{FF2B5EF4-FFF2-40B4-BE49-F238E27FC236}">
                <a16:creationId xmlns="" xmlns:a16="http://schemas.microsoft.com/office/drawing/2014/main" id="{A955EC6E-B2A1-4AA5-9F6A-E317D7FE324C}"/>
              </a:ext>
            </a:extLst>
          </p:cNvPr>
          <p:cNvSpPr>
            <a:spLocks noGrp="1"/>
          </p:cNvSpPr>
          <p:nvPr>
            <p:ph idx="1"/>
          </p:nvPr>
        </p:nvSpPr>
        <p:spPr>
          <a:xfrm>
            <a:off x="587524" y="1928175"/>
            <a:ext cx="10573284" cy="4351338"/>
          </a:xfrm>
        </p:spPr>
        <p:txBody>
          <a:bodyPr/>
          <a:lstStyle/>
          <a:p>
            <a:pPr marL="360000" lvl="0" indent="-288000"/>
            <a:r>
              <a:rPr lang="fr-FR" altLang="zh-CN" sz="2000" dirty="0"/>
              <a:t>For SBI-related TS, the OpenAPI impact in a CR shall be </a:t>
            </a:r>
            <a:r>
              <a:rPr lang="en-GB" altLang="zh-CN" sz="2000" dirty="0"/>
              <a:t>indicated in the “Other comments” section of the cover sheet. Examples: </a:t>
            </a:r>
          </a:p>
          <a:p>
            <a:pPr lvl="1"/>
            <a:r>
              <a:rPr lang="en-GB" altLang="zh-CN" sz="2000" dirty="0"/>
              <a:t>The CR introduces a new </a:t>
            </a:r>
            <a:r>
              <a:rPr lang="en-GB" altLang="zh-CN" sz="2000" dirty="0" err="1"/>
              <a:t>OpenAPI</a:t>
            </a:r>
            <a:r>
              <a:rPr lang="en-GB" altLang="zh-CN" sz="2000" dirty="0"/>
              <a:t> file of the </a:t>
            </a:r>
            <a:r>
              <a:rPr lang="en-GB" altLang="zh-CN" sz="2000" dirty="0" err="1"/>
              <a:t>Nxx_yyyy</a:t>
            </a:r>
            <a:r>
              <a:rPr lang="en-GB" altLang="zh-CN" sz="2000" dirty="0"/>
              <a:t> API.</a:t>
            </a:r>
            <a:endParaRPr lang="en-US" altLang="zh-CN" sz="2000" dirty="0"/>
          </a:p>
          <a:p>
            <a:pPr lvl="1"/>
            <a:r>
              <a:rPr lang="en-GB" altLang="zh-CN" sz="2000" dirty="0"/>
              <a:t>The CR introduces backward compatible feature into the </a:t>
            </a:r>
            <a:r>
              <a:rPr lang="en-GB" altLang="zh-CN" sz="2000" dirty="0" err="1"/>
              <a:t>OpenAPI</a:t>
            </a:r>
            <a:r>
              <a:rPr lang="en-GB" altLang="zh-CN" sz="2000" dirty="0"/>
              <a:t> file of the </a:t>
            </a:r>
            <a:r>
              <a:rPr lang="en-GB" altLang="zh-CN" sz="2000" dirty="0" err="1"/>
              <a:t>Nxx_yyyy</a:t>
            </a:r>
            <a:r>
              <a:rPr lang="en-GB" altLang="zh-CN" sz="2000" dirty="0"/>
              <a:t> API.</a:t>
            </a:r>
            <a:endParaRPr lang="en-US" altLang="zh-CN" sz="2000" dirty="0"/>
          </a:p>
          <a:p>
            <a:pPr lvl="1"/>
            <a:r>
              <a:rPr lang="en-GB" altLang="zh-CN" sz="2000" dirty="0"/>
              <a:t>The CR introduces backward compatible correction into the </a:t>
            </a:r>
            <a:r>
              <a:rPr lang="en-GB" altLang="zh-CN" sz="2000" dirty="0" err="1"/>
              <a:t>OpenAPI</a:t>
            </a:r>
            <a:r>
              <a:rPr lang="en-GB" altLang="zh-CN" sz="2000" dirty="0"/>
              <a:t> file of the </a:t>
            </a:r>
            <a:r>
              <a:rPr lang="en-GB" altLang="zh-CN" sz="2000" dirty="0" err="1"/>
              <a:t>Nxx_yyyy</a:t>
            </a:r>
            <a:r>
              <a:rPr lang="en-GB" altLang="zh-CN" sz="2000" dirty="0"/>
              <a:t> API.</a:t>
            </a:r>
          </a:p>
          <a:p>
            <a:pPr marL="360000" lvl="0" indent="-288000"/>
            <a:r>
              <a:rPr lang="fr-FR" altLang="zh-CN" sz="2000" dirty="0"/>
              <a:t>For </a:t>
            </a:r>
            <a:r>
              <a:rPr lang="en-GB" altLang="zh-CN" sz="2000" dirty="0"/>
              <a:t>a revised WID, only </a:t>
            </a:r>
            <a:r>
              <a:rPr lang="en-GB" altLang="zh-CN" sz="2000" dirty="0" err="1"/>
              <a:t>rm</a:t>
            </a:r>
            <a:r>
              <a:rPr lang="en-GB" altLang="zh-CN" sz="2000" dirty="0"/>
              <a:t> version will be included in the zip file</a:t>
            </a:r>
          </a:p>
          <a:p>
            <a:pPr marL="360000" lvl="0" indent="-288000"/>
            <a:r>
              <a:rPr lang="en-GB" altLang="zh-CN" sz="2000" dirty="0"/>
              <a:t>For a new WID, only cl version will be included in the zip file.</a:t>
            </a:r>
            <a:endParaRPr lang="zh-CN" altLang="zh-CN" sz="2000" dirty="0"/>
          </a:p>
        </p:txBody>
      </p:sp>
    </p:spTree>
    <p:extLst>
      <p:ext uri="{BB962C8B-B14F-4D97-AF65-F5344CB8AC3E}">
        <p14:creationId xmlns:p14="http://schemas.microsoft.com/office/powerpoint/2010/main" val="1821168958"/>
      </p:ext>
    </p:extLst>
  </p:cSld>
  <p:clrMapOvr>
    <a:masterClrMapping/>
  </p:clrMapOvr>
  <p:transition>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3882194"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Yali Yan</a:t>
            </a:r>
          </a:p>
          <a:p>
            <a:pPr algn="ctr">
              <a:spcBef>
                <a:spcPct val="0"/>
              </a:spcBef>
              <a:buFontTx/>
              <a:buNone/>
            </a:pPr>
            <a:r>
              <a:rPr lang="fi-FI" altLang="en-US" sz="1400" dirty="0">
                <a:latin typeface="Arial" pitchFamily="34" charset="0"/>
                <a:cs typeface="Arial" pitchFamily="34" charset="0"/>
              </a:rPr>
              <a:t>3GPP CT WG3 Chair</a:t>
            </a:r>
          </a:p>
          <a:p>
            <a:pPr algn="ctr">
              <a:spcBef>
                <a:spcPct val="0"/>
              </a:spcBef>
              <a:buFontTx/>
              <a:buNone/>
            </a:pPr>
            <a:r>
              <a:rPr lang="fi-FI" altLang="en-US" sz="1400" dirty="0">
                <a:solidFill>
                  <a:srgbClr val="7F7F7F"/>
                </a:solidFill>
                <a:latin typeface="Arial" pitchFamily="34" charset="0"/>
                <a:cs typeface="Arial" pitchFamily="34" charset="0"/>
              </a:rPr>
              <a:t>yanyali@huawei.com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a:xfrm>
            <a:off x="485991" y="517015"/>
            <a:ext cx="10515600" cy="1325563"/>
          </a:xfrm>
        </p:spPr>
        <p:txBody>
          <a:bodyPr/>
          <a:lstStyle/>
          <a:p>
            <a:r>
              <a:rPr lang="en-US" dirty="0"/>
              <a:t>Thank You!</a:t>
            </a:r>
          </a:p>
        </p:txBody>
      </p:sp>
    </p:spTree>
    <p:extLst>
      <p:ext uri="{BB962C8B-B14F-4D97-AF65-F5344CB8AC3E}">
        <p14:creationId xmlns:p14="http://schemas.microsoft.com/office/powerpoint/2010/main" val="2218658813"/>
      </p:ext>
    </p:extLst>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a:t>Time plan for </a:t>
            </a:r>
            <a:r>
              <a:rPr lang="en-GB" altLang="en-US" dirty="0" smtClean="0"/>
              <a:t>CT3#133 </a:t>
            </a:r>
            <a:endParaRPr lang="en-GB" altLang="en-US" dirty="0"/>
          </a:p>
        </p:txBody>
      </p:sp>
      <p:sp>
        <p:nvSpPr>
          <p:cNvPr id="5"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401884" y="1925739"/>
            <a:ext cx="11083664" cy="4289425"/>
          </a:xfrm>
        </p:spPr>
        <p:txBody>
          <a:bodyPr/>
          <a:lstStyle/>
          <a:p>
            <a:pPr>
              <a:spcBef>
                <a:spcPts val="1800"/>
              </a:spcBef>
            </a:pPr>
            <a:r>
              <a:rPr lang="en-US" altLang="zh-CN" sz="1600" b="1" dirty="0" err="1" smtClean="0">
                <a:latin typeface="Arial" panose="020B0604020202020204" pitchFamily="34" charset="0"/>
                <a:cs typeface="Arial" panose="020B0604020202020204" pitchFamily="34" charset="0"/>
              </a:rPr>
              <a:t>Tdoc</a:t>
            </a:r>
            <a:r>
              <a:rPr lang="en-US" altLang="zh-CN" sz="1600" b="1" dirty="0" smtClean="0">
                <a:latin typeface="Arial" panose="020B0604020202020204" pitchFamily="34" charset="0"/>
                <a:cs typeface="Arial" panose="020B0604020202020204" pitchFamily="34" charset="0"/>
              </a:rPr>
              <a:t> </a:t>
            </a:r>
            <a:r>
              <a:rPr lang="en-US" altLang="zh-CN" sz="1600" b="1" dirty="0">
                <a:latin typeface="Arial" panose="020B0604020202020204" pitchFamily="34" charset="0"/>
                <a:cs typeface="Arial" panose="020B0604020202020204" pitchFamily="34" charset="0"/>
              </a:rPr>
              <a:t>allocation &amp; submission deadline: </a:t>
            </a:r>
            <a:r>
              <a:rPr lang="en-US" altLang="zh-CN" sz="1600" u="sng" dirty="0" smtClean="0">
                <a:latin typeface="Arial" panose="020B0604020202020204" pitchFamily="34" charset="0"/>
                <a:cs typeface="Arial" panose="020B0604020202020204" pitchFamily="34" charset="0"/>
              </a:rPr>
              <a:t>Monday, 19</a:t>
            </a:r>
            <a:r>
              <a:rPr lang="en-US" altLang="zh-CN" sz="1600" u="sng" baseline="30000" dirty="0" smtClean="0">
                <a:latin typeface="Arial" panose="020B0604020202020204" pitchFamily="34" charset="0"/>
                <a:cs typeface="Arial" panose="020B0604020202020204" pitchFamily="34" charset="0"/>
              </a:rPr>
              <a:t>th</a:t>
            </a:r>
            <a:r>
              <a:rPr lang="en-US" altLang="zh-CN" sz="1600" u="sng" dirty="0" smtClean="0">
                <a:latin typeface="Arial" panose="020B0604020202020204" pitchFamily="34" charset="0"/>
                <a:cs typeface="Arial" panose="020B0604020202020204" pitchFamily="34" charset="0"/>
              </a:rPr>
              <a:t> February 2024 14:00 UTC</a:t>
            </a:r>
          </a:p>
          <a:p>
            <a:pPr>
              <a:spcBef>
                <a:spcPts val="1800"/>
              </a:spcBef>
            </a:pPr>
            <a:r>
              <a:rPr lang="en-US" altLang="zh-CN" sz="1600" b="1" dirty="0" smtClean="0">
                <a:latin typeface="Arial" panose="020B0604020202020204" pitchFamily="34" charset="0"/>
                <a:cs typeface="Arial" panose="020B0604020202020204" pitchFamily="34" charset="0"/>
              </a:rPr>
              <a:t>DAD at submission deadline: </a:t>
            </a:r>
            <a:r>
              <a:rPr lang="en-US" altLang="zh-CN" sz="1600" u="sng" dirty="0" smtClean="0">
                <a:latin typeface="Arial" panose="020B0604020202020204" pitchFamily="34" charset="0"/>
                <a:cs typeface="Arial" panose="020B0604020202020204" pitchFamily="34" charset="0"/>
              </a:rPr>
              <a:t>Tuesday, 20</a:t>
            </a:r>
            <a:r>
              <a:rPr lang="en-US" altLang="zh-CN" sz="1600" u="sng" baseline="30000" dirty="0" smtClean="0">
                <a:latin typeface="Arial" panose="020B0604020202020204" pitchFamily="34" charset="0"/>
                <a:cs typeface="Arial" panose="020B0604020202020204" pitchFamily="34" charset="0"/>
              </a:rPr>
              <a:t>th</a:t>
            </a:r>
            <a:r>
              <a:rPr lang="en-US" altLang="zh-CN" sz="1600" u="sng" dirty="0" smtClean="0">
                <a:latin typeface="Arial" panose="020B0604020202020204" pitchFamily="34" charset="0"/>
                <a:cs typeface="Arial" panose="020B0604020202020204" pitchFamily="34" charset="0"/>
              </a:rPr>
              <a:t> February 2024 07:00 UTC</a:t>
            </a:r>
            <a:endParaRPr lang="en-US" altLang="zh-CN" sz="1600" b="1" u="sng" dirty="0" smtClean="0">
              <a:latin typeface="Arial" panose="020B0604020202020204" pitchFamily="34" charset="0"/>
              <a:cs typeface="Arial" panose="020B0604020202020204" pitchFamily="34" charset="0"/>
            </a:endParaRPr>
          </a:p>
          <a:p>
            <a:pPr>
              <a:spcBef>
                <a:spcPts val="1800"/>
              </a:spcBef>
            </a:pPr>
            <a:r>
              <a:rPr lang="en-US" altLang="zh-CN" sz="1600" b="1" dirty="0" smtClean="0">
                <a:latin typeface="Arial" panose="020B0604020202020204" pitchFamily="34" charset="0"/>
                <a:cs typeface="Arial" panose="020B0604020202020204" pitchFamily="34" charset="0"/>
              </a:rPr>
              <a:t>Preliminary </a:t>
            </a:r>
            <a:r>
              <a:rPr lang="en-US" altLang="zh-CN" sz="1600" b="1" dirty="0">
                <a:latin typeface="Arial" panose="020B0604020202020204" pitchFamily="34" charset="0"/>
                <a:cs typeface="Arial" panose="020B0604020202020204" pitchFamily="34" charset="0"/>
              </a:rPr>
              <a:t>proposed Schedule: </a:t>
            </a:r>
            <a:r>
              <a:rPr lang="en-US" altLang="zh-CN" sz="1600" u="sng" dirty="0">
                <a:latin typeface="Arial" panose="020B0604020202020204" pitchFamily="34" charset="0"/>
                <a:cs typeface="Arial" panose="020B0604020202020204" pitchFamily="34" charset="0"/>
              </a:rPr>
              <a:t>Wednesday, </a:t>
            </a:r>
            <a:r>
              <a:rPr lang="en-US" altLang="zh-CN" sz="1600" u="sng" dirty="0" smtClean="0">
                <a:latin typeface="Arial" panose="020B0604020202020204" pitchFamily="34" charset="0"/>
                <a:cs typeface="Arial" panose="020B0604020202020204" pitchFamily="34" charset="0"/>
              </a:rPr>
              <a:t>21</a:t>
            </a:r>
            <a:r>
              <a:rPr lang="en-US" altLang="zh-CN" sz="1600" u="sng" baseline="30000" dirty="0" smtClean="0">
                <a:latin typeface="Arial" panose="020B0604020202020204" pitchFamily="34" charset="0"/>
                <a:cs typeface="Arial" panose="020B0604020202020204" pitchFamily="34" charset="0"/>
              </a:rPr>
              <a:t>st</a:t>
            </a:r>
            <a:r>
              <a:rPr lang="en-US" altLang="zh-CN" sz="1600" u="sng" dirty="0">
                <a:latin typeface="Arial" panose="020B0604020202020204" pitchFamily="34" charset="0"/>
                <a:cs typeface="Arial" panose="020B0604020202020204" pitchFamily="34" charset="0"/>
              </a:rPr>
              <a:t> February 2024 07:00 </a:t>
            </a:r>
            <a:r>
              <a:rPr lang="en-US" altLang="zh-CN" sz="1600" u="sng" dirty="0" smtClean="0">
                <a:latin typeface="Arial" panose="020B0604020202020204" pitchFamily="34" charset="0"/>
                <a:cs typeface="Arial" panose="020B0604020202020204" pitchFamily="34" charset="0"/>
              </a:rPr>
              <a:t>UTC</a:t>
            </a:r>
            <a:endParaRPr lang="en-US" altLang="zh-CN" sz="1600" b="1" u="sng"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Official DAD &amp; proposed Schedule at Start of Day 1: </a:t>
            </a:r>
            <a:r>
              <a:rPr lang="en-US" altLang="zh-CN" sz="1600" u="sng" dirty="0">
                <a:latin typeface="Arial" panose="020B0604020202020204" pitchFamily="34" charset="0"/>
                <a:cs typeface="Arial" panose="020B0604020202020204" pitchFamily="34" charset="0"/>
              </a:rPr>
              <a:t>Friday, </a:t>
            </a:r>
            <a:r>
              <a:rPr lang="en-US" altLang="zh-CN" sz="1600" u="sng" dirty="0" smtClean="0">
                <a:latin typeface="Arial" panose="020B0604020202020204" pitchFamily="34" charset="0"/>
                <a:cs typeface="Arial" panose="020B0604020202020204" pitchFamily="34" charset="0"/>
              </a:rPr>
              <a:t>22</a:t>
            </a:r>
            <a:r>
              <a:rPr lang="en-US" altLang="zh-CN" sz="1600" u="sng" baseline="30000" dirty="0" smtClean="0">
                <a:latin typeface="Arial" panose="020B0604020202020204" pitchFamily="34" charset="0"/>
                <a:cs typeface="Arial" panose="020B0604020202020204" pitchFamily="34" charset="0"/>
              </a:rPr>
              <a:t>nd</a:t>
            </a:r>
            <a:r>
              <a:rPr lang="en-US" altLang="zh-CN" sz="1600" u="sng" dirty="0">
                <a:latin typeface="Arial" panose="020B0604020202020204" pitchFamily="34" charset="0"/>
                <a:cs typeface="Arial" panose="020B0604020202020204" pitchFamily="34" charset="0"/>
              </a:rPr>
              <a:t> February 2024 07:00 </a:t>
            </a:r>
            <a:r>
              <a:rPr lang="en-US" altLang="zh-CN" sz="1600" u="sng" dirty="0" smtClean="0">
                <a:latin typeface="Arial" panose="020B0604020202020204" pitchFamily="34" charset="0"/>
                <a:cs typeface="Arial" panose="020B0604020202020204" pitchFamily="34" charset="0"/>
              </a:rPr>
              <a:t>UTC</a:t>
            </a:r>
            <a:endParaRPr lang="en-US" altLang="zh-CN" sz="1600" b="1" u="sng"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Start of the meeting: </a:t>
            </a:r>
            <a:r>
              <a:rPr lang="en-US" altLang="zh-CN" sz="1600" u="sng" dirty="0">
                <a:latin typeface="Arial" panose="020B0604020202020204" pitchFamily="34" charset="0"/>
                <a:cs typeface="Arial" panose="020B0604020202020204" pitchFamily="34" charset="0"/>
              </a:rPr>
              <a:t>Monday, </a:t>
            </a:r>
            <a:r>
              <a:rPr lang="en-US" altLang="zh-CN" sz="1600" u="sng" dirty="0" smtClean="0">
                <a:latin typeface="Arial" panose="020B0604020202020204" pitchFamily="34" charset="0"/>
                <a:cs typeface="Arial" panose="020B0604020202020204" pitchFamily="34" charset="0"/>
              </a:rPr>
              <a:t>26</a:t>
            </a:r>
            <a:r>
              <a:rPr lang="en-US" altLang="zh-CN" sz="1600" u="sng" baseline="30000" dirty="0" smtClean="0">
                <a:latin typeface="Arial" panose="020B0604020202020204" pitchFamily="34" charset="0"/>
                <a:cs typeface="Arial" panose="020B0604020202020204" pitchFamily="34" charset="0"/>
              </a:rPr>
              <a:t>th</a:t>
            </a:r>
            <a:r>
              <a:rPr lang="en-US" altLang="zh-CN" sz="1600" u="sng" dirty="0">
                <a:latin typeface="Arial" panose="020B0604020202020204" pitchFamily="34" charset="0"/>
                <a:cs typeface="Arial" panose="020B0604020202020204" pitchFamily="34" charset="0"/>
              </a:rPr>
              <a:t> February 2024 09:00 </a:t>
            </a:r>
            <a:r>
              <a:rPr lang="en-US" altLang="zh-CN" sz="1600" u="sng" dirty="0" smtClean="0">
                <a:latin typeface="Arial" panose="020B0604020202020204" pitchFamily="34" charset="0"/>
                <a:cs typeface="Arial" panose="020B0604020202020204" pitchFamily="34" charset="0"/>
              </a:rPr>
              <a:t>Local time</a:t>
            </a:r>
            <a:endParaRPr lang="en-US" altLang="zh-CN" sz="1600" b="1" u="sng"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DAD at Start of Day X: </a:t>
            </a:r>
            <a:r>
              <a:rPr lang="en-US" altLang="zh-CN" sz="1600" dirty="0">
                <a:latin typeface="Arial" panose="020B0604020202020204" pitchFamily="34" charset="0"/>
                <a:cs typeface="Arial" panose="020B0604020202020204" pitchFamily="34" charset="0"/>
              </a:rPr>
              <a:t>End of every Business Day</a:t>
            </a:r>
            <a:endParaRPr lang="en-US" altLang="zh-CN" sz="1600" b="1"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End of the meeting: </a:t>
            </a:r>
            <a:r>
              <a:rPr lang="en-US" altLang="zh-CN" sz="1600" u="sng" dirty="0">
                <a:latin typeface="Arial" panose="020B0604020202020204" pitchFamily="34" charset="0"/>
                <a:cs typeface="Arial" panose="020B0604020202020204" pitchFamily="34" charset="0"/>
              </a:rPr>
              <a:t>Friday, </a:t>
            </a:r>
            <a:r>
              <a:rPr lang="en-US" altLang="zh-CN" sz="1600" u="sng" dirty="0" smtClean="0">
                <a:latin typeface="Arial" panose="020B0604020202020204" pitchFamily="34" charset="0"/>
                <a:cs typeface="Arial" panose="020B0604020202020204" pitchFamily="34" charset="0"/>
              </a:rPr>
              <a:t>01</a:t>
            </a:r>
            <a:r>
              <a:rPr lang="en-US" altLang="zh-CN" sz="1600" u="sng" baseline="30000" dirty="0" smtClean="0">
                <a:latin typeface="Arial" panose="020B0604020202020204" pitchFamily="34" charset="0"/>
                <a:cs typeface="Arial" panose="020B0604020202020204" pitchFamily="34" charset="0"/>
              </a:rPr>
              <a:t>st</a:t>
            </a:r>
            <a:r>
              <a:rPr lang="en-US" altLang="zh-CN" sz="1600" u="sng" dirty="0" smtClean="0">
                <a:latin typeface="Arial" panose="020B0604020202020204" pitchFamily="34" charset="0"/>
                <a:cs typeface="Arial" panose="020B0604020202020204" pitchFamily="34" charset="0"/>
              </a:rPr>
              <a:t> March 2024 </a:t>
            </a:r>
            <a:r>
              <a:rPr lang="en-US" altLang="zh-CN" sz="1600" u="sng" dirty="0">
                <a:latin typeface="Arial" panose="020B0604020202020204" pitchFamily="34" charset="0"/>
                <a:cs typeface="Arial" panose="020B0604020202020204" pitchFamily="34" charset="0"/>
              </a:rPr>
              <a:t>15:30 Local time (estimated time)</a:t>
            </a:r>
          </a:p>
        </p:txBody>
      </p:sp>
    </p:spTree>
    <p:extLst>
      <p:ext uri="{BB962C8B-B14F-4D97-AF65-F5344CB8AC3E}">
        <p14:creationId xmlns:p14="http://schemas.microsoft.com/office/powerpoint/2010/main" val="2160649466"/>
      </p:ext>
    </p:extLst>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a:t>Before the </a:t>
            </a:r>
            <a:r>
              <a:rPr lang="en-GB" altLang="en-US" dirty="0" smtClean="0"/>
              <a:t>CT3#133 </a:t>
            </a:r>
            <a:r>
              <a:rPr lang="en-GB" altLang="en-US" dirty="0"/>
              <a:t>meeting       (1/2)</a:t>
            </a:r>
          </a:p>
        </p:txBody>
      </p:sp>
      <p:sp>
        <p:nvSpPr>
          <p:cNvPr id="50"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0" y="1690688"/>
            <a:ext cx="11921383" cy="4289425"/>
          </a:xfrm>
        </p:spPr>
        <p:txBody>
          <a:bodyPr/>
          <a:lstStyle/>
          <a:p>
            <a:r>
              <a:rPr lang="en-GB" altLang="zh-CN" sz="1800" dirty="0" err="1"/>
              <a:t>Tdoc</a:t>
            </a:r>
            <a:r>
              <a:rPr lang="en-GB" altLang="zh-CN" sz="1800" dirty="0"/>
              <a:t> reservation and submission will be handled as per the current procedures, i.e. via the 3GU Portal (</a:t>
            </a:r>
            <a:r>
              <a:rPr lang="en-GB" altLang="zh-CN" sz="1800" dirty="0">
                <a:hlinkClick r:id="rId3"/>
              </a:rPr>
              <a:t>https://portal.3gpp.org</a:t>
            </a:r>
            <a:r>
              <a:rPr lang="en-GB" altLang="zh-CN" sz="1800" dirty="0"/>
              <a:t>). The </a:t>
            </a:r>
            <a:r>
              <a:rPr lang="en-GB" altLang="zh-CN" sz="1800" dirty="0" err="1"/>
              <a:t>tdoc</a:t>
            </a:r>
            <a:r>
              <a:rPr lang="en-GB" altLang="zh-CN" sz="1800" dirty="0"/>
              <a:t> number shall be used as the zip file name for each submitted contribution</a:t>
            </a:r>
          </a:p>
          <a:p>
            <a:pPr lvl="1"/>
            <a:r>
              <a:rPr lang="en-US" altLang="zh-CN" sz="1800" dirty="0"/>
              <a:t>Refer to the draft agenda as </a:t>
            </a:r>
            <a:r>
              <a:rPr lang="en-US" altLang="zh-CN" sz="1800" dirty="0" smtClean="0">
                <a:hlinkClick r:id="rId4"/>
              </a:rPr>
              <a:t>C3-241000</a:t>
            </a:r>
            <a:r>
              <a:rPr lang="en-US" altLang="zh-CN" sz="1800" dirty="0" smtClean="0"/>
              <a:t> </a:t>
            </a:r>
            <a:endParaRPr lang="en-US" altLang="zh-CN" sz="1800" dirty="0"/>
          </a:p>
          <a:p>
            <a:pPr lvl="1"/>
            <a:r>
              <a:rPr lang="en-US" altLang="zh-CN" sz="1800" dirty="0"/>
              <a:t>For this meeting, all releases will be handled and Rel-18 shares the highest priority. In addition,</a:t>
            </a:r>
          </a:p>
          <a:p>
            <a:pPr lvl="2">
              <a:buFont typeface="Wingdings" panose="05000000000000000000" pitchFamily="2" charset="2"/>
              <a:buChar char="ü"/>
            </a:pPr>
            <a:r>
              <a:rPr lang="en-US" altLang="zh-CN" sz="1800" dirty="0"/>
              <a:t>For Rel-18, maximum </a:t>
            </a:r>
            <a:r>
              <a:rPr lang="en-US" altLang="zh-CN" sz="1800" b="1" dirty="0" smtClean="0"/>
              <a:t>12</a:t>
            </a:r>
            <a:r>
              <a:rPr lang="en-US" altLang="zh-CN" sz="1800" dirty="0" smtClean="0"/>
              <a:t> </a:t>
            </a:r>
            <a:r>
              <a:rPr lang="en-US" altLang="zh-CN" sz="1800" dirty="0"/>
              <a:t>(p)CRs per company (as first source company) per Agenda Item/Work Item </a:t>
            </a:r>
            <a:r>
              <a:rPr lang="en-US" altLang="zh-CN" sz="1800" b="1" dirty="0"/>
              <a:t>for </a:t>
            </a:r>
            <a:r>
              <a:rPr lang="en-US" altLang="zh-CN" sz="1800" b="1" dirty="0" smtClean="0"/>
              <a:t>XRM</a:t>
            </a:r>
            <a:r>
              <a:rPr lang="en-US" altLang="zh-CN" sz="1800" b="1" dirty="0"/>
              <a:t>, </a:t>
            </a:r>
            <a:r>
              <a:rPr lang="en-US" altLang="zh-CN" sz="1800" b="1" dirty="0" smtClean="0"/>
              <a:t>eNA_Ph3, ADAES </a:t>
            </a:r>
            <a:r>
              <a:rPr lang="en-US" altLang="zh-CN" sz="1800" b="1" dirty="0"/>
              <a:t>and </a:t>
            </a:r>
            <a:r>
              <a:rPr lang="en-US" altLang="zh-CN" sz="1800" b="1" dirty="0" smtClean="0"/>
              <a:t>NSCALE</a:t>
            </a:r>
            <a:r>
              <a:rPr lang="en-US" altLang="zh-CN" sz="1800" dirty="0" smtClean="0"/>
              <a:t>; </a:t>
            </a:r>
            <a:r>
              <a:rPr lang="en-US" altLang="zh-CN" sz="1800" dirty="0"/>
              <a:t>maximum </a:t>
            </a:r>
            <a:r>
              <a:rPr lang="en-US" altLang="zh-CN" sz="1800" b="1" dirty="0"/>
              <a:t>6</a:t>
            </a:r>
            <a:r>
              <a:rPr lang="en-US" altLang="zh-CN" sz="1800" dirty="0"/>
              <a:t> (p)CRs per company (as first source company) per other Agenda item; Gentle agreement on new API definition applies to this meeting</a:t>
            </a:r>
          </a:p>
          <a:p>
            <a:pPr lvl="2">
              <a:buFont typeface="Wingdings" panose="05000000000000000000" pitchFamily="2" charset="2"/>
              <a:buChar char="ü"/>
            </a:pPr>
            <a:r>
              <a:rPr lang="en-US" altLang="zh-CN" sz="1800" dirty="0"/>
              <a:t>For pre Rel-18, maximum </a:t>
            </a:r>
            <a:r>
              <a:rPr lang="en-US" altLang="zh-CN" sz="1800" b="1" dirty="0"/>
              <a:t>2</a:t>
            </a:r>
            <a:r>
              <a:rPr lang="en-US" altLang="zh-CN" sz="1800" dirty="0"/>
              <a:t> CRs per company (as first source company) per Agenda Item, not including mirror ones. </a:t>
            </a:r>
            <a:r>
              <a:rPr lang="en-GB" altLang="zh-CN" sz="1800" dirty="0"/>
              <a:t>Only FASMO CRs will be accepted</a:t>
            </a:r>
            <a:endParaRPr lang="en-US" altLang="zh-CN" sz="1800" dirty="0"/>
          </a:p>
          <a:p>
            <a:pPr lvl="2">
              <a:buFont typeface="Wingdings" panose="05000000000000000000" pitchFamily="2" charset="2"/>
              <a:buChar char="ü"/>
            </a:pPr>
            <a:r>
              <a:rPr lang="en-US" altLang="zh-CN" sz="1800" dirty="0"/>
              <a:t>Maximum 100 (p)CRs per company (as first source company) in total for all the Agenda items, </a:t>
            </a:r>
            <a:r>
              <a:rPr lang="en-US" altLang="zh-CN" sz="1800" b="1" dirty="0"/>
              <a:t>including mirror ones</a:t>
            </a:r>
            <a:r>
              <a:rPr lang="en-US" altLang="zh-CN" sz="1800" dirty="0"/>
              <a:t>.</a:t>
            </a:r>
          </a:p>
          <a:p>
            <a:pPr lvl="2">
              <a:buFont typeface="Wingdings" panose="05000000000000000000" pitchFamily="2" charset="2"/>
              <a:buChar char="ü"/>
            </a:pPr>
            <a:r>
              <a:rPr lang="en-US" altLang="zh-CN" sz="1800" dirty="0"/>
              <a:t>The </a:t>
            </a:r>
            <a:r>
              <a:rPr lang="en-US" altLang="zh-CN" sz="1800" dirty="0" err="1"/>
              <a:t>Tdocs</a:t>
            </a:r>
            <a:r>
              <a:rPr lang="en-US" altLang="zh-CN" sz="1800" dirty="0"/>
              <a:t> for </a:t>
            </a:r>
            <a:r>
              <a:rPr lang="en-US" altLang="zh-CN" sz="1800" dirty="0" err="1"/>
              <a:t>OpenAPI</a:t>
            </a:r>
            <a:r>
              <a:rPr lang="en-US" altLang="zh-CN" sz="1800" dirty="0"/>
              <a:t> updates, for new TSs not under change control, </a:t>
            </a:r>
            <a:r>
              <a:rPr lang="en-GB" altLang="zh-CN" sz="1800" dirty="0"/>
              <a:t>presentation sheets or exception sheets for WIs, if any, </a:t>
            </a:r>
            <a:r>
              <a:rPr lang="en-US" altLang="zh-CN" sz="1800" dirty="0"/>
              <a:t>are exceptions in above bullets, those documents will be handled during email approval process as usual.</a:t>
            </a:r>
          </a:p>
          <a:p>
            <a:pPr lvl="2">
              <a:buFont typeface="Wingdings" panose="05000000000000000000" pitchFamily="2" charset="2"/>
              <a:buChar char="ü"/>
            </a:pPr>
            <a:r>
              <a:rPr lang="en-GB" altLang="zh-CN" sz="1800" dirty="0"/>
              <a:t>LATE documents (unavailable at the submission </a:t>
            </a:r>
            <a:r>
              <a:rPr lang="en-GB" altLang="zh-CN" sz="1800" dirty="0" smtClean="0"/>
              <a:t>deadline,</a:t>
            </a:r>
            <a:r>
              <a:rPr lang="en-US" altLang="zh-CN" sz="1800" dirty="0" smtClean="0"/>
              <a:t> </a:t>
            </a:r>
            <a:r>
              <a:rPr lang="en-US" altLang="zh-CN" sz="1800" dirty="0"/>
              <a:t>or </a:t>
            </a:r>
            <a:r>
              <a:rPr lang="en-US" altLang="zh-CN" sz="1800" dirty="0" smtClean="0"/>
              <a:t>new </a:t>
            </a:r>
            <a:r>
              <a:rPr lang="en-US" altLang="zh-CN" sz="1800" dirty="0"/>
              <a:t>proposals not </a:t>
            </a:r>
            <a:r>
              <a:rPr lang="en-US" altLang="zh-CN" sz="1800" dirty="0" smtClean="0"/>
              <a:t>revisions, or not the proposals moved to other releases </a:t>
            </a:r>
            <a:r>
              <a:rPr lang="en-US" altLang="zh-CN" sz="1800" dirty="0"/>
              <a:t>during the meeting</a:t>
            </a:r>
            <a:r>
              <a:rPr lang="en-GB" altLang="zh-CN" sz="1800" dirty="0" smtClean="0"/>
              <a:t>) </a:t>
            </a:r>
            <a:r>
              <a:rPr lang="en-GB" altLang="zh-CN" sz="1800" dirty="0"/>
              <a:t>will not be handled by the CT3 meeting</a:t>
            </a:r>
          </a:p>
          <a:p>
            <a:pPr lvl="1"/>
            <a:r>
              <a:rPr lang="en-GB" altLang="zh-CN" sz="1800" dirty="0"/>
              <a:t>If delegates believe the documents should be discussed jointly in both WGs, the documents should be submitted to both WGs. Delegates should inform the Chairs that the documents should be discussed jointly in both reflectors</a:t>
            </a:r>
          </a:p>
          <a:p>
            <a:pPr marL="457200" lvl="1" indent="0">
              <a:buNone/>
            </a:pPr>
            <a:endParaRPr lang="en-US" altLang="zh-CN" sz="1800" dirty="0"/>
          </a:p>
        </p:txBody>
      </p:sp>
    </p:spTree>
    <p:extLst>
      <p:ext uri="{BB962C8B-B14F-4D97-AF65-F5344CB8AC3E}">
        <p14:creationId xmlns:p14="http://schemas.microsoft.com/office/powerpoint/2010/main" val="1699361779"/>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a:t>Before the </a:t>
            </a:r>
            <a:r>
              <a:rPr lang="en-GB" altLang="en-US" dirty="0" smtClean="0"/>
              <a:t>CT3#133 </a:t>
            </a:r>
            <a:r>
              <a:rPr lang="en-GB" altLang="en-US" dirty="0"/>
              <a:t>meeting       (2/2)</a:t>
            </a:r>
          </a:p>
        </p:txBody>
      </p:sp>
      <p:sp>
        <p:nvSpPr>
          <p:cNvPr id="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354093" y="1784692"/>
            <a:ext cx="11080179" cy="4289425"/>
          </a:xfrm>
        </p:spPr>
        <p:txBody>
          <a:bodyPr/>
          <a:lstStyle/>
          <a:p>
            <a:pPr marL="360000" lvl="0" indent="-288000"/>
            <a:r>
              <a:rPr lang="en-GB" altLang="zh-CN" sz="2000" dirty="0"/>
              <a:t>The Chair will provide the DAD at submission deadline (as </a:t>
            </a:r>
            <a:r>
              <a:rPr lang="en-GB" altLang="zh-CN" sz="2000" dirty="0" smtClean="0"/>
              <a:t>C3-241004</a:t>
            </a:r>
            <a:r>
              <a:rPr lang="en-GB" altLang="zh-CN" sz="2000" dirty="0"/>
              <a:t>) </a:t>
            </a:r>
            <a:r>
              <a:rPr lang="en-US" altLang="zh-CN" sz="2000" dirty="0"/>
              <a:t>by </a:t>
            </a:r>
            <a:r>
              <a:rPr lang="en-GB" altLang="zh-CN" sz="2000" dirty="0"/>
              <a:t>Tuesday, </a:t>
            </a:r>
            <a:r>
              <a:rPr lang="en-US" altLang="zh-CN" sz="2000" dirty="0" smtClean="0"/>
              <a:t>20</a:t>
            </a:r>
            <a:r>
              <a:rPr lang="en-US" altLang="zh-CN" sz="2000" baseline="30000" dirty="0" smtClean="0"/>
              <a:t>th</a:t>
            </a:r>
            <a:r>
              <a:rPr lang="en-US" altLang="zh-CN" sz="2000" dirty="0" smtClean="0"/>
              <a:t> February 2024</a:t>
            </a:r>
            <a:r>
              <a:rPr lang="en-GB" altLang="zh-CN" sz="2000" dirty="0" smtClean="0"/>
              <a:t>. </a:t>
            </a:r>
            <a:r>
              <a:rPr lang="en-GB" altLang="zh-CN" sz="2000" dirty="0"/>
              <a:t>The DAD will include the CR impact on </a:t>
            </a:r>
            <a:r>
              <a:rPr lang="en-GB" altLang="zh-CN" sz="2000" dirty="0" err="1"/>
              <a:t>OpenAPI</a:t>
            </a:r>
            <a:r>
              <a:rPr lang="en-GB" altLang="zh-CN" sz="2000" dirty="0"/>
              <a:t> file(s), and the LS related actions proposed by the Chair</a:t>
            </a:r>
            <a:endParaRPr lang="zh-CN" altLang="zh-CN" sz="2000" dirty="0"/>
          </a:p>
          <a:p>
            <a:pPr lvl="1"/>
            <a:r>
              <a:rPr lang="en-GB" altLang="zh-CN" sz="2000" dirty="0"/>
              <a:t>When a LS requires an action (CRs, LS reply), the related documents should be submitted to the meeting. Otherwise the LS will be postponed</a:t>
            </a:r>
            <a:r>
              <a:rPr lang="en-GB" altLang="zh-CN" sz="2000" dirty="0" smtClean="0"/>
              <a:t>.</a:t>
            </a:r>
          </a:p>
          <a:p>
            <a:pPr lvl="1"/>
            <a:r>
              <a:rPr lang="en-GB" altLang="zh-CN" sz="2000" dirty="0"/>
              <a:t>LATE documents (unavailable at submission deadline) will be withdrawn at the submission </a:t>
            </a:r>
            <a:r>
              <a:rPr lang="en-GB" altLang="zh-CN" sz="2000" dirty="0" smtClean="0"/>
              <a:t>deadline.</a:t>
            </a:r>
            <a:endParaRPr lang="zh-CN" altLang="zh-CN" sz="2000" dirty="0"/>
          </a:p>
          <a:p>
            <a:pPr marL="360000" indent="-288000"/>
            <a:r>
              <a:rPr lang="en-GB" altLang="zh-CN" sz="2000" dirty="0"/>
              <a:t>The Chair will provide a preliminary proposed schedule</a:t>
            </a:r>
            <a:r>
              <a:rPr lang="en-US" altLang="zh-CN" sz="2000" dirty="0"/>
              <a:t> (as </a:t>
            </a:r>
            <a:r>
              <a:rPr lang="en-US" altLang="zh-CN" sz="2000" dirty="0" smtClean="0"/>
              <a:t>draft_C3-241003</a:t>
            </a:r>
            <a:r>
              <a:rPr lang="en-US" altLang="zh-CN" sz="2000" dirty="0"/>
              <a:t>) by </a:t>
            </a:r>
            <a:r>
              <a:rPr lang="en-GB" altLang="zh-CN" sz="2000" dirty="0"/>
              <a:t>Wednesday, </a:t>
            </a:r>
            <a:r>
              <a:rPr lang="en-US" altLang="zh-CN" sz="2000" dirty="0" smtClean="0"/>
              <a:t>21</a:t>
            </a:r>
            <a:r>
              <a:rPr lang="en-US" altLang="zh-CN" sz="2000" baseline="30000" dirty="0" smtClean="0"/>
              <a:t>st </a:t>
            </a:r>
            <a:r>
              <a:rPr lang="en-US" altLang="zh-CN" sz="2000" dirty="0" smtClean="0"/>
              <a:t>February 2024</a:t>
            </a:r>
            <a:r>
              <a:rPr lang="en-GB" altLang="zh-CN" sz="2000" dirty="0" smtClean="0"/>
              <a:t>. </a:t>
            </a:r>
            <a:r>
              <a:rPr lang="en-GB" altLang="zh-CN" sz="2000" dirty="0"/>
              <a:t>If needed, delegates should inform the Chair about any controversial topics that should be prioritized so that it is considered in the schedule, if accepted by the WG</a:t>
            </a:r>
            <a:r>
              <a:rPr lang="en-US" altLang="zh-CN" sz="2000" dirty="0"/>
              <a:t> </a:t>
            </a:r>
          </a:p>
          <a:p>
            <a:pPr marL="360000" indent="-288000"/>
            <a:r>
              <a:rPr lang="en-GB" altLang="zh-CN" sz="2000" dirty="0"/>
              <a:t>The Chair will provide the DAD at Start of Day 1 </a:t>
            </a:r>
            <a:r>
              <a:rPr lang="en-US" altLang="zh-CN" sz="2000" dirty="0"/>
              <a:t>(as </a:t>
            </a:r>
            <a:r>
              <a:rPr lang="en-US" altLang="zh-CN" sz="2000" dirty="0" smtClean="0"/>
              <a:t>C3-241005</a:t>
            </a:r>
            <a:r>
              <a:rPr lang="en-US" altLang="zh-CN" sz="2000" dirty="0"/>
              <a:t>) </a:t>
            </a:r>
            <a:r>
              <a:rPr lang="en-GB" altLang="zh-CN" sz="2000" dirty="0"/>
              <a:t>and the official proposed schedule</a:t>
            </a:r>
            <a:r>
              <a:rPr lang="en-US" altLang="zh-CN" sz="2000" dirty="0"/>
              <a:t> (as </a:t>
            </a:r>
            <a:r>
              <a:rPr lang="en-US" altLang="zh-CN" sz="2000" dirty="0" smtClean="0"/>
              <a:t>C3-241003</a:t>
            </a:r>
            <a:r>
              <a:rPr lang="en-US" altLang="zh-CN" sz="2000" dirty="0"/>
              <a:t>) by Friday </a:t>
            </a:r>
            <a:r>
              <a:rPr lang="en-US" altLang="zh-CN" sz="2000" dirty="0" smtClean="0"/>
              <a:t>23</a:t>
            </a:r>
            <a:r>
              <a:rPr lang="en-US" altLang="zh-CN" sz="2000" baseline="30000" dirty="0" smtClean="0"/>
              <a:t>rd</a:t>
            </a:r>
            <a:r>
              <a:rPr lang="en-US" altLang="zh-CN" sz="2000" dirty="0"/>
              <a:t> </a:t>
            </a:r>
            <a:r>
              <a:rPr lang="en-US" altLang="zh-CN" sz="2000" dirty="0" smtClean="0"/>
              <a:t>February 2024</a:t>
            </a:r>
            <a:endParaRPr lang="zh-CN" altLang="zh-CN" sz="2000" dirty="0"/>
          </a:p>
          <a:p>
            <a:pPr marL="360000" lvl="0" indent="-288000"/>
            <a:r>
              <a:rPr lang="en-GB" altLang="zh-CN" sz="2000" dirty="0"/>
              <a:t>The MCC will reserve conference bridges using Microsoft Teams and share the associated link(s) to remote participants registered for the </a:t>
            </a:r>
            <a:r>
              <a:rPr lang="en-GB" altLang="zh-CN" sz="2000" dirty="0" smtClean="0"/>
              <a:t>CT3#133 </a:t>
            </a:r>
            <a:r>
              <a:rPr lang="en-GB" altLang="zh-CN" sz="2000" dirty="0"/>
              <a:t>meeting</a:t>
            </a:r>
            <a:endParaRPr lang="zh-CN" altLang="zh-CN" sz="2000" dirty="0"/>
          </a:p>
        </p:txBody>
      </p:sp>
    </p:spTree>
    <p:extLst>
      <p:ext uri="{BB962C8B-B14F-4D97-AF65-F5344CB8AC3E}">
        <p14:creationId xmlns:p14="http://schemas.microsoft.com/office/powerpoint/2010/main" val="407240859"/>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a:t>During the meeting – General      (1/2)</a:t>
            </a:r>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291268" y="1767600"/>
            <a:ext cx="11305375" cy="4351338"/>
          </a:xfrm>
        </p:spPr>
        <p:txBody>
          <a:bodyPr/>
          <a:lstStyle/>
          <a:p>
            <a:r>
              <a:rPr lang="en-US" altLang="zh-CN" sz="2000" dirty="0" smtClean="0"/>
              <a:t>CT3#133 </a:t>
            </a:r>
            <a:r>
              <a:rPr lang="en-US" altLang="zh-CN" sz="2000" dirty="0"/>
              <a:t>meeting will officially </a:t>
            </a:r>
            <a:r>
              <a:rPr lang="en-US" altLang="zh-CN" sz="2000" b="1" dirty="0"/>
              <a:t>start at </a:t>
            </a:r>
            <a:r>
              <a:rPr lang="en-US" altLang="zh-CN" sz="2000" b="1" dirty="0" smtClean="0"/>
              <a:t>09:00 </a:t>
            </a:r>
            <a:r>
              <a:rPr lang="en-US" altLang="zh-CN" sz="2000" b="1" dirty="0"/>
              <a:t>on Monday </a:t>
            </a:r>
            <a:r>
              <a:rPr lang="en-US" altLang="zh-CN" sz="2000" b="1" dirty="0" smtClean="0"/>
              <a:t>26</a:t>
            </a:r>
            <a:r>
              <a:rPr lang="en-US" altLang="zh-CN" sz="2000" b="1" baseline="30000" dirty="0" smtClean="0"/>
              <a:t>th</a:t>
            </a:r>
            <a:r>
              <a:rPr lang="en-US" altLang="zh-CN" sz="2000" b="1" dirty="0" smtClean="0"/>
              <a:t> February 2024, in Athens Greece.</a:t>
            </a:r>
            <a:endParaRPr lang="en-US" altLang="zh-CN" sz="2000" b="1" dirty="0"/>
          </a:p>
          <a:p>
            <a:r>
              <a:rPr lang="en-US" altLang="zh-CN" sz="2000" dirty="0" smtClean="0"/>
              <a:t>CT3#133 </a:t>
            </a:r>
            <a:r>
              <a:rPr lang="en-US" altLang="zh-CN" sz="2000" dirty="0"/>
              <a:t>will be a F2F meeting with </a:t>
            </a:r>
            <a:r>
              <a:rPr lang="en-US" altLang="zh-CN" sz="2000" b="1" dirty="0" smtClean="0"/>
              <a:t>one-way </a:t>
            </a:r>
            <a:r>
              <a:rPr lang="en-US" altLang="zh-CN" sz="2000" dirty="0"/>
              <a:t>remote participation</a:t>
            </a:r>
          </a:p>
          <a:p>
            <a:pPr lvl="1"/>
            <a:r>
              <a:rPr lang="en-US" altLang="zh-CN" sz="2000" dirty="0"/>
              <a:t>The documents being processed in the meeting room will be shared to both the F2F and remote participations</a:t>
            </a:r>
          </a:p>
          <a:p>
            <a:pPr lvl="1"/>
            <a:r>
              <a:rPr lang="en-US" altLang="zh-CN" sz="2000" dirty="0"/>
              <a:t>F2F participants should raise hand if you want to speak, and use standing microphone in the meeting room to speak when your turn</a:t>
            </a:r>
          </a:p>
          <a:p>
            <a:pPr lvl="1"/>
            <a:r>
              <a:rPr lang="en-US" altLang="zh-CN" sz="2000" dirty="0"/>
              <a:t>Remote participants will listen </a:t>
            </a:r>
            <a:r>
              <a:rPr lang="en-US" altLang="zh-CN" sz="2000" dirty="0" smtClean="0"/>
              <a:t>but </a:t>
            </a:r>
            <a:r>
              <a:rPr lang="en-US" altLang="zh-CN" sz="2000" b="1" dirty="0"/>
              <a:t>NOT talk </a:t>
            </a:r>
            <a:r>
              <a:rPr lang="en-US" altLang="zh-CN" sz="2000" dirty="0"/>
              <a:t>by accessing to the meeting links via the Teams. Comments from remote participants (e.g. via email discussion) will </a:t>
            </a:r>
            <a:r>
              <a:rPr lang="en-US" altLang="zh-CN" sz="2000" b="1" dirty="0"/>
              <a:t>NOT</a:t>
            </a:r>
            <a:r>
              <a:rPr lang="en-US" altLang="zh-CN" sz="2000" dirty="0"/>
              <a:t> be taken into account for the official meeting, and cannot prevent the final conclusion of documents (e.g. agreement).</a:t>
            </a:r>
          </a:p>
          <a:p>
            <a:r>
              <a:rPr lang="en-GB" altLang="zh-CN" sz="2000" dirty="0" smtClean="0"/>
              <a:t>Contributions </a:t>
            </a:r>
            <a:r>
              <a:rPr lang="en-GB" altLang="zh-CN" sz="2000" dirty="0"/>
              <a:t>on Release 18 Work Items will be awarded the highest priority. </a:t>
            </a:r>
            <a:r>
              <a:rPr lang="en-US" altLang="zh-CN" sz="2000" dirty="0"/>
              <a:t>All releases will be handled and Rel-18 shares the highest priority. </a:t>
            </a:r>
            <a:r>
              <a:rPr lang="en-GB" altLang="zh-CN" sz="2000" dirty="0"/>
              <a:t>The detailed input contribution control as described in the 3</a:t>
            </a:r>
            <a:r>
              <a:rPr lang="en-GB" altLang="zh-CN" sz="2000" baseline="30000" dirty="0"/>
              <a:t>rd</a:t>
            </a:r>
            <a:r>
              <a:rPr lang="en-GB" altLang="zh-CN" sz="2000" dirty="0"/>
              <a:t> slide applies to this meeting</a:t>
            </a:r>
            <a:r>
              <a:rPr lang="en-US" altLang="zh-CN" sz="2000" b="1" dirty="0"/>
              <a:t>.</a:t>
            </a:r>
            <a:endParaRPr lang="en-US" altLang="zh-CN" dirty="0"/>
          </a:p>
        </p:txBody>
      </p:sp>
    </p:spTree>
    <p:extLst>
      <p:ext uri="{BB962C8B-B14F-4D97-AF65-F5344CB8AC3E}">
        <p14:creationId xmlns:p14="http://schemas.microsoft.com/office/powerpoint/2010/main" val="210688669"/>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a:t>During the meeting – General      (2/2)</a:t>
            </a:r>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297882" y="1773374"/>
            <a:ext cx="11187665" cy="4351338"/>
          </a:xfrm>
        </p:spPr>
        <p:txBody>
          <a:bodyPr/>
          <a:lstStyle/>
          <a:p>
            <a:pPr marL="360000" indent="-288000"/>
            <a:r>
              <a:rPr lang="en-US" altLang="zh-CN" sz="2000" dirty="0"/>
              <a:t>The time schedule as </a:t>
            </a:r>
            <a:r>
              <a:rPr lang="en-US" altLang="zh-CN" sz="2000" dirty="0" smtClean="0"/>
              <a:t>C3-241003 </a:t>
            </a:r>
            <a:r>
              <a:rPr lang="en-US" altLang="zh-CN" sz="2000" dirty="0"/>
              <a:t>will be followed during the meeting</a:t>
            </a:r>
          </a:p>
          <a:p>
            <a:pPr lvl="1"/>
            <a:r>
              <a:rPr lang="en-US" altLang="zh-CN" sz="2000" dirty="0" smtClean="0"/>
              <a:t>F2F participants </a:t>
            </a:r>
            <a:r>
              <a:rPr lang="en-GB" altLang="zh-CN" sz="2000" dirty="0" smtClean="0"/>
              <a:t>should </a:t>
            </a:r>
            <a:r>
              <a:rPr lang="en-GB" altLang="zh-CN" sz="2000" dirty="0"/>
              <a:t>provide comments according to the provided schedule, i.e. all comments to the submitted documents should be received at the latest the day the related WI(s) is/are scheduled </a:t>
            </a:r>
          </a:p>
          <a:p>
            <a:pPr marL="360000" lvl="0" indent="-288000"/>
            <a:r>
              <a:rPr lang="en-GB" altLang="zh-CN" sz="2000" dirty="0" smtClean="0"/>
              <a:t>The </a:t>
            </a:r>
            <a:r>
              <a:rPr lang="en-GB" altLang="zh-CN" sz="2000" dirty="0"/>
              <a:t>Chair will share the updated official DAD on the CT3 reflector at the end of each day. The Chair will provide a draft DAD during daily lunch break under:</a:t>
            </a:r>
            <a:endParaRPr lang="zh-CN" altLang="zh-CN" sz="2000" dirty="0"/>
          </a:p>
          <a:p>
            <a:pPr lvl="1"/>
            <a:r>
              <a:rPr lang="en-GB" altLang="zh-CN" sz="2000" u="sng" dirty="0" smtClean="0">
                <a:hlinkClick r:id="rId2"/>
              </a:rPr>
              <a:t>https://www.3gpp.org/ftp/tsg_ct/WG3_interworking_ex-CN3/TSGC3_133_Athens/Inbox/ChairNotes</a:t>
            </a:r>
            <a:endParaRPr lang="en-GB" altLang="zh-CN" sz="2000" dirty="0"/>
          </a:p>
          <a:p>
            <a:pPr marL="360000" indent="-288000"/>
            <a:r>
              <a:rPr lang="en-US" altLang="zh-CN" sz="2000" dirty="0"/>
              <a:t>Email discussions via the email list </a:t>
            </a:r>
            <a:r>
              <a:rPr lang="en-US" altLang="zh-CN" sz="2000" u="sng" dirty="0">
                <a:hlinkClick r:id="rId3"/>
              </a:rPr>
              <a:t>3GPP_TSG_CT_WG3_main@LIST.ETSI.ORG</a:t>
            </a:r>
            <a:r>
              <a:rPr lang="en-US" altLang="zh-CN" sz="2000" u="sng" dirty="0"/>
              <a:t> </a:t>
            </a:r>
            <a:r>
              <a:rPr lang="en-GB" altLang="zh-CN" sz="2000" dirty="0"/>
              <a:t>are </a:t>
            </a:r>
            <a:r>
              <a:rPr lang="en-GB" altLang="zh-CN" sz="2000" b="1" dirty="0"/>
              <a:t>ONLY used for offline </a:t>
            </a:r>
            <a:r>
              <a:rPr lang="en-GB" altLang="zh-CN" sz="2000" b="1" dirty="0" smtClean="0"/>
              <a:t>discussions</a:t>
            </a:r>
            <a:r>
              <a:rPr lang="en-GB" altLang="zh-CN" sz="2000" dirty="0" smtClean="0"/>
              <a:t>, the comments via the email discussion will not be implemented into the DAD.</a:t>
            </a:r>
            <a:endParaRPr lang="en-GB" altLang="zh-CN" sz="2000" dirty="0"/>
          </a:p>
          <a:p>
            <a:pPr marL="360000" lvl="0" indent="-288000"/>
            <a:r>
              <a:rPr lang="en-GB" altLang="zh-CN" sz="2000" dirty="0"/>
              <a:t>Late documents shall be avoided with following exceptions:</a:t>
            </a:r>
          </a:p>
          <a:p>
            <a:pPr lvl="1"/>
            <a:r>
              <a:rPr lang="en-US" altLang="zh-CN" sz="1800" dirty="0"/>
              <a:t>Incoming LS(s) received during the meeting, and </a:t>
            </a:r>
            <a:r>
              <a:rPr lang="en-US" altLang="zh-CN" sz="1800" dirty="0" smtClean="0"/>
              <a:t>reply/outgoing </a:t>
            </a:r>
            <a:r>
              <a:rPr lang="en-US" altLang="zh-CN" sz="1800" dirty="0"/>
              <a:t>LS(s);</a:t>
            </a:r>
          </a:p>
          <a:p>
            <a:pPr lvl="1"/>
            <a:r>
              <a:rPr lang="en-GB" altLang="zh-CN" sz="1800" dirty="0" smtClean="0"/>
              <a:t>Ones </a:t>
            </a:r>
            <a:r>
              <a:rPr lang="en-GB" altLang="zh-CN" sz="1800" dirty="0"/>
              <a:t>accepted during a topic </a:t>
            </a:r>
            <a:r>
              <a:rPr lang="en-GB" altLang="zh-CN" sz="1800" dirty="0" smtClean="0"/>
              <a:t>discussion;</a:t>
            </a:r>
          </a:p>
          <a:p>
            <a:pPr lvl="1"/>
            <a:r>
              <a:rPr lang="en-GB" altLang="zh-CN" sz="1800" dirty="0"/>
              <a:t>Outcome of an action addressed during a joint </a:t>
            </a:r>
            <a:r>
              <a:rPr lang="en-GB" altLang="zh-CN" sz="1800" dirty="0" smtClean="0"/>
              <a:t>session</a:t>
            </a:r>
            <a:r>
              <a:rPr lang="en-GB" altLang="zh-CN" sz="1800" dirty="0"/>
              <a:t>.</a:t>
            </a:r>
          </a:p>
          <a:p>
            <a:pPr lvl="1"/>
            <a:endParaRPr lang="en-GB" altLang="zh-CN" sz="2000" dirty="0"/>
          </a:p>
        </p:txBody>
      </p:sp>
    </p:spTree>
    <p:extLst>
      <p:ext uri="{BB962C8B-B14F-4D97-AF65-F5344CB8AC3E}">
        <p14:creationId xmlns:p14="http://schemas.microsoft.com/office/powerpoint/2010/main" val="511580027"/>
      </p:ext>
    </p:extLst>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err="1"/>
              <a:t>Tdoc</a:t>
            </a:r>
            <a:r>
              <a:rPr lang="en-GB" altLang="en-US" dirty="0"/>
              <a:t> reservation &amp; submission    (1/2)</a:t>
            </a:r>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509880" y="1799499"/>
            <a:ext cx="10515600" cy="4351338"/>
          </a:xfrm>
        </p:spPr>
        <p:txBody>
          <a:bodyPr/>
          <a:lstStyle/>
          <a:p>
            <a:pPr marL="360000" indent="-288000"/>
            <a:r>
              <a:rPr lang="en-GB" altLang="zh-CN" sz="2000" b="1" dirty="0"/>
              <a:t>For contributions that require revision, </a:t>
            </a:r>
            <a:r>
              <a:rPr lang="en-GB" altLang="zh-CN" sz="2000" dirty="0"/>
              <a:t>delegate will </a:t>
            </a:r>
            <a:r>
              <a:rPr lang="en-GB" altLang="zh-CN" sz="2000" b="1" dirty="0"/>
              <a:t>reserve the </a:t>
            </a:r>
            <a:r>
              <a:rPr lang="en-GB" altLang="zh-CN" sz="2000" b="1" dirty="0" err="1"/>
              <a:t>Tdoc</a:t>
            </a:r>
            <a:r>
              <a:rPr lang="en-GB" altLang="zh-CN" sz="2000" b="1" dirty="0"/>
              <a:t> number for the revision via the 3GU </a:t>
            </a:r>
            <a:r>
              <a:rPr lang="en-GB" altLang="zh-CN" sz="2000" dirty="0"/>
              <a:t>Portal (</a:t>
            </a:r>
            <a:r>
              <a:rPr lang="en-GB" altLang="zh-CN" sz="2000" dirty="0">
                <a:hlinkClick r:id="rId2"/>
              </a:rPr>
              <a:t>https://portal.3gpp.org</a:t>
            </a:r>
            <a:r>
              <a:rPr lang="en-GB" altLang="zh-CN" sz="2000" dirty="0"/>
              <a:t>).</a:t>
            </a:r>
            <a:endParaRPr lang="zh-CN" altLang="zh-CN" sz="2000" dirty="0"/>
          </a:p>
          <a:p>
            <a:pPr lvl="1"/>
            <a:r>
              <a:rPr lang="en-GB" altLang="zh-CN" sz="2000" dirty="0"/>
              <a:t>New </a:t>
            </a:r>
            <a:r>
              <a:rPr lang="en-GB" altLang="zh-CN" sz="2000" dirty="0" err="1"/>
              <a:t>Tdoc</a:t>
            </a:r>
            <a:r>
              <a:rPr lang="en-GB" altLang="zh-CN" sz="2000" dirty="0"/>
              <a:t> number should be reserved </a:t>
            </a:r>
            <a:r>
              <a:rPr lang="en-GB" altLang="zh-CN" sz="2000" b="1" dirty="0"/>
              <a:t>when there is no any objection or request to postpone, and the draft revision is stable enough</a:t>
            </a:r>
            <a:endParaRPr lang="zh-CN" altLang="zh-CN" sz="2000" dirty="0"/>
          </a:p>
          <a:p>
            <a:pPr lvl="1"/>
            <a:r>
              <a:rPr lang="en-GB" altLang="zh-CN" sz="2000" dirty="0"/>
              <a:t>All the relevant fields for each </a:t>
            </a:r>
            <a:r>
              <a:rPr lang="en-GB" altLang="zh-CN" sz="2000" dirty="0" err="1"/>
              <a:t>Tdoc</a:t>
            </a:r>
            <a:r>
              <a:rPr lang="en-GB" altLang="zh-CN" sz="2000" dirty="0"/>
              <a:t> should be fulfilled when allocating the </a:t>
            </a:r>
            <a:r>
              <a:rPr lang="en-GB" altLang="zh-CN" sz="2000" dirty="0" err="1"/>
              <a:t>Tdoc</a:t>
            </a:r>
            <a:r>
              <a:rPr lang="en-GB" altLang="zh-CN" sz="2000" dirty="0"/>
              <a:t> number, e.g.:</a:t>
            </a:r>
            <a:endParaRPr lang="zh-CN" altLang="zh-CN" sz="2000" dirty="0"/>
          </a:p>
          <a:p>
            <a:pPr lvl="2"/>
            <a:r>
              <a:rPr lang="en-GB" altLang="zh-CN" dirty="0"/>
              <a:t>the original </a:t>
            </a:r>
            <a:r>
              <a:rPr lang="en-GB" altLang="zh-CN" dirty="0" err="1"/>
              <a:t>Tdoc</a:t>
            </a:r>
            <a:r>
              <a:rPr lang="en-GB" altLang="zh-CN" dirty="0"/>
              <a:t> number to be revised</a:t>
            </a:r>
            <a:endParaRPr lang="zh-CN" altLang="zh-CN" dirty="0"/>
          </a:p>
          <a:p>
            <a:pPr lvl="2"/>
            <a:r>
              <a:rPr lang="en-GB" altLang="zh-CN" dirty="0"/>
              <a:t>the associated agenda item and related work item(s)</a:t>
            </a:r>
            <a:endParaRPr lang="zh-CN" altLang="zh-CN" dirty="0"/>
          </a:p>
          <a:p>
            <a:pPr lvl="2"/>
            <a:r>
              <a:rPr lang="en-GB" altLang="zh-CN" dirty="0"/>
              <a:t>TS/TR version for (p)CR, and category for CR</a:t>
            </a:r>
            <a:endParaRPr lang="zh-CN" altLang="zh-CN" dirty="0"/>
          </a:p>
          <a:p>
            <a:pPr lvl="2"/>
            <a:r>
              <a:rPr lang="en-GB" altLang="zh-CN" dirty="0"/>
              <a:t>more co-signers if any or for the </a:t>
            </a:r>
            <a:r>
              <a:rPr lang="en-GB" altLang="zh-CN" dirty="0" err="1"/>
              <a:t>Tdoc</a:t>
            </a:r>
            <a:r>
              <a:rPr lang="en-GB" altLang="zh-CN" dirty="0"/>
              <a:t> which is revising the base document during a merging process</a:t>
            </a:r>
            <a:endParaRPr lang="zh-CN" altLang="zh-CN" dirty="0"/>
          </a:p>
        </p:txBody>
      </p:sp>
    </p:spTree>
    <p:extLst>
      <p:ext uri="{BB962C8B-B14F-4D97-AF65-F5344CB8AC3E}">
        <p14:creationId xmlns:p14="http://schemas.microsoft.com/office/powerpoint/2010/main" val="2061877518"/>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a:xfrm>
            <a:off x="650193" y="373671"/>
            <a:ext cx="10515600" cy="1325563"/>
          </a:xfrm>
        </p:spPr>
        <p:txBody>
          <a:bodyPr/>
          <a:lstStyle/>
          <a:p>
            <a:r>
              <a:rPr lang="en-GB" altLang="en-US" dirty="0" err="1"/>
              <a:t>Tdoc</a:t>
            </a:r>
            <a:r>
              <a:rPr lang="en-GB" altLang="en-US" dirty="0"/>
              <a:t> reservation &amp; submission    (2/2)</a:t>
            </a:r>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496368" y="1774351"/>
            <a:ext cx="11134457" cy="4351338"/>
          </a:xfrm>
        </p:spPr>
        <p:txBody>
          <a:bodyPr/>
          <a:lstStyle/>
          <a:p>
            <a:pPr marL="360000" lvl="0" indent="-288000"/>
            <a:r>
              <a:rPr lang="en-GB" altLang="zh-CN" sz="2000" b="1" dirty="0"/>
              <a:t>The </a:t>
            </a:r>
            <a:r>
              <a:rPr lang="en-GB" altLang="zh-CN" sz="2000" b="1" dirty="0" err="1"/>
              <a:t>Tdoc</a:t>
            </a:r>
            <a:r>
              <a:rPr lang="en-GB" altLang="zh-CN" sz="2000" b="1" dirty="0"/>
              <a:t> numbers, if needed,</a:t>
            </a:r>
            <a:r>
              <a:rPr lang="en-GB" altLang="zh-CN" sz="2000" dirty="0"/>
              <a:t> </a:t>
            </a:r>
            <a:r>
              <a:rPr lang="en-GB" altLang="zh-CN" sz="2000" b="1" dirty="0"/>
              <a:t>for CRs/DP on </a:t>
            </a:r>
            <a:r>
              <a:rPr lang="en-GB" altLang="zh-CN" sz="2000" b="1" dirty="0" err="1"/>
              <a:t>OpenAPI</a:t>
            </a:r>
            <a:r>
              <a:rPr lang="en-GB" altLang="zh-CN" sz="2000" b="1" dirty="0"/>
              <a:t> version update, new TSs/TR not under change control, presentation sheets, exception sheets for WIs will be allocated by the MCC</a:t>
            </a:r>
            <a:r>
              <a:rPr lang="en-GB" altLang="zh-CN" sz="2000" dirty="0"/>
              <a:t> before the end of the meeting. </a:t>
            </a:r>
            <a:r>
              <a:rPr lang="en-GB" altLang="zh-CN" sz="2000" b="1" dirty="0"/>
              <a:t>Those documents will be handled during the email approval procedure</a:t>
            </a:r>
            <a:endParaRPr lang="en-US" altLang="zh-CN" sz="2000" b="1" dirty="0"/>
          </a:p>
          <a:p>
            <a:pPr marL="360000" lvl="0" indent="-288000"/>
            <a:r>
              <a:rPr lang="en-GB" altLang="zh-CN" sz="2000" b="1" dirty="0"/>
              <a:t>Once and only when that revision is considered stable with all the comments on board, </a:t>
            </a:r>
            <a:r>
              <a:rPr lang="en-US" altLang="zh-CN" sz="2000" b="1" dirty="0"/>
              <a:t>the delegate owner of the contribution will upload it into the local server 10.10.10.10</a:t>
            </a:r>
            <a:r>
              <a:rPr lang="en-GB" altLang="zh-CN" sz="2000" dirty="0"/>
              <a:t>, where credentials will be given to the remote participants via separate email, or </a:t>
            </a:r>
            <a:r>
              <a:rPr lang="en-GB" altLang="zh-CN" sz="2000" b="1" dirty="0"/>
              <a:t>into the Inbox folder </a:t>
            </a:r>
            <a:r>
              <a:rPr lang="en-GB" altLang="zh-CN" sz="2000" dirty="0"/>
              <a:t>under: </a:t>
            </a:r>
            <a:r>
              <a:rPr lang="en-GB" altLang="zh-CN" sz="2000" dirty="0" smtClean="0">
                <a:solidFill>
                  <a:srgbClr val="FF0000"/>
                </a:solidFill>
                <a:hlinkClick r:id="rId2"/>
              </a:rPr>
              <a:t>https://www.3gpp.org/ftp/tsg_ct/WG3_interworking_ex-CN3/TSGC3_133_Athens/Inbox</a:t>
            </a:r>
            <a:r>
              <a:rPr lang="en-US" altLang="zh-CN" sz="2000" dirty="0" smtClean="0">
                <a:solidFill>
                  <a:srgbClr val="FF0000"/>
                </a:solidFill>
              </a:rPr>
              <a:t> </a:t>
            </a:r>
            <a:r>
              <a:rPr lang="en-US" altLang="zh-CN" sz="2000" dirty="0">
                <a:solidFill>
                  <a:srgbClr val="FF0000"/>
                </a:solidFill>
              </a:rPr>
              <a:t/>
            </a:r>
            <a:br>
              <a:rPr lang="en-US" altLang="zh-CN" sz="2000" dirty="0">
                <a:solidFill>
                  <a:srgbClr val="FF0000"/>
                </a:solidFill>
              </a:rPr>
            </a:br>
            <a:r>
              <a:rPr lang="en-US" altLang="zh-CN" sz="2000" b="1" dirty="0"/>
              <a:t>NOTE: </a:t>
            </a:r>
            <a:r>
              <a:rPr lang="en-US" altLang="zh-CN" sz="2000" dirty="0"/>
              <a:t>The synching will be done automatically every 10 minutes, if the delegate feels that his/her </a:t>
            </a:r>
            <a:r>
              <a:rPr lang="en-US" altLang="zh-CN" sz="2000" dirty="0" err="1"/>
              <a:t>tdoc</a:t>
            </a:r>
            <a:r>
              <a:rPr lang="en-US" altLang="zh-CN" sz="2000" dirty="0"/>
              <a:t> needs immediate attention, please upload in both Inbox folders</a:t>
            </a:r>
            <a:r>
              <a:rPr lang="en-US" altLang="zh-CN" sz="2000" dirty="0">
                <a:solidFill>
                  <a:schemeClr val="accent2"/>
                </a:solidFill>
              </a:rPr>
              <a:t/>
            </a:r>
            <a:br>
              <a:rPr lang="en-US" altLang="zh-CN" sz="2000" dirty="0">
                <a:solidFill>
                  <a:schemeClr val="accent2"/>
                </a:solidFill>
              </a:rPr>
            </a:br>
            <a:r>
              <a:rPr lang="en-US" altLang="zh-CN" sz="2000" dirty="0"/>
              <a:t/>
            </a:r>
            <a:br>
              <a:rPr lang="en-US" altLang="zh-CN" sz="2000" dirty="0"/>
            </a:br>
            <a:r>
              <a:rPr lang="en-US" altLang="zh-CN" sz="2000" dirty="0">
                <a:solidFill>
                  <a:srgbClr val="FF0000"/>
                </a:solidFill>
              </a:rPr>
              <a:t>Please do NOT upload the final </a:t>
            </a:r>
            <a:r>
              <a:rPr lang="en-US" altLang="zh-CN" sz="2000" dirty="0" err="1">
                <a:solidFill>
                  <a:srgbClr val="FF0000"/>
                </a:solidFill>
              </a:rPr>
              <a:t>Tdoc</a:t>
            </a:r>
            <a:r>
              <a:rPr lang="en-US" altLang="zh-CN" sz="2000" dirty="0">
                <a:solidFill>
                  <a:srgbClr val="FF0000"/>
                </a:solidFill>
              </a:rPr>
              <a:t>(s) to the 3GU, the MCC will do that after the meeting</a:t>
            </a:r>
            <a:endParaRPr lang="zh-CN" altLang="zh-CN" sz="2000" dirty="0"/>
          </a:p>
          <a:p>
            <a:pPr lvl="1"/>
            <a:r>
              <a:rPr lang="en-GB" altLang="zh-CN" sz="1800" dirty="0"/>
              <a:t>For a revised WID, only </a:t>
            </a:r>
            <a:r>
              <a:rPr lang="en-GB" altLang="zh-CN" sz="1800" dirty="0" err="1"/>
              <a:t>rm</a:t>
            </a:r>
            <a:r>
              <a:rPr lang="en-GB" altLang="zh-CN" sz="1800" dirty="0"/>
              <a:t> version will be included in the final zip file.</a:t>
            </a:r>
            <a:endParaRPr lang="zh-CN" altLang="zh-CN" sz="1800" dirty="0"/>
          </a:p>
          <a:p>
            <a:pPr lvl="1"/>
            <a:r>
              <a:rPr lang="en-GB" altLang="zh-CN" sz="1800" dirty="0"/>
              <a:t>For a new WID, only cl version will be included in the final zip file.</a:t>
            </a:r>
            <a:endParaRPr lang="zh-CN" altLang="zh-CN" sz="1800" dirty="0"/>
          </a:p>
          <a:p>
            <a:pPr lvl="1"/>
            <a:r>
              <a:rPr lang="en-GB" altLang="zh-CN" sz="1800" dirty="0">
                <a:solidFill>
                  <a:srgbClr val="FF0000"/>
                </a:solidFill>
              </a:rPr>
              <a:t>For a CR, the “rev” field of the cover sheet should be upgraded only when the </a:t>
            </a:r>
            <a:r>
              <a:rPr lang="en-GB" altLang="zh-CN" sz="1800" dirty="0" err="1">
                <a:solidFill>
                  <a:srgbClr val="FF0000"/>
                </a:solidFill>
              </a:rPr>
              <a:t>Tdoc</a:t>
            </a:r>
            <a:r>
              <a:rPr lang="en-GB" altLang="zh-CN" sz="1800" dirty="0">
                <a:solidFill>
                  <a:srgbClr val="FF0000"/>
                </a:solidFill>
              </a:rPr>
              <a:t> number is changed.</a:t>
            </a:r>
            <a:endParaRPr lang="zh-CN" altLang="zh-CN" sz="1800" dirty="0">
              <a:solidFill>
                <a:srgbClr val="FF0000"/>
              </a:solidFill>
            </a:endParaRPr>
          </a:p>
        </p:txBody>
      </p:sp>
    </p:spTree>
    <p:extLst>
      <p:ext uri="{BB962C8B-B14F-4D97-AF65-F5344CB8AC3E}">
        <p14:creationId xmlns:p14="http://schemas.microsoft.com/office/powerpoint/2010/main" val="3939681273"/>
      </p:ext>
    </p:extLst>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a:t>Storage of draft contributions</a:t>
            </a:r>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391886" y="1825625"/>
            <a:ext cx="11129554" cy="4351338"/>
          </a:xfrm>
        </p:spPr>
        <p:txBody>
          <a:bodyPr/>
          <a:lstStyle/>
          <a:p>
            <a:pPr marL="360000" lvl="0" indent="-288000"/>
            <a:r>
              <a:rPr lang="en-GB" altLang="zh-CN" sz="2000" dirty="0"/>
              <a:t>The preliminary versions of the revised contributions </a:t>
            </a:r>
            <a:r>
              <a:rPr lang="en-GB" altLang="zh-CN" sz="2000" dirty="0" smtClean="0"/>
              <a:t>can </a:t>
            </a:r>
            <a:r>
              <a:rPr lang="en-GB" altLang="zh-CN" sz="2000" dirty="0"/>
              <a:t>be stored under a sub-folder in 3GPP server. Like e-meetings, </a:t>
            </a:r>
            <a:r>
              <a:rPr lang="en-GB" altLang="zh-CN" sz="2000" b="1" dirty="0"/>
              <a:t>each sub-folder is created for each work item within the Drafts folder under the local server 10.10.10.10 or the Draft folder at</a:t>
            </a:r>
            <a:r>
              <a:rPr lang="en-GB" altLang="zh-CN" sz="2000" dirty="0"/>
              <a:t>:</a:t>
            </a:r>
            <a:endParaRPr lang="zh-CN" altLang="zh-CN" sz="2000" dirty="0"/>
          </a:p>
          <a:p>
            <a:pPr lvl="1"/>
            <a:r>
              <a:rPr lang="en-GB" altLang="zh-CN" sz="2000" u="sng" dirty="0" smtClean="0">
                <a:solidFill>
                  <a:srgbClr val="FF0000"/>
                </a:solidFill>
                <a:hlinkClick r:id="rId2"/>
              </a:rPr>
              <a:t>https://www.3gpp.org/ftp/tsg_ct/WG3_interworking_ex-CN3/TSGC3_133_Athens/Inbox/Drafts</a:t>
            </a:r>
            <a:endParaRPr lang="en-GB" altLang="zh-CN" sz="2000" u="sng" dirty="0">
              <a:solidFill>
                <a:srgbClr val="FF0000"/>
              </a:solidFill>
            </a:endParaRPr>
          </a:p>
          <a:p>
            <a:pPr marL="360000" indent="-288000"/>
            <a:r>
              <a:rPr lang="en-GB" altLang="zh-CN" sz="2000" dirty="0"/>
              <a:t>The naming convention for the revised contributions in the Drafts folder should </a:t>
            </a:r>
            <a:r>
              <a:rPr lang="en-GB" altLang="zh-CN" sz="2000" b="1" dirty="0"/>
              <a:t>correspond to the original </a:t>
            </a:r>
            <a:r>
              <a:rPr lang="en-GB" altLang="zh-CN" sz="2000" b="1" dirty="0" err="1"/>
              <a:t>Tdoc</a:t>
            </a:r>
            <a:r>
              <a:rPr lang="en-GB" altLang="zh-CN" sz="2000" b="1" dirty="0"/>
              <a:t> number followed by the draft revision number, </a:t>
            </a:r>
            <a:r>
              <a:rPr lang="en-GB" altLang="zh-CN" sz="2000" dirty="0"/>
              <a:t>e.g. C3-216050_r1, C3-216050_r2</a:t>
            </a:r>
            <a:endParaRPr lang="en-GB" altLang="zh-CN" sz="2000" u="sng" dirty="0"/>
          </a:p>
          <a:p>
            <a:pPr marL="360000" indent="-288000"/>
            <a:r>
              <a:rPr lang="en-GB" altLang="zh-CN" sz="2000" b="1" dirty="0"/>
              <a:t>For the contributions that no remote participants are involved into the discussion, the preliminary revisions </a:t>
            </a:r>
            <a:r>
              <a:rPr lang="en-GB" altLang="zh-CN" sz="2000" b="1" dirty="0" smtClean="0"/>
              <a:t>can </a:t>
            </a:r>
            <a:r>
              <a:rPr lang="en-GB" altLang="zh-CN" sz="2000" b="1" dirty="0"/>
              <a:t>also be stored under the Drafts folder</a:t>
            </a:r>
            <a:r>
              <a:rPr lang="en-GB" altLang="zh-CN" sz="2000" dirty="0"/>
              <a:t>, the contributors can inform of the interested delegates during the meeting or offline</a:t>
            </a:r>
          </a:p>
          <a:p>
            <a:pPr marL="360000" indent="-288000"/>
            <a:r>
              <a:rPr lang="en-GB" altLang="zh-CN" sz="2000" dirty="0" smtClean="0"/>
              <a:t>Via email discussion, </a:t>
            </a:r>
            <a:r>
              <a:rPr lang="en-GB" altLang="zh-CN" sz="2000" dirty="0"/>
              <a:t>the revised documents will NOT be shared by email as an attachment, only the link of the new draft contribution will be included in the corresponding email, in order to optimize the search of new stored files</a:t>
            </a:r>
            <a:endParaRPr lang="en-US" altLang="zh-CN" sz="2000" dirty="0"/>
          </a:p>
          <a:p>
            <a:endParaRPr lang="en-US" altLang="en-US" dirty="0"/>
          </a:p>
        </p:txBody>
      </p:sp>
    </p:spTree>
    <p:extLst>
      <p:ext uri="{BB962C8B-B14F-4D97-AF65-F5344CB8AC3E}">
        <p14:creationId xmlns:p14="http://schemas.microsoft.com/office/powerpoint/2010/main" val="396822928"/>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CA3727-A4EB-4398-9783-D0148B061093}">
  <ds:schemaRefs>
    <ds:schemaRef ds:uri="http://www.w3.org/XML/1998/namespace"/>
    <ds:schemaRef ds:uri="http://schemas.openxmlformats.org/package/2006/metadata/core-properties"/>
    <ds:schemaRef ds:uri="http://schemas.microsoft.com/office/infopath/2007/PartnerControls"/>
    <ds:schemaRef ds:uri="http://purl.org/dc/elements/1.1/"/>
    <ds:schemaRef ds:uri="http://purl.org/dc/dcmitype/"/>
    <ds:schemaRef ds:uri="http://schemas.microsoft.com/office/2006/documentManagement/types"/>
    <ds:schemaRef ds:uri="http://purl.org/dc/terms/"/>
    <ds:schemaRef ds:uri="280d8efa-eff2-4910-88d2-79ca146720c4"/>
    <ds:schemaRef ds:uri="679a257e-872f-4c98-9e8a-0a9c104f72cd"/>
    <ds:schemaRef ds:uri="http://schemas.microsoft.com/office/2006/metadata/properties"/>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31514</TotalTime>
  <Words>2146</Words>
  <Application>Microsoft Office PowerPoint</Application>
  <PresentationFormat>宽屏</PresentationFormat>
  <Paragraphs>111</Paragraphs>
  <Slides>17</Slides>
  <Notes>3</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17</vt:i4>
      </vt:variant>
    </vt:vector>
  </HeadingPairs>
  <TitlesOfParts>
    <vt:vector size="25" baseType="lpstr">
      <vt:lpstr>Arial </vt:lpstr>
      <vt:lpstr>宋体</vt:lpstr>
      <vt:lpstr>Arial</vt:lpstr>
      <vt:lpstr>Calibri</vt:lpstr>
      <vt:lpstr>Calibri Light</vt:lpstr>
      <vt:lpstr>Times New Roman</vt:lpstr>
      <vt:lpstr>Wingdings</vt:lpstr>
      <vt:lpstr>Office Theme</vt:lpstr>
      <vt:lpstr>Meeting guidance for 3GPP CT3#133</vt:lpstr>
      <vt:lpstr>Time plan for CT3#133 </vt:lpstr>
      <vt:lpstr>Before the CT3#133 meeting       (1/2)</vt:lpstr>
      <vt:lpstr>Before the CT3#133 meeting       (2/2)</vt:lpstr>
      <vt:lpstr>During the meeting – General      (1/2)</vt:lpstr>
      <vt:lpstr>During the meeting – General      (2/2)</vt:lpstr>
      <vt:lpstr>Tdoc reservation &amp; submission    (1/2)</vt:lpstr>
      <vt:lpstr>Tdoc reservation &amp; submission    (2/2)</vt:lpstr>
      <vt:lpstr>Storage of draft contributions</vt:lpstr>
      <vt:lpstr>Handling of pre-agreed Tdocs</vt:lpstr>
      <vt:lpstr>Email discussions                            (1/2)</vt:lpstr>
      <vt:lpstr>Email discussions                            (2/2)</vt:lpstr>
      <vt:lpstr>End of the meeting</vt:lpstr>
      <vt:lpstr>After the meeting</vt:lpstr>
      <vt:lpstr>PowerPoint 演示文稿</vt:lpstr>
      <vt:lpstr>Preparation of contributions</vt:lpstr>
      <vt:lpstr>Thank You!</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YYL</cp:lastModifiedBy>
  <cp:revision>1838</cp:revision>
  <dcterms:created xsi:type="dcterms:W3CDTF">2010-02-05T13:52:04Z</dcterms:created>
  <dcterms:modified xsi:type="dcterms:W3CDTF">2024-02-07T01:50:58Z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_2015_ms_pID_725343">
    <vt:lpwstr>(3)9AfXraW3cTmTfGnRtOhHBTzIUASvlUm6fxqpU0di3KnBtPXCE/2ch0fl8+5pWV8ay/kJ5Npf
SLJ/rPZ5uUKSCVkt9QCKIIV3/G2DwOy5XGAO+0+8gi4T/fg4CQgTxWJSgNQbhcs3G1zkvjcV
OTiE9u2+8II3qdZ3xsgRQe+h4BNFfagOGi/p7r/Tex1XkTUObBJnsy9lT8mWq1lhDRl8z8Lt
TZAP/hNZOmG5jFTUPP</vt:lpwstr>
  </property>
  <property fmtid="{D5CDD505-2E9C-101B-9397-08002B2CF9AE}" pid="4" name="_2015_ms_pID_7253431">
    <vt:lpwstr>sLVIQfGMz54EdIcbWbPuqX6JM63nL332c/Zy93QFk9epb6X0szkTdc
7okBkXZhYWw7xz2nOtK/XZbWqFOpPHtX091Gwc+H+DooaXLSkSBF2gJO3unBK+ZSC3hCobbw
UyNHCUAsMgqNN89nJJQ/fcixYOi2RIvZUVhvnT24zMB58k5JcuwpO6vqPRsCHxMf/fwWes53
ii7lsDQhZW1RX4xgFYFv8fU+GAU1uLzjr0f7</vt:lpwstr>
  </property>
  <property fmtid="{D5CDD505-2E9C-101B-9397-08002B2CF9AE}" pid="5" name="_2015_ms_pID_7253432">
    <vt:lpwstr>KQ==</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1699231907</vt:lpwstr>
  </property>
</Properties>
</file>