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7"/>
  </p:notesMasterIdLst>
  <p:handoutMasterIdLst>
    <p:handoutMasterId r:id="rId28"/>
  </p:handoutMasterIdLst>
  <p:sldIdLst>
    <p:sldId id="341" r:id="rId5"/>
    <p:sldId id="416" r:id="rId6"/>
    <p:sldId id="408" r:id="rId7"/>
    <p:sldId id="415" r:id="rId8"/>
    <p:sldId id="378" r:id="rId9"/>
    <p:sldId id="418" r:id="rId10"/>
    <p:sldId id="427" r:id="rId11"/>
    <p:sldId id="420" r:id="rId12"/>
    <p:sldId id="421" r:id="rId13"/>
    <p:sldId id="422" r:id="rId14"/>
    <p:sldId id="396" r:id="rId15"/>
    <p:sldId id="397" r:id="rId16"/>
    <p:sldId id="424" r:id="rId17"/>
    <p:sldId id="425" r:id="rId18"/>
    <p:sldId id="380" r:id="rId19"/>
    <p:sldId id="379" r:id="rId20"/>
    <p:sldId id="426" r:id="rId21"/>
    <p:sldId id="392" r:id="rId22"/>
    <p:sldId id="412" r:id="rId23"/>
    <p:sldId id="413" r:id="rId24"/>
    <p:sldId id="414" r:id="rId25"/>
    <p:sldId id="411" r:id="rId2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20A7210-2677-4D48-B6F5-379B276E4412}" v="5" dt="2023-02-02T08:35:40.562"/>
  </p1510:revLst>
</p1510:revInfo>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6424" autoAdjust="0"/>
  </p:normalViewPr>
  <p:slideViewPr>
    <p:cSldViewPr snapToGrid="0">
      <p:cViewPr varScale="1">
        <p:scale>
          <a:sx n="112" d="100"/>
          <a:sy n="112" d="100"/>
        </p:scale>
        <p:origin x="402" y="1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viewProps" Target="view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ongwook Kim" userId="ed3ef308-8542-4721-bc2b-9514933ffa1d" providerId="ADAL" clId="{220A7210-2677-4D48-B6F5-379B276E4412}"/>
    <pc:docChg chg="undo custSel modSld">
      <pc:chgData name="Dongwook Kim" userId="ed3ef308-8542-4721-bc2b-9514933ffa1d" providerId="ADAL" clId="{220A7210-2677-4D48-B6F5-379B276E4412}" dt="2023-02-02T08:36:02.706" v="480" actId="207"/>
      <pc:docMkLst>
        <pc:docMk/>
      </pc:docMkLst>
      <pc:sldChg chg="modSp mod">
        <pc:chgData name="Dongwook Kim" userId="ed3ef308-8542-4721-bc2b-9514933ffa1d" providerId="ADAL" clId="{220A7210-2677-4D48-B6F5-379B276E4412}" dt="2023-02-02T08:26:22.788" v="330" actId="6549"/>
        <pc:sldMkLst>
          <pc:docMk/>
          <pc:sldMk cId="3939681273" sldId="397"/>
        </pc:sldMkLst>
        <pc:spChg chg="mod">
          <ac:chgData name="Dongwook Kim" userId="ed3ef308-8542-4721-bc2b-9514933ffa1d" providerId="ADAL" clId="{220A7210-2677-4D48-B6F5-379B276E4412}" dt="2023-02-02T08:26:22.788" v="330" actId="6549"/>
          <ac:spMkLst>
            <pc:docMk/>
            <pc:sldMk cId="3939681273" sldId="397"/>
            <ac:spMk id="7171" creationId="{8B215120-9330-4C24-86C0-93DB3C460B0D}"/>
          </ac:spMkLst>
        </pc:spChg>
      </pc:sldChg>
      <pc:sldChg chg="modSp mod">
        <pc:chgData name="Dongwook Kim" userId="ed3ef308-8542-4721-bc2b-9514933ffa1d" providerId="ADAL" clId="{220A7210-2677-4D48-B6F5-379B276E4412}" dt="2023-02-02T08:36:02.706" v="480" actId="207"/>
        <pc:sldMkLst>
          <pc:docMk/>
          <pc:sldMk cId="864103661" sldId="399"/>
        </pc:sldMkLst>
        <pc:spChg chg="mod">
          <ac:chgData name="Dongwook Kim" userId="ed3ef308-8542-4721-bc2b-9514933ffa1d" providerId="ADAL" clId="{220A7210-2677-4D48-B6F5-379B276E4412}" dt="2023-02-02T08:36:02.706" v="480" actId="207"/>
          <ac:spMkLst>
            <pc:docMk/>
            <pc:sldMk cId="864103661" sldId="399"/>
            <ac:spMk id="7171" creationId="{8B215120-9330-4C24-86C0-93DB3C460B0D}"/>
          </ac:spMkLst>
        </pc:spChg>
      </pc:sldChg>
      <pc:sldChg chg="modSp mod">
        <pc:chgData name="Dongwook Kim" userId="ed3ef308-8542-4721-bc2b-9514933ffa1d" providerId="ADAL" clId="{220A7210-2677-4D48-B6F5-379B276E4412}" dt="2023-02-02T08:33:35.410" v="467" actId="20577"/>
        <pc:sldMkLst>
          <pc:docMk/>
          <pc:sldMk cId="2810508742" sldId="403"/>
        </pc:sldMkLst>
        <pc:spChg chg="mod">
          <ac:chgData name="Dongwook Kim" userId="ed3ef308-8542-4721-bc2b-9514933ffa1d" providerId="ADAL" clId="{220A7210-2677-4D48-B6F5-379B276E4412}" dt="2023-02-02T08:33:35.410" v="467" actId="20577"/>
          <ac:spMkLst>
            <pc:docMk/>
            <pc:sldMk cId="2810508742" sldId="403"/>
            <ac:spMk id="7171" creationId="{8B215120-9330-4C24-86C0-93DB3C460B0D}"/>
          </ac:spMkLst>
        </pc:spChg>
      </pc:sldChg>
      <pc:sldChg chg="modSp mod">
        <pc:chgData name="Dongwook Kim" userId="ed3ef308-8542-4721-bc2b-9514933ffa1d" providerId="ADAL" clId="{220A7210-2677-4D48-B6F5-379B276E4412}" dt="2023-02-02T08:27:05.701" v="425" actId="207"/>
        <pc:sldMkLst>
          <pc:docMk/>
          <pc:sldMk cId="2995133607" sldId="405"/>
        </pc:sldMkLst>
        <pc:spChg chg="mod">
          <ac:chgData name="Dongwook Kim" userId="ed3ef308-8542-4721-bc2b-9514933ffa1d" providerId="ADAL" clId="{220A7210-2677-4D48-B6F5-379B276E4412}" dt="2023-02-02T08:27:05.701" v="425" actId="207"/>
          <ac:spMkLst>
            <pc:docMk/>
            <pc:sldMk cId="2995133607" sldId="405"/>
            <ac:spMk id="7171" creationId="{8B215120-9330-4C24-86C0-93DB3C460B0D}"/>
          </ac:spMkLst>
        </pc:spChg>
      </pc:sldChg>
      <pc:sldChg chg="modSp">
        <pc:chgData name="Dongwook Kim" userId="ed3ef308-8542-4721-bc2b-9514933ffa1d" providerId="ADAL" clId="{220A7210-2677-4D48-B6F5-379B276E4412}" dt="2023-02-02T08:23:30.329" v="1" actId="20578"/>
        <pc:sldMkLst>
          <pc:docMk/>
          <pc:sldMk cId="3662970606" sldId="409"/>
        </pc:sldMkLst>
        <pc:spChg chg="mod">
          <ac:chgData name="Dongwook Kim" userId="ed3ef308-8542-4721-bc2b-9514933ffa1d" providerId="ADAL" clId="{220A7210-2677-4D48-B6F5-379B276E4412}" dt="2023-02-02T08:23:30.329" v="1" actId="20578"/>
          <ac:spMkLst>
            <pc:docMk/>
            <pc:sldMk cId="3662970606" sldId="409"/>
            <ac:spMk id="7171" creationId="{8B215120-9330-4C24-86C0-93DB3C460B0D}"/>
          </ac:spMkLst>
        </pc:spChg>
      </pc:sldChg>
      <pc:sldChg chg="modSp mod">
        <pc:chgData name="Dongwook Kim" userId="ed3ef308-8542-4721-bc2b-9514933ffa1d" providerId="ADAL" clId="{220A7210-2677-4D48-B6F5-379B276E4412}" dt="2023-02-02T08:35:55.836" v="478" actId="207"/>
        <pc:sldMkLst>
          <pc:docMk/>
          <pc:sldMk cId="396822928" sldId="410"/>
        </pc:sldMkLst>
        <pc:spChg chg="mod">
          <ac:chgData name="Dongwook Kim" userId="ed3ef308-8542-4721-bc2b-9514933ffa1d" providerId="ADAL" clId="{220A7210-2677-4D48-B6F5-379B276E4412}" dt="2023-02-02T08:35:55.836" v="478" actId="207"/>
          <ac:spMkLst>
            <pc:docMk/>
            <pc:sldMk cId="396822928" sldId="410"/>
            <ac:spMk id="7171" creationId="{8B215120-9330-4C24-86C0-93DB3C460B0D}"/>
          </ac:spMkLst>
        </pc:spChg>
      </pc:sldChg>
    </pc:docChg>
  </pc:docChgLst>
  <pc:docChgLst>
    <pc:chgData name="Dongwook Kim" userId="ed3ef308-8542-4721-bc2b-9514933ffa1d" providerId="ADAL" clId="{D8497018-58A5-48A1-B0F4-6E36870BEC80}"/>
    <pc:docChg chg="undo redo custSel modSld">
      <pc:chgData name="Dongwook Kim" userId="ed3ef308-8542-4721-bc2b-9514933ffa1d" providerId="ADAL" clId="{D8497018-58A5-48A1-B0F4-6E36870BEC80}" dt="2022-10-24T09:25:00.706" v="101" actId="20577"/>
      <pc:docMkLst>
        <pc:docMk/>
      </pc:docMkLst>
      <pc:sldChg chg="modSp">
        <pc:chgData name="Dongwook Kim" userId="ed3ef308-8542-4721-bc2b-9514933ffa1d" providerId="ADAL" clId="{D8497018-58A5-48A1-B0F4-6E36870BEC80}" dt="2022-10-24T09:08:35.060" v="17" actId="20578"/>
        <pc:sldMkLst>
          <pc:docMk/>
          <pc:sldMk cId="3120001874" sldId="387"/>
        </pc:sldMkLst>
        <pc:spChg chg="mod">
          <ac:chgData name="Dongwook Kim" userId="ed3ef308-8542-4721-bc2b-9514933ffa1d" providerId="ADAL" clId="{D8497018-58A5-48A1-B0F4-6E36870BEC80}" dt="2022-10-24T09:08:35.060" v="17" actId="20578"/>
          <ac:spMkLst>
            <pc:docMk/>
            <pc:sldMk cId="3120001874" sldId="387"/>
            <ac:spMk id="7171" creationId="{8B215120-9330-4C24-86C0-93DB3C460B0D}"/>
          </ac:spMkLst>
        </pc:spChg>
      </pc:sldChg>
      <pc:sldChg chg="modSp mod">
        <pc:chgData name="Dongwook Kim" userId="ed3ef308-8542-4721-bc2b-9514933ffa1d" providerId="ADAL" clId="{D8497018-58A5-48A1-B0F4-6E36870BEC80}" dt="2022-10-24T09:03:13.925" v="6" actId="20577"/>
        <pc:sldMkLst>
          <pc:docMk/>
          <pc:sldMk cId="2674092319" sldId="392"/>
        </pc:sldMkLst>
        <pc:spChg chg="mod">
          <ac:chgData name="Dongwook Kim" userId="ed3ef308-8542-4721-bc2b-9514933ffa1d" providerId="ADAL" clId="{D8497018-58A5-48A1-B0F4-6E36870BEC80}" dt="2022-10-24T09:03:13.925" v="6" actId="20577"/>
          <ac:spMkLst>
            <pc:docMk/>
            <pc:sldMk cId="2674092319" sldId="392"/>
            <ac:spMk id="8195" creationId="{A955EC6E-B2A1-4AA5-9F6A-E317D7FE324C}"/>
          </ac:spMkLst>
        </pc:spChg>
      </pc:sldChg>
      <pc:sldChg chg="modSp mod">
        <pc:chgData name="Dongwook Kim" userId="ed3ef308-8542-4721-bc2b-9514933ffa1d" providerId="ADAL" clId="{D8497018-58A5-48A1-B0F4-6E36870BEC80}" dt="2022-10-24T09:14:30.296" v="40" actId="20577"/>
        <pc:sldMkLst>
          <pc:docMk/>
          <pc:sldMk cId="3939681273" sldId="397"/>
        </pc:sldMkLst>
        <pc:spChg chg="mod">
          <ac:chgData name="Dongwook Kim" userId="ed3ef308-8542-4721-bc2b-9514933ffa1d" providerId="ADAL" clId="{D8497018-58A5-48A1-B0F4-6E36870BEC80}" dt="2022-10-24T09:14:30.296" v="40" actId="20577"/>
          <ac:spMkLst>
            <pc:docMk/>
            <pc:sldMk cId="3939681273" sldId="397"/>
            <ac:spMk id="7171" creationId="{8B215120-9330-4C24-86C0-93DB3C460B0D}"/>
          </ac:spMkLst>
        </pc:spChg>
      </pc:sldChg>
      <pc:sldChg chg="modSp mod">
        <pc:chgData name="Dongwook Kim" userId="ed3ef308-8542-4721-bc2b-9514933ffa1d" providerId="ADAL" clId="{D8497018-58A5-48A1-B0F4-6E36870BEC80}" dt="2022-10-24T09:25:00.706" v="101" actId="20577"/>
        <pc:sldMkLst>
          <pc:docMk/>
          <pc:sldMk cId="2995133607" sldId="405"/>
        </pc:sldMkLst>
        <pc:spChg chg="mod">
          <ac:chgData name="Dongwook Kim" userId="ed3ef308-8542-4721-bc2b-9514933ffa1d" providerId="ADAL" clId="{D8497018-58A5-48A1-B0F4-6E36870BEC80}" dt="2022-10-24T09:25:00.706" v="101" actId="20577"/>
          <ac:spMkLst>
            <pc:docMk/>
            <pc:sldMk cId="2995133607" sldId="405"/>
            <ac:spMk id="7171" creationId="{8B215120-9330-4C24-86C0-93DB3C460B0D}"/>
          </ac:spMkLst>
        </pc:spChg>
      </pc:sldChg>
      <pc:sldChg chg="modSp mod">
        <pc:chgData name="Dongwook Kim" userId="ed3ef308-8542-4721-bc2b-9514933ffa1d" providerId="ADAL" clId="{D8497018-58A5-48A1-B0F4-6E36870BEC80}" dt="2022-10-24T09:06:31.479" v="16" actId="20577"/>
        <pc:sldMkLst>
          <pc:docMk/>
          <pc:sldMk cId="1699361779" sldId="408"/>
        </pc:sldMkLst>
        <pc:spChg chg="mod">
          <ac:chgData name="Dongwook Kim" userId="ed3ef308-8542-4721-bc2b-9514933ffa1d" providerId="ADAL" clId="{D8497018-58A5-48A1-B0F4-6E36870BEC80}" dt="2022-10-24T09:06:31.479" v="16" actId="20577"/>
          <ac:spMkLst>
            <pc:docMk/>
            <pc:sldMk cId="1699361779" sldId="408"/>
            <ac:spMk id="71" creationId="{8B215120-9330-4C24-86C0-93DB3C460B0D}"/>
          </ac:spMkLst>
        </pc:spChg>
      </pc:sldChg>
      <pc:sldChg chg="modSp mod">
        <pc:chgData name="Dongwook Kim" userId="ed3ef308-8542-4721-bc2b-9514933ffa1d" providerId="ADAL" clId="{D8497018-58A5-48A1-B0F4-6E36870BEC80}" dt="2022-10-24T09:13:00.486" v="37" actId="20577"/>
        <pc:sldMkLst>
          <pc:docMk/>
          <pc:sldMk cId="3662970606" sldId="409"/>
        </pc:sldMkLst>
        <pc:spChg chg="mod">
          <ac:chgData name="Dongwook Kim" userId="ed3ef308-8542-4721-bc2b-9514933ffa1d" providerId="ADAL" clId="{D8497018-58A5-48A1-B0F4-6E36870BEC80}" dt="2022-10-24T09:13:00.486" v="37" actId="20577"/>
          <ac:spMkLst>
            <pc:docMk/>
            <pc:sldMk cId="3662970606" sldId="409"/>
            <ac:spMk id="7171" creationId="{8B215120-9330-4C24-86C0-93DB3C460B0D}"/>
          </ac:spMkLst>
        </pc:spChg>
      </pc:sldChg>
      <pc:sldChg chg="modSp mod">
        <pc:chgData name="Dongwook Kim" userId="ed3ef308-8542-4721-bc2b-9514933ffa1d" providerId="ADAL" clId="{D8497018-58A5-48A1-B0F4-6E36870BEC80}" dt="2022-10-24T09:23:15.453" v="41" actId="6549"/>
        <pc:sldMkLst>
          <pc:docMk/>
          <pc:sldMk cId="396822928" sldId="410"/>
        </pc:sldMkLst>
        <pc:spChg chg="mod">
          <ac:chgData name="Dongwook Kim" userId="ed3ef308-8542-4721-bc2b-9514933ffa1d" providerId="ADAL" clId="{D8497018-58A5-48A1-B0F4-6E36870BEC80}" dt="2022-10-24T09:23:15.453" v="41" actId="6549"/>
          <ac:spMkLst>
            <pc:docMk/>
            <pc:sldMk cId="396822928" sldId="410"/>
            <ac:spMk id="7171" creationId="{8B215120-9330-4C24-86C0-93DB3C460B0D}"/>
          </ac:spMkLst>
        </pc:spChg>
      </pc:sldChg>
      <pc:sldChg chg="modSp mod">
        <pc:chgData name="Dongwook Kim" userId="ed3ef308-8542-4721-bc2b-9514933ffa1d" providerId="ADAL" clId="{D8497018-58A5-48A1-B0F4-6E36870BEC80}" dt="2022-10-24T09:03:21.909" v="12" actId="20577"/>
        <pc:sldMkLst>
          <pc:docMk/>
          <pc:sldMk cId="1254290278" sldId="412"/>
        </pc:sldMkLst>
        <pc:spChg chg="mod">
          <ac:chgData name="Dongwook Kim" userId="ed3ef308-8542-4721-bc2b-9514933ffa1d" providerId="ADAL" clId="{D8497018-58A5-48A1-B0F4-6E36870BEC80}" dt="2022-10-24T09:03:21.909" v="12" actId="20577"/>
          <ac:spMkLst>
            <pc:docMk/>
            <pc:sldMk cId="1254290278" sldId="412"/>
            <ac:spMk id="8195" creationId="{A955EC6E-B2A1-4AA5-9F6A-E317D7FE324C}"/>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xmlns=""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xmlns=""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xmlns=""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xmlns=""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xmlns=""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xmlns=""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xmlns=""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xmlns=""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xmlns=""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xmlns=""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31509829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2</a:t>
            </a:fld>
            <a:endParaRPr lang="en-GB" altLang="en-US">
              <a:solidFill>
                <a:srgbClr val="000000"/>
              </a:solidFill>
            </a:endParaRPr>
          </a:p>
        </p:txBody>
      </p:sp>
    </p:spTree>
    <p:extLst>
      <p:ext uri="{BB962C8B-B14F-4D97-AF65-F5344CB8AC3E}">
        <p14:creationId xmlns:p14="http://schemas.microsoft.com/office/powerpoint/2010/main" val="6413210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3</a:t>
            </a:fld>
            <a:endParaRPr lang="en-GB" altLang="en-US">
              <a:solidFill>
                <a:srgbClr val="000000"/>
              </a:solidFill>
            </a:endParaRPr>
          </a:p>
        </p:txBody>
      </p:sp>
    </p:spTree>
    <p:extLst>
      <p:ext uri="{BB962C8B-B14F-4D97-AF65-F5344CB8AC3E}">
        <p14:creationId xmlns:p14="http://schemas.microsoft.com/office/powerpoint/2010/main" val="10897245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4</a:t>
            </a:fld>
            <a:endParaRPr lang="en-GB" altLang="en-US">
              <a:solidFill>
                <a:srgbClr val="000000"/>
              </a:solidFill>
            </a:endParaRPr>
          </a:p>
        </p:txBody>
      </p:sp>
    </p:spTree>
    <p:extLst>
      <p:ext uri="{BB962C8B-B14F-4D97-AF65-F5344CB8AC3E}">
        <p14:creationId xmlns:p14="http://schemas.microsoft.com/office/powerpoint/2010/main" val="39160171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8</a:t>
            </a:fld>
            <a:endParaRPr lang="en-GB" altLang="en-US">
              <a:solidFill>
                <a:srgbClr val="000000"/>
              </a:solidFill>
            </a:endParaRPr>
          </a:p>
        </p:txBody>
      </p:sp>
    </p:spTree>
    <p:extLst>
      <p:ext uri="{BB962C8B-B14F-4D97-AF65-F5344CB8AC3E}">
        <p14:creationId xmlns:p14="http://schemas.microsoft.com/office/powerpoint/2010/main" val="9791606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9</a:t>
            </a:fld>
            <a:endParaRPr lang="en-GB" altLang="en-US">
              <a:solidFill>
                <a:srgbClr val="000000"/>
              </a:solidFill>
            </a:endParaRPr>
          </a:p>
        </p:txBody>
      </p:sp>
    </p:spTree>
    <p:extLst>
      <p:ext uri="{BB962C8B-B14F-4D97-AF65-F5344CB8AC3E}">
        <p14:creationId xmlns:p14="http://schemas.microsoft.com/office/powerpoint/2010/main" val="27353599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xmlns=""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xmlns=""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xmlns=""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xmlns=""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xmlns=""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xmlns=""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xmlns="" id="{4C62F9F5-7ED7-4782-9DFF-6089C2DCD9EC}"/>
              </a:ext>
            </a:extLst>
          </p:cNvPr>
          <p:cNvSpPr txBox="1">
            <a:spLocks noChangeArrowheads="1"/>
          </p:cNvSpPr>
          <p:nvPr userDrawn="1"/>
        </p:nvSpPr>
        <p:spPr bwMode="auto">
          <a:xfrm>
            <a:off x="11009756" y="6356351"/>
            <a:ext cx="9325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400" dirty="0">
                <a:latin typeface="Calibri" panose="020F0502020204030204" pitchFamily="34" charset="0"/>
              </a:rPr>
              <a:t> 3GPP</a:t>
            </a:r>
            <a:r>
              <a:rPr lang="en-GB" altLang="en-US" sz="1400" baseline="0" dirty="0">
                <a:latin typeface="Calibri" panose="020F0502020204030204" pitchFamily="34" charset="0"/>
              </a:rPr>
              <a:t> </a:t>
            </a:r>
            <a:r>
              <a:rPr lang="en-GB" altLang="en-US" sz="1400" dirty="0">
                <a:latin typeface="Calibri" panose="020F0502020204030204" pitchFamily="34" charset="0"/>
              </a:rPr>
              <a:t>CT3</a:t>
            </a:r>
          </a:p>
        </p:txBody>
      </p:sp>
      <p:sp>
        <p:nvSpPr>
          <p:cNvPr id="11" name="Text Box 14">
            <a:extLst>
              <a:ext uri="{FF2B5EF4-FFF2-40B4-BE49-F238E27FC236}">
                <a16:creationId xmlns:a16="http://schemas.microsoft.com/office/drawing/2014/main" xmlns="" id="{AA2802BD-1B72-4AD1-8184-0FD099607084}"/>
              </a:ext>
            </a:extLst>
          </p:cNvPr>
          <p:cNvSpPr txBox="1">
            <a:spLocks noChangeArrowheads="1"/>
          </p:cNvSpPr>
          <p:nvPr userDrawn="1"/>
        </p:nvSpPr>
        <p:spPr bwMode="auto">
          <a:xfrm>
            <a:off x="133350" y="36513"/>
            <a:ext cx="44876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a:t>
            </a:r>
            <a:r>
              <a:rPr lang="sv-SE" altLang="en-US" sz="1200" b="1" baseline="0" dirty="0">
                <a:latin typeface="Arial "/>
              </a:rPr>
              <a:t> </a:t>
            </a:r>
            <a:r>
              <a:rPr lang="sv-SE" altLang="en-US" sz="1200" b="1" dirty="0">
                <a:latin typeface="Arial "/>
              </a:rPr>
              <a:t>CT WG3 Meeting </a:t>
            </a:r>
            <a:r>
              <a:rPr lang="en-GB" altLang="en-US" sz="1200" b="1" dirty="0">
                <a:latin typeface="Arial "/>
              </a:rPr>
              <a:t>#</a:t>
            </a:r>
            <a:r>
              <a:rPr lang="en-GB" altLang="en-US" sz="1200" b="1" dirty="0" smtClean="0">
                <a:latin typeface="Arial "/>
              </a:rPr>
              <a:t>132-e</a:t>
            </a:r>
            <a:r>
              <a:rPr lang="sv-SE" altLang="en-US" sz="1200" b="1" dirty="0">
                <a:latin typeface="Arial "/>
              </a:rPr>
              <a:t>	</a:t>
            </a:r>
          </a:p>
          <a:p>
            <a:pPr eaLnBrk="1" hangingPunct="1">
              <a:defRPr/>
            </a:pPr>
            <a:r>
              <a:rPr lang="en-US" altLang="en-US" sz="1200" b="1" dirty="0" smtClean="0">
                <a:latin typeface="Arial "/>
              </a:rPr>
              <a:t>E-meeting</a:t>
            </a:r>
            <a:r>
              <a:rPr lang="sv-SE" altLang="en-US" sz="1200" b="1" dirty="0" smtClean="0">
                <a:latin typeface="Arial "/>
              </a:rPr>
              <a:t>,22nd– 24th January 2024</a:t>
            </a:r>
            <a:endParaRPr lang="sv-SE" altLang="en-US" sz="1200" b="1" dirty="0">
              <a:latin typeface="Arial "/>
            </a:endParaRPr>
          </a:p>
        </p:txBody>
      </p:sp>
      <p:sp>
        <p:nvSpPr>
          <p:cNvPr id="13" name="Text Box 14">
            <a:extLst>
              <a:ext uri="{FF2B5EF4-FFF2-40B4-BE49-F238E27FC236}">
                <a16:creationId xmlns:a16="http://schemas.microsoft.com/office/drawing/2014/main" xmlns=""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smtClean="0">
                <a:latin typeface="Arial "/>
              </a:rPr>
              <a:t>C3-240001</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hyperlink" Target="https://www.3gpp.org/ftp/tsg_ct/WG3_interworking_ex-CN3/TSGC3_132e/Inbox/Drafts"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s://portal.3gpp.org/"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www.3gpp.org/ftp/tsg_ct/WG3_interworking_ex-CN3/TSGC3_132e/Inbox"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s://www.3gpp.org/ftp/tsg_ct/WG3_interworking_ex-CN3/TSGC3_132e/Inbox/ChairNotes"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mailto:3GPP_TSG_CT_WG3@LIST.ETSI.ORG"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www.3gpp.org/ftp/tsg_ct/WG3_interworking_ex-CN3/TSGC3_132e/Docs/C3-240002.zip"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s://www.3gpp.org/ftp/tsg_ct/WG3_interworking_ex-CN3/TSGC3_132e/Docs/C3-240002.zip"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portal.3gpp.org/"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www.3gpp.org/ftp/tsg_ct/WG3_interworking_ex-CN3/TSGC3_132e/Docs/C3-240000.zip"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www.3gpp.org/ftp/tsg_ct/WG3_interworking_ex-CN3/TSGC3_132e/Docs/C3-240004.zip"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hyperlink" Target="https://www.3gpp.org/ftp/tsg_ct/WG3_interworking_ex-CN3/TSGC3_132e/Docs/C3-240003.zip" TargetMode="External"/><Relationship Id="rId4" Type="http://schemas.openxmlformats.org/officeDocument/2006/relationships/hyperlink" Target="https://www.3gpp.org/ftp/tsg_ct/WG3_interworking_ex-CN3/TSGC3_132e/Docs/C3-240005.zip"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www.3gpp.org/ftp/tsg_ct/WG3_interworking_ex-CN3/TSGC3_132e/Docs/C3-240003.zip" TargetMode="External"/><Relationship Id="rId2" Type="http://schemas.openxmlformats.org/officeDocument/2006/relationships/hyperlink" Target="mailto:3GPP_TSG_CT_WG3_main@LIST.ETSI.ORG" TargetMode="External"/><Relationship Id="rId1" Type="http://schemas.openxmlformats.org/officeDocument/2006/relationships/slideLayout" Target="../slideLayouts/slideLayout2.xml"/><Relationship Id="rId4" Type="http://schemas.openxmlformats.org/officeDocument/2006/relationships/hyperlink" Target="https://www.3gpp.org/ftp/tsg_ct/WG3_interworking_ex-CN3/TSGC3_132e/Inbox/ChairNotes" TargetMode="External"/></Relationships>
</file>

<file path=ppt/slides/_rels/slide6.xml.rels><?xml version="1.0" encoding="UTF-8" standalone="yes"?>
<Relationships xmlns="http://schemas.openxmlformats.org/package/2006/relationships"><Relationship Id="rId2" Type="http://schemas.openxmlformats.org/officeDocument/2006/relationships/hyperlink" Target="mailto:3GPP_TSG_CT_WG3_main@LIST.ETSI.ORG"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xmlns="" id="{6BFCA172-672F-4297-B767-9F7EDE373FA1}"/>
              </a:ext>
            </a:extLst>
          </p:cNvPr>
          <p:cNvSpPr>
            <a:spLocks noGrp="1"/>
          </p:cNvSpPr>
          <p:nvPr>
            <p:ph type="title"/>
          </p:nvPr>
        </p:nvSpPr>
        <p:spPr>
          <a:xfrm>
            <a:off x="400236" y="1807055"/>
            <a:ext cx="7886700" cy="1704022"/>
          </a:xfrm>
        </p:spPr>
        <p:txBody>
          <a:bodyPr/>
          <a:lstStyle/>
          <a:p>
            <a:pPr eaLnBrk="1" hangingPunct="1"/>
            <a:r>
              <a:rPr lang="en-GB" altLang="en-US" dirty="0"/>
              <a:t>Meeting guidance for 3GPP </a:t>
            </a:r>
            <a:r>
              <a:rPr lang="en-GB" altLang="en-US" dirty="0" smtClean="0"/>
              <a:t>CT3#132-e</a:t>
            </a:r>
            <a:endParaRPr lang="en-GB" altLang="en-US" dirty="0"/>
          </a:p>
        </p:txBody>
      </p:sp>
      <p:sp>
        <p:nvSpPr>
          <p:cNvPr id="5123" name="Text Placeholder 2">
            <a:extLst>
              <a:ext uri="{FF2B5EF4-FFF2-40B4-BE49-F238E27FC236}">
                <a16:creationId xmlns:a16="http://schemas.microsoft.com/office/drawing/2014/main" xmlns="" id="{9FAD3684-801E-4E1E-85EB-F5F3E5D37277}"/>
              </a:ext>
            </a:extLst>
          </p:cNvPr>
          <p:cNvSpPr>
            <a:spLocks noGrp="1"/>
          </p:cNvSpPr>
          <p:nvPr>
            <p:ph type="body" idx="4294967295"/>
          </p:nvPr>
        </p:nvSpPr>
        <p:spPr>
          <a:xfrm>
            <a:off x="519058" y="4663168"/>
            <a:ext cx="7886700" cy="1500187"/>
          </a:xfrm>
        </p:spPr>
        <p:txBody>
          <a:bodyPr/>
          <a:lstStyle/>
          <a:p>
            <a:pPr marL="0" indent="0" eaLnBrk="1" hangingPunct="1">
              <a:buFontTx/>
              <a:buNone/>
            </a:pPr>
            <a:r>
              <a:rPr lang="en-GB" altLang="en-US" dirty="0"/>
              <a:t>Yali Yan</a:t>
            </a:r>
          </a:p>
          <a:p>
            <a:pPr marL="0" indent="0" eaLnBrk="1" hangingPunct="1">
              <a:buFontTx/>
              <a:buNone/>
            </a:pPr>
            <a:r>
              <a:rPr lang="en-GB" altLang="en-US" dirty="0"/>
              <a:t>3GPP CT3 Chair</a:t>
            </a:r>
          </a:p>
          <a:p>
            <a:pPr marL="0" indent="0" eaLnBrk="1" hangingPunct="1">
              <a:buFontTx/>
              <a:buNone/>
            </a:pPr>
            <a:r>
              <a:rPr lang="en-GB" altLang="en-US" dirty="0"/>
              <a:t>Huawei</a:t>
            </a:r>
          </a:p>
          <a:p>
            <a:pPr marL="0" indent="0" eaLnBrk="1" hangingPunct="1">
              <a:buFontTx/>
              <a:buNone/>
            </a:pPr>
            <a:endParaRPr lang="en-GB" altLang="en-US" dirty="0"/>
          </a:p>
        </p:txBody>
      </p:sp>
      <p:pic>
        <p:nvPicPr>
          <p:cNvPr id="2052" name="Picture 4" descr="C:\Users\y00354572\AppData\Roaming\eSpace_Desktop\UserData\y00354572\imagefiles\7B2D5971-DFEB-41CB-8383-E15B0E2A84C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51933" y="1814268"/>
            <a:ext cx="3957386" cy="452573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a:xfrm>
            <a:off x="479276" y="365125"/>
            <a:ext cx="10515600" cy="1325563"/>
          </a:xfrm>
        </p:spPr>
        <p:txBody>
          <a:bodyPr/>
          <a:lstStyle/>
          <a:p>
            <a:r>
              <a:rPr lang="en-GB" altLang="en-US" dirty="0"/>
              <a:t>Storage of draft </a:t>
            </a:r>
            <a:r>
              <a:rPr lang="en-GB" altLang="en-US" dirty="0" smtClean="0"/>
              <a:t>contributions</a:t>
            </a:r>
            <a:endParaRPr lang="en-GB" altLang="en-US" dirty="0"/>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391886" y="1825625"/>
            <a:ext cx="11129554" cy="4351338"/>
          </a:xfrm>
        </p:spPr>
        <p:txBody>
          <a:bodyPr/>
          <a:lstStyle/>
          <a:p>
            <a:pPr marL="360000" indent="-288000"/>
            <a:r>
              <a:rPr lang="en-GB" altLang="zh-CN" sz="2000" dirty="0"/>
              <a:t>The preliminary versions of the revised/commented contributions will </a:t>
            </a:r>
            <a:r>
              <a:rPr lang="en-GB" altLang="zh-CN" sz="2000" dirty="0">
                <a:solidFill>
                  <a:srgbClr val="FF0000"/>
                </a:solidFill>
              </a:rPr>
              <a:t>NOT be shared by email as an </a:t>
            </a:r>
            <a:r>
              <a:rPr lang="en-GB" altLang="zh-CN" sz="2000" dirty="0" smtClean="0">
                <a:solidFill>
                  <a:srgbClr val="FF0000"/>
                </a:solidFill>
              </a:rPr>
              <a:t>attachment</a:t>
            </a:r>
            <a:r>
              <a:rPr lang="en-GB" altLang="zh-CN" sz="2000" dirty="0" smtClean="0"/>
              <a:t>, only </a:t>
            </a:r>
            <a:r>
              <a:rPr lang="en-GB" altLang="zh-CN" sz="2000" dirty="0"/>
              <a:t>the </a:t>
            </a:r>
            <a:r>
              <a:rPr lang="en-GB" altLang="zh-CN" sz="2000" dirty="0" smtClean="0"/>
              <a:t>storage link </a:t>
            </a:r>
            <a:r>
              <a:rPr lang="en-GB" altLang="zh-CN" sz="2000" dirty="0"/>
              <a:t>of the new draft contribution will be included in the corresponding email, in order to optimize the search of new stored </a:t>
            </a:r>
            <a:r>
              <a:rPr lang="en-GB" altLang="zh-CN" sz="2000" dirty="0" smtClean="0"/>
              <a:t>files.</a:t>
            </a:r>
            <a:endParaRPr lang="en-US" altLang="zh-CN" sz="2000" dirty="0"/>
          </a:p>
          <a:p>
            <a:pPr marL="360000" indent="-288000"/>
            <a:r>
              <a:rPr lang="en-GB" altLang="zh-CN" sz="2000" dirty="0" smtClean="0"/>
              <a:t>Delegates </a:t>
            </a:r>
            <a:r>
              <a:rPr lang="en-GB" altLang="zh-CN" sz="2000" dirty="0"/>
              <a:t>will inform of </a:t>
            </a:r>
            <a:r>
              <a:rPr lang="en-GB" altLang="zh-CN" sz="2000" dirty="0" smtClean="0"/>
              <a:t>(via the </a:t>
            </a:r>
            <a:r>
              <a:rPr lang="en-GB" altLang="zh-CN" sz="2000" dirty="0"/>
              <a:t>CT3 emailing list</a:t>
            </a:r>
            <a:r>
              <a:rPr lang="en-GB" altLang="zh-CN" sz="2000" dirty="0" smtClean="0"/>
              <a:t>) the </a:t>
            </a:r>
            <a:r>
              <a:rPr lang="en-GB" altLang="zh-CN" sz="2000" dirty="0"/>
              <a:t>storage link of the preliminary versions under a </a:t>
            </a:r>
            <a:r>
              <a:rPr lang="en-GB" altLang="zh-CN" sz="2000" dirty="0" smtClean="0"/>
              <a:t>sub-folder. </a:t>
            </a:r>
            <a:r>
              <a:rPr lang="en-GB" altLang="zh-CN" sz="2000" b="1" dirty="0"/>
              <a:t>Ea</a:t>
            </a:r>
            <a:r>
              <a:rPr lang="en-GB" altLang="zh-CN" sz="2000" b="1" dirty="0" smtClean="0"/>
              <a:t>ch </a:t>
            </a:r>
            <a:r>
              <a:rPr lang="en-GB" altLang="zh-CN" sz="2000" b="1" dirty="0"/>
              <a:t>sub-folder is created for the applicable work item within the Drafts folder </a:t>
            </a:r>
            <a:r>
              <a:rPr lang="en-GB" altLang="zh-CN" sz="2000" b="1" dirty="0" smtClean="0"/>
              <a:t>at</a:t>
            </a:r>
            <a:r>
              <a:rPr lang="en-GB" altLang="zh-CN" sz="2000" dirty="0" smtClean="0"/>
              <a:t>:</a:t>
            </a:r>
            <a:endParaRPr lang="zh-CN" altLang="zh-CN" sz="2000" dirty="0" smtClean="0"/>
          </a:p>
          <a:p>
            <a:pPr lvl="1"/>
            <a:r>
              <a:rPr lang="en-GB" altLang="zh-CN" sz="2000" u="sng" dirty="0" smtClean="0">
                <a:hlinkClick r:id="rId2"/>
              </a:rPr>
              <a:t>https://www.3gpp.org/ftp/tsg_ct/WG3_interworking_ex-CN3/TSGC3_132e/Inbox/Drafts</a:t>
            </a:r>
            <a:endParaRPr lang="en-GB" altLang="zh-CN" sz="2000" u="sng" dirty="0" smtClean="0"/>
          </a:p>
          <a:p>
            <a:pPr marL="360000" indent="-288000"/>
            <a:r>
              <a:rPr lang="en-GB" altLang="zh-CN" sz="2000" dirty="0" smtClean="0"/>
              <a:t>The </a:t>
            </a:r>
            <a:r>
              <a:rPr lang="en-GB" altLang="zh-CN" sz="2000" dirty="0"/>
              <a:t>naming convention for the revised contributions in the Drafts folder should </a:t>
            </a:r>
            <a:r>
              <a:rPr lang="en-GB" altLang="zh-CN" sz="2000" b="1" dirty="0"/>
              <a:t>correspond to the original </a:t>
            </a:r>
            <a:r>
              <a:rPr lang="en-GB" altLang="zh-CN" sz="2000" b="1" dirty="0" err="1"/>
              <a:t>Tdoc</a:t>
            </a:r>
            <a:r>
              <a:rPr lang="en-GB" altLang="zh-CN" sz="2000" b="1" dirty="0"/>
              <a:t> number followed by the draft revision number, </a:t>
            </a:r>
            <a:r>
              <a:rPr lang="en-GB" altLang="zh-CN" sz="2000" dirty="0"/>
              <a:t>e.g. </a:t>
            </a:r>
            <a:r>
              <a:rPr lang="en-GB" altLang="zh-CN" sz="2000" dirty="0" smtClean="0"/>
              <a:t>C3-230219_r1</a:t>
            </a:r>
            <a:r>
              <a:rPr lang="en-GB" altLang="zh-CN" sz="2000" dirty="0"/>
              <a:t>, </a:t>
            </a:r>
            <a:r>
              <a:rPr lang="en-GB" altLang="zh-CN" sz="2000" dirty="0" smtClean="0"/>
              <a:t>C3-230219_r2</a:t>
            </a:r>
          </a:p>
          <a:p>
            <a:pPr marL="817200" lvl="1" indent="-288000"/>
            <a:r>
              <a:rPr lang="en-GB" altLang="zh-CN" sz="1800" dirty="0"/>
              <a:t>For a CR, the draft revision number </a:t>
            </a:r>
            <a:r>
              <a:rPr lang="en-GB" altLang="zh-CN" sz="1800" dirty="0" smtClean="0"/>
              <a:t>is NOT </a:t>
            </a:r>
            <a:r>
              <a:rPr lang="en-GB" altLang="zh-CN" sz="1800" dirty="0"/>
              <a:t>equal to the official “rev” field of the cover </a:t>
            </a:r>
            <a:r>
              <a:rPr lang="en-GB" altLang="zh-CN" sz="1800" dirty="0" smtClean="0"/>
              <a:t>sheet. </a:t>
            </a:r>
            <a:r>
              <a:rPr lang="en-GB" altLang="zh-CN" sz="1800" dirty="0"/>
              <a:t>The “rev” field of the cover sheet shall be upgraded only when the </a:t>
            </a:r>
            <a:r>
              <a:rPr lang="en-GB" altLang="zh-CN" sz="1800" dirty="0" err="1"/>
              <a:t>Tdoc</a:t>
            </a:r>
            <a:r>
              <a:rPr lang="en-GB" altLang="zh-CN" sz="1800" dirty="0"/>
              <a:t> number is changed</a:t>
            </a:r>
            <a:r>
              <a:rPr lang="en-GB" altLang="zh-CN" sz="1800" dirty="0" smtClean="0"/>
              <a:t>.</a:t>
            </a:r>
            <a:endParaRPr lang="en-GB" altLang="zh-CN" sz="2000" u="sng" dirty="0"/>
          </a:p>
          <a:p>
            <a:endParaRPr lang="en-US" altLang="en-US" dirty="0"/>
          </a:p>
        </p:txBody>
      </p:sp>
    </p:spTree>
    <p:extLst>
      <p:ext uri="{BB962C8B-B14F-4D97-AF65-F5344CB8AC3E}">
        <p14:creationId xmlns:p14="http://schemas.microsoft.com/office/powerpoint/2010/main" val="1966582063"/>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a:xfrm>
            <a:off x="646612" y="382217"/>
            <a:ext cx="10515600" cy="1325563"/>
          </a:xfrm>
        </p:spPr>
        <p:txBody>
          <a:bodyPr/>
          <a:lstStyle/>
          <a:p>
            <a:r>
              <a:rPr lang="en-GB" altLang="en-US" dirty="0" err="1"/>
              <a:t>Tdoc</a:t>
            </a:r>
            <a:r>
              <a:rPr lang="en-GB" altLang="en-US" dirty="0"/>
              <a:t> reservation &amp; submission    (1/2)</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458604" y="1825137"/>
            <a:ext cx="10515600" cy="4351338"/>
          </a:xfrm>
        </p:spPr>
        <p:txBody>
          <a:bodyPr/>
          <a:lstStyle/>
          <a:p>
            <a:pPr marL="360000" indent="-288000"/>
            <a:r>
              <a:rPr lang="en-GB" altLang="zh-CN" sz="2000" b="1" dirty="0"/>
              <a:t>The </a:t>
            </a:r>
            <a:r>
              <a:rPr lang="en-GB" altLang="zh-CN" sz="2000" b="1" dirty="0" err="1"/>
              <a:t>Tdoc</a:t>
            </a:r>
            <a:r>
              <a:rPr lang="en-GB" altLang="zh-CN" sz="2000" b="1" dirty="0"/>
              <a:t> numbers</a:t>
            </a:r>
            <a:r>
              <a:rPr lang="en-GB" altLang="zh-CN" sz="2000" dirty="0"/>
              <a:t> </a:t>
            </a:r>
            <a:r>
              <a:rPr lang="en-GB" altLang="zh-CN" sz="2000" b="1" dirty="0"/>
              <a:t>for CRs/DP on </a:t>
            </a:r>
            <a:r>
              <a:rPr lang="en-GB" altLang="zh-CN" sz="2000" b="1" dirty="0" err="1"/>
              <a:t>OpenAPI</a:t>
            </a:r>
            <a:r>
              <a:rPr lang="en-GB" altLang="zh-CN" sz="2000" b="1" dirty="0"/>
              <a:t> version update, new TSs/TR, presentation sheets, exception sheets for WIs will be allocated by the Chair &amp; MCC</a:t>
            </a:r>
            <a:r>
              <a:rPr lang="en-GB" altLang="zh-CN" sz="2000" dirty="0"/>
              <a:t> before the end of the meeting, if needed. </a:t>
            </a:r>
            <a:r>
              <a:rPr lang="en-GB" altLang="zh-CN" sz="2000" b="1" dirty="0"/>
              <a:t>Those documents will be handled during the email approval procedure</a:t>
            </a:r>
            <a:endParaRPr lang="en-US" altLang="zh-CN" sz="2000" b="1" dirty="0"/>
          </a:p>
          <a:p>
            <a:pPr marL="360000" indent="-288000"/>
            <a:r>
              <a:rPr lang="en-GB" altLang="zh-CN" sz="2000" b="1" dirty="0" smtClean="0"/>
              <a:t>For contribution </a:t>
            </a:r>
            <a:r>
              <a:rPr lang="en-GB" altLang="zh-CN" sz="2000" b="1" dirty="0"/>
              <a:t>that </a:t>
            </a:r>
            <a:r>
              <a:rPr lang="en-GB" altLang="zh-CN" sz="2000" b="1" dirty="0" smtClean="0"/>
              <a:t>requires </a:t>
            </a:r>
            <a:r>
              <a:rPr lang="en-GB" altLang="zh-CN" sz="2000" b="1" dirty="0"/>
              <a:t>revision, </a:t>
            </a:r>
            <a:r>
              <a:rPr lang="en-GB" altLang="zh-CN" sz="2000" dirty="0"/>
              <a:t>delegate will </a:t>
            </a:r>
            <a:r>
              <a:rPr lang="en-GB" altLang="zh-CN" sz="2000" b="1" dirty="0"/>
              <a:t>reserve the </a:t>
            </a:r>
            <a:r>
              <a:rPr lang="en-GB" altLang="zh-CN" sz="2000" b="1" dirty="0" err="1"/>
              <a:t>Tdoc</a:t>
            </a:r>
            <a:r>
              <a:rPr lang="en-GB" altLang="zh-CN" sz="2000" b="1" dirty="0"/>
              <a:t> number for the revision via the 3GU </a:t>
            </a:r>
            <a:r>
              <a:rPr lang="en-GB" altLang="zh-CN" sz="2000" dirty="0"/>
              <a:t>Portal (</a:t>
            </a:r>
            <a:r>
              <a:rPr lang="en-GB" altLang="zh-CN" sz="2000" dirty="0">
                <a:hlinkClick r:id="rId2"/>
              </a:rPr>
              <a:t>https://portal.3gpp.org</a:t>
            </a:r>
            <a:r>
              <a:rPr lang="en-GB" altLang="zh-CN" sz="2000" dirty="0"/>
              <a:t>).</a:t>
            </a:r>
            <a:endParaRPr lang="zh-CN" altLang="zh-CN" sz="2000" dirty="0"/>
          </a:p>
          <a:p>
            <a:pPr lvl="1"/>
            <a:r>
              <a:rPr lang="en-GB" altLang="zh-CN" sz="2000" dirty="0"/>
              <a:t>New </a:t>
            </a:r>
            <a:r>
              <a:rPr lang="en-GB" altLang="zh-CN" sz="2000" dirty="0" err="1"/>
              <a:t>Tdoc</a:t>
            </a:r>
            <a:r>
              <a:rPr lang="en-GB" altLang="zh-CN" sz="2000" dirty="0"/>
              <a:t> number should be reserved </a:t>
            </a:r>
            <a:r>
              <a:rPr lang="en-GB" altLang="zh-CN" sz="2000" b="1" dirty="0"/>
              <a:t>when there is no any objection or request to postpone, and the draft revision is stable enough</a:t>
            </a:r>
            <a:endParaRPr lang="zh-CN" altLang="zh-CN" sz="2000" dirty="0"/>
          </a:p>
          <a:p>
            <a:pPr lvl="1"/>
            <a:r>
              <a:rPr lang="en-GB" altLang="zh-CN" sz="2000" dirty="0"/>
              <a:t>All the relevant fields for each </a:t>
            </a:r>
            <a:r>
              <a:rPr lang="en-GB" altLang="zh-CN" sz="2000" dirty="0" err="1"/>
              <a:t>Tdoc</a:t>
            </a:r>
            <a:r>
              <a:rPr lang="en-GB" altLang="zh-CN" sz="2000" dirty="0"/>
              <a:t> should be fulfilled when allocating the </a:t>
            </a:r>
            <a:r>
              <a:rPr lang="en-GB" altLang="zh-CN" sz="2000" dirty="0" err="1"/>
              <a:t>Tdoc</a:t>
            </a:r>
            <a:r>
              <a:rPr lang="en-GB" altLang="zh-CN" sz="2000" dirty="0"/>
              <a:t> number, e.g.:</a:t>
            </a:r>
            <a:endParaRPr lang="zh-CN" altLang="zh-CN" sz="2000" dirty="0"/>
          </a:p>
          <a:p>
            <a:pPr lvl="2"/>
            <a:r>
              <a:rPr lang="en-GB" altLang="zh-CN" dirty="0"/>
              <a:t>the original </a:t>
            </a:r>
            <a:r>
              <a:rPr lang="en-GB" altLang="zh-CN" dirty="0" err="1"/>
              <a:t>Tdoc</a:t>
            </a:r>
            <a:r>
              <a:rPr lang="en-GB" altLang="zh-CN" dirty="0"/>
              <a:t> number to be revised</a:t>
            </a:r>
            <a:endParaRPr lang="zh-CN" altLang="zh-CN" dirty="0"/>
          </a:p>
          <a:p>
            <a:pPr lvl="2"/>
            <a:r>
              <a:rPr lang="en-GB" altLang="zh-CN" dirty="0"/>
              <a:t>the associated agenda item and related work item(s)</a:t>
            </a:r>
            <a:endParaRPr lang="zh-CN" altLang="zh-CN" dirty="0"/>
          </a:p>
          <a:p>
            <a:pPr lvl="2"/>
            <a:r>
              <a:rPr lang="en-GB" altLang="zh-CN" dirty="0"/>
              <a:t>TS/TR version for (p)CR, and category for CR</a:t>
            </a:r>
            <a:endParaRPr lang="zh-CN" altLang="zh-CN" dirty="0"/>
          </a:p>
          <a:p>
            <a:pPr lvl="2"/>
            <a:r>
              <a:rPr lang="en-GB" altLang="zh-CN" dirty="0"/>
              <a:t>more co-signers if any or for the </a:t>
            </a:r>
            <a:r>
              <a:rPr lang="en-GB" altLang="zh-CN" dirty="0" err="1"/>
              <a:t>Tdoc</a:t>
            </a:r>
            <a:r>
              <a:rPr lang="en-GB" altLang="zh-CN" dirty="0"/>
              <a:t> which is revising the base document during a merging process</a:t>
            </a:r>
            <a:endParaRPr lang="zh-CN" altLang="zh-CN" dirty="0"/>
          </a:p>
        </p:txBody>
      </p:sp>
    </p:spTree>
    <p:extLst>
      <p:ext uri="{BB962C8B-B14F-4D97-AF65-F5344CB8AC3E}">
        <p14:creationId xmlns:p14="http://schemas.microsoft.com/office/powerpoint/2010/main" val="2061877518"/>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a:xfrm>
            <a:off x="598918" y="433492"/>
            <a:ext cx="10515600" cy="1325563"/>
          </a:xfrm>
        </p:spPr>
        <p:txBody>
          <a:bodyPr/>
          <a:lstStyle/>
          <a:p>
            <a:r>
              <a:rPr lang="en-GB" altLang="en-US" dirty="0" err="1"/>
              <a:t>Tdoc</a:t>
            </a:r>
            <a:r>
              <a:rPr lang="en-GB" altLang="en-US" dirty="0"/>
              <a:t> reservation &amp; submission    (2/2)</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445093" y="1876900"/>
            <a:ext cx="10515600" cy="4351338"/>
          </a:xfrm>
        </p:spPr>
        <p:txBody>
          <a:bodyPr/>
          <a:lstStyle/>
          <a:p>
            <a:pPr marL="360000" lvl="0" indent="-288000"/>
            <a:r>
              <a:rPr lang="en-GB" altLang="zh-CN" sz="2000" b="1" dirty="0" smtClean="0"/>
              <a:t>Once </a:t>
            </a:r>
            <a:r>
              <a:rPr lang="en-GB" altLang="zh-CN" sz="2000" b="1" dirty="0"/>
              <a:t>and only when that revision is considered stable with all the comments on board, </a:t>
            </a:r>
            <a:r>
              <a:rPr lang="en-US" altLang="zh-CN" sz="2000" b="1" dirty="0"/>
              <a:t>the delegate owner of the contribution will upload it into </a:t>
            </a:r>
            <a:r>
              <a:rPr lang="en-GB" altLang="zh-CN" sz="2000" b="1" dirty="0" smtClean="0"/>
              <a:t>the Inbox </a:t>
            </a:r>
            <a:r>
              <a:rPr lang="en-GB" altLang="zh-CN" sz="2000" b="1" dirty="0"/>
              <a:t>folder </a:t>
            </a:r>
            <a:r>
              <a:rPr lang="en-GB" altLang="zh-CN" sz="2000" dirty="0"/>
              <a:t>under: </a:t>
            </a:r>
            <a:r>
              <a:rPr lang="en-GB" altLang="zh-CN" sz="2000" dirty="0" smtClean="0">
                <a:hlinkClick r:id="rId2"/>
              </a:rPr>
              <a:t>https://www.3gpp.org/ftp/tsg_ct/WG3_interworking_ex-CN3/TSGC3_132e/Inbox</a:t>
            </a:r>
            <a:r>
              <a:rPr lang="en-US" altLang="zh-CN" sz="2000" dirty="0" smtClean="0"/>
              <a:t>. </a:t>
            </a:r>
            <a:r>
              <a:rPr lang="en-US" altLang="zh-CN" sz="2000" dirty="0"/>
              <a:t/>
            </a:r>
            <a:br>
              <a:rPr lang="en-US" altLang="zh-CN" sz="2000" dirty="0"/>
            </a:br>
            <a:r>
              <a:rPr lang="en-US" altLang="zh-CN" sz="2000" dirty="0"/>
              <a:t/>
            </a:r>
            <a:br>
              <a:rPr lang="en-US" altLang="zh-CN" sz="2000" dirty="0"/>
            </a:br>
            <a:r>
              <a:rPr lang="en-US" altLang="zh-CN" sz="2000" dirty="0">
                <a:solidFill>
                  <a:srgbClr val="FF0000"/>
                </a:solidFill>
              </a:rPr>
              <a:t>Please do NOT upload the final </a:t>
            </a:r>
            <a:r>
              <a:rPr lang="en-US" altLang="zh-CN" sz="2000" dirty="0" err="1">
                <a:solidFill>
                  <a:srgbClr val="FF0000"/>
                </a:solidFill>
              </a:rPr>
              <a:t>Tdoc</a:t>
            </a:r>
            <a:r>
              <a:rPr lang="en-US" altLang="zh-CN" sz="2000" dirty="0">
                <a:solidFill>
                  <a:srgbClr val="FF0000"/>
                </a:solidFill>
              </a:rPr>
              <a:t>(s) to the 3GU, the MCC will do that after the meeting</a:t>
            </a:r>
            <a:endParaRPr lang="zh-CN" altLang="zh-CN" sz="2000" dirty="0"/>
          </a:p>
          <a:p>
            <a:pPr lvl="1"/>
            <a:r>
              <a:rPr lang="en-GB" altLang="zh-CN" sz="1800" dirty="0"/>
              <a:t>For a revised WID, only </a:t>
            </a:r>
            <a:r>
              <a:rPr lang="en-GB" altLang="zh-CN" sz="1800" dirty="0" err="1"/>
              <a:t>rm</a:t>
            </a:r>
            <a:r>
              <a:rPr lang="en-GB" altLang="zh-CN" sz="1800" dirty="0"/>
              <a:t> version will be included in the final zip file.</a:t>
            </a:r>
            <a:endParaRPr lang="zh-CN" altLang="zh-CN" sz="1800" dirty="0"/>
          </a:p>
          <a:p>
            <a:pPr lvl="1"/>
            <a:r>
              <a:rPr lang="en-GB" altLang="zh-CN" sz="1800" dirty="0"/>
              <a:t>For a new WID, only cl version will be included in the final zip file.</a:t>
            </a:r>
            <a:endParaRPr lang="zh-CN" altLang="zh-CN" sz="1800" dirty="0"/>
          </a:p>
          <a:p>
            <a:pPr lvl="1"/>
            <a:r>
              <a:rPr lang="en-GB" altLang="zh-CN" sz="1800" dirty="0">
                <a:solidFill>
                  <a:srgbClr val="FF0000"/>
                </a:solidFill>
              </a:rPr>
              <a:t>For a CR, the “rev” field of the cover sheet should be upgraded only when the </a:t>
            </a:r>
            <a:r>
              <a:rPr lang="en-GB" altLang="zh-CN" sz="1800" dirty="0" err="1">
                <a:solidFill>
                  <a:srgbClr val="FF0000"/>
                </a:solidFill>
              </a:rPr>
              <a:t>Tdoc</a:t>
            </a:r>
            <a:r>
              <a:rPr lang="en-GB" altLang="zh-CN" sz="1800" dirty="0">
                <a:solidFill>
                  <a:srgbClr val="FF0000"/>
                </a:solidFill>
              </a:rPr>
              <a:t> number is changed.</a:t>
            </a:r>
            <a:endParaRPr lang="zh-CN" altLang="zh-CN" sz="1800" dirty="0">
              <a:solidFill>
                <a:srgbClr val="FF0000"/>
              </a:solidFill>
            </a:endParaRPr>
          </a:p>
        </p:txBody>
      </p:sp>
    </p:spTree>
    <p:extLst>
      <p:ext uri="{BB962C8B-B14F-4D97-AF65-F5344CB8AC3E}">
        <p14:creationId xmlns:p14="http://schemas.microsoft.com/office/powerpoint/2010/main" val="3939681273"/>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a:xfrm>
            <a:off x="428001" y="476220"/>
            <a:ext cx="10515600" cy="1325563"/>
          </a:xfrm>
        </p:spPr>
        <p:txBody>
          <a:bodyPr/>
          <a:lstStyle/>
          <a:p>
            <a:r>
              <a:rPr lang="en-GB" altLang="en-US" dirty="0" smtClean="0"/>
              <a:t>Daily conference call                   (1/2</a:t>
            </a:r>
            <a:r>
              <a:rPr lang="en-GB" altLang="en-US" dirty="0"/>
              <a:t>)</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428001" y="1876900"/>
            <a:ext cx="10515600" cy="4351338"/>
          </a:xfrm>
        </p:spPr>
        <p:txBody>
          <a:bodyPr/>
          <a:lstStyle/>
          <a:p>
            <a:pPr lvl="0"/>
            <a:r>
              <a:rPr lang="en-GB" altLang="zh-CN" sz="2000" dirty="0" smtClean="0"/>
              <a:t>The daily </a:t>
            </a:r>
            <a:r>
              <a:rPr lang="en-GB" altLang="zh-CN" sz="2000" dirty="0"/>
              <a:t>conference call will start at </a:t>
            </a:r>
            <a:r>
              <a:rPr lang="en-GB" altLang="zh-CN" sz="2000" dirty="0" smtClean="0"/>
              <a:t>12:30 </a:t>
            </a:r>
            <a:r>
              <a:rPr lang="en-GB" altLang="zh-CN" sz="2000" dirty="0"/>
              <a:t>UTC per Business day, for a duration of maximum 2.5 hours.</a:t>
            </a:r>
            <a:endParaRPr lang="zh-CN" altLang="zh-CN" sz="2000" dirty="0"/>
          </a:p>
          <a:p>
            <a:pPr lvl="0"/>
            <a:r>
              <a:rPr lang="en-GB" altLang="zh-CN" sz="2000" dirty="0"/>
              <a:t>The daily conference call will be planned to re-cap all the provided comments and check the status of controversial issues. </a:t>
            </a:r>
            <a:endParaRPr lang="zh-CN" altLang="zh-CN" sz="2000" dirty="0"/>
          </a:p>
          <a:p>
            <a:pPr lvl="1"/>
            <a:r>
              <a:rPr lang="en-GB" altLang="zh-CN" sz="2000" dirty="0"/>
              <a:t>Delegates will use </a:t>
            </a:r>
            <a:r>
              <a:rPr lang="en-GB" altLang="zh-CN" sz="2000" dirty="0" err="1"/>
              <a:t>name+affiliation</a:t>
            </a:r>
            <a:r>
              <a:rPr lang="en-GB" altLang="zh-CN" sz="2000" dirty="0"/>
              <a:t> when connecting to the online </a:t>
            </a:r>
            <a:r>
              <a:rPr lang="en-GB" altLang="zh-CN" sz="2000" dirty="0" smtClean="0"/>
              <a:t>session.</a:t>
            </a:r>
            <a:r>
              <a:rPr lang="en-US" altLang="zh-CN" sz="2000" dirty="0"/>
              <a:t> </a:t>
            </a:r>
            <a:r>
              <a:rPr lang="en-GB" altLang="zh-CN" sz="2000" dirty="0" smtClean="0"/>
              <a:t>Example</a:t>
            </a:r>
            <a:r>
              <a:rPr lang="en-GB" altLang="zh-CN" sz="2000" dirty="0"/>
              <a:t>: </a:t>
            </a:r>
            <a:r>
              <a:rPr lang="en-GB" altLang="zh-CN" sz="2000" dirty="0">
                <a:solidFill>
                  <a:srgbClr val="FF0000"/>
                </a:solidFill>
              </a:rPr>
              <a:t>[&lt;Company Name&gt;] &lt;Delegate name&gt;</a:t>
            </a:r>
            <a:endParaRPr lang="zh-CN" altLang="zh-CN" sz="2000" dirty="0">
              <a:solidFill>
                <a:srgbClr val="FF0000"/>
              </a:solidFill>
            </a:endParaRPr>
          </a:p>
          <a:p>
            <a:pPr lvl="1"/>
            <a:r>
              <a:rPr lang="en-GB" altLang="zh-CN" sz="2000" dirty="0"/>
              <a:t>Delegates will adopt a respectful and courteous behaviour during online sessions.</a:t>
            </a:r>
            <a:endParaRPr lang="zh-CN" altLang="zh-CN" sz="2000" dirty="0"/>
          </a:p>
          <a:p>
            <a:pPr lvl="0"/>
            <a:r>
              <a:rPr lang="en-GB" altLang="zh-CN" sz="2000" dirty="0"/>
              <a:t>The Chair will provide a draft DAD, </a:t>
            </a:r>
            <a:r>
              <a:rPr lang="en-GB" altLang="zh-CN" sz="2000" b="1" dirty="0"/>
              <a:t>1 hour before</a:t>
            </a:r>
            <a:r>
              <a:rPr lang="en-GB" altLang="zh-CN" sz="2000" dirty="0"/>
              <a:t> each conference call starts, under:</a:t>
            </a:r>
            <a:endParaRPr lang="zh-CN" altLang="zh-CN" sz="2000" dirty="0"/>
          </a:p>
          <a:p>
            <a:pPr lvl="1"/>
            <a:r>
              <a:rPr lang="en-GB" altLang="zh-CN" sz="2000" u="sng" dirty="0" smtClean="0">
                <a:hlinkClick r:id="rId2"/>
              </a:rPr>
              <a:t>https://www.3gpp.org/ftp/tsg_ct/WG3_interworking_ex-CN3/TSGC3_132e/Inbox/ChairNotes</a:t>
            </a:r>
            <a:endParaRPr lang="zh-CN" altLang="zh-CN" sz="2000" dirty="0"/>
          </a:p>
        </p:txBody>
      </p:sp>
    </p:spTree>
    <p:extLst>
      <p:ext uri="{BB962C8B-B14F-4D97-AF65-F5344CB8AC3E}">
        <p14:creationId xmlns:p14="http://schemas.microsoft.com/office/powerpoint/2010/main" val="1474876558"/>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a:xfrm>
            <a:off x="428001" y="484766"/>
            <a:ext cx="10515600" cy="1325563"/>
          </a:xfrm>
        </p:spPr>
        <p:txBody>
          <a:bodyPr/>
          <a:lstStyle/>
          <a:p>
            <a:r>
              <a:rPr lang="en-GB" altLang="en-US" dirty="0" smtClean="0"/>
              <a:t>Daily conference call                   (2/2</a:t>
            </a:r>
            <a:r>
              <a:rPr lang="en-GB" altLang="en-US" dirty="0"/>
              <a:t>)</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428001" y="1876900"/>
            <a:ext cx="10515600" cy="4351338"/>
          </a:xfrm>
        </p:spPr>
        <p:txBody>
          <a:bodyPr/>
          <a:lstStyle/>
          <a:p>
            <a:pPr lvl="0"/>
            <a:r>
              <a:rPr lang="en-GB" altLang="zh-CN" sz="2000" dirty="0" smtClean="0"/>
              <a:t>The </a:t>
            </a:r>
            <a:r>
              <a:rPr lang="en-GB" altLang="zh-CN" sz="2000" dirty="0"/>
              <a:t>Chair will conclude on the status of every contribution following the criteria:</a:t>
            </a:r>
            <a:endParaRPr lang="zh-CN" altLang="zh-CN" sz="2000" dirty="0"/>
          </a:p>
          <a:p>
            <a:pPr lvl="1"/>
            <a:r>
              <a:rPr lang="en-GB" altLang="zh-CN" sz="2000" dirty="0"/>
              <a:t>Documents will be considered as pre-agreed if there are no comments on them or when all companies that provided comments accept a preliminary revision of the CR. This will be </a:t>
            </a:r>
            <a:r>
              <a:rPr lang="en-GB" altLang="zh-CN" sz="2000" dirty="0" smtClean="0"/>
              <a:t>marked </a:t>
            </a:r>
            <a:r>
              <a:rPr lang="en-GB" altLang="zh-CN" sz="2000" dirty="0"/>
              <a:t>in the DAD accordingly during the conference call that handles the corresponding Agenda Item.</a:t>
            </a:r>
            <a:endParaRPr lang="zh-CN" altLang="zh-CN" sz="2000" dirty="0"/>
          </a:p>
          <a:p>
            <a:pPr lvl="1"/>
            <a:r>
              <a:rPr lang="en-GB" altLang="zh-CN" sz="2000" dirty="0"/>
              <a:t>Pre-agreed document will be agreed if there are no more comments and the document is available in the Inbox folder </a:t>
            </a:r>
            <a:r>
              <a:rPr lang="en-GB" altLang="zh-CN" sz="2000" b="1" dirty="0"/>
              <a:t>1.5 hours before or during the last two conference calls</a:t>
            </a:r>
            <a:r>
              <a:rPr lang="en-GB" altLang="zh-CN" sz="2000" dirty="0"/>
              <a:t>.</a:t>
            </a:r>
            <a:endParaRPr lang="zh-CN" altLang="zh-CN" sz="2000" dirty="0"/>
          </a:p>
          <a:p>
            <a:pPr lvl="0"/>
            <a:r>
              <a:rPr lang="en-GB" altLang="zh-CN" sz="2000" dirty="0"/>
              <a:t>After every conference call, the Chair will provide a </a:t>
            </a:r>
            <a:r>
              <a:rPr lang="en-GB" altLang="zh-CN" sz="2000" dirty="0" smtClean="0"/>
              <a:t>new official </a:t>
            </a:r>
            <a:r>
              <a:rPr lang="en-GB" altLang="zh-CN" sz="2000" dirty="0"/>
              <a:t>version of the DAD </a:t>
            </a:r>
            <a:r>
              <a:rPr lang="en-GB" altLang="zh-CN" sz="2000" dirty="0" smtClean="0"/>
              <a:t>via the CT3 reflector </a:t>
            </a:r>
            <a:r>
              <a:rPr lang="en-GB" altLang="zh-CN" sz="2000" u="sng" dirty="0" smtClean="0">
                <a:hlinkClick r:id="rId2"/>
              </a:rPr>
              <a:t>3GPP_TSG_CT_WG3@LIST.ETSI.ORG</a:t>
            </a:r>
            <a:endParaRPr lang="zh-CN" altLang="zh-CN" sz="2000" dirty="0"/>
          </a:p>
        </p:txBody>
      </p:sp>
    </p:spTree>
    <p:extLst>
      <p:ext uri="{BB962C8B-B14F-4D97-AF65-F5344CB8AC3E}">
        <p14:creationId xmlns:p14="http://schemas.microsoft.com/office/powerpoint/2010/main" val="990998538"/>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a:xfrm>
            <a:off x="470730" y="467675"/>
            <a:ext cx="10515600" cy="1325563"/>
          </a:xfrm>
        </p:spPr>
        <p:txBody>
          <a:bodyPr/>
          <a:lstStyle/>
          <a:p>
            <a:r>
              <a:rPr lang="en-GB" altLang="en-US" dirty="0"/>
              <a:t>End of the meeting</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470730" y="1793238"/>
            <a:ext cx="11074637" cy="4351338"/>
          </a:xfrm>
        </p:spPr>
        <p:txBody>
          <a:bodyPr/>
          <a:lstStyle/>
          <a:p>
            <a:pPr marL="36000" indent="0">
              <a:buNone/>
            </a:pPr>
            <a:r>
              <a:rPr lang="en-GB" altLang="zh-CN" sz="2000" b="1" dirty="0" smtClean="0"/>
              <a:t>The </a:t>
            </a:r>
            <a:r>
              <a:rPr lang="en-GB" altLang="zh-CN" sz="2000" b="1" dirty="0"/>
              <a:t>meeting will be concluded after the conference call held on </a:t>
            </a:r>
            <a:r>
              <a:rPr lang="en-GB" altLang="zh-CN" sz="2000" b="1" dirty="0" smtClean="0"/>
              <a:t>Wednesday 24</a:t>
            </a:r>
            <a:r>
              <a:rPr lang="en-GB" altLang="zh-CN" sz="2000" b="1" baseline="30000" dirty="0" smtClean="0"/>
              <a:t>th</a:t>
            </a:r>
            <a:r>
              <a:rPr lang="en-GB" altLang="zh-CN" sz="2000" b="1" dirty="0" smtClean="0"/>
              <a:t> January 2024. </a:t>
            </a:r>
            <a:r>
              <a:rPr lang="en-GB" altLang="zh-CN" sz="2000" b="1" dirty="0"/>
              <a:t>In that </a:t>
            </a:r>
            <a:r>
              <a:rPr lang="en-GB" altLang="zh-CN" sz="2000" b="1" dirty="0" smtClean="0"/>
              <a:t>conference:</a:t>
            </a:r>
            <a:endParaRPr lang="en-US" altLang="zh-CN" sz="2000" b="1" dirty="0"/>
          </a:p>
          <a:p>
            <a:pPr marL="360000" indent="-324000"/>
            <a:r>
              <a:rPr lang="en-GB" altLang="zh-CN" sz="2000" dirty="0" smtClean="0"/>
              <a:t>The </a:t>
            </a:r>
            <a:r>
              <a:rPr lang="en-GB" altLang="zh-CN" sz="2000" dirty="0"/>
              <a:t>Chair will go through the DAD and will conclude on the status of every open </a:t>
            </a:r>
            <a:r>
              <a:rPr lang="en-GB" altLang="zh-CN" sz="2000" dirty="0" smtClean="0"/>
              <a:t>contribution.</a:t>
            </a:r>
          </a:p>
          <a:p>
            <a:pPr marL="360000" indent="-324000"/>
            <a:r>
              <a:rPr lang="en-GB" altLang="zh-CN" sz="2000" dirty="0" smtClean="0"/>
              <a:t>The status of CT3 work items will be reported by the WI rapporteurs.</a:t>
            </a:r>
            <a:endParaRPr lang="en-US" altLang="zh-CN" sz="2000" dirty="0"/>
          </a:p>
          <a:p>
            <a:pPr marL="360000" indent="-324000"/>
            <a:r>
              <a:rPr lang="en-GB" altLang="zh-CN" sz="2000" dirty="0" smtClean="0"/>
              <a:t>Procedures </a:t>
            </a:r>
            <a:r>
              <a:rPr lang="en-GB" altLang="zh-CN" sz="2000" dirty="0"/>
              <a:t>after the CT3 meeting will be discussed and </a:t>
            </a:r>
            <a:r>
              <a:rPr lang="en-GB" altLang="zh-CN" sz="2000" dirty="0" smtClean="0"/>
              <a:t>noted.</a:t>
            </a:r>
            <a:endParaRPr lang="en-US" altLang="zh-CN" sz="2000" dirty="0"/>
          </a:p>
          <a:p>
            <a:pPr marL="360000" indent="-324000"/>
            <a:r>
              <a:rPr lang="en-GB" altLang="zh-CN" sz="2000" dirty="0" smtClean="0"/>
              <a:t>The </a:t>
            </a:r>
            <a:r>
              <a:rPr lang="en-GB" altLang="zh-CN" sz="2000" dirty="0"/>
              <a:t>meeting calendar will be discussed and </a:t>
            </a:r>
            <a:r>
              <a:rPr lang="en-GB" altLang="zh-CN" sz="2000" dirty="0" smtClean="0"/>
              <a:t>noted.</a:t>
            </a:r>
            <a:endParaRPr lang="en-US" altLang="zh-CN" sz="2000" dirty="0"/>
          </a:p>
        </p:txBody>
      </p:sp>
    </p:spTree>
    <p:extLst>
      <p:ext uri="{BB962C8B-B14F-4D97-AF65-F5344CB8AC3E}">
        <p14:creationId xmlns:p14="http://schemas.microsoft.com/office/powerpoint/2010/main" val="1729816093"/>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a:xfrm>
            <a:off x="348343" y="433492"/>
            <a:ext cx="10515600" cy="1325563"/>
          </a:xfrm>
        </p:spPr>
        <p:txBody>
          <a:bodyPr/>
          <a:lstStyle/>
          <a:p>
            <a:r>
              <a:rPr lang="en-GB" altLang="en-US" dirty="0"/>
              <a:t>After the </a:t>
            </a:r>
            <a:r>
              <a:rPr lang="en-GB" altLang="en-US" dirty="0" smtClean="0"/>
              <a:t>meeting                          (1/2)</a:t>
            </a:r>
            <a:endParaRPr lang="en-GB" altLang="en-US" dirty="0"/>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348343" y="1714947"/>
            <a:ext cx="11216640" cy="4351338"/>
          </a:xfrm>
        </p:spPr>
        <p:txBody>
          <a:bodyPr/>
          <a:lstStyle/>
          <a:p>
            <a:pPr marL="72000" indent="0">
              <a:buNone/>
            </a:pPr>
            <a:r>
              <a:rPr lang="en-GB" altLang="zh-CN" sz="2000" dirty="0"/>
              <a:t>The Chair will </a:t>
            </a:r>
            <a:r>
              <a:rPr lang="en-GB" altLang="zh-CN" sz="2000" dirty="0" smtClean="0"/>
              <a:t>indicate in </a:t>
            </a:r>
            <a:r>
              <a:rPr lang="en-GB" altLang="zh-CN" sz="2000" dirty="0" smtClean="0">
                <a:hlinkClick r:id="rId2"/>
              </a:rPr>
              <a:t>C3-240002</a:t>
            </a:r>
            <a:r>
              <a:rPr lang="en-GB" altLang="zh-CN" sz="2000" dirty="0" smtClean="0"/>
              <a:t> </a:t>
            </a:r>
            <a:r>
              <a:rPr lang="en-GB" altLang="zh-CN" sz="2000" dirty="0" smtClean="0"/>
              <a:t>the detailed procedure after the meeting, including </a:t>
            </a:r>
            <a:r>
              <a:rPr lang="en-GB" altLang="zh-CN" sz="2000" dirty="0"/>
              <a:t>the list of materials which will be prepared by the rapporteurs after the meeting.</a:t>
            </a:r>
            <a:endParaRPr lang="zh-CN" altLang="zh-CN" sz="2000" dirty="0"/>
          </a:p>
          <a:p>
            <a:pPr marL="360000" lvl="0" indent="-288000"/>
            <a:r>
              <a:rPr lang="en-GB" altLang="zh-CN" sz="2000" dirty="0" smtClean="0"/>
              <a:t>Email approval procedure:</a:t>
            </a:r>
          </a:p>
          <a:p>
            <a:pPr lvl="1"/>
            <a:r>
              <a:rPr lang="en-GB" altLang="zh-CN" sz="1800" dirty="0"/>
              <a:t>Rapporteurs will implement all the </a:t>
            </a:r>
            <a:r>
              <a:rPr lang="en-GB" altLang="zh-CN" sz="1800" dirty="0" err="1"/>
              <a:t>pCR</a:t>
            </a:r>
            <a:r>
              <a:rPr lang="en-GB" altLang="zh-CN" sz="1800" dirty="0"/>
              <a:t>(s) agreed in the </a:t>
            </a:r>
            <a:r>
              <a:rPr lang="en-GB" altLang="zh-CN" sz="1800" dirty="0" smtClean="0"/>
              <a:t>CT3#132-e </a:t>
            </a:r>
            <a:r>
              <a:rPr lang="en-GB" altLang="zh-CN" sz="1800" dirty="0"/>
              <a:t>meeting into the new TSs (not under change control).</a:t>
            </a:r>
            <a:endParaRPr lang="zh-CN" altLang="zh-CN" sz="1800" dirty="0"/>
          </a:p>
          <a:p>
            <a:pPr lvl="1"/>
            <a:r>
              <a:rPr lang="en-GB" altLang="zh-CN" sz="1800" dirty="0"/>
              <a:t>Rapporteurs will upload the final zip files with the assigned </a:t>
            </a:r>
            <a:r>
              <a:rPr lang="en-GB" altLang="zh-CN" sz="1800" dirty="0" err="1"/>
              <a:t>Tdoc</a:t>
            </a:r>
            <a:r>
              <a:rPr lang="en-GB" altLang="zh-CN" sz="1800" dirty="0"/>
              <a:t> numbers for new TSs into the Inbox folder by the deadline of e-mail approval procedure. </a:t>
            </a:r>
            <a:endParaRPr lang="zh-CN" altLang="zh-CN" sz="1800" dirty="0"/>
          </a:p>
          <a:p>
            <a:pPr lvl="1"/>
            <a:r>
              <a:rPr lang="en-GB" altLang="zh-CN" sz="1800" dirty="0"/>
              <a:t>The Chair will send an email to confirm the final status of those </a:t>
            </a:r>
            <a:r>
              <a:rPr lang="en-GB" altLang="zh-CN" sz="1800" dirty="0" err="1"/>
              <a:t>Tdocs</a:t>
            </a:r>
            <a:r>
              <a:rPr lang="en-GB" altLang="zh-CN" sz="1800" dirty="0"/>
              <a:t> on the CT3 reflector.</a:t>
            </a:r>
            <a:endParaRPr lang="zh-CN" altLang="zh-CN" sz="1800" dirty="0"/>
          </a:p>
          <a:p>
            <a:pPr lvl="1"/>
            <a:r>
              <a:rPr lang="en-GB" altLang="zh-CN" sz="1800" dirty="0"/>
              <a:t>The MCC will store the new TSs into the 3GPP Specification Server</a:t>
            </a:r>
            <a:r>
              <a:rPr lang="en-GB" altLang="zh-CN" sz="1800" dirty="0" smtClean="0"/>
              <a:t>.</a:t>
            </a:r>
            <a:endParaRPr lang="en-GB" altLang="zh-CN" sz="2000" dirty="0" smtClean="0"/>
          </a:p>
          <a:p>
            <a:pPr marL="360000" lvl="0" indent="-288000"/>
            <a:r>
              <a:rPr lang="en-GB" altLang="zh-CN" sz="2000" dirty="0" smtClean="0"/>
              <a:t>Implementation of CRs for TSs under change control:</a:t>
            </a:r>
          </a:p>
          <a:p>
            <a:pPr marL="817200" lvl="1" indent="-288000"/>
            <a:r>
              <a:rPr lang="en-GB" altLang="zh-CN" sz="1800" dirty="0"/>
              <a:t>Rapporteurs will implement all the CR(s) agreed in the </a:t>
            </a:r>
            <a:r>
              <a:rPr lang="en-GB" altLang="zh-CN" sz="1800" dirty="0" smtClean="0"/>
              <a:t>CT3#132-e </a:t>
            </a:r>
            <a:r>
              <a:rPr lang="en-GB" altLang="zh-CN" sz="1800" dirty="0"/>
              <a:t>meeting into the SBI-related TSs (under change control) but ONLY in the </a:t>
            </a:r>
            <a:r>
              <a:rPr lang="en-GB" altLang="zh-CN" sz="1800" dirty="0" err="1"/>
              <a:t>OpenAPI</a:t>
            </a:r>
            <a:r>
              <a:rPr lang="en-GB" altLang="zh-CN" sz="1800" dirty="0"/>
              <a:t> specification annexes of each TS (i.e. the main body of TSs is </a:t>
            </a:r>
            <a:r>
              <a:rPr lang="en-GB" altLang="zh-CN" sz="1800" dirty="0">
                <a:solidFill>
                  <a:srgbClr val="FF0000"/>
                </a:solidFill>
              </a:rPr>
              <a:t>NOT</a:t>
            </a:r>
            <a:r>
              <a:rPr lang="en-GB" altLang="zh-CN" sz="1800" dirty="0"/>
              <a:t> required to be updated</a:t>
            </a:r>
            <a:r>
              <a:rPr lang="en-GB" altLang="zh-CN" sz="1800" dirty="0" smtClean="0"/>
              <a:t>).</a:t>
            </a:r>
            <a:endParaRPr lang="en-GB" altLang="zh-CN" sz="2000" dirty="0" smtClean="0"/>
          </a:p>
        </p:txBody>
      </p:sp>
    </p:spTree>
    <p:extLst>
      <p:ext uri="{BB962C8B-B14F-4D97-AF65-F5344CB8AC3E}">
        <p14:creationId xmlns:p14="http://schemas.microsoft.com/office/powerpoint/2010/main" val="3142983626"/>
      </p:ext>
    </p:extLst>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a:xfrm>
            <a:off x="348343" y="433492"/>
            <a:ext cx="10515600" cy="1325563"/>
          </a:xfrm>
        </p:spPr>
        <p:txBody>
          <a:bodyPr/>
          <a:lstStyle/>
          <a:p>
            <a:r>
              <a:rPr lang="en-GB" altLang="en-US" dirty="0"/>
              <a:t>After the </a:t>
            </a:r>
            <a:r>
              <a:rPr lang="en-GB" altLang="en-US" dirty="0" smtClean="0"/>
              <a:t>meeting                          (1/2)</a:t>
            </a:r>
            <a:endParaRPr lang="en-GB" altLang="en-US" dirty="0"/>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348343" y="1825625"/>
            <a:ext cx="11216640" cy="4351338"/>
          </a:xfrm>
        </p:spPr>
        <p:txBody>
          <a:bodyPr/>
          <a:lstStyle/>
          <a:p>
            <a:pPr marL="360000" indent="-288000"/>
            <a:r>
              <a:rPr lang="en-GB" altLang="zh-CN" sz="2000" dirty="0" smtClean="0"/>
              <a:t>Handling of </a:t>
            </a:r>
            <a:r>
              <a:rPr lang="en-GB" altLang="zh-CN" sz="2000" dirty="0" err="1" smtClean="0"/>
              <a:t>OpenAPI</a:t>
            </a:r>
            <a:r>
              <a:rPr lang="en-GB" altLang="zh-CN" sz="2000" dirty="0" smtClean="0"/>
              <a:t> files: </a:t>
            </a:r>
          </a:p>
          <a:p>
            <a:pPr marL="817200" lvl="1" indent="-288000"/>
            <a:r>
              <a:rPr lang="en-GB" altLang="zh-CN" sz="1800" dirty="0" smtClean="0"/>
              <a:t>Rapporteurs </a:t>
            </a:r>
            <a:r>
              <a:rPr lang="en-GB" altLang="zh-CN" sz="1800" dirty="0"/>
              <a:t>will store the </a:t>
            </a:r>
            <a:r>
              <a:rPr lang="en-GB" altLang="zh-CN" sz="1800" dirty="0" err="1"/>
              <a:t>OpenAPI</a:t>
            </a:r>
            <a:r>
              <a:rPr lang="en-GB" altLang="zh-CN" sz="1800" dirty="0"/>
              <a:t> files in 3GPP Forge as per current procedures.</a:t>
            </a:r>
            <a:endParaRPr lang="zh-CN" altLang="zh-CN" sz="1800" dirty="0"/>
          </a:p>
          <a:p>
            <a:pPr marL="817200" lvl="1" indent="-288000"/>
            <a:r>
              <a:rPr lang="en-GB" altLang="zh-CN" sz="1800" dirty="0"/>
              <a:t>Rapporteurs will indicate, on the CT3 reflector, the syntax errors which will be solved by bringing revision to the subsequent CT3 meeting.</a:t>
            </a:r>
            <a:endParaRPr lang="zh-CN" altLang="zh-CN" sz="1800" dirty="0"/>
          </a:p>
          <a:p>
            <a:pPr marL="0" indent="0">
              <a:buNone/>
            </a:pPr>
            <a:r>
              <a:rPr lang="en-GB" altLang="zh-CN" sz="2000" dirty="0" smtClean="0"/>
              <a:t>For </a:t>
            </a:r>
            <a:r>
              <a:rPr lang="en-GB" altLang="zh-CN" sz="2000" dirty="0"/>
              <a:t>more details about the procedure after the </a:t>
            </a:r>
            <a:r>
              <a:rPr lang="en-GB" altLang="zh-CN" sz="2000" dirty="0" smtClean="0"/>
              <a:t>CT3#132-e </a:t>
            </a:r>
            <a:r>
              <a:rPr lang="en-GB" altLang="zh-CN" sz="2000" dirty="0" smtClean="0"/>
              <a:t>meeting</a:t>
            </a:r>
            <a:r>
              <a:rPr lang="en-GB" altLang="zh-CN" sz="2000" dirty="0"/>
              <a:t>, please refer to </a:t>
            </a:r>
            <a:r>
              <a:rPr lang="en-GB" altLang="zh-CN" sz="2000" dirty="0" smtClean="0">
                <a:hlinkClick r:id="rId2"/>
              </a:rPr>
              <a:t>C3-240002</a:t>
            </a:r>
            <a:r>
              <a:rPr lang="en-GB" altLang="zh-CN" sz="2000" dirty="0" smtClean="0"/>
              <a:t>, </a:t>
            </a:r>
            <a:r>
              <a:rPr lang="en-GB" altLang="zh-CN" sz="2000" dirty="0"/>
              <a:t>which will be shared by the Chair to the CT3 reflector when the meeting is officially closed.</a:t>
            </a:r>
            <a:endParaRPr lang="zh-CN" altLang="zh-CN" sz="2000" dirty="0"/>
          </a:p>
        </p:txBody>
      </p:sp>
    </p:spTree>
    <p:extLst>
      <p:ext uri="{BB962C8B-B14F-4D97-AF65-F5344CB8AC3E}">
        <p14:creationId xmlns:p14="http://schemas.microsoft.com/office/powerpoint/2010/main" val="736582263"/>
      </p:ext>
    </p:extLst>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xmlns="" id="{3AFF4909-1900-46CD-87F7-AE296C59418F}"/>
              </a:ext>
            </a:extLst>
          </p:cNvPr>
          <p:cNvSpPr>
            <a:spLocks noGrp="1"/>
          </p:cNvSpPr>
          <p:nvPr>
            <p:ph type="title"/>
          </p:nvPr>
        </p:nvSpPr>
        <p:spPr/>
        <p:txBody>
          <a:bodyPr/>
          <a:lstStyle/>
          <a:p>
            <a:r>
              <a:rPr lang="en-GB" altLang="en-US" dirty="0" smtClean="0"/>
              <a:t>CT3 </a:t>
            </a:r>
            <a:r>
              <a:rPr lang="en-GB" altLang="en-US" dirty="0"/>
              <a:t>meetings in </a:t>
            </a:r>
            <a:r>
              <a:rPr lang="en-GB" altLang="en-US" dirty="0" smtClean="0"/>
              <a:t>2024</a:t>
            </a:r>
            <a:endParaRPr lang="en-GB" altLang="en-US" dirty="0"/>
          </a:p>
        </p:txBody>
      </p:sp>
      <p:graphicFrame>
        <p:nvGraphicFramePr>
          <p:cNvPr id="4" name="Tableau 3">
            <a:extLst>
              <a:ext uri="{FF2B5EF4-FFF2-40B4-BE49-F238E27FC236}">
                <a16:creationId xmlns:a16="http://schemas.microsoft.com/office/drawing/2014/main" xmlns="" id="{89995A97-A301-4353-AC44-D056417F490A}"/>
              </a:ext>
            </a:extLst>
          </p:cNvPr>
          <p:cNvGraphicFramePr>
            <a:graphicFrameLocks noGrp="1"/>
          </p:cNvGraphicFramePr>
          <p:nvPr>
            <p:extLst>
              <p:ext uri="{D42A27DB-BD31-4B8C-83A1-F6EECF244321}">
                <p14:modId xmlns:p14="http://schemas.microsoft.com/office/powerpoint/2010/main" val="3903698002"/>
              </p:ext>
            </p:extLst>
          </p:nvPr>
        </p:nvGraphicFramePr>
        <p:xfrm>
          <a:off x="616264" y="2110825"/>
          <a:ext cx="10630002" cy="3555032"/>
        </p:xfrm>
        <a:graphic>
          <a:graphicData uri="http://schemas.openxmlformats.org/drawingml/2006/table">
            <a:tbl>
              <a:tblPr firstRow="1" firstCol="1" bandRow="1"/>
              <a:tblGrid>
                <a:gridCol w="2366219">
                  <a:extLst>
                    <a:ext uri="{9D8B030D-6E8A-4147-A177-3AD203B41FA5}">
                      <a16:colId xmlns:a16="http://schemas.microsoft.com/office/drawing/2014/main" xmlns="" val="20000"/>
                    </a:ext>
                  </a:extLst>
                </a:gridCol>
                <a:gridCol w="4272897">
                  <a:extLst>
                    <a:ext uri="{9D8B030D-6E8A-4147-A177-3AD203B41FA5}">
                      <a16:colId xmlns:a16="http://schemas.microsoft.com/office/drawing/2014/main" xmlns="" val="20001"/>
                    </a:ext>
                  </a:extLst>
                </a:gridCol>
                <a:gridCol w="3990886">
                  <a:extLst>
                    <a:ext uri="{9D8B030D-6E8A-4147-A177-3AD203B41FA5}">
                      <a16:colId xmlns:a16="http://schemas.microsoft.com/office/drawing/2014/main" xmlns="" val="20003"/>
                    </a:ext>
                  </a:extLst>
                </a:gridCol>
              </a:tblGrid>
              <a:tr h="444379">
                <a:tc>
                  <a:txBody>
                    <a:bodyPr/>
                    <a:lstStyle/>
                    <a:p>
                      <a:pPr algn="ctr" fontAlgn="auto" hangingPunct="1">
                        <a:spcAft>
                          <a:spcPts val="0"/>
                        </a:spcAft>
                      </a:pPr>
                      <a:r>
                        <a:rPr lang="fr-FR" sz="1400" b="1" dirty="0">
                          <a:solidFill>
                            <a:srgbClr val="FFFFFF"/>
                          </a:solidFill>
                          <a:effectLst/>
                          <a:latin typeface="Arial"/>
                          <a:ea typeface="Times New Roman"/>
                        </a:rPr>
                        <a:t>Meeting</a:t>
                      </a:r>
                      <a:endParaRPr lang="fr-FR" sz="1600" dirty="0">
                        <a:solidFill>
                          <a:srgbClr val="000000"/>
                        </a:solidFill>
                        <a:effectLst/>
                        <a:latin typeface="Arial"/>
                        <a:ea typeface="Times New Roman"/>
                      </a:endParaRP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Dates</a:t>
                      </a:r>
                      <a:endParaRPr lang="fr-FR" sz="1600" dirty="0">
                        <a:solidFill>
                          <a:srgbClr val="000000"/>
                        </a:solidFill>
                        <a:effectLst/>
                        <a:latin typeface="Arial"/>
                        <a:ea typeface="Times New Roman"/>
                      </a:endParaRP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Location</a:t>
                      </a:r>
                      <a:endParaRPr lang="fr-FR" sz="1600" dirty="0">
                        <a:solidFill>
                          <a:srgbClr val="000000"/>
                        </a:solidFill>
                        <a:effectLst/>
                        <a:latin typeface="Arial"/>
                        <a:ea typeface="Times New Roman"/>
                      </a:endParaRP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444379">
                <a:tc>
                  <a:txBody>
                    <a:bodyPr/>
                    <a:lstStyle/>
                    <a:p>
                      <a:pPr marL="0" algn="l" defTabSz="914400" rtl="0" eaLnBrk="1" latinLnBrk="0" hangingPunct="1">
                        <a:spcAft>
                          <a:spcPts val="0"/>
                        </a:spcAft>
                      </a:pPr>
                      <a:r>
                        <a:rPr lang="en-US" sz="1400" kern="1200" dirty="0" smtClean="0">
                          <a:solidFill>
                            <a:srgbClr val="000000"/>
                          </a:solidFill>
                          <a:effectLst/>
                          <a:latin typeface="Arial" panose="020B0604020202020204" pitchFamily="34" charset="0"/>
                          <a:ea typeface="宋体" panose="02010600030101010101" pitchFamily="2" charset="-122"/>
                          <a:cs typeface="+mn-cs"/>
                        </a:rPr>
                        <a:t>CT3#132-e</a:t>
                      </a:r>
                      <a:endParaRPr lang="zh-CN" sz="14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spcAft>
                          <a:spcPts val="0"/>
                        </a:spcAft>
                      </a:pPr>
                      <a:r>
                        <a:rPr lang="en-US" sz="1400" kern="1200" dirty="0" smtClean="0">
                          <a:solidFill>
                            <a:srgbClr val="000000"/>
                          </a:solidFill>
                          <a:effectLst/>
                          <a:latin typeface="Arial" panose="020B0604020202020204" pitchFamily="34" charset="0"/>
                          <a:ea typeface="宋体" panose="02010600030101010101" pitchFamily="2" charset="-122"/>
                          <a:cs typeface="+mn-cs"/>
                        </a:rPr>
                        <a:t>22</a:t>
                      </a:r>
                      <a:r>
                        <a:rPr lang="en-US" sz="1400" kern="1200" baseline="30000" dirty="0" smtClean="0">
                          <a:solidFill>
                            <a:srgbClr val="000000"/>
                          </a:solidFill>
                          <a:effectLst/>
                          <a:latin typeface="Arial" panose="020B0604020202020204" pitchFamily="34" charset="0"/>
                          <a:ea typeface="宋体" panose="02010600030101010101" pitchFamily="2" charset="-122"/>
                          <a:cs typeface="+mn-cs"/>
                        </a:rPr>
                        <a:t>nd</a:t>
                      </a:r>
                      <a:r>
                        <a:rPr lang="en-US" sz="1400" kern="1200" dirty="0" smtClean="0">
                          <a:solidFill>
                            <a:srgbClr val="000000"/>
                          </a:solidFill>
                          <a:effectLst/>
                          <a:latin typeface="Arial" panose="020B0604020202020204" pitchFamily="34" charset="0"/>
                          <a:ea typeface="宋体" panose="02010600030101010101" pitchFamily="2" charset="-122"/>
                          <a:cs typeface="+mn-cs"/>
                        </a:rPr>
                        <a:t> - 24</a:t>
                      </a:r>
                      <a:r>
                        <a:rPr lang="en-US" sz="1400" kern="1200" baseline="30000" dirty="0" smtClean="0">
                          <a:solidFill>
                            <a:srgbClr val="000000"/>
                          </a:solidFill>
                          <a:effectLst/>
                          <a:latin typeface="Arial" panose="020B0604020202020204" pitchFamily="34" charset="0"/>
                          <a:ea typeface="宋体" panose="02010600030101010101" pitchFamily="2" charset="-122"/>
                          <a:cs typeface="+mn-cs"/>
                        </a:rPr>
                        <a:t>th</a:t>
                      </a:r>
                      <a:r>
                        <a:rPr lang="en-US" sz="1400" kern="1200" dirty="0" smtClean="0">
                          <a:solidFill>
                            <a:srgbClr val="000000"/>
                          </a:solidFill>
                          <a:effectLst/>
                          <a:latin typeface="Arial" panose="020B0604020202020204" pitchFamily="34" charset="0"/>
                          <a:ea typeface="宋体" panose="02010600030101010101" pitchFamily="2" charset="-122"/>
                          <a:cs typeface="+mn-cs"/>
                        </a:rPr>
                        <a:t> January, 2024</a:t>
                      </a:r>
                      <a:endParaRPr lang="zh-CN" sz="14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spcAft>
                          <a:spcPts val="0"/>
                        </a:spcAft>
                      </a:pPr>
                      <a:r>
                        <a:rPr lang="en-US" sz="1400" kern="1200" dirty="0" smtClean="0">
                          <a:solidFill>
                            <a:srgbClr val="000000"/>
                          </a:solidFill>
                          <a:effectLst/>
                          <a:latin typeface="Arial" panose="020B0604020202020204" pitchFamily="34" charset="0"/>
                          <a:ea typeface="宋体" panose="02010600030101010101" pitchFamily="2" charset="-122"/>
                          <a:cs typeface="+mn-cs"/>
                        </a:rPr>
                        <a:t>E-Meeting</a:t>
                      </a:r>
                      <a:endParaRPr lang="zh-CN" sz="14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r h="444379">
                <a:tc>
                  <a:txBody>
                    <a:bodyPr/>
                    <a:lstStyle/>
                    <a:p>
                      <a:pPr marL="0" algn="l" defTabSz="914400" rtl="0" eaLnBrk="1" latinLnBrk="0" hangingPunct="1">
                        <a:spcAft>
                          <a:spcPts val="0"/>
                        </a:spcAft>
                      </a:pPr>
                      <a:r>
                        <a:rPr lang="en-US" sz="1400" kern="1200" dirty="0" smtClean="0">
                          <a:solidFill>
                            <a:srgbClr val="000000"/>
                          </a:solidFill>
                          <a:effectLst/>
                          <a:latin typeface="Arial" panose="020B0604020202020204" pitchFamily="34" charset="0"/>
                          <a:ea typeface="宋体" panose="02010600030101010101" pitchFamily="2" charset="-122"/>
                          <a:cs typeface="+mn-cs"/>
                        </a:rPr>
                        <a:t>CT3#133</a:t>
                      </a:r>
                      <a:endParaRPr lang="zh-CN" sz="14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spcAft>
                          <a:spcPts val="0"/>
                        </a:spcAft>
                      </a:pPr>
                      <a:r>
                        <a:rPr lang="en-US" sz="1400" kern="1200" dirty="0" smtClean="0">
                          <a:solidFill>
                            <a:srgbClr val="000000"/>
                          </a:solidFill>
                          <a:effectLst/>
                          <a:latin typeface="Arial" panose="020B0604020202020204" pitchFamily="34" charset="0"/>
                          <a:ea typeface="宋体" panose="02010600030101010101" pitchFamily="2" charset="-122"/>
                          <a:cs typeface="+mn-cs"/>
                        </a:rPr>
                        <a:t>26</a:t>
                      </a:r>
                      <a:r>
                        <a:rPr lang="en-US" sz="1400" kern="1200" baseline="30000" dirty="0" smtClean="0">
                          <a:solidFill>
                            <a:srgbClr val="000000"/>
                          </a:solidFill>
                          <a:effectLst/>
                          <a:latin typeface="Arial" panose="020B0604020202020204" pitchFamily="34" charset="0"/>
                          <a:ea typeface="宋体" panose="02010600030101010101" pitchFamily="2" charset="-122"/>
                          <a:cs typeface="+mn-cs"/>
                        </a:rPr>
                        <a:t>th</a:t>
                      </a:r>
                      <a:r>
                        <a:rPr lang="en-US" sz="1400" kern="1200" dirty="0" smtClean="0">
                          <a:solidFill>
                            <a:srgbClr val="000000"/>
                          </a:solidFill>
                          <a:effectLst/>
                          <a:latin typeface="Arial" panose="020B0604020202020204" pitchFamily="34" charset="0"/>
                          <a:ea typeface="宋体" panose="02010600030101010101" pitchFamily="2" charset="-122"/>
                          <a:cs typeface="+mn-cs"/>
                        </a:rPr>
                        <a:t> February </a:t>
                      </a:r>
                      <a:r>
                        <a:rPr lang="en-US" sz="1400" kern="1200" dirty="0">
                          <a:solidFill>
                            <a:srgbClr val="000000"/>
                          </a:solidFill>
                          <a:effectLst/>
                          <a:latin typeface="Arial" panose="020B0604020202020204" pitchFamily="34" charset="0"/>
                          <a:ea typeface="宋体" panose="02010600030101010101" pitchFamily="2" charset="-122"/>
                          <a:cs typeface="+mn-cs"/>
                        </a:rPr>
                        <a:t>– </a:t>
                      </a:r>
                      <a:r>
                        <a:rPr lang="en-US" sz="1400" kern="1200" dirty="0" smtClean="0">
                          <a:solidFill>
                            <a:srgbClr val="000000"/>
                          </a:solidFill>
                          <a:effectLst/>
                          <a:latin typeface="Arial" panose="020B0604020202020204" pitchFamily="34" charset="0"/>
                          <a:ea typeface="宋体" panose="02010600030101010101" pitchFamily="2" charset="-122"/>
                          <a:cs typeface="+mn-cs"/>
                        </a:rPr>
                        <a:t>01</a:t>
                      </a:r>
                      <a:r>
                        <a:rPr lang="en-US" sz="1400" kern="1200" baseline="30000" dirty="0" smtClean="0">
                          <a:solidFill>
                            <a:srgbClr val="000000"/>
                          </a:solidFill>
                          <a:effectLst/>
                          <a:latin typeface="Arial" panose="020B0604020202020204" pitchFamily="34" charset="0"/>
                          <a:ea typeface="宋体" panose="02010600030101010101" pitchFamily="2" charset="-122"/>
                          <a:cs typeface="+mn-cs"/>
                        </a:rPr>
                        <a:t>st</a:t>
                      </a:r>
                      <a:r>
                        <a:rPr lang="en-US" sz="1400" kern="1200" dirty="0" smtClean="0">
                          <a:solidFill>
                            <a:srgbClr val="000000"/>
                          </a:solidFill>
                          <a:effectLst/>
                          <a:latin typeface="Arial" panose="020B0604020202020204" pitchFamily="34" charset="0"/>
                          <a:ea typeface="宋体" panose="02010600030101010101" pitchFamily="2" charset="-122"/>
                          <a:cs typeface="+mn-cs"/>
                        </a:rPr>
                        <a:t> March, 2024</a:t>
                      </a:r>
                      <a:endParaRPr lang="zh-CN" sz="14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spcAft>
                          <a:spcPts val="0"/>
                        </a:spcAft>
                      </a:pPr>
                      <a:r>
                        <a:rPr lang="en-US" sz="1400" kern="1200" dirty="0">
                          <a:solidFill>
                            <a:srgbClr val="000000"/>
                          </a:solidFill>
                          <a:effectLst/>
                          <a:latin typeface="Arial" panose="020B0604020202020204" pitchFamily="34" charset="0"/>
                          <a:ea typeface="宋体" panose="02010600030101010101" pitchFamily="2" charset="-122"/>
                          <a:cs typeface="+mn-cs"/>
                        </a:rPr>
                        <a:t>F2F meeting in </a:t>
                      </a:r>
                      <a:r>
                        <a:rPr lang="en-US" altLang="zh-CN" sz="1400" kern="1200" dirty="0" smtClean="0">
                          <a:solidFill>
                            <a:srgbClr val="000000"/>
                          </a:solidFill>
                          <a:effectLst/>
                          <a:latin typeface="Arial" panose="020B0604020202020204" pitchFamily="34" charset="0"/>
                          <a:ea typeface="宋体" panose="02010600030101010101" pitchFamily="2" charset="-122"/>
                          <a:cs typeface="+mn-cs"/>
                        </a:rPr>
                        <a:t>Athens Greece</a:t>
                      </a:r>
                      <a:endParaRPr lang="zh-CN" sz="14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4"/>
                  </a:ext>
                </a:extLst>
              </a:tr>
              <a:tr h="444379">
                <a:tc>
                  <a:txBody>
                    <a:bodyPr/>
                    <a:lstStyle/>
                    <a:p>
                      <a:pPr marL="0" algn="l" defTabSz="914400" rtl="0" eaLnBrk="1" latinLnBrk="0" hangingPunct="1">
                        <a:spcAft>
                          <a:spcPts val="0"/>
                        </a:spcAft>
                      </a:pPr>
                      <a:r>
                        <a:rPr lang="en-US" sz="1400" kern="1200" dirty="0" smtClean="0">
                          <a:solidFill>
                            <a:srgbClr val="000000"/>
                          </a:solidFill>
                          <a:effectLst/>
                          <a:latin typeface="Arial" panose="020B0604020202020204" pitchFamily="34" charset="0"/>
                          <a:ea typeface="宋体" panose="02010600030101010101" pitchFamily="2" charset="-122"/>
                          <a:cs typeface="+mn-cs"/>
                        </a:rPr>
                        <a:t>CT3#134</a:t>
                      </a:r>
                      <a:endParaRPr lang="zh-CN" sz="14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spcAft>
                          <a:spcPts val="0"/>
                        </a:spcAft>
                      </a:pPr>
                      <a:r>
                        <a:rPr lang="en-US" sz="1400" kern="1200" dirty="0" smtClean="0">
                          <a:solidFill>
                            <a:srgbClr val="000000"/>
                          </a:solidFill>
                          <a:effectLst/>
                          <a:latin typeface="Arial" panose="020B0604020202020204" pitchFamily="34" charset="0"/>
                          <a:ea typeface="宋体" panose="02010600030101010101" pitchFamily="2" charset="-122"/>
                          <a:cs typeface="+mn-cs"/>
                        </a:rPr>
                        <a:t>15</a:t>
                      </a:r>
                      <a:r>
                        <a:rPr lang="en-US" sz="1400" kern="1200" baseline="30000" dirty="0" smtClean="0">
                          <a:solidFill>
                            <a:srgbClr val="000000"/>
                          </a:solidFill>
                          <a:effectLst/>
                          <a:latin typeface="Arial" panose="020B0604020202020204" pitchFamily="34" charset="0"/>
                          <a:ea typeface="宋体" panose="02010600030101010101" pitchFamily="2" charset="-122"/>
                          <a:cs typeface="+mn-cs"/>
                        </a:rPr>
                        <a:t>th</a:t>
                      </a:r>
                      <a:r>
                        <a:rPr lang="en-US" sz="1400" kern="1200" dirty="0" smtClean="0">
                          <a:solidFill>
                            <a:srgbClr val="000000"/>
                          </a:solidFill>
                          <a:effectLst/>
                          <a:latin typeface="Arial" panose="020B0604020202020204" pitchFamily="34" charset="0"/>
                          <a:ea typeface="宋体" panose="02010600030101010101" pitchFamily="2" charset="-122"/>
                          <a:cs typeface="+mn-cs"/>
                        </a:rPr>
                        <a:t> – 19</a:t>
                      </a:r>
                      <a:r>
                        <a:rPr lang="en-US" sz="1400" kern="1200" baseline="30000" dirty="0" smtClean="0">
                          <a:solidFill>
                            <a:srgbClr val="000000"/>
                          </a:solidFill>
                          <a:effectLst/>
                          <a:latin typeface="Arial" panose="020B0604020202020204" pitchFamily="34" charset="0"/>
                          <a:ea typeface="宋体" panose="02010600030101010101" pitchFamily="2" charset="-122"/>
                          <a:cs typeface="+mn-cs"/>
                        </a:rPr>
                        <a:t>th</a:t>
                      </a:r>
                      <a:r>
                        <a:rPr lang="en-US" sz="1400" kern="1200" dirty="0" smtClean="0">
                          <a:solidFill>
                            <a:srgbClr val="000000"/>
                          </a:solidFill>
                          <a:effectLst/>
                          <a:latin typeface="Arial" panose="020B0604020202020204" pitchFamily="34" charset="0"/>
                          <a:ea typeface="宋体" panose="02010600030101010101" pitchFamily="2" charset="-122"/>
                          <a:cs typeface="+mn-cs"/>
                        </a:rPr>
                        <a:t> April, 2024</a:t>
                      </a:r>
                      <a:endParaRPr lang="zh-CN" sz="14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spcAft>
                          <a:spcPts val="0"/>
                        </a:spcAft>
                      </a:pPr>
                      <a:r>
                        <a:rPr lang="en-US" sz="1400" kern="1200" dirty="0" smtClean="0">
                          <a:solidFill>
                            <a:srgbClr val="000000"/>
                          </a:solidFill>
                          <a:effectLst/>
                          <a:latin typeface="Arial" panose="020B0604020202020204" pitchFamily="34" charset="0"/>
                          <a:ea typeface="宋体" panose="02010600030101010101" pitchFamily="2" charset="-122"/>
                          <a:cs typeface="+mn-cs"/>
                        </a:rPr>
                        <a:t>F2F </a:t>
                      </a:r>
                      <a:r>
                        <a:rPr lang="en-US" sz="1400" kern="1200" dirty="0">
                          <a:solidFill>
                            <a:srgbClr val="000000"/>
                          </a:solidFill>
                          <a:effectLst/>
                          <a:latin typeface="Arial" panose="020B0604020202020204" pitchFamily="34" charset="0"/>
                          <a:ea typeface="宋体" panose="02010600030101010101" pitchFamily="2" charset="-122"/>
                          <a:cs typeface="+mn-cs"/>
                        </a:rPr>
                        <a:t>meeting in China</a:t>
                      </a:r>
                      <a:endParaRPr lang="zh-CN" sz="14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5"/>
                  </a:ext>
                </a:extLst>
              </a:tr>
              <a:tr h="444379">
                <a:tc>
                  <a:txBody>
                    <a:bodyPr/>
                    <a:lstStyle/>
                    <a:p>
                      <a:pPr marL="0" algn="l" defTabSz="914400" rtl="0" eaLnBrk="1" latinLnBrk="0" hangingPunct="1">
                        <a:spcAft>
                          <a:spcPts val="0"/>
                        </a:spcAft>
                      </a:pPr>
                      <a:r>
                        <a:rPr lang="en-US" sz="1400" kern="1200" dirty="0" smtClean="0">
                          <a:solidFill>
                            <a:srgbClr val="000000"/>
                          </a:solidFill>
                          <a:effectLst/>
                          <a:latin typeface="Arial" panose="020B0604020202020204" pitchFamily="34" charset="0"/>
                          <a:ea typeface="宋体" panose="02010600030101010101" pitchFamily="2" charset="-122"/>
                          <a:cs typeface="+mn-cs"/>
                        </a:rPr>
                        <a:t>CT3#135</a:t>
                      </a:r>
                      <a:endParaRPr lang="zh-CN" sz="14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spcAft>
                          <a:spcPts val="0"/>
                        </a:spcAft>
                      </a:pPr>
                      <a:r>
                        <a:rPr lang="en-US" sz="1400" kern="1200" dirty="0" smtClean="0">
                          <a:solidFill>
                            <a:srgbClr val="000000"/>
                          </a:solidFill>
                          <a:effectLst/>
                          <a:latin typeface="Arial" panose="020B0604020202020204" pitchFamily="34" charset="0"/>
                          <a:ea typeface="宋体" panose="02010600030101010101" pitchFamily="2" charset="-122"/>
                          <a:cs typeface="+mn-cs"/>
                        </a:rPr>
                        <a:t>27</a:t>
                      </a:r>
                      <a:r>
                        <a:rPr lang="en-US" sz="1400" kern="1200" baseline="30000" dirty="0" smtClean="0">
                          <a:solidFill>
                            <a:srgbClr val="000000"/>
                          </a:solidFill>
                          <a:effectLst/>
                          <a:latin typeface="Arial" panose="020B0604020202020204" pitchFamily="34" charset="0"/>
                          <a:ea typeface="宋体" panose="02010600030101010101" pitchFamily="2" charset="-122"/>
                          <a:cs typeface="+mn-cs"/>
                        </a:rPr>
                        <a:t>th</a:t>
                      </a:r>
                      <a:r>
                        <a:rPr lang="en-US" sz="1400" kern="1200" dirty="0" smtClean="0">
                          <a:solidFill>
                            <a:srgbClr val="000000"/>
                          </a:solidFill>
                          <a:effectLst/>
                          <a:latin typeface="Arial" panose="020B0604020202020204" pitchFamily="34" charset="0"/>
                          <a:ea typeface="宋体" panose="02010600030101010101" pitchFamily="2" charset="-122"/>
                          <a:cs typeface="+mn-cs"/>
                        </a:rPr>
                        <a:t> – 31</a:t>
                      </a:r>
                      <a:r>
                        <a:rPr lang="en-US" sz="1400" kern="1200" baseline="30000" dirty="0" smtClean="0">
                          <a:solidFill>
                            <a:srgbClr val="000000"/>
                          </a:solidFill>
                          <a:effectLst/>
                          <a:latin typeface="Arial" panose="020B0604020202020204" pitchFamily="34" charset="0"/>
                          <a:ea typeface="宋体" panose="02010600030101010101" pitchFamily="2" charset="-122"/>
                          <a:cs typeface="+mn-cs"/>
                        </a:rPr>
                        <a:t>rd</a:t>
                      </a:r>
                      <a:r>
                        <a:rPr lang="en-US" sz="1400" kern="1200" dirty="0" smtClean="0">
                          <a:solidFill>
                            <a:srgbClr val="000000"/>
                          </a:solidFill>
                          <a:effectLst/>
                          <a:latin typeface="Arial" panose="020B0604020202020204" pitchFamily="34" charset="0"/>
                          <a:ea typeface="宋体" panose="02010600030101010101" pitchFamily="2" charset="-122"/>
                          <a:cs typeface="+mn-cs"/>
                        </a:rPr>
                        <a:t> May, 2024</a:t>
                      </a:r>
                      <a:endParaRPr lang="zh-CN" sz="14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spcAft>
                          <a:spcPts val="0"/>
                        </a:spcAft>
                      </a:pPr>
                      <a:r>
                        <a:rPr lang="en-US" sz="1400" kern="1200" dirty="0">
                          <a:solidFill>
                            <a:srgbClr val="000000"/>
                          </a:solidFill>
                          <a:effectLst/>
                          <a:latin typeface="Arial" panose="020B0604020202020204" pitchFamily="34" charset="0"/>
                          <a:ea typeface="宋体" panose="02010600030101010101" pitchFamily="2" charset="-122"/>
                          <a:cs typeface="+mn-cs"/>
                        </a:rPr>
                        <a:t>F2F meeting in </a:t>
                      </a:r>
                      <a:r>
                        <a:rPr lang="en-US" sz="1400" kern="1200" dirty="0" smtClean="0">
                          <a:solidFill>
                            <a:srgbClr val="000000"/>
                          </a:solidFill>
                          <a:effectLst/>
                          <a:latin typeface="Arial" panose="020B0604020202020204" pitchFamily="34" charset="0"/>
                          <a:ea typeface="宋体" panose="02010600030101010101" pitchFamily="2" charset="-122"/>
                          <a:cs typeface="+mn-cs"/>
                        </a:rPr>
                        <a:t>India</a:t>
                      </a:r>
                      <a:endParaRPr lang="zh-CN" sz="14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6"/>
                  </a:ext>
                </a:extLst>
              </a:tr>
              <a:tr h="4443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000000"/>
                          </a:solidFill>
                          <a:effectLst/>
                          <a:latin typeface="Arial" panose="020B0604020202020204" pitchFamily="34" charset="0"/>
                          <a:ea typeface="+mn-ea"/>
                          <a:cs typeface="+mn-cs"/>
                        </a:rPr>
                        <a:t>CT3#136</a:t>
                      </a:r>
                      <a:endParaRPr lang="zh-CN" altLang="zh-CN" sz="1400" kern="1200" dirty="0" smtClean="0">
                        <a:solidFill>
                          <a:srgbClr val="000000"/>
                        </a:solidFill>
                        <a:effectLst/>
                        <a:latin typeface="Arial" panose="020B0604020202020204" pitchFamily="34" charset="0"/>
                        <a:ea typeface="+mn-ea"/>
                        <a:cs typeface="+mn-cs"/>
                      </a:endParaRPr>
                    </a:p>
                    <a:p>
                      <a:pPr marL="0" algn="l" defTabSz="914400" rtl="0" eaLnBrk="1" latinLnBrk="0" hangingPunct="1">
                        <a:spcAft>
                          <a:spcPts val="0"/>
                        </a:spcAft>
                      </a:pPr>
                      <a:endParaRPr lang="zh-CN" sz="14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spcAft>
                          <a:spcPts val="0"/>
                        </a:spcAft>
                      </a:pPr>
                      <a:r>
                        <a:rPr lang="en-US" sz="1400" kern="1200" dirty="0" smtClean="0">
                          <a:solidFill>
                            <a:srgbClr val="000000"/>
                          </a:solidFill>
                          <a:effectLst/>
                          <a:latin typeface="Arial" panose="020B0604020202020204" pitchFamily="34" charset="0"/>
                          <a:ea typeface="宋体" panose="02010600030101010101" pitchFamily="2" charset="-122"/>
                          <a:cs typeface="+mn-cs"/>
                        </a:rPr>
                        <a:t>19</a:t>
                      </a:r>
                      <a:r>
                        <a:rPr lang="en-US" sz="1400" kern="1200" baseline="30000" dirty="0" smtClean="0">
                          <a:solidFill>
                            <a:srgbClr val="000000"/>
                          </a:solidFill>
                          <a:effectLst/>
                          <a:latin typeface="Arial" panose="020B0604020202020204" pitchFamily="34" charset="0"/>
                          <a:ea typeface="宋体" panose="02010600030101010101" pitchFamily="2" charset="-122"/>
                          <a:cs typeface="+mn-cs"/>
                        </a:rPr>
                        <a:t>th</a:t>
                      </a:r>
                      <a:r>
                        <a:rPr lang="en-US" sz="1400" kern="1200" dirty="0" smtClean="0">
                          <a:solidFill>
                            <a:srgbClr val="000000"/>
                          </a:solidFill>
                          <a:effectLst/>
                          <a:latin typeface="Arial" panose="020B0604020202020204" pitchFamily="34" charset="0"/>
                          <a:ea typeface="宋体" panose="02010600030101010101" pitchFamily="2" charset="-122"/>
                          <a:cs typeface="+mn-cs"/>
                        </a:rPr>
                        <a:t> – 23</a:t>
                      </a:r>
                      <a:r>
                        <a:rPr lang="en-US" sz="1400" kern="1200" baseline="30000" dirty="0" smtClean="0">
                          <a:solidFill>
                            <a:srgbClr val="000000"/>
                          </a:solidFill>
                          <a:effectLst/>
                          <a:latin typeface="Arial" panose="020B0604020202020204" pitchFamily="34" charset="0"/>
                          <a:ea typeface="宋体" panose="02010600030101010101" pitchFamily="2" charset="-122"/>
                          <a:cs typeface="+mn-cs"/>
                        </a:rPr>
                        <a:t>rd</a:t>
                      </a:r>
                      <a:r>
                        <a:rPr lang="en-US" sz="1400" kern="1200" baseline="0" dirty="0" smtClean="0">
                          <a:solidFill>
                            <a:srgbClr val="000000"/>
                          </a:solidFill>
                          <a:effectLst/>
                          <a:latin typeface="Arial" panose="020B0604020202020204" pitchFamily="34" charset="0"/>
                          <a:ea typeface="宋体" panose="02010600030101010101" pitchFamily="2" charset="-122"/>
                          <a:cs typeface="+mn-cs"/>
                        </a:rPr>
                        <a:t> </a:t>
                      </a:r>
                      <a:r>
                        <a:rPr lang="en-US" sz="1400" kern="1200" dirty="0" smtClean="0">
                          <a:solidFill>
                            <a:srgbClr val="000000"/>
                          </a:solidFill>
                          <a:effectLst/>
                          <a:latin typeface="Arial" panose="020B0604020202020204" pitchFamily="34" charset="0"/>
                          <a:ea typeface="宋体" panose="02010600030101010101" pitchFamily="2" charset="-122"/>
                          <a:cs typeface="+mn-cs"/>
                        </a:rPr>
                        <a:t>August</a:t>
                      </a:r>
                      <a:r>
                        <a:rPr lang="en-US" sz="1400" kern="1200" dirty="0">
                          <a:solidFill>
                            <a:srgbClr val="000000"/>
                          </a:solidFill>
                          <a:effectLst/>
                          <a:latin typeface="Arial" panose="020B0604020202020204" pitchFamily="34" charset="0"/>
                          <a:ea typeface="宋体" panose="02010600030101010101" pitchFamily="2" charset="-122"/>
                          <a:cs typeface="+mn-cs"/>
                        </a:rPr>
                        <a:t>, </a:t>
                      </a:r>
                      <a:r>
                        <a:rPr lang="en-US" sz="1400" kern="1200" dirty="0" smtClean="0">
                          <a:solidFill>
                            <a:srgbClr val="000000"/>
                          </a:solidFill>
                          <a:effectLst/>
                          <a:latin typeface="Arial" panose="020B0604020202020204" pitchFamily="34" charset="0"/>
                          <a:ea typeface="宋体" panose="02010600030101010101" pitchFamily="2" charset="-122"/>
                          <a:cs typeface="+mn-cs"/>
                        </a:rPr>
                        <a:t>2024</a:t>
                      </a:r>
                      <a:endParaRPr lang="zh-CN" sz="14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spcAft>
                          <a:spcPts val="0"/>
                        </a:spcAft>
                      </a:pPr>
                      <a:r>
                        <a:rPr lang="en-US" sz="1400" kern="1200" dirty="0">
                          <a:solidFill>
                            <a:srgbClr val="000000"/>
                          </a:solidFill>
                          <a:effectLst/>
                          <a:latin typeface="Arial" panose="020B0604020202020204" pitchFamily="34" charset="0"/>
                          <a:ea typeface="宋体" panose="02010600030101010101" pitchFamily="2" charset="-122"/>
                          <a:cs typeface="+mn-cs"/>
                        </a:rPr>
                        <a:t>F2F meeting in </a:t>
                      </a:r>
                      <a:r>
                        <a:rPr lang="en-US" sz="1400" kern="1200" dirty="0" smtClean="0">
                          <a:solidFill>
                            <a:srgbClr val="000000"/>
                          </a:solidFill>
                          <a:effectLst/>
                          <a:latin typeface="Arial" panose="020B0604020202020204" pitchFamily="34" charset="0"/>
                          <a:ea typeface="宋体" panose="02010600030101010101" pitchFamily="2" charset="-122"/>
                          <a:cs typeface="+mn-cs"/>
                        </a:rPr>
                        <a:t>Europe</a:t>
                      </a:r>
                      <a:endParaRPr lang="zh-CN" sz="14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443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000000"/>
                          </a:solidFill>
                          <a:effectLst/>
                          <a:latin typeface="Arial" panose="020B0604020202020204" pitchFamily="34" charset="0"/>
                          <a:ea typeface="+mn-ea"/>
                          <a:cs typeface="+mn-cs"/>
                        </a:rPr>
                        <a:t>CT3#137</a:t>
                      </a:r>
                      <a:endParaRPr lang="zh-CN" altLang="zh-CN" sz="1400" kern="1200" dirty="0" smtClean="0">
                        <a:solidFill>
                          <a:srgbClr val="000000"/>
                        </a:solidFill>
                        <a:effectLst/>
                        <a:latin typeface="Arial" panose="020B0604020202020204" pitchFamily="34" charset="0"/>
                        <a:ea typeface="+mn-ea"/>
                        <a:cs typeface="+mn-cs"/>
                      </a:endParaRPr>
                    </a:p>
                    <a:p>
                      <a:pPr marL="0" algn="l" defTabSz="914400" rtl="0" eaLnBrk="1" latinLnBrk="0" hangingPunct="1">
                        <a:spcAft>
                          <a:spcPts val="0"/>
                        </a:spcAft>
                      </a:pPr>
                      <a:endParaRPr lang="zh-CN" sz="14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spcAft>
                          <a:spcPts val="0"/>
                        </a:spcAft>
                      </a:pPr>
                      <a:r>
                        <a:rPr lang="en-US" sz="1400" kern="1200" dirty="0" smtClean="0">
                          <a:solidFill>
                            <a:srgbClr val="000000"/>
                          </a:solidFill>
                          <a:effectLst/>
                          <a:latin typeface="Arial" panose="020B0604020202020204" pitchFamily="34" charset="0"/>
                          <a:ea typeface="宋体" panose="02010600030101010101" pitchFamily="2" charset="-122"/>
                          <a:cs typeface="+mn-cs"/>
                        </a:rPr>
                        <a:t>14</a:t>
                      </a:r>
                      <a:r>
                        <a:rPr lang="en-US" sz="1400" kern="1200" baseline="30000" dirty="0" smtClean="0">
                          <a:solidFill>
                            <a:srgbClr val="000000"/>
                          </a:solidFill>
                          <a:effectLst/>
                          <a:latin typeface="Arial" panose="020B0604020202020204" pitchFamily="34" charset="0"/>
                          <a:ea typeface="宋体" panose="02010600030101010101" pitchFamily="2" charset="-122"/>
                          <a:cs typeface="+mn-cs"/>
                        </a:rPr>
                        <a:t>th</a:t>
                      </a:r>
                      <a:r>
                        <a:rPr lang="en-US" sz="1400" kern="1200" dirty="0" smtClean="0">
                          <a:solidFill>
                            <a:srgbClr val="000000"/>
                          </a:solidFill>
                          <a:effectLst/>
                          <a:latin typeface="Arial" panose="020B0604020202020204" pitchFamily="34" charset="0"/>
                          <a:ea typeface="宋体" panose="02010600030101010101" pitchFamily="2" charset="-122"/>
                          <a:cs typeface="+mn-cs"/>
                        </a:rPr>
                        <a:t> – 18</a:t>
                      </a:r>
                      <a:r>
                        <a:rPr lang="en-US" sz="1400" kern="1200" baseline="30000" dirty="0" smtClean="0">
                          <a:solidFill>
                            <a:srgbClr val="000000"/>
                          </a:solidFill>
                          <a:effectLst/>
                          <a:latin typeface="Arial" panose="020B0604020202020204" pitchFamily="34" charset="0"/>
                          <a:ea typeface="宋体" panose="02010600030101010101" pitchFamily="2" charset="-122"/>
                          <a:cs typeface="+mn-cs"/>
                        </a:rPr>
                        <a:t>th</a:t>
                      </a:r>
                      <a:r>
                        <a:rPr lang="en-US" sz="1400" kern="1200" dirty="0" smtClean="0">
                          <a:solidFill>
                            <a:srgbClr val="000000"/>
                          </a:solidFill>
                          <a:effectLst/>
                          <a:latin typeface="Arial" panose="020B0604020202020204" pitchFamily="34" charset="0"/>
                          <a:ea typeface="宋体" panose="02010600030101010101" pitchFamily="2" charset="-122"/>
                          <a:cs typeface="+mn-cs"/>
                        </a:rPr>
                        <a:t> October</a:t>
                      </a:r>
                      <a:r>
                        <a:rPr lang="en-US" sz="1400" kern="1200" dirty="0">
                          <a:solidFill>
                            <a:srgbClr val="000000"/>
                          </a:solidFill>
                          <a:effectLst/>
                          <a:latin typeface="Arial" panose="020B0604020202020204" pitchFamily="34" charset="0"/>
                          <a:ea typeface="宋体" panose="02010600030101010101" pitchFamily="2" charset="-122"/>
                          <a:cs typeface="+mn-cs"/>
                        </a:rPr>
                        <a:t>, </a:t>
                      </a:r>
                      <a:r>
                        <a:rPr lang="en-US" sz="1400" kern="1200" dirty="0" smtClean="0">
                          <a:solidFill>
                            <a:srgbClr val="000000"/>
                          </a:solidFill>
                          <a:effectLst/>
                          <a:latin typeface="Arial" panose="020B0604020202020204" pitchFamily="34" charset="0"/>
                          <a:ea typeface="宋体" panose="02010600030101010101" pitchFamily="2" charset="-122"/>
                          <a:cs typeface="+mn-cs"/>
                        </a:rPr>
                        <a:t>2024</a:t>
                      </a:r>
                      <a:endParaRPr lang="zh-CN" sz="14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spcAft>
                          <a:spcPts val="0"/>
                        </a:spcAft>
                      </a:pPr>
                      <a:r>
                        <a:rPr lang="en-US" sz="1400" kern="1200" dirty="0" smtClean="0">
                          <a:solidFill>
                            <a:srgbClr val="000000"/>
                          </a:solidFill>
                          <a:effectLst/>
                          <a:latin typeface="Arial" panose="020B0604020202020204" pitchFamily="34" charset="0"/>
                          <a:ea typeface="宋体" panose="02010600030101010101" pitchFamily="2" charset="-122"/>
                          <a:cs typeface="+mn-cs"/>
                        </a:rPr>
                        <a:t>F2F </a:t>
                      </a:r>
                      <a:r>
                        <a:rPr lang="en-US" sz="1400" kern="1200" dirty="0">
                          <a:solidFill>
                            <a:srgbClr val="000000"/>
                          </a:solidFill>
                          <a:effectLst/>
                          <a:latin typeface="Arial" panose="020B0604020202020204" pitchFamily="34" charset="0"/>
                          <a:ea typeface="宋体" panose="02010600030101010101" pitchFamily="2" charset="-122"/>
                          <a:cs typeface="+mn-cs"/>
                        </a:rPr>
                        <a:t>meeting in China</a:t>
                      </a:r>
                      <a:endParaRPr lang="zh-CN" sz="14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443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smtClean="0">
                          <a:solidFill>
                            <a:srgbClr val="000000"/>
                          </a:solidFill>
                          <a:effectLst/>
                          <a:latin typeface="Arial" panose="020B0604020202020204" pitchFamily="34" charset="0"/>
                          <a:ea typeface="+mn-ea"/>
                          <a:cs typeface="+mn-cs"/>
                        </a:rPr>
                        <a:t>CT3#138</a:t>
                      </a:r>
                      <a:endParaRPr lang="zh-CN" altLang="zh-CN" sz="1400" kern="1200" dirty="0" smtClean="0">
                        <a:solidFill>
                          <a:srgbClr val="000000"/>
                        </a:solidFill>
                        <a:effectLst/>
                        <a:latin typeface="Arial" panose="020B0604020202020204" pitchFamily="34" charset="0"/>
                        <a:ea typeface="+mn-ea"/>
                        <a:cs typeface="+mn-cs"/>
                      </a:endParaRPr>
                    </a:p>
                    <a:p>
                      <a:pPr marL="0" algn="l" defTabSz="914400" rtl="0" eaLnBrk="1" latinLnBrk="0" hangingPunct="1">
                        <a:spcAft>
                          <a:spcPts val="0"/>
                        </a:spcAft>
                      </a:pPr>
                      <a:endParaRPr lang="zh-CN" sz="14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spcAft>
                          <a:spcPts val="0"/>
                        </a:spcAft>
                      </a:pPr>
                      <a:r>
                        <a:rPr lang="en-US" sz="1400" kern="1200" dirty="0" smtClean="0">
                          <a:solidFill>
                            <a:srgbClr val="000000"/>
                          </a:solidFill>
                          <a:effectLst/>
                          <a:latin typeface="Arial" panose="020B0604020202020204" pitchFamily="34" charset="0"/>
                          <a:ea typeface="宋体" panose="02010600030101010101" pitchFamily="2" charset="-122"/>
                          <a:cs typeface="+mn-cs"/>
                        </a:rPr>
                        <a:t>18</a:t>
                      </a:r>
                      <a:r>
                        <a:rPr lang="en-US" sz="1400" kern="1200" baseline="30000" dirty="0" smtClean="0">
                          <a:solidFill>
                            <a:srgbClr val="000000"/>
                          </a:solidFill>
                          <a:effectLst/>
                          <a:latin typeface="Arial" panose="020B0604020202020204" pitchFamily="34" charset="0"/>
                          <a:ea typeface="宋体" panose="02010600030101010101" pitchFamily="2" charset="-122"/>
                          <a:cs typeface="+mn-cs"/>
                        </a:rPr>
                        <a:t>th</a:t>
                      </a:r>
                      <a:r>
                        <a:rPr lang="en-US" sz="1400" kern="1200" dirty="0" smtClean="0">
                          <a:solidFill>
                            <a:srgbClr val="000000"/>
                          </a:solidFill>
                          <a:effectLst/>
                          <a:latin typeface="Arial" panose="020B0604020202020204" pitchFamily="34" charset="0"/>
                          <a:ea typeface="宋体" panose="02010600030101010101" pitchFamily="2" charset="-122"/>
                          <a:cs typeface="+mn-cs"/>
                        </a:rPr>
                        <a:t> – 22</a:t>
                      </a:r>
                      <a:r>
                        <a:rPr lang="en-US" sz="1400" kern="1200" baseline="30000" dirty="0" smtClean="0">
                          <a:solidFill>
                            <a:srgbClr val="000000"/>
                          </a:solidFill>
                          <a:effectLst/>
                          <a:latin typeface="Arial" panose="020B0604020202020204" pitchFamily="34" charset="0"/>
                          <a:ea typeface="宋体" panose="02010600030101010101" pitchFamily="2" charset="-122"/>
                          <a:cs typeface="+mn-cs"/>
                        </a:rPr>
                        <a:t>nd</a:t>
                      </a:r>
                      <a:r>
                        <a:rPr lang="en-US" sz="1400" kern="1200" dirty="0" smtClean="0">
                          <a:solidFill>
                            <a:srgbClr val="000000"/>
                          </a:solidFill>
                          <a:effectLst/>
                          <a:latin typeface="Arial" panose="020B0604020202020204" pitchFamily="34" charset="0"/>
                          <a:ea typeface="宋体" panose="02010600030101010101" pitchFamily="2" charset="-122"/>
                          <a:cs typeface="+mn-cs"/>
                        </a:rPr>
                        <a:t> November</a:t>
                      </a:r>
                      <a:r>
                        <a:rPr lang="en-US" sz="1400" kern="1200" dirty="0">
                          <a:solidFill>
                            <a:srgbClr val="000000"/>
                          </a:solidFill>
                          <a:effectLst/>
                          <a:latin typeface="Arial" panose="020B0604020202020204" pitchFamily="34" charset="0"/>
                          <a:ea typeface="宋体" panose="02010600030101010101" pitchFamily="2" charset="-122"/>
                          <a:cs typeface="+mn-cs"/>
                        </a:rPr>
                        <a:t>, </a:t>
                      </a:r>
                      <a:r>
                        <a:rPr lang="en-US" sz="1400" kern="1200" dirty="0" smtClean="0">
                          <a:solidFill>
                            <a:srgbClr val="000000"/>
                          </a:solidFill>
                          <a:effectLst/>
                          <a:latin typeface="Arial" panose="020B0604020202020204" pitchFamily="34" charset="0"/>
                          <a:ea typeface="宋体" panose="02010600030101010101" pitchFamily="2" charset="-122"/>
                          <a:cs typeface="+mn-cs"/>
                        </a:rPr>
                        <a:t>2024</a:t>
                      </a:r>
                      <a:endParaRPr lang="zh-CN" sz="14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spcAft>
                          <a:spcPts val="0"/>
                        </a:spcAft>
                      </a:pPr>
                      <a:r>
                        <a:rPr lang="en-US" sz="1400" kern="1200" dirty="0">
                          <a:solidFill>
                            <a:srgbClr val="000000"/>
                          </a:solidFill>
                          <a:effectLst/>
                          <a:latin typeface="Arial" panose="020B0604020202020204" pitchFamily="34" charset="0"/>
                          <a:ea typeface="宋体" panose="02010600030101010101" pitchFamily="2" charset="-122"/>
                          <a:cs typeface="+mn-cs"/>
                        </a:rPr>
                        <a:t>F2F meeting in </a:t>
                      </a:r>
                      <a:r>
                        <a:rPr lang="en-US" sz="1400" kern="1200" dirty="0" smtClean="0">
                          <a:solidFill>
                            <a:srgbClr val="000000"/>
                          </a:solidFill>
                          <a:effectLst/>
                          <a:latin typeface="Arial" panose="020B0604020202020204" pitchFamily="34" charset="0"/>
                          <a:ea typeface="宋体" panose="02010600030101010101" pitchFamily="2" charset="-122"/>
                          <a:cs typeface="+mn-cs"/>
                        </a:rPr>
                        <a:t>Orlando </a:t>
                      </a:r>
                      <a:r>
                        <a:rPr lang="en-US" sz="1400" kern="1200" dirty="0">
                          <a:solidFill>
                            <a:srgbClr val="000000"/>
                          </a:solidFill>
                          <a:effectLst/>
                          <a:latin typeface="Arial" panose="020B0604020202020204" pitchFamily="34" charset="0"/>
                          <a:ea typeface="宋体" panose="02010600030101010101" pitchFamily="2" charset="-122"/>
                          <a:cs typeface="+mn-cs"/>
                        </a:rPr>
                        <a:t>USA</a:t>
                      </a:r>
                      <a:endParaRPr lang="zh-CN" sz="14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674092319"/>
      </p:ext>
    </p:extLst>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xmlns="" id="{3AFF4909-1900-46CD-87F7-AE296C59418F}"/>
              </a:ext>
            </a:extLst>
          </p:cNvPr>
          <p:cNvSpPr>
            <a:spLocks noGrp="1"/>
          </p:cNvSpPr>
          <p:nvPr>
            <p:ph type="title"/>
          </p:nvPr>
        </p:nvSpPr>
        <p:spPr/>
        <p:txBody>
          <a:bodyPr/>
          <a:lstStyle/>
          <a:p>
            <a:r>
              <a:rPr lang="en-GB" altLang="zh-CN" dirty="0"/>
              <a:t>Time line for Release 18</a:t>
            </a:r>
            <a:endParaRPr lang="en-GB" altLang="en-US" dirty="0"/>
          </a:p>
        </p:txBody>
      </p:sp>
      <p:graphicFrame>
        <p:nvGraphicFramePr>
          <p:cNvPr id="8" name="Tableau 3">
            <a:extLst>
              <a:ext uri="{FF2B5EF4-FFF2-40B4-BE49-F238E27FC236}">
                <a16:creationId xmlns:a16="http://schemas.microsoft.com/office/drawing/2014/main" xmlns="" id="{89995A97-A301-4353-AC44-D056417F490A}"/>
              </a:ext>
            </a:extLst>
          </p:cNvPr>
          <p:cNvGraphicFramePr>
            <a:graphicFrameLocks noGrp="1"/>
          </p:cNvGraphicFramePr>
          <p:nvPr>
            <p:extLst>
              <p:ext uri="{D42A27DB-BD31-4B8C-83A1-F6EECF244321}">
                <p14:modId xmlns:p14="http://schemas.microsoft.com/office/powerpoint/2010/main" val="2501002441"/>
              </p:ext>
            </p:extLst>
          </p:nvPr>
        </p:nvGraphicFramePr>
        <p:xfrm>
          <a:off x="7375018" y="3022695"/>
          <a:ext cx="3688223" cy="2109120"/>
        </p:xfrm>
        <a:graphic>
          <a:graphicData uri="http://schemas.openxmlformats.org/drawingml/2006/table">
            <a:tbl>
              <a:tblPr firstRow="1" firstCol="1" bandRow="1"/>
              <a:tblGrid>
                <a:gridCol w="2714361">
                  <a:extLst>
                    <a:ext uri="{9D8B030D-6E8A-4147-A177-3AD203B41FA5}">
                      <a16:colId xmlns:a16="http://schemas.microsoft.com/office/drawing/2014/main" xmlns="" val="20000"/>
                    </a:ext>
                  </a:extLst>
                </a:gridCol>
                <a:gridCol w="973862">
                  <a:extLst>
                    <a:ext uri="{9D8B030D-6E8A-4147-A177-3AD203B41FA5}">
                      <a16:colId xmlns:a16="http://schemas.microsoft.com/office/drawing/2014/main" xmlns="" val="20001"/>
                    </a:ext>
                  </a:extLst>
                </a:gridCol>
              </a:tblGrid>
              <a:tr h="527280">
                <a:tc>
                  <a:txBody>
                    <a:bodyPr/>
                    <a:lstStyle/>
                    <a:p>
                      <a:pPr algn="ctr" fontAlgn="auto" hangingPunct="1">
                        <a:spcAft>
                          <a:spcPts val="0"/>
                        </a:spcAft>
                      </a:pPr>
                      <a:r>
                        <a:rPr lang="fr-FR" sz="1400" b="1" dirty="0">
                          <a:solidFill>
                            <a:srgbClr val="FFFFFF"/>
                          </a:solidFill>
                          <a:effectLst/>
                          <a:latin typeface="Arial"/>
                          <a:ea typeface="Times New Roman"/>
                        </a:rPr>
                        <a:t>Timeline</a:t>
                      </a:r>
                      <a:endParaRPr lang="fr-FR" sz="1600" dirty="0">
                        <a:solidFill>
                          <a:srgbClr val="000000"/>
                        </a:solidFill>
                        <a:effectLst/>
                        <a:latin typeface="Arial"/>
                        <a:ea typeface="Times New Roman"/>
                      </a:endParaRP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Freeze date</a:t>
                      </a:r>
                      <a:endParaRPr lang="fr-FR" sz="1600" dirty="0">
                        <a:solidFill>
                          <a:srgbClr val="000000"/>
                        </a:solidFill>
                        <a:effectLst/>
                        <a:latin typeface="Arial"/>
                        <a:ea typeface="Times New Roman"/>
                      </a:endParaRP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527280">
                <a:tc>
                  <a:txBody>
                    <a:bodyPr/>
                    <a:lstStyle/>
                    <a:p>
                      <a:pPr>
                        <a:spcAft>
                          <a:spcPts val="0"/>
                        </a:spcAft>
                      </a:pPr>
                      <a:r>
                        <a:rPr lang="en-GB" sz="1200" dirty="0">
                          <a:solidFill>
                            <a:srgbClr val="000000"/>
                          </a:solidFill>
                          <a:effectLst/>
                          <a:latin typeface="Arial" panose="020B0604020202020204" pitchFamily="34" charset="0"/>
                          <a:ea typeface="宋体" panose="02010600030101010101" pitchFamily="2" charset="-122"/>
                        </a:rPr>
                        <a:t>Stage 2 Functional Freeze</a:t>
                      </a:r>
                      <a:endParaRPr lang="zh-CN" sz="12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200">
                          <a:solidFill>
                            <a:srgbClr val="000000"/>
                          </a:solidFill>
                          <a:effectLst/>
                          <a:latin typeface="Arial" panose="020B0604020202020204" pitchFamily="34" charset="0"/>
                          <a:ea typeface="宋体" panose="02010600030101010101" pitchFamily="2" charset="-122"/>
                        </a:rPr>
                        <a:t>June 2023</a:t>
                      </a:r>
                      <a:endParaRPr lang="zh-CN" sz="120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662809107"/>
                  </a:ext>
                </a:extLst>
              </a:tr>
              <a:tr h="527280">
                <a:tc>
                  <a:txBody>
                    <a:bodyPr/>
                    <a:lstStyle/>
                    <a:p>
                      <a:pPr>
                        <a:spcAft>
                          <a:spcPts val="0"/>
                        </a:spcAft>
                      </a:pPr>
                      <a:r>
                        <a:rPr lang="en-GB" sz="1200" dirty="0">
                          <a:solidFill>
                            <a:srgbClr val="000000"/>
                          </a:solidFill>
                          <a:effectLst/>
                          <a:latin typeface="Arial" panose="020B0604020202020204" pitchFamily="34" charset="0"/>
                          <a:ea typeface="宋体" panose="02010600030101010101" pitchFamily="2" charset="-122"/>
                        </a:rPr>
                        <a:t>Stage 3 Functional Freeze</a:t>
                      </a:r>
                      <a:endParaRPr lang="zh-CN" sz="12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200" dirty="0">
                          <a:solidFill>
                            <a:srgbClr val="000000"/>
                          </a:solidFill>
                          <a:effectLst/>
                          <a:latin typeface="Arial" panose="020B0604020202020204" pitchFamily="34" charset="0"/>
                          <a:ea typeface="宋体" panose="02010600030101010101" pitchFamily="2" charset="-122"/>
                        </a:rPr>
                        <a:t>March 2024</a:t>
                      </a:r>
                      <a:endParaRPr lang="zh-CN" sz="12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r h="527280">
                <a:tc>
                  <a:txBody>
                    <a:bodyPr/>
                    <a:lstStyle/>
                    <a:p>
                      <a:pPr>
                        <a:spcAft>
                          <a:spcPts val="0"/>
                        </a:spcAft>
                      </a:pPr>
                      <a:r>
                        <a:rPr lang="en-GB" sz="1200" dirty="0">
                          <a:solidFill>
                            <a:srgbClr val="000000"/>
                          </a:solidFill>
                          <a:effectLst/>
                          <a:latin typeface="Arial" panose="020B0604020202020204" pitchFamily="34" charset="0"/>
                          <a:ea typeface="宋体" panose="02010600030101010101" pitchFamily="2" charset="-122"/>
                        </a:rPr>
                        <a:t>Protocol Coding Freeze (ASN.1 and </a:t>
                      </a:r>
                      <a:r>
                        <a:rPr lang="en-GB" sz="1200" dirty="0" err="1">
                          <a:solidFill>
                            <a:srgbClr val="000000"/>
                          </a:solidFill>
                          <a:effectLst/>
                          <a:latin typeface="Arial" panose="020B0604020202020204" pitchFamily="34" charset="0"/>
                          <a:ea typeface="宋体" panose="02010600030101010101" pitchFamily="2" charset="-122"/>
                        </a:rPr>
                        <a:t>OpenAPI</a:t>
                      </a:r>
                      <a:r>
                        <a:rPr lang="en-GB" sz="1200" dirty="0">
                          <a:solidFill>
                            <a:srgbClr val="000000"/>
                          </a:solidFill>
                          <a:effectLst/>
                          <a:latin typeface="Arial" panose="020B0604020202020204" pitchFamily="34" charset="0"/>
                          <a:ea typeface="宋体" panose="02010600030101010101" pitchFamily="2" charset="-122"/>
                        </a:rPr>
                        <a:t>)</a:t>
                      </a:r>
                      <a:endParaRPr lang="zh-CN" sz="12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200" dirty="0">
                          <a:solidFill>
                            <a:srgbClr val="000000"/>
                          </a:solidFill>
                          <a:effectLst/>
                          <a:latin typeface="Arial" panose="020B0604020202020204" pitchFamily="34" charset="0"/>
                          <a:ea typeface="宋体" panose="02010600030101010101" pitchFamily="2" charset="-122"/>
                        </a:rPr>
                        <a:t>June 2024</a:t>
                      </a:r>
                      <a:endParaRPr lang="zh-CN" sz="12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3"/>
                  </a:ext>
                </a:extLst>
              </a:tr>
            </a:tbl>
          </a:graphicData>
        </a:graphic>
      </p:graphicFrame>
      <p:pic>
        <p:nvPicPr>
          <p:cNvPr id="1028" name="Picture 4" descr="C:\Users\y00354572\AppData\Roaming\eSpace_Desktop\UserData\y00354572\imagefiles\originalImgfiles\124B126A-9923-464C-87CA-8DCF66AC213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988969"/>
            <a:ext cx="7178467" cy="3787987"/>
          </a:xfrm>
          <a:prstGeom prst="rect">
            <a:avLst/>
          </a:prstGeom>
          <a:noFill/>
          <a:extLst>
            <a:ext uri="{909E8E84-426E-40DD-AFC4-6F175D3DCCD1}">
              <a14:hiddenFill xmlns:a14="http://schemas.microsoft.com/office/drawing/2010/main">
                <a:solidFill>
                  <a:srgbClr val="FFFFFF"/>
                </a:solidFill>
              </a14:hiddenFill>
            </a:ext>
          </a:extLst>
        </p:spPr>
      </p:pic>
      <p:sp>
        <p:nvSpPr>
          <p:cNvPr id="6" name="文本框 5"/>
          <p:cNvSpPr txBox="1"/>
          <p:nvPr/>
        </p:nvSpPr>
        <p:spPr>
          <a:xfrm>
            <a:off x="7375018" y="2252312"/>
            <a:ext cx="3688223" cy="584775"/>
          </a:xfrm>
          <a:prstGeom prst="rect">
            <a:avLst/>
          </a:prstGeom>
          <a:solidFill>
            <a:schemeClr val="bg1">
              <a:lumMod val="95000"/>
            </a:schemeClr>
          </a:solidFill>
        </p:spPr>
        <p:txBody>
          <a:bodyPr wrap="square" rtlCol="0">
            <a:spAutoFit/>
          </a:bodyPr>
          <a:lstStyle/>
          <a:p>
            <a:r>
              <a:rPr lang="en-US" altLang="zh-CN" sz="1600" dirty="0"/>
              <a:t>The timeline was endorsed at December 2022 TSGs (#98-e)</a:t>
            </a:r>
            <a:endParaRPr lang="zh-CN" altLang="en-US" sz="1600" dirty="0"/>
          </a:p>
        </p:txBody>
      </p:sp>
    </p:spTree>
    <p:extLst>
      <p:ext uri="{BB962C8B-B14F-4D97-AF65-F5344CB8AC3E}">
        <p14:creationId xmlns:p14="http://schemas.microsoft.com/office/powerpoint/2010/main" val="1254290278"/>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a:xfrm>
            <a:off x="401884" y="479067"/>
            <a:ext cx="10515600" cy="1325563"/>
          </a:xfrm>
        </p:spPr>
        <p:txBody>
          <a:bodyPr/>
          <a:lstStyle/>
          <a:p>
            <a:r>
              <a:rPr lang="en-GB" altLang="en-US" dirty="0" smtClean="0"/>
              <a:t>Time plan for </a:t>
            </a:r>
            <a:r>
              <a:rPr lang="en-GB" altLang="en-US" dirty="0" smtClean="0"/>
              <a:t>CT3#132-e </a:t>
            </a:r>
            <a:endParaRPr lang="en-GB" altLang="en-US" dirty="0"/>
          </a:p>
        </p:txBody>
      </p:sp>
      <p:sp>
        <p:nvSpPr>
          <p:cNvPr id="50"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401884" y="1925739"/>
            <a:ext cx="11083664" cy="4289425"/>
          </a:xfrm>
        </p:spPr>
        <p:txBody>
          <a:bodyPr/>
          <a:lstStyle/>
          <a:p>
            <a:pPr>
              <a:spcBef>
                <a:spcPts val="1800"/>
              </a:spcBef>
            </a:pPr>
            <a:r>
              <a:rPr lang="en-US" altLang="zh-CN" sz="1600" b="1" dirty="0" err="1">
                <a:latin typeface="Arial" panose="020B0604020202020204" pitchFamily="34" charset="0"/>
                <a:cs typeface="Arial" panose="020B0604020202020204" pitchFamily="34" charset="0"/>
              </a:rPr>
              <a:t>Tdoc</a:t>
            </a:r>
            <a:r>
              <a:rPr lang="en-US" altLang="zh-CN" sz="1600" b="1" dirty="0">
                <a:latin typeface="Arial" panose="020B0604020202020204" pitchFamily="34" charset="0"/>
                <a:cs typeface="Arial" panose="020B0604020202020204" pitchFamily="34" charset="0"/>
              </a:rPr>
              <a:t> allocation &amp; submission </a:t>
            </a:r>
            <a:r>
              <a:rPr lang="en-US" altLang="zh-CN" sz="1600" b="1" dirty="0" smtClean="0">
                <a:latin typeface="Arial" panose="020B0604020202020204" pitchFamily="34" charset="0"/>
                <a:cs typeface="Arial" panose="020B0604020202020204" pitchFamily="34" charset="0"/>
              </a:rPr>
              <a:t>deadline: </a:t>
            </a:r>
            <a:r>
              <a:rPr lang="en-US" altLang="zh-CN" sz="1600" u="sng" dirty="0">
                <a:latin typeface="Arial" panose="020B0604020202020204" pitchFamily="34" charset="0"/>
                <a:cs typeface="Arial" panose="020B0604020202020204" pitchFamily="34" charset="0"/>
              </a:rPr>
              <a:t>Monday, </a:t>
            </a:r>
            <a:r>
              <a:rPr lang="en-US" altLang="zh-CN" sz="1600" u="sng" dirty="0" smtClean="0">
                <a:latin typeface="Arial" panose="020B0604020202020204" pitchFamily="34" charset="0"/>
                <a:cs typeface="Arial" panose="020B0604020202020204" pitchFamily="34" charset="0"/>
              </a:rPr>
              <a:t>15</a:t>
            </a:r>
            <a:r>
              <a:rPr lang="en-US" altLang="zh-CN" sz="1600" u="sng" baseline="30000" dirty="0" smtClean="0">
                <a:latin typeface="Arial" panose="020B0604020202020204" pitchFamily="34" charset="0"/>
                <a:cs typeface="Arial" panose="020B0604020202020204" pitchFamily="34" charset="0"/>
              </a:rPr>
              <a:t>th</a:t>
            </a:r>
            <a:r>
              <a:rPr lang="en-US" altLang="zh-CN" sz="1600" u="sng" dirty="0" smtClean="0">
                <a:latin typeface="Arial" panose="020B0604020202020204" pitchFamily="34" charset="0"/>
                <a:cs typeface="Arial" panose="020B0604020202020204" pitchFamily="34" charset="0"/>
              </a:rPr>
              <a:t> January </a:t>
            </a:r>
            <a:r>
              <a:rPr lang="en-US" altLang="zh-CN" sz="1600" u="sng" dirty="0">
                <a:latin typeface="Arial" panose="020B0604020202020204" pitchFamily="34" charset="0"/>
                <a:cs typeface="Arial" panose="020B0604020202020204" pitchFamily="34" charset="0"/>
              </a:rPr>
              <a:t>14:00 </a:t>
            </a:r>
            <a:r>
              <a:rPr lang="en-US" altLang="zh-CN" sz="1600" u="sng" dirty="0" smtClean="0">
                <a:latin typeface="Arial" panose="020B0604020202020204" pitchFamily="34" charset="0"/>
                <a:cs typeface="Arial" panose="020B0604020202020204" pitchFamily="34" charset="0"/>
              </a:rPr>
              <a:t>UTC</a:t>
            </a:r>
          </a:p>
          <a:p>
            <a:pPr>
              <a:spcBef>
                <a:spcPts val="1800"/>
              </a:spcBef>
            </a:pPr>
            <a:r>
              <a:rPr lang="en-US" altLang="zh-CN" sz="1600" b="1" dirty="0">
                <a:latin typeface="Arial" panose="020B0604020202020204" pitchFamily="34" charset="0"/>
                <a:cs typeface="Arial" panose="020B0604020202020204" pitchFamily="34" charset="0"/>
              </a:rPr>
              <a:t>DAD at submission </a:t>
            </a:r>
            <a:r>
              <a:rPr lang="en-US" altLang="zh-CN" sz="1600" b="1" dirty="0" smtClean="0">
                <a:latin typeface="Arial" panose="020B0604020202020204" pitchFamily="34" charset="0"/>
                <a:cs typeface="Arial" panose="020B0604020202020204" pitchFamily="34" charset="0"/>
              </a:rPr>
              <a:t>deadline: </a:t>
            </a:r>
            <a:r>
              <a:rPr lang="en-US" altLang="zh-CN" sz="1600" u="sng" dirty="0">
                <a:latin typeface="Arial" panose="020B0604020202020204" pitchFamily="34" charset="0"/>
                <a:cs typeface="Arial" panose="020B0604020202020204" pitchFamily="34" charset="0"/>
              </a:rPr>
              <a:t>Tuesday, </a:t>
            </a:r>
            <a:r>
              <a:rPr lang="en-US" altLang="zh-CN" sz="1600" u="sng" dirty="0" smtClean="0">
                <a:latin typeface="Arial" panose="020B0604020202020204" pitchFamily="34" charset="0"/>
                <a:cs typeface="Arial" panose="020B0604020202020204" pitchFamily="34" charset="0"/>
              </a:rPr>
              <a:t>16</a:t>
            </a:r>
            <a:r>
              <a:rPr lang="en-US" altLang="zh-CN" sz="1600" u="sng" baseline="30000" dirty="0" smtClean="0">
                <a:latin typeface="Arial" panose="020B0604020202020204" pitchFamily="34" charset="0"/>
                <a:cs typeface="Arial" panose="020B0604020202020204" pitchFamily="34" charset="0"/>
              </a:rPr>
              <a:t>th</a:t>
            </a:r>
            <a:r>
              <a:rPr lang="en-US" altLang="zh-CN" sz="1600" u="sng" dirty="0" smtClean="0">
                <a:latin typeface="Arial" panose="020B0604020202020204" pitchFamily="34" charset="0"/>
                <a:cs typeface="Arial" panose="020B0604020202020204" pitchFamily="34" charset="0"/>
              </a:rPr>
              <a:t> </a:t>
            </a:r>
            <a:r>
              <a:rPr lang="en-US" altLang="zh-CN" sz="1600" u="sng" dirty="0">
                <a:latin typeface="Arial" panose="020B0604020202020204" pitchFamily="34" charset="0"/>
                <a:cs typeface="Arial" panose="020B0604020202020204" pitchFamily="34" charset="0"/>
              </a:rPr>
              <a:t>January </a:t>
            </a:r>
            <a:r>
              <a:rPr lang="en-US" altLang="zh-CN" sz="1600" u="sng" dirty="0">
                <a:latin typeface="Arial" panose="020B0604020202020204" pitchFamily="34" charset="0"/>
                <a:cs typeface="Arial" panose="020B0604020202020204" pitchFamily="34" charset="0"/>
              </a:rPr>
              <a:t>07:00 UTC</a:t>
            </a:r>
            <a:endParaRPr lang="en-US" altLang="zh-CN" sz="1600" b="1" u="sng" dirty="0" smtClean="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Preliminary proposed </a:t>
            </a:r>
            <a:r>
              <a:rPr lang="en-US" altLang="zh-CN" sz="1600" b="1" dirty="0" smtClean="0">
                <a:latin typeface="Arial" panose="020B0604020202020204" pitchFamily="34" charset="0"/>
                <a:cs typeface="Arial" panose="020B0604020202020204" pitchFamily="34" charset="0"/>
              </a:rPr>
              <a:t>Schedule: </a:t>
            </a:r>
            <a:r>
              <a:rPr lang="en-US" altLang="zh-CN" sz="1600" u="sng" dirty="0">
                <a:latin typeface="Arial" panose="020B0604020202020204" pitchFamily="34" charset="0"/>
                <a:cs typeface="Arial" panose="020B0604020202020204" pitchFamily="34" charset="0"/>
              </a:rPr>
              <a:t>Wednesday, </a:t>
            </a:r>
            <a:r>
              <a:rPr lang="en-US" altLang="zh-CN" sz="1600" u="sng" dirty="0" smtClean="0">
                <a:latin typeface="Arial" panose="020B0604020202020204" pitchFamily="34" charset="0"/>
                <a:cs typeface="Arial" panose="020B0604020202020204" pitchFamily="34" charset="0"/>
              </a:rPr>
              <a:t>17</a:t>
            </a:r>
            <a:r>
              <a:rPr lang="en-US" altLang="zh-CN" sz="1600" u="sng" baseline="30000" dirty="0" smtClean="0">
                <a:latin typeface="Arial" panose="020B0604020202020204" pitchFamily="34" charset="0"/>
                <a:cs typeface="Arial" panose="020B0604020202020204" pitchFamily="34" charset="0"/>
              </a:rPr>
              <a:t>th</a:t>
            </a:r>
            <a:r>
              <a:rPr lang="en-US" altLang="zh-CN" sz="1600" u="sng" dirty="0" smtClean="0">
                <a:latin typeface="Arial" panose="020B0604020202020204" pitchFamily="34" charset="0"/>
                <a:cs typeface="Arial" panose="020B0604020202020204" pitchFamily="34" charset="0"/>
              </a:rPr>
              <a:t> </a:t>
            </a:r>
            <a:r>
              <a:rPr lang="en-US" altLang="zh-CN" sz="1600" u="sng" dirty="0">
                <a:latin typeface="Arial" panose="020B0604020202020204" pitchFamily="34" charset="0"/>
                <a:cs typeface="Arial" panose="020B0604020202020204" pitchFamily="34" charset="0"/>
              </a:rPr>
              <a:t>January </a:t>
            </a:r>
            <a:r>
              <a:rPr lang="en-US" altLang="zh-CN" sz="1600" u="sng" dirty="0">
                <a:latin typeface="Arial" panose="020B0604020202020204" pitchFamily="34" charset="0"/>
                <a:cs typeface="Arial" panose="020B0604020202020204" pitchFamily="34" charset="0"/>
              </a:rPr>
              <a:t>07:00 UTC</a:t>
            </a:r>
            <a:endParaRPr lang="en-US" altLang="zh-CN" sz="1600" b="1" u="sng" dirty="0" smtClean="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Official DAD &amp; proposed Schedule at Start of Day </a:t>
            </a:r>
            <a:r>
              <a:rPr lang="en-US" altLang="zh-CN" sz="1600" b="1" dirty="0" smtClean="0">
                <a:latin typeface="Arial" panose="020B0604020202020204" pitchFamily="34" charset="0"/>
                <a:cs typeface="Arial" panose="020B0604020202020204" pitchFamily="34" charset="0"/>
              </a:rPr>
              <a:t>1: </a:t>
            </a:r>
            <a:r>
              <a:rPr lang="en-US" altLang="zh-CN" sz="1600" u="sng" dirty="0" smtClean="0">
                <a:latin typeface="Arial" panose="020B0604020202020204" pitchFamily="34" charset="0"/>
                <a:cs typeface="Arial" panose="020B0604020202020204" pitchFamily="34" charset="0"/>
              </a:rPr>
              <a:t>Friday</a:t>
            </a:r>
            <a:r>
              <a:rPr lang="en-US" altLang="zh-CN" sz="1600" u="sng" dirty="0">
                <a:latin typeface="Arial" panose="020B0604020202020204" pitchFamily="34" charset="0"/>
                <a:cs typeface="Arial" panose="020B0604020202020204" pitchFamily="34" charset="0"/>
              </a:rPr>
              <a:t>, </a:t>
            </a:r>
            <a:r>
              <a:rPr lang="en-US" altLang="zh-CN" sz="1600" u="sng" dirty="0" smtClean="0">
                <a:latin typeface="Arial" panose="020B0604020202020204" pitchFamily="34" charset="0"/>
                <a:cs typeface="Arial" panose="020B0604020202020204" pitchFamily="34" charset="0"/>
              </a:rPr>
              <a:t>19</a:t>
            </a:r>
            <a:r>
              <a:rPr lang="en-US" altLang="zh-CN" sz="1600" u="sng" baseline="30000" dirty="0" smtClean="0">
                <a:latin typeface="Arial" panose="020B0604020202020204" pitchFamily="34" charset="0"/>
                <a:cs typeface="Arial" panose="020B0604020202020204" pitchFamily="34" charset="0"/>
              </a:rPr>
              <a:t>th</a:t>
            </a:r>
            <a:r>
              <a:rPr lang="en-US" altLang="zh-CN" sz="1600" u="sng" dirty="0" smtClean="0">
                <a:latin typeface="Arial" panose="020B0604020202020204" pitchFamily="34" charset="0"/>
                <a:cs typeface="Arial" panose="020B0604020202020204" pitchFamily="34" charset="0"/>
              </a:rPr>
              <a:t> </a:t>
            </a:r>
            <a:r>
              <a:rPr lang="en-US" altLang="zh-CN" sz="1600" u="sng" dirty="0">
                <a:latin typeface="Arial" panose="020B0604020202020204" pitchFamily="34" charset="0"/>
                <a:cs typeface="Arial" panose="020B0604020202020204" pitchFamily="34" charset="0"/>
              </a:rPr>
              <a:t>January </a:t>
            </a:r>
            <a:r>
              <a:rPr lang="en-US" altLang="zh-CN" sz="1600" u="sng" dirty="0">
                <a:latin typeface="Arial" panose="020B0604020202020204" pitchFamily="34" charset="0"/>
                <a:cs typeface="Arial" panose="020B0604020202020204" pitchFamily="34" charset="0"/>
              </a:rPr>
              <a:t>07:00 UTC</a:t>
            </a:r>
            <a:endParaRPr lang="en-US" altLang="zh-CN" sz="1600" b="1" u="sng" dirty="0" smtClean="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Start of the </a:t>
            </a:r>
            <a:r>
              <a:rPr lang="en-US" altLang="zh-CN" sz="1600" b="1" dirty="0" smtClean="0">
                <a:latin typeface="Arial" panose="020B0604020202020204" pitchFamily="34" charset="0"/>
                <a:cs typeface="Arial" panose="020B0604020202020204" pitchFamily="34" charset="0"/>
              </a:rPr>
              <a:t>meeting: </a:t>
            </a:r>
            <a:r>
              <a:rPr lang="en-US" altLang="zh-CN" sz="1600" u="sng" dirty="0">
                <a:latin typeface="Arial" panose="020B0604020202020204" pitchFamily="34" charset="0"/>
                <a:cs typeface="Arial" panose="020B0604020202020204" pitchFamily="34" charset="0"/>
              </a:rPr>
              <a:t>Monday, </a:t>
            </a:r>
            <a:r>
              <a:rPr lang="en-US" altLang="zh-CN" sz="1600" u="sng" dirty="0" smtClean="0">
                <a:latin typeface="Arial" panose="020B0604020202020204" pitchFamily="34" charset="0"/>
                <a:cs typeface="Arial" panose="020B0604020202020204" pitchFamily="34" charset="0"/>
              </a:rPr>
              <a:t>22</a:t>
            </a:r>
            <a:r>
              <a:rPr lang="en-US" altLang="zh-CN" sz="1600" u="sng" baseline="30000" dirty="0" smtClean="0">
                <a:latin typeface="Arial" panose="020B0604020202020204" pitchFamily="34" charset="0"/>
                <a:cs typeface="Arial" panose="020B0604020202020204" pitchFamily="34" charset="0"/>
              </a:rPr>
              <a:t>nd</a:t>
            </a:r>
            <a:r>
              <a:rPr lang="en-US" altLang="zh-CN" sz="1600" u="sng" dirty="0" smtClean="0">
                <a:latin typeface="Arial" panose="020B0604020202020204" pitchFamily="34" charset="0"/>
                <a:cs typeface="Arial" panose="020B0604020202020204" pitchFamily="34" charset="0"/>
              </a:rPr>
              <a:t> </a:t>
            </a:r>
            <a:r>
              <a:rPr lang="en-US" altLang="zh-CN" sz="1600" u="sng" dirty="0" smtClean="0">
                <a:latin typeface="Arial" panose="020B0604020202020204" pitchFamily="34" charset="0"/>
                <a:cs typeface="Arial" panose="020B0604020202020204" pitchFamily="34" charset="0"/>
              </a:rPr>
              <a:t>January </a:t>
            </a:r>
            <a:r>
              <a:rPr lang="en-US" altLang="zh-CN" sz="1600" u="sng" dirty="0">
                <a:latin typeface="Arial" panose="020B0604020202020204" pitchFamily="34" charset="0"/>
                <a:cs typeface="Arial" panose="020B0604020202020204" pitchFamily="34" charset="0"/>
              </a:rPr>
              <a:t>01:00 UTC</a:t>
            </a:r>
            <a:endParaRPr lang="en-US" altLang="zh-CN" sz="1600" b="1" u="sng" dirty="0" smtClean="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DAD at Start of Day </a:t>
            </a:r>
            <a:r>
              <a:rPr lang="en-US" altLang="zh-CN" sz="1600" b="1" dirty="0" smtClean="0">
                <a:latin typeface="Arial" panose="020B0604020202020204" pitchFamily="34" charset="0"/>
                <a:cs typeface="Arial" panose="020B0604020202020204" pitchFamily="34" charset="0"/>
              </a:rPr>
              <a:t>X: </a:t>
            </a:r>
            <a:r>
              <a:rPr lang="en-US" altLang="zh-CN" sz="1600" dirty="0" smtClean="0">
                <a:latin typeface="Arial" panose="020B0604020202020204" pitchFamily="34" charset="0"/>
                <a:cs typeface="Arial" panose="020B0604020202020204" pitchFamily="34" charset="0"/>
              </a:rPr>
              <a:t>End </a:t>
            </a:r>
            <a:r>
              <a:rPr lang="en-US" altLang="zh-CN" sz="1600" dirty="0">
                <a:latin typeface="Arial" panose="020B0604020202020204" pitchFamily="34" charset="0"/>
                <a:cs typeface="Arial" panose="020B0604020202020204" pitchFamily="34" charset="0"/>
              </a:rPr>
              <a:t>of every Business Day</a:t>
            </a:r>
            <a:endParaRPr lang="en-US" altLang="zh-CN" sz="1600" b="1" dirty="0" smtClean="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Conference call at Day </a:t>
            </a:r>
            <a:r>
              <a:rPr lang="en-US" altLang="zh-CN" sz="1600" b="1" dirty="0" smtClean="0">
                <a:latin typeface="Arial" panose="020B0604020202020204" pitchFamily="34" charset="0"/>
                <a:cs typeface="Arial" panose="020B0604020202020204" pitchFamily="34" charset="0"/>
              </a:rPr>
              <a:t>X: </a:t>
            </a:r>
            <a:r>
              <a:rPr lang="en-US" altLang="zh-CN" sz="1600" u="sng" dirty="0" smtClean="0">
                <a:latin typeface="Arial" panose="020B0604020202020204" pitchFamily="34" charset="0"/>
                <a:cs typeface="Arial" panose="020B0604020202020204" pitchFamily="34" charset="0"/>
              </a:rPr>
              <a:t>Conference </a:t>
            </a:r>
            <a:r>
              <a:rPr lang="en-US" altLang="zh-CN" sz="1600" u="sng" dirty="0">
                <a:latin typeface="Arial" panose="020B0604020202020204" pitchFamily="34" charset="0"/>
                <a:cs typeface="Arial" panose="020B0604020202020204" pitchFamily="34" charset="0"/>
              </a:rPr>
              <a:t>call per Business day starting from </a:t>
            </a:r>
            <a:r>
              <a:rPr lang="en-US" altLang="zh-CN" sz="1600" u="sng" dirty="0" smtClean="0">
                <a:latin typeface="Arial" panose="020B0604020202020204" pitchFamily="34" charset="0"/>
                <a:cs typeface="Arial" panose="020B0604020202020204" pitchFamily="34" charset="0"/>
              </a:rPr>
              <a:t>12:30 </a:t>
            </a:r>
            <a:r>
              <a:rPr lang="en-US" altLang="zh-CN" sz="1600" u="sng" dirty="0">
                <a:latin typeface="Arial" panose="020B0604020202020204" pitchFamily="34" charset="0"/>
                <a:cs typeface="Arial" panose="020B0604020202020204" pitchFamily="34" charset="0"/>
              </a:rPr>
              <a:t>UTC, maximum 2.5 hours</a:t>
            </a:r>
            <a:endParaRPr lang="en-US" altLang="zh-CN" sz="1600" b="1" u="sng" dirty="0" smtClean="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End of the </a:t>
            </a:r>
            <a:r>
              <a:rPr lang="en-US" altLang="zh-CN" sz="1600" b="1" dirty="0" smtClean="0">
                <a:latin typeface="Arial" panose="020B0604020202020204" pitchFamily="34" charset="0"/>
                <a:cs typeface="Arial" panose="020B0604020202020204" pitchFamily="34" charset="0"/>
              </a:rPr>
              <a:t>meeting: </a:t>
            </a:r>
            <a:r>
              <a:rPr lang="en-US" altLang="zh-CN" sz="1600" u="sng" dirty="0" smtClean="0">
                <a:latin typeface="Arial" panose="020B0604020202020204" pitchFamily="34" charset="0"/>
                <a:cs typeface="Arial" panose="020B0604020202020204" pitchFamily="34" charset="0"/>
              </a:rPr>
              <a:t>Wednesday</a:t>
            </a:r>
            <a:r>
              <a:rPr lang="en-US" altLang="zh-CN" sz="1600" u="sng" dirty="0">
                <a:latin typeface="Arial" panose="020B0604020202020204" pitchFamily="34" charset="0"/>
                <a:cs typeface="Arial" panose="020B0604020202020204" pitchFamily="34" charset="0"/>
              </a:rPr>
              <a:t>, </a:t>
            </a:r>
            <a:r>
              <a:rPr lang="en-US" altLang="zh-CN" sz="1600" u="sng" dirty="0" smtClean="0">
                <a:latin typeface="Arial" panose="020B0604020202020204" pitchFamily="34" charset="0"/>
                <a:cs typeface="Arial" panose="020B0604020202020204" pitchFamily="34" charset="0"/>
              </a:rPr>
              <a:t>24</a:t>
            </a:r>
            <a:r>
              <a:rPr lang="en-US" altLang="zh-CN" sz="1600" u="sng" baseline="30000" dirty="0" smtClean="0">
                <a:latin typeface="Arial" panose="020B0604020202020204" pitchFamily="34" charset="0"/>
                <a:cs typeface="Arial" panose="020B0604020202020204" pitchFamily="34" charset="0"/>
              </a:rPr>
              <a:t>th</a:t>
            </a:r>
            <a:r>
              <a:rPr lang="en-US" altLang="zh-CN" sz="1600" u="sng" dirty="0" smtClean="0">
                <a:latin typeface="Arial" panose="020B0604020202020204" pitchFamily="34" charset="0"/>
                <a:cs typeface="Arial" panose="020B0604020202020204" pitchFamily="34" charset="0"/>
              </a:rPr>
              <a:t> January 15:00 </a:t>
            </a:r>
            <a:r>
              <a:rPr lang="en-US" altLang="zh-CN" sz="1600" u="sng" dirty="0">
                <a:latin typeface="Arial" panose="020B0604020202020204" pitchFamily="34" charset="0"/>
                <a:cs typeface="Arial" panose="020B0604020202020204" pitchFamily="34" charset="0"/>
              </a:rPr>
              <a:t>UTC (estimated time)</a:t>
            </a:r>
          </a:p>
        </p:txBody>
      </p:sp>
    </p:spTree>
    <p:extLst>
      <p:ext uri="{BB962C8B-B14F-4D97-AF65-F5344CB8AC3E}">
        <p14:creationId xmlns:p14="http://schemas.microsoft.com/office/powerpoint/2010/main" val="2018978073"/>
      </p:ext>
    </p:extLst>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xmlns="" id="{A955EC6E-B2A1-4AA5-9F6A-E317D7FE324C}"/>
              </a:ext>
            </a:extLst>
          </p:cNvPr>
          <p:cNvSpPr>
            <a:spLocks noGrp="1"/>
          </p:cNvSpPr>
          <p:nvPr>
            <p:ph idx="1"/>
          </p:nvPr>
        </p:nvSpPr>
        <p:spPr>
          <a:xfrm>
            <a:off x="587524" y="1928175"/>
            <a:ext cx="10573284" cy="4351338"/>
          </a:xfrm>
        </p:spPr>
        <p:txBody>
          <a:bodyPr/>
          <a:lstStyle/>
          <a:p>
            <a:pPr marL="0" lvl="0" indent="0">
              <a:buNone/>
            </a:pPr>
            <a:r>
              <a:rPr lang="en-US" altLang="zh-CN" sz="5400" dirty="0"/>
              <a:t>Annex</a:t>
            </a:r>
            <a:endParaRPr lang="zh-CN" altLang="zh-CN" sz="5400" dirty="0"/>
          </a:p>
        </p:txBody>
      </p:sp>
    </p:spTree>
    <p:extLst>
      <p:ext uri="{BB962C8B-B14F-4D97-AF65-F5344CB8AC3E}">
        <p14:creationId xmlns:p14="http://schemas.microsoft.com/office/powerpoint/2010/main" val="2497192341"/>
      </p:ext>
    </p:extLst>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xmlns="" id="{3AFF4909-1900-46CD-87F7-AE296C59418F}"/>
              </a:ext>
            </a:extLst>
          </p:cNvPr>
          <p:cNvSpPr>
            <a:spLocks noGrp="1"/>
          </p:cNvSpPr>
          <p:nvPr>
            <p:ph type="title"/>
          </p:nvPr>
        </p:nvSpPr>
        <p:spPr>
          <a:xfrm>
            <a:off x="436547" y="442037"/>
            <a:ext cx="10515600" cy="1325563"/>
          </a:xfrm>
        </p:spPr>
        <p:txBody>
          <a:bodyPr/>
          <a:lstStyle/>
          <a:p>
            <a:r>
              <a:rPr lang="en-GB" altLang="zh-CN" dirty="0"/>
              <a:t>Preparation of contributions</a:t>
            </a:r>
            <a:endParaRPr lang="en-GB" altLang="en-US" dirty="0"/>
          </a:p>
        </p:txBody>
      </p:sp>
      <p:sp>
        <p:nvSpPr>
          <p:cNvPr id="8195" name="Content Placeholder 2">
            <a:extLst>
              <a:ext uri="{FF2B5EF4-FFF2-40B4-BE49-F238E27FC236}">
                <a16:creationId xmlns:a16="http://schemas.microsoft.com/office/drawing/2014/main" xmlns="" id="{A955EC6E-B2A1-4AA5-9F6A-E317D7FE324C}"/>
              </a:ext>
            </a:extLst>
          </p:cNvPr>
          <p:cNvSpPr>
            <a:spLocks noGrp="1"/>
          </p:cNvSpPr>
          <p:nvPr>
            <p:ph idx="1"/>
          </p:nvPr>
        </p:nvSpPr>
        <p:spPr>
          <a:xfrm>
            <a:off x="288422" y="1893992"/>
            <a:ext cx="10573284" cy="4351338"/>
          </a:xfrm>
        </p:spPr>
        <p:txBody>
          <a:bodyPr/>
          <a:lstStyle/>
          <a:p>
            <a:pPr marL="360000" lvl="0" indent="-288000"/>
            <a:r>
              <a:rPr lang="fr-FR" altLang="zh-CN" sz="2000" dirty="0"/>
              <a:t>For SBI-related TS, the OpenAPI impact in a CR shall be </a:t>
            </a:r>
            <a:r>
              <a:rPr lang="en-GB" altLang="zh-CN" sz="2000" dirty="0"/>
              <a:t>indicated in the “Other comments” section of the cover sheet. Examples: </a:t>
            </a:r>
          </a:p>
          <a:p>
            <a:pPr lvl="1"/>
            <a:r>
              <a:rPr lang="en-GB" altLang="zh-CN" sz="2000" dirty="0"/>
              <a:t>The CR introduces a new </a:t>
            </a:r>
            <a:r>
              <a:rPr lang="en-GB" altLang="zh-CN" sz="2000" dirty="0" err="1"/>
              <a:t>OpenAPI</a:t>
            </a:r>
            <a:r>
              <a:rPr lang="en-GB" altLang="zh-CN" sz="2000" dirty="0"/>
              <a:t> file of the </a:t>
            </a:r>
            <a:r>
              <a:rPr lang="en-GB" altLang="zh-CN" sz="2000" dirty="0" err="1"/>
              <a:t>Nxx_yyyy</a:t>
            </a:r>
            <a:r>
              <a:rPr lang="en-GB" altLang="zh-CN" sz="2000" dirty="0"/>
              <a:t> API.</a:t>
            </a:r>
            <a:endParaRPr lang="en-US" altLang="zh-CN" sz="2000" dirty="0"/>
          </a:p>
          <a:p>
            <a:pPr lvl="1"/>
            <a:r>
              <a:rPr lang="en-GB" altLang="zh-CN" sz="2000" dirty="0"/>
              <a:t>The CR introduces backward compatible feature into the </a:t>
            </a:r>
            <a:r>
              <a:rPr lang="en-GB" altLang="zh-CN" sz="2000" dirty="0" err="1"/>
              <a:t>OpenAPI</a:t>
            </a:r>
            <a:r>
              <a:rPr lang="en-GB" altLang="zh-CN" sz="2000" dirty="0"/>
              <a:t> file of the </a:t>
            </a:r>
            <a:r>
              <a:rPr lang="en-GB" altLang="zh-CN" sz="2000" dirty="0" err="1"/>
              <a:t>Nxx_yyyy</a:t>
            </a:r>
            <a:r>
              <a:rPr lang="en-GB" altLang="zh-CN" sz="2000" dirty="0"/>
              <a:t> API.</a:t>
            </a:r>
            <a:endParaRPr lang="en-US" altLang="zh-CN" sz="2000" dirty="0"/>
          </a:p>
          <a:p>
            <a:pPr lvl="1"/>
            <a:r>
              <a:rPr lang="en-GB" altLang="zh-CN" sz="2000" dirty="0"/>
              <a:t>The CR introduces backward compatible correction into the </a:t>
            </a:r>
            <a:r>
              <a:rPr lang="en-GB" altLang="zh-CN" sz="2000" dirty="0" err="1"/>
              <a:t>OpenAPI</a:t>
            </a:r>
            <a:r>
              <a:rPr lang="en-GB" altLang="zh-CN" sz="2000" dirty="0"/>
              <a:t> file of the </a:t>
            </a:r>
            <a:r>
              <a:rPr lang="en-GB" altLang="zh-CN" sz="2000" dirty="0" err="1"/>
              <a:t>Nxx_yyyy</a:t>
            </a:r>
            <a:r>
              <a:rPr lang="en-GB" altLang="zh-CN" sz="2000" dirty="0"/>
              <a:t> API.</a:t>
            </a:r>
          </a:p>
          <a:p>
            <a:pPr marL="360000" lvl="0" indent="-288000"/>
            <a:r>
              <a:rPr lang="fr-FR" altLang="zh-CN" sz="2000" dirty="0"/>
              <a:t>For </a:t>
            </a:r>
            <a:r>
              <a:rPr lang="en-GB" altLang="zh-CN" sz="2000" dirty="0"/>
              <a:t>a revised WID, only </a:t>
            </a:r>
            <a:r>
              <a:rPr lang="en-GB" altLang="zh-CN" sz="2000" dirty="0" err="1"/>
              <a:t>rm</a:t>
            </a:r>
            <a:r>
              <a:rPr lang="en-GB" altLang="zh-CN" sz="2000" dirty="0"/>
              <a:t> version will be included in the zip file</a:t>
            </a:r>
          </a:p>
          <a:p>
            <a:pPr marL="360000" lvl="0" indent="-288000"/>
            <a:r>
              <a:rPr lang="en-GB" altLang="zh-CN" sz="2000" dirty="0"/>
              <a:t>For a new WID, only cl version will be included in the zip file.</a:t>
            </a:r>
            <a:endParaRPr lang="zh-CN" altLang="zh-CN" sz="2000" dirty="0"/>
          </a:p>
        </p:txBody>
      </p:sp>
    </p:spTree>
    <p:extLst>
      <p:ext uri="{BB962C8B-B14F-4D97-AF65-F5344CB8AC3E}">
        <p14:creationId xmlns:p14="http://schemas.microsoft.com/office/powerpoint/2010/main" val="1821168958"/>
      </p:ext>
    </p:extLst>
  </p:cSld>
  <p:clrMapOvr>
    <a:masterClrMapping/>
  </p:clrMapOvr>
  <p:transition>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388219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Yali Yan</a:t>
            </a:r>
          </a:p>
          <a:p>
            <a:pPr algn="ctr">
              <a:spcBef>
                <a:spcPct val="0"/>
              </a:spcBef>
              <a:buFontTx/>
              <a:buNone/>
            </a:pPr>
            <a:r>
              <a:rPr lang="fi-FI" altLang="en-US" sz="1400" dirty="0">
                <a:latin typeface="Arial" pitchFamily="34" charset="0"/>
                <a:cs typeface="Arial" pitchFamily="34" charset="0"/>
              </a:rPr>
              <a:t>3GPP CT WG3 Chair</a:t>
            </a:r>
          </a:p>
          <a:p>
            <a:pPr algn="ctr">
              <a:spcBef>
                <a:spcPct val="0"/>
              </a:spcBef>
              <a:buFontTx/>
              <a:buNone/>
            </a:pPr>
            <a:r>
              <a:rPr lang="fi-FI" altLang="en-US" sz="1400" dirty="0">
                <a:solidFill>
                  <a:srgbClr val="7F7F7F"/>
                </a:solidFill>
                <a:latin typeface="Arial" pitchFamily="34" charset="0"/>
                <a:cs typeface="Arial" pitchFamily="34" charset="0"/>
              </a:rPr>
              <a:t>yanyali@huawei.com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485991" y="517015"/>
            <a:ext cx="10515600" cy="1325563"/>
          </a:xfrm>
        </p:spPr>
        <p:txBody>
          <a:bodyPr/>
          <a:lstStyle/>
          <a:p>
            <a:r>
              <a:rPr lang="en-US" dirty="0"/>
              <a:t>Thank You!</a:t>
            </a:r>
          </a:p>
        </p:txBody>
      </p:sp>
    </p:spTree>
    <p:extLst>
      <p:ext uri="{BB962C8B-B14F-4D97-AF65-F5344CB8AC3E}">
        <p14:creationId xmlns:p14="http://schemas.microsoft.com/office/powerpoint/2010/main" val="2218658813"/>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a:xfrm>
            <a:off x="429890" y="416400"/>
            <a:ext cx="10515600" cy="1325563"/>
          </a:xfrm>
        </p:spPr>
        <p:txBody>
          <a:bodyPr/>
          <a:lstStyle/>
          <a:p>
            <a:r>
              <a:rPr lang="en-GB" altLang="en-US" dirty="0"/>
              <a:t>Before the </a:t>
            </a:r>
            <a:r>
              <a:rPr lang="en-GB" altLang="en-US" dirty="0" smtClean="0"/>
              <a:t>CT3#132-e </a:t>
            </a:r>
            <a:r>
              <a:rPr lang="en-GB" altLang="en-US" dirty="0"/>
              <a:t>meeting       (1/2)</a:t>
            </a:r>
          </a:p>
        </p:txBody>
      </p:sp>
      <p:sp>
        <p:nvSpPr>
          <p:cNvPr id="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429890" y="1827421"/>
            <a:ext cx="10850559" cy="4289425"/>
          </a:xfrm>
        </p:spPr>
        <p:txBody>
          <a:bodyPr/>
          <a:lstStyle/>
          <a:p>
            <a:r>
              <a:rPr lang="en-GB" altLang="zh-CN" sz="2000" dirty="0" err="1"/>
              <a:t>Tdoc</a:t>
            </a:r>
            <a:r>
              <a:rPr lang="en-GB" altLang="zh-CN" sz="2000" dirty="0"/>
              <a:t> reservation and submission will be handled as per the current procedures, i.e. via the 3GU Portal (</a:t>
            </a:r>
            <a:r>
              <a:rPr lang="en-GB" altLang="zh-CN" sz="2000" dirty="0">
                <a:hlinkClick r:id="rId3"/>
              </a:rPr>
              <a:t>https://portal.3gpp.org</a:t>
            </a:r>
            <a:r>
              <a:rPr lang="en-GB" altLang="zh-CN" sz="2000" dirty="0"/>
              <a:t>). The </a:t>
            </a:r>
            <a:r>
              <a:rPr lang="en-GB" altLang="zh-CN" sz="2000" dirty="0" err="1"/>
              <a:t>tdoc</a:t>
            </a:r>
            <a:r>
              <a:rPr lang="en-GB" altLang="zh-CN" sz="2000" dirty="0"/>
              <a:t> number shall be used as the zip file name for each submitted </a:t>
            </a:r>
            <a:r>
              <a:rPr lang="en-GB" altLang="zh-CN" sz="2000" dirty="0" smtClean="0"/>
              <a:t>contribution</a:t>
            </a:r>
            <a:endParaRPr lang="en-GB" altLang="zh-CN" sz="2000" dirty="0"/>
          </a:p>
          <a:p>
            <a:pPr lvl="1"/>
            <a:r>
              <a:rPr lang="en-US" altLang="zh-CN" sz="1800" dirty="0"/>
              <a:t>Refer to the draft agenda as </a:t>
            </a:r>
            <a:r>
              <a:rPr lang="en-US" altLang="zh-CN" sz="1800" dirty="0" smtClean="0">
                <a:hlinkClick r:id="rId4"/>
              </a:rPr>
              <a:t>C3-240000</a:t>
            </a:r>
            <a:r>
              <a:rPr lang="en-US" altLang="zh-CN" sz="1800" dirty="0" smtClean="0"/>
              <a:t> </a:t>
            </a:r>
          </a:p>
          <a:p>
            <a:pPr lvl="1"/>
            <a:r>
              <a:rPr lang="en-US" altLang="zh-CN" sz="1800" dirty="0" smtClean="0"/>
              <a:t>Only following WIs and/or topics will be handled by the meeting:</a:t>
            </a:r>
            <a:endParaRPr lang="en-US" altLang="zh-CN" sz="1800" dirty="0"/>
          </a:p>
          <a:p>
            <a:pPr lvl="2"/>
            <a:r>
              <a:rPr lang="en-US" altLang="zh-CN" sz="1800" b="1" dirty="0"/>
              <a:t>NBI18</a:t>
            </a:r>
            <a:r>
              <a:rPr lang="en-US" altLang="zh-CN" sz="1800" dirty="0"/>
              <a:t>: only CAPIF extensibility on security </a:t>
            </a:r>
            <a:r>
              <a:rPr lang="en-US" altLang="zh-CN" sz="1800" dirty="0"/>
              <a:t>method</a:t>
            </a:r>
            <a:endParaRPr lang="en-US" altLang="zh-CN" sz="1800" dirty="0"/>
          </a:p>
          <a:p>
            <a:pPr lvl="2"/>
            <a:r>
              <a:rPr lang="en-US" altLang="zh-CN" sz="1800" b="1" dirty="0"/>
              <a:t>ADAES</a:t>
            </a:r>
            <a:r>
              <a:rPr lang="en-US" altLang="zh-CN" sz="1800" dirty="0"/>
              <a:t>: maximum 10 (p)CRs per </a:t>
            </a:r>
            <a:r>
              <a:rPr lang="en-US" altLang="zh-CN" sz="1800" dirty="0"/>
              <a:t>company</a:t>
            </a:r>
            <a:endParaRPr lang="en-US" altLang="zh-CN" sz="1800" dirty="0"/>
          </a:p>
          <a:p>
            <a:pPr lvl="2"/>
            <a:r>
              <a:rPr lang="en-US" altLang="zh-CN" sz="1800" b="1" dirty="0"/>
              <a:t>NSCALE</a:t>
            </a:r>
            <a:r>
              <a:rPr lang="en-US" altLang="zh-CN" sz="1800" dirty="0"/>
              <a:t>: maximum 10 (p)CRs per </a:t>
            </a:r>
            <a:r>
              <a:rPr lang="en-US" altLang="zh-CN" sz="1800" dirty="0"/>
              <a:t>company</a:t>
            </a:r>
            <a:endParaRPr lang="en-US" altLang="zh-CN" sz="1800" dirty="0"/>
          </a:p>
          <a:p>
            <a:pPr lvl="2"/>
            <a:r>
              <a:rPr lang="en-US" altLang="zh-CN" sz="1800" b="1" dirty="0"/>
              <a:t>XRM</a:t>
            </a:r>
            <a:r>
              <a:rPr lang="en-US" altLang="zh-CN" sz="1800" dirty="0"/>
              <a:t>: maximum 8 (p)CRs per company per </a:t>
            </a:r>
            <a:r>
              <a:rPr lang="en-US" altLang="zh-CN" sz="1800" dirty="0"/>
              <a:t>company</a:t>
            </a:r>
            <a:endParaRPr lang="en-US" altLang="zh-CN" sz="1800" dirty="0"/>
          </a:p>
          <a:p>
            <a:pPr lvl="2"/>
            <a:r>
              <a:rPr lang="en-US" altLang="zh-CN" sz="1800" b="1" dirty="0"/>
              <a:t>EDGEAPP_Ph2</a:t>
            </a:r>
            <a:r>
              <a:rPr lang="en-US" altLang="zh-CN" sz="1800" dirty="0"/>
              <a:t>: maximum 4 (p)CRs per </a:t>
            </a:r>
            <a:r>
              <a:rPr lang="en-US" altLang="zh-CN" sz="1800" dirty="0"/>
              <a:t>company </a:t>
            </a:r>
            <a:endParaRPr lang="en-US" altLang="zh-CN" sz="1800" dirty="0"/>
          </a:p>
          <a:p>
            <a:pPr lvl="1"/>
            <a:r>
              <a:rPr lang="en-US" altLang="zh-CN" sz="1800" dirty="0"/>
              <a:t>Late documents (not available at submission deadline or new proposals not revisions during the meeting) will not be handled by this </a:t>
            </a:r>
            <a:r>
              <a:rPr lang="en-US" altLang="zh-CN" sz="1800" dirty="0" smtClean="0"/>
              <a:t>meeting</a:t>
            </a:r>
          </a:p>
          <a:p>
            <a:pPr lvl="1"/>
            <a:r>
              <a:rPr lang="en-GB" altLang="zh-CN" sz="1800" dirty="0" smtClean="0"/>
              <a:t>If </a:t>
            </a:r>
            <a:r>
              <a:rPr lang="en-GB" altLang="zh-CN" sz="1800" dirty="0"/>
              <a:t>delegates believe the documents should be discussed jointly in both WGs, the documents should be submitted to both WGs. Delegates should inform the Chairs that the documents should be discussed jointly in both reflectors</a:t>
            </a:r>
          </a:p>
          <a:p>
            <a:pPr marL="457200" lvl="1" indent="0">
              <a:buNone/>
            </a:pPr>
            <a:endParaRPr lang="en-US" altLang="zh-CN" sz="2000" dirty="0"/>
          </a:p>
        </p:txBody>
      </p:sp>
    </p:spTree>
    <p:extLst>
      <p:ext uri="{BB962C8B-B14F-4D97-AF65-F5344CB8AC3E}">
        <p14:creationId xmlns:p14="http://schemas.microsoft.com/office/powerpoint/2010/main" val="1699361779"/>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a:xfrm>
            <a:off x="453640" y="365125"/>
            <a:ext cx="10515600" cy="1325563"/>
          </a:xfrm>
        </p:spPr>
        <p:txBody>
          <a:bodyPr/>
          <a:lstStyle/>
          <a:p>
            <a:r>
              <a:rPr lang="en-GB" altLang="en-US" dirty="0"/>
              <a:t>Before the </a:t>
            </a:r>
            <a:r>
              <a:rPr lang="en-GB" altLang="en-US" dirty="0" smtClean="0"/>
              <a:t>CT3#132-e </a:t>
            </a:r>
            <a:r>
              <a:rPr lang="en-GB" altLang="en-US" dirty="0"/>
              <a:t>meeting       (2/2)</a:t>
            </a:r>
          </a:p>
        </p:txBody>
      </p:sp>
      <p:sp>
        <p:nvSpPr>
          <p:cNvPr id="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379732" y="1861605"/>
            <a:ext cx="10820244" cy="4289425"/>
          </a:xfrm>
        </p:spPr>
        <p:txBody>
          <a:bodyPr/>
          <a:lstStyle/>
          <a:p>
            <a:pPr marL="360000" lvl="0" indent="-288000"/>
            <a:r>
              <a:rPr lang="en-GB" altLang="zh-CN" sz="2000" dirty="0"/>
              <a:t>The Chair will provide the DAD at submission deadline (as </a:t>
            </a:r>
            <a:r>
              <a:rPr lang="en-GB" altLang="zh-CN" sz="2000" dirty="0" smtClean="0">
                <a:hlinkClick r:id="rId3"/>
              </a:rPr>
              <a:t>C3-240004</a:t>
            </a:r>
            <a:r>
              <a:rPr lang="en-GB" altLang="zh-CN" sz="2000" dirty="0"/>
              <a:t>) </a:t>
            </a:r>
            <a:r>
              <a:rPr lang="en-US" altLang="zh-CN" sz="2000" dirty="0"/>
              <a:t>on </a:t>
            </a:r>
            <a:r>
              <a:rPr lang="en-GB" altLang="zh-CN" sz="2000" dirty="0"/>
              <a:t>Tuesday, </a:t>
            </a:r>
            <a:r>
              <a:rPr lang="en-US" altLang="zh-CN" sz="2000" dirty="0" smtClean="0"/>
              <a:t>16</a:t>
            </a:r>
            <a:r>
              <a:rPr lang="en-US" altLang="zh-CN" sz="2000" baseline="30000" dirty="0" smtClean="0"/>
              <a:t>th</a:t>
            </a:r>
            <a:r>
              <a:rPr lang="en-US" altLang="zh-CN" sz="2000" dirty="0" smtClean="0"/>
              <a:t> Jan. 2024</a:t>
            </a:r>
            <a:r>
              <a:rPr lang="en-GB" altLang="zh-CN" sz="2000" dirty="0" smtClean="0"/>
              <a:t>. </a:t>
            </a:r>
            <a:r>
              <a:rPr lang="en-GB" altLang="zh-CN" sz="2000" dirty="0"/>
              <a:t>The DAD </a:t>
            </a:r>
            <a:r>
              <a:rPr lang="en-GB" altLang="zh-CN" sz="2000" dirty="0" smtClean="0"/>
              <a:t>will also </a:t>
            </a:r>
            <a:r>
              <a:rPr lang="en-GB" altLang="zh-CN" sz="2000" dirty="0"/>
              <a:t>include the CR impact on </a:t>
            </a:r>
            <a:r>
              <a:rPr lang="en-GB" altLang="zh-CN" sz="2000" dirty="0" err="1"/>
              <a:t>OpenAPI</a:t>
            </a:r>
            <a:r>
              <a:rPr lang="en-GB" altLang="zh-CN" sz="2000" dirty="0"/>
              <a:t> file(s), and the LS related actions proposed by the Chair</a:t>
            </a:r>
            <a:endParaRPr lang="zh-CN" altLang="zh-CN" sz="2000" dirty="0"/>
          </a:p>
          <a:p>
            <a:pPr lvl="1"/>
            <a:r>
              <a:rPr lang="en-GB" altLang="zh-CN" sz="1800" dirty="0"/>
              <a:t>When a LS requires an action (CRs, LS reply), the related documents should be submitted to the meeting. Otherwise the LS will be postponed</a:t>
            </a:r>
            <a:r>
              <a:rPr lang="en-GB" altLang="zh-CN" sz="1800" dirty="0" smtClean="0"/>
              <a:t>.</a:t>
            </a:r>
          </a:p>
          <a:p>
            <a:pPr lvl="1"/>
            <a:r>
              <a:rPr lang="en-GB" altLang="zh-CN" sz="1800" dirty="0"/>
              <a:t>LATE documents </a:t>
            </a:r>
            <a:r>
              <a:rPr lang="en-GB" altLang="zh-CN" sz="1800" dirty="0" smtClean="0"/>
              <a:t>(unavailable </a:t>
            </a:r>
            <a:r>
              <a:rPr lang="en-GB" altLang="zh-CN" sz="1800" dirty="0"/>
              <a:t>at submission deadline) </a:t>
            </a:r>
            <a:r>
              <a:rPr lang="en-GB" altLang="zh-CN" sz="1800" dirty="0" smtClean="0"/>
              <a:t>will be withdrawn at the submission deadline.</a:t>
            </a:r>
            <a:endParaRPr lang="zh-CN" altLang="zh-CN" sz="1800" dirty="0"/>
          </a:p>
          <a:p>
            <a:pPr marL="360000" indent="-288000"/>
            <a:r>
              <a:rPr lang="en-GB" altLang="zh-CN" sz="2000" dirty="0"/>
              <a:t>The Chair will provide a preliminary proposed schedule</a:t>
            </a:r>
            <a:r>
              <a:rPr lang="en-US" altLang="zh-CN" sz="2000" dirty="0"/>
              <a:t> (as </a:t>
            </a:r>
            <a:r>
              <a:rPr lang="en-US" altLang="zh-CN" sz="2000" dirty="0" smtClean="0"/>
              <a:t>draft_C3-240003</a:t>
            </a:r>
            <a:r>
              <a:rPr lang="en-US" altLang="zh-CN" sz="2000" dirty="0"/>
              <a:t>) on </a:t>
            </a:r>
            <a:r>
              <a:rPr lang="en-GB" altLang="zh-CN" sz="2000" dirty="0"/>
              <a:t>Wednesday, </a:t>
            </a:r>
            <a:r>
              <a:rPr lang="en-US" altLang="zh-CN" sz="2000" dirty="0" smtClean="0"/>
              <a:t>17</a:t>
            </a:r>
            <a:r>
              <a:rPr lang="en-US" altLang="zh-CN" sz="2000" baseline="30000" dirty="0" smtClean="0"/>
              <a:t>th</a:t>
            </a:r>
            <a:r>
              <a:rPr lang="en-US" altLang="zh-CN" sz="2000" dirty="0"/>
              <a:t> Jan. 2024</a:t>
            </a:r>
            <a:r>
              <a:rPr lang="en-GB" altLang="zh-CN" sz="2000" dirty="0" smtClean="0"/>
              <a:t>. </a:t>
            </a:r>
            <a:r>
              <a:rPr lang="en-GB" altLang="zh-CN" sz="2000" dirty="0"/>
              <a:t>If needed, delegates should inform the Chair about any controversial topics that should be prioritized so that it is considered in the schedule, if accepted by the WG</a:t>
            </a:r>
            <a:r>
              <a:rPr lang="en-US" altLang="zh-CN" sz="2000" dirty="0"/>
              <a:t> </a:t>
            </a:r>
          </a:p>
          <a:p>
            <a:pPr marL="360000" indent="-288000"/>
            <a:r>
              <a:rPr lang="en-GB" altLang="zh-CN" sz="2000" dirty="0"/>
              <a:t>The Chair will provide the DAD at Start of Day 1 </a:t>
            </a:r>
            <a:r>
              <a:rPr lang="en-US" altLang="zh-CN" sz="2000" dirty="0"/>
              <a:t>(as </a:t>
            </a:r>
            <a:r>
              <a:rPr lang="en-US" altLang="zh-CN" sz="2000" dirty="0" smtClean="0">
                <a:hlinkClick r:id="rId4"/>
              </a:rPr>
              <a:t>C3-240005</a:t>
            </a:r>
            <a:r>
              <a:rPr lang="en-US" altLang="zh-CN" sz="2000" dirty="0"/>
              <a:t>) </a:t>
            </a:r>
            <a:r>
              <a:rPr lang="en-GB" altLang="zh-CN" sz="2000" dirty="0"/>
              <a:t>and the official proposed schedule</a:t>
            </a:r>
            <a:r>
              <a:rPr lang="en-US" altLang="zh-CN" sz="2000" dirty="0"/>
              <a:t> (as </a:t>
            </a:r>
            <a:r>
              <a:rPr lang="en-US" altLang="zh-CN" sz="2000" dirty="0" smtClean="0">
                <a:hlinkClick r:id="rId5"/>
              </a:rPr>
              <a:t>C3-240003</a:t>
            </a:r>
            <a:r>
              <a:rPr lang="en-US" altLang="zh-CN" sz="2000" dirty="0"/>
              <a:t>) on Friday </a:t>
            </a:r>
            <a:r>
              <a:rPr lang="en-US" altLang="zh-CN" sz="2000" dirty="0" smtClean="0"/>
              <a:t>19</a:t>
            </a:r>
            <a:r>
              <a:rPr lang="en-US" altLang="zh-CN" sz="2000" baseline="30000" dirty="0" smtClean="0"/>
              <a:t>th</a:t>
            </a:r>
            <a:r>
              <a:rPr lang="en-US" altLang="zh-CN" sz="2000" dirty="0" smtClean="0"/>
              <a:t> </a:t>
            </a:r>
            <a:r>
              <a:rPr lang="en-US" altLang="zh-CN" sz="2000" dirty="0"/>
              <a:t>Jan. 2024</a:t>
            </a:r>
            <a:endParaRPr lang="zh-CN" altLang="zh-CN" sz="2000" dirty="0"/>
          </a:p>
          <a:p>
            <a:pPr marL="360000" lvl="0" indent="-288000"/>
            <a:r>
              <a:rPr lang="en-GB" altLang="zh-CN" sz="2000" dirty="0"/>
              <a:t>The MCC will reserve conference bridges using Microsoft Teams and share the associated link(s) to </a:t>
            </a:r>
            <a:r>
              <a:rPr lang="en-GB" altLang="zh-CN" sz="2000" dirty="0" smtClean="0"/>
              <a:t>all the delegates registered </a:t>
            </a:r>
            <a:r>
              <a:rPr lang="en-GB" altLang="zh-CN" sz="2000" dirty="0"/>
              <a:t>for the </a:t>
            </a:r>
            <a:r>
              <a:rPr lang="en-GB" altLang="zh-CN" sz="2000" dirty="0" smtClean="0"/>
              <a:t>CT3#132-e </a:t>
            </a:r>
            <a:r>
              <a:rPr lang="en-GB" altLang="zh-CN" sz="2000" dirty="0"/>
              <a:t>meeting</a:t>
            </a:r>
            <a:endParaRPr lang="zh-CN" altLang="zh-CN" sz="2000" dirty="0"/>
          </a:p>
        </p:txBody>
      </p:sp>
    </p:spTree>
    <p:extLst>
      <p:ext uri="{BB962C8B-B14F-4D97-AF65-F5344CB8AC3E}">
        <p14:creationId xmlns:p14="http://schemas.microsoft.com/office/powerpoint/2010/main" val="407240859"/>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a:xfrm>
            <a:off x="542658" y="348033"/>
            <a:ext cx="10515600" cy="1325563"/>
          </a:xfrm>
        </p:spPr>
        <p:txBody>
          <a:bodyPr/>
          <a:lstStyle/>
          <a:p>
            <a:r>
              <a:rPr lang="en-GB" altLang="en-US" dirty="0" smtClean="0"/>
              <a:t>During the meeting – General</a:t>
            </a:r>
            <a:endParaRPr lang="en-GB" altLang="en-US" dirty="0"/>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383341" y="1764827"/>
            <a:ext cx="11196210" cy="4849617"/>
          </a:xfrm>
        </p:spPr>
        <p:txBody>
          <a:bodyPr/>
          <a:lstStyle/>
          <a:p>
            <a:pPr marL="72000" indent="0">
              <a:buNone/>
            </a:pPr>
            <a:r>
              <a:rPr lang="en-US" altLang="zh-CN" sz="2000" b="1" dirty="0" smtClean="0"/>
              <a:t>The </a:t>
            </a:r>
            <a:r>
              <a:rPr lang="en-US" altLang="zh-CN" sz="2000" b="1" dirty="0" smtClean="0"/>
              <a:t>CT3#132e </a:t>
            </a:r>
            <a:r>
              <a:rPr lang="en-US" altLang="zh-CN" sz="2000" b="1" dirty="0"/>
              <a:t>meeting will officially start at </a:t>
            </a:r>
            <a:r>
              <a:rPr lang="en-US" altLang="zh-CN" sz="2000" b="1" dirty="0" smtClean="0"/>
              <a:t>01:00 UTC on </a:t>
            </a:r>
            <a:r>
              <a:rPr lang="en-US" altLang="zh-CN" sz="2000" b="1" dirty="0"/>
              <a:t>Monday </a:t>
            </a:r>
            <a:r>
              <a:rPr lang="en-US" altLang="zh-CN" sz="2000" b="1" dirty="0" smtClean="0"/>
              <a:t>22</a:t>
            </a:r>
            <a:r>
              <a:rPr lang="en-US" altLang="zh-CN" sz="2000" b="1" baseline="30000" dirty="0" smtClean="0"/>
              <a:t>nd</a:t>
            </a:r>
            <a:r>
              <a:rPr lang="en-US" altLang="zh-CN" sz="2000" b="1" dirty="0" smtClean="0"/>
              <a:t> January 2024. </a:t>
            </a:r>
            <a:r>
              <a:rPr lang="en-GB" altLang="zh-CN" sz="2000" dirty="0" smtClean="0"/>
              <a:t>The </a:t>
            </a:r>
            <a:r>
              <a:rPr lang="en-GB" altLang="zh-CN" sz="2000" dirty="0"/>
              <a:t>Chair will officially start the meeting by sending an email to the CT3 Reflector.</a:t>
            </a:r>
            <a:endParaRPr lang="zh-CN" altLang="zh-CN" sz="2000" dirty="0"/>
          </a:p>
          <a:p>
            <a:pPr marL="360000" indent="-288000"/>
            <a:r>
              <a:rPr lang="en-GB" altLang="zh-CN" sz="2000" dirty="0"/>
              <a:t>The meeting will be conducted by e-mail, </a:t>
            </a:r>
            <a:r>
              <a:rPr lang="en-GB" altLang="zh-CN" sz="2000" dirty="0">
                <a:solidFill>
                  <a:srgbClr val="FF0000"/>
                </a:solidFill>
              </a:rPr>
              <a:t>using the CT3 mailing </a:t>
            </a:r>
            <a:r>
              <a:rPr lang="en-GB" altLang="zh-CN" sz="2000" dirty="0" smtClean="0">
                <a:solidFill>
                  <a:srgbClr val="FF0000"/>
                </a:solidFill>
              </a:rPr>
              <a:t>list </a:t>
            </a:r>
            <a:r>
              <a:rPr lang="en-GB" altLang="zh-CN" sz="2000" dirty="0" smtClean="0"/>
              <a:t>(i.e. </a:t>
            </a:r>
            <a:r>
              <a:rPr lang="en-US" altLang="zh-CN" sz="2000" u="sng" dirty="0" smtClean="0">
                <a:hlinkClick r:id="rId2"/>
              </a:rPr>
              <a:t>3GPP_TSG_CT_WG3_main@LIST.ETSI.ORG</a:t>
            </a:r>
            <a:r>
              <a:rPr lang="en-GB" altLang="zh-CN" sz="2000" dirty="0" smtClean="0"/>
              <a:t>) </a:t>
            </a:r>
            <a:r>
              <a:rPr lang="en-GB" altLang="zh-CN" sz="2000" dirty="0"/>
              <a:t>to provide official comments, in addition to daily conferences</a:t>
            </a:r>
            <a:r>
              <a:rPr lang="en-GB" altLang="zh-CN" sz="2000" dirty="0" smtClean="0"/>
              <a:t>.</a:t>
            </a:r>
          </a:p>
          <a:p>
            <a:pPr marL="360000" indent="-288000"/>
            <a:r>
              <a:rPr lang="en-US" altLang="zh-CN" sz="2000" dirty="0"/>
              <a:t>The time schedule as </a:t>
            </a:r>
            <a:r>
              <a:rPr lang="en-US" altLang="zh-CN" sz="2000" dirty="0" smtClean="0">
                <a:hlinkClick r:id="rId3"/>
              </a:rPr>
              <a:t>C3-240003</a:t>
            </a:r>
            <a:r>
              <a:rPr lang="en-US" altLang="zh-CN" sz="2000" dirty="0" smtClean="0"/>
              <a:t> </a:t>
            </a:r>
            <a:r>
              <a:rPr lang="en-US" altLang="zh-CN" sz="2000" dirty="0"/>
              <a:t>will be followed during the </a:t>
            </a:r>
            <a:r>
              <a:rPr lang="en-US" altLang="zh-CN" sz="2000" dirty="0" smtClean="0"/>
              <a:t>meeting, o</a:t>
            </a:r>
            <a:r>
              <a:rPr lang="en-US" altLang="zh-CN" sz="1800" dirty="0" smtClean="0"/>
              <a:t>nly </a:t>
            </a:r>
            <a:r>
              <a:rPr lang="en-US" altLang="zh-CN" sz="1800" dirty="0"/>
              <a:t>following WIs and/or topics will be handled by the </a:t>
            </a:r>
            <a:r>
              <a:rPr lang="en-US" altLang="zh-CN" sz="1800" dirty="0" smtClean="0"/>
              <a:t>meeting:</a:t>
            </a:r>
          </a:p>
          <a:p>
            <a:pPr lvl="1"/>
            <a:r>
              <a:rPr lang="en-US" altLang="zh-CN" sz="1800" b="1" dirty="0" smtClean="0"/>
              <a:t>NBI18</a:t>
            </a:r>
            <a:r>
              <a:rPr lang="en-US" altLang="zh-CN" sz="1800" dirty="0"/>
              <a:t>: only CAPIF extensibility on security </a:t>
            </a:r>
            <a:r>
              <a:rPr lang="en-US" altLang="zh-CN" sz="1800" dirty="0" smtClean="0"/>
              <a:t>method</a:t>
            </a:r>
          </a:p>
          <a:p>
            <a:pPr lvl="1"/>
            <a:r>
              <a:rPr lang="en-US" altLang="zh-CN" sz="1800" b="1" dirty="0" smtClean="0"/>
              <a:t>ADAES</a:t>
            </a:r>
            <a:r>
              <a:rPr lang="en-US" altLang="zh-CN" sz="1800" dirty="0"/>
              <a:t>: maximum 10 (p)CRs per </a:t>
            </a:r>
            <a:r>
              <a:rPr lang="en-US" altLang="zh-CN" sz="1800" dirty="0" smtClean="0"/>
              <a:t>company</a:t>
            </a:r>
          </a:p>
          <a:p>
            <a:pPr lvl="1"/>
            <a:r>
              <a:rPr lang="en-US" altLang="zh-CN" sz="1800" b="1" dirty="0" smtClean="0"/>
              <a:t>NSCALE</a:t>
            </a:r>
            <a:r>
              <a:rPr lang="en-US" altLang="zh-CN" sz="1800" dirty="0"/>
              <a:t>: maximum 10 (p)CRs per </a:t>
            </a:r>
            <a:r>
              <a:rPr lang="en-US" altLang="zh-CN" sz="1800" dirty="0" smtClean="0"/>
              <a:t>company</a:t>
            </a:r>
          </a:p>
          <a:p>
            <a:pPr lvl="1"/>
            <a:r>
              <a:rPr lang="en-US" altLang="zh-CN" sz="1800" b="1" dirty="0" smtClean="0"/>
              <a:t>XRM</a:t>
            </a:r>
            <a:r>
              <a:rPr lang="en-US" altLang="zh-CN" sz="1800" dirty="0"/>
              <a:t>: maximum 8 (p)CRs per company per </a:t>
            </a:r>
            <a:r>
              <a:rPr lang="en-US" altLang="zh-CN" sz="1800" dirty="0" smtClean="0"/>
              <a:t>company</a:t>
            </a:r>
          </a:p>
          <a:p>
            <a:pPr lvl="1"/>
            <a:r>
              <a:rPr lang="en-US" altLang="zh-CN" sz="1800" b="1" dirty="0" smtClean="0"/>
              <a:t>EDGEAPP_Ph2</a:t>
            </a:r>
            <a:r>
              <a:rPr lang="en-US" altLang="zh-CN" sz="1800" dirty="0"/>
              <a:t>: maximum 4 (p)CRs per company </a:t>
            </a:r>
          </a:p>
          <a:p>
            <a:pPr marL="360000" lvl="0" indent="-288000"/>
            <a:r>
              <a:rPr lang="en-GB" altLang="zh-CN" sz="2000" dirty="0" smtClean="0"/>
              <a:t>The </a:t>
            </a:r>
            <a:r>
              <a:rPr lang="en-GB" altLang="zh-CN" sz="2000" dirty="0"/>
              <a:t>Chair will share </a:t>
            </a:r>
            <a:r>
              <a:rPr lang="en-GB" altLang="zh-CN" sz="2000" dirty="0" smtClean="0"/>
              <a:t>a new official </a:t>
            </a:r>
            <a:r>
              <a:rPr lang="en-GB" altLang="zh-CN" sz="2000" dirty="0"/>
              <a:t>DAD on the CT3 reflector </a:t>
            </a:r>
            <a:r>
              <a:rPr lang="en-GB" altLang="zh-CN" sz="2000" dirty="0" smtClean="0"/>
              <a:t>after each conference call. </a:t>
            </a:r>
            <a:r>
              <a:rPr lang="en-GB" altLang="zh-CN" sz="2000" dirty="0"/>
              <a:t>The Chair will provide a draft </a:t>
            </a:r>
            <a:r>
              <a:rPr lang="en-GB" altLang="zh-CN" sz="2000" dirty="0" smtClean="0"/>
              <a:t>DAD, 1 hour before each conference call starts, </a:t>
            </a:r>
            <a:r>
              <a:rPr lang="en-GB" altLang="zh-CN" sz="2000" dirty="0"/>
              <a:t>under:</a:t>
            </a:r>
            <a:endParaRPr lang="zh-CN" altLang="zh-CN" sz="2000" dirty="0"/>
          </a:p>
          <a:p>
            <a:pPr lvl="1"/>
            <a:r>
              <a:rPr lang="en-GB" altLang="zh-CN" sz="2000" u="sng" dirty="0" smtClean="0">
                <a:hlinkClick r:id="rId4"/>
              </a:rPr>
              <a:t>https://www.3gpp.org/ftp/tsg_ct/WG3_interworking_ex-CN3/TSGC3_132e/Inbox/ChairNotes</a:t>
            </a:r>
            <a:endParaRPr lang="en-GB" altLang="zh-CN" sz="2000" dirty="0"/>
          </a:p>
        </p:txBody>
      </p:sp>
    </p:spTree>
    <p:extLst>
      <p:ext uri="{BB962C8B-B14F-4D97-AF65-F5344CB8AC3E}">
        <p14:creationId xmlns:p14="http://schemas.microsoft.com/office/powerpoint/2010/main" val="511580027"/>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236372" y="1817404"/>
            <a:ext cx="11346028" cy="4351338"/>
          </a:xfrm>
        </p:spPr>
        <p:txBody>
          <a:bodyPr/>
          <a:lstStyle/>
          <a:p>
            <a:pPr marL="0" indent="0">
              <a:buNone/>
            </a:pPr>
            <a:r>
              <a:rPr lang="en-GB" altLang="zh-CN" sz="2000" dirty="0"/>
              <a:t>Once the Chair has initiated the meeting, time for comments starts. Companies can provide their comments on the submitted contributions according to the following </a:t>
            </a:r>
            <a:r>
              <a:rPr lang="en-GB" altLang="zh-CN" sz="2000" dirty="0" smtClean="0"/>
              <a:t>process:</a:t>
            </a:r>
            <a:endParaRPr lang="en-GB" altLang="zh-CN" sz="2000" dirty="0"/>
          </a:p>
          <a:p>
            <a:pPr marL="360000" lvl="0" indent="-288000"/>
            <a:r>
              <a:rPr lang="en-GB" altLang="zh-CN" sz="2000" dirty="0"/>
              <a:t>Delegates should provide comments according to the provided schedule, i.e. all comments to the submitted documents should be received at the latest the day the related WI(s) </a:t>
            </a:r>
            <a:r>
              <a:rPr lang="en-GB" altLang="zh-CN" sz="2000" dirty="0" smtClean="0"/>
              <a:t>is/are</a:t>
            </a:r>
            <a:r>
              <a:rPr lang="en-GB" altLang="zh-CN" sz="2000" dirty="0"/>
              <a:t> scheduled.</a:t>
            </a:r>
            <a:endParaRPr lang="en-US" altLang="zh-CN" sz="2000" dirty="0"/>
          </a:p>
          <a:p>
            <a:pPr marL="360000" lvl="0" indent="-288000"/>
            <a:r>
              <a:rPr lang="en-GB" altLang="zh-CN" sz="2000" dirty="0"/>
              <a:t>Email list to be used:</a:t>
            </a:r>
            <a:endParaRPr lang="zh-CN" altLang="zh-CN" sz="2000" dirty="0"/>
          </a:p>
          <a:p>
            <a:pPr lvl="1"/>
            <a:r>
              <a:rPr lang="en-US" altLang="zh-CN" sz="2000" u="sng" dirty="0" smtClean="0">
                <a:hlinkClick r:id="rId2"/>
              </a:rPr>
              <a:t>3GPP_TSG_CT_WG3_main@LIST.ETSI.ORG</a:t>
            </a:r>
            <a:endParaRPr lang="en-US" altLang="zh-CN" sz="2000" u="sng" dirty="0" smtClean="0"/>
          </a:p>
          <a:p>
            <a:pPr lvl="0">
              <a:lnSpc>
                <a:spcPct val="100000"/>
              </a:lnSpc>
              <a:spcBef>
                <a:spcPts val="0"/>
              </a:spcBef>
            </a:pPr>
            <a:r>
              <a:rPr lang="en-GB" altLang="zh-CN" sz="2000" b="1" dirty="0" smtClean="0"/>
              <a:t>Naming convention for emails subject field:</a:t>
            </a:r>
            <a:endParaRPr lang="zh-CN" altLang="zh-CN" sz="2000" dirty="0" smtClean="0"/>
          </a:p>
          <a:p>
            <a:pPr marL="0" indent="0">
              <a:lnSpc>
                <a:spcPct val="100000"/>
              </a:lnSpc>
              <a:spcBef>
                <a:spcPts val="0"/>
              </a:spcBef>
              <a:buNone/>
            </a:pPr>
            <a:r>
              <a:rPr lang="en-GB" altLang="zh-CN" sz="2000" b="1" dirty="0" smtClean="0"/>
              <a:t>       </a:t>
            </a:r>
            <a:r>
              <a:rPr lang="en-GB" altLang="zh-CN" sz="2000" b="1" dirty="0" smtClean="0">
                <a:solidFill>
                  <a:srgbClr val="FF0000"/>
                </a:solidFill>
              </a:rPr>
              <a:t>[WIC] [Agenda item] [</a:t>
            </a:r>
            <a:r>
              <a:rPr lang="en-GB" altLang="zh-CN" sz="2000" b="1" dirty="0" err="1" smtClean="0">
                <a:solidFill>
                  <a:srgbClr val="FF0000"/>
                </a:solidFill>
              </a:rPr>
              <a:t>Tdoc</a:t>
            </a:r>
            <a:r>
              <a:rPr lang="en-GB" altLang="zh-CN" sz="2000" b="1" dirty="0" smtClean="0">
                <a:solidFill>
                  <a:srgbClr val="FF0000"/>
                </a:solidFill>
              </a:rPr>
              <a:t> number] [version] [Title]</a:t>
            </a:r>
          </a:p>
          <a:p>
            <a:pPr lvl="1"/>
            <a:r>
              <a:rPr lang="en-US" altLang="zh-CN" sz="1800" b="1" dirty="0"/>
              <a:t>New or Revised WID example</a:t>
            </a:r>
            <a:r>
              <a:rPr lang="en-US" altLang="zh-CN" sz="1800" b="1" dirty="0" smtClean="0"/>
              <a:t>: </a:t>
            </a:r>
            <a:r>
              <a:rPr lang="en-US" altLang="zh-CN" sz="1800" dirty="0" smtClean="0"/>
              <a:t>[</a:t>
            </a:r>
            <a:r>
              <a:rPr lang="en-US" altLang="zh-CN" sz="1800" dirty="0" err="1"/>
              <a:t>AIMLsys</a:t>
            </a:r>
            <a:r>
              <a:rPr lang="en-US" altLang="zh-CN" sz="1800" dirty="0" smtClean="0"/>
              <a:t>] </a:t>
            </a:r>
            <a:r>
              <a:rPr lang="en-US" altLang="zh-CN" sz="1800" dirty="0"/>
              <a:t>[</a:t>
            </a:r>
            <a:r>
              <a:rPr lang="en-US" altLang="zh-CN" sz="1800" dirty="0" smtClean="0"/>
              <a:t>18.1.1</a:t>
            </a:r>
            <a:r>
              <a:rPr lang="en-US" altLang="zh-CN" sz="1800" dirty="0"/>
              <a:t>] [</a:t>
            </a:r>
            <a:r>
              <a:rPr lang="en-US" altLang="zh-CN" sz="1800" dirty="0" smtClean="0"/>
              <a:t>C3-230052] </a:t>
            </a:r>
            <a:r>
              <a:rPr lang="en-US" altLang="zh-CN" sz="1800" dirty="0"/>
              <a:t>[r0] </a:t>
            </a:r>
            <a:r>
              <a:rPr lang="en-US" altLang="zh-CN" sz="1800" dirty="0" smtClean="0"/>
              <a:t>[New WID on </a:t>
            </a:r>
            <a:r>
              <a:rPr lang="en-US" altLang="zh-CN" sz="1800" dirty="0"/>
              <a:t>CT aspects of System Support for AI/ML-based Services</a:t>
            </a:r>
            <a:r>
              <a:rPr lang="en-US" altLang="zh-CN" sz="1800" dirty="0" smtClean="0"/>
              <a:t>]</a:t>
            </a:r>
          </a:p>
          <a:p>
            <a:pPr lvl="1"/>
            <a:r>
              <a:rPr lang="en-US" altLang="zh-CN" sz="1800" b="1" dirty="0"/>
              <a:t>(</a:t>
            </a:r>
            <a:r>
              <a:rPr lang="en-US" altLang="zh-CN" sz="1800" b="1" dirty="0" smtClean="0"/>
              <a:t>p)CR/DP/Work Plan </a:t>
            </a:r>
            <a:r>
              <a:rPr lang="en-US" altLang="zh-CN" sz="1800" b="1" dirty="0"/>
              <a:t>example</a:t>
            </a:r>
            <a:r>
              <a:rPr lang="en-US" altLang="zh-CN" sz="1800" b="1" dirty="0" smtClean="0"/>
              <a:t>: </a:t>
            </a:r>
            <a:r>
              <a:rPr lang="en-US" altLang="zh-CN" sz="1800" dirty="0" smtClean="0"/>
              <a:t>[NBI18] </a:t>
            </a:r>
            <a:r>
              <a:rPr lang="en-US" altLang="zh-CN" sz="1800" dirty="0"/>
              <a:t>[</a:t>
            </a:r>
            <a:r>
              <a:rPr lang="en-US" altLang="zh-CN" sz="1800" dirty="0" smtClean="0"/>
              <a:t>18.2] </a:t>
            </a:r>
            <a:r>
              <a:rPr lang="en-US" altLang="zh-CN" sz="1800" dirty="0"/>
              <a:t>[</a:t>
            </a:r>
            <a:r>
              <a:rPr lang="en-US" altLang="zh-CN" sz="1800" dirty="0" smtClean="0"/>
              <a:t>C3-230219] </a:t>
            </a:r>
            <a:r>
              <a:rPr lang="en-US" altLang="zh-CN" sz="1800" dirty="0"/>
              <a:t>[r0] </a:t>
            </a:r>
            <a:r>
              <a:rPr lang="en-US" altLang="zh-CN" sz="1800" dirty="0" smtClean="0"/>
              <a:t>[</a:t>
            </a:r>
            <a:r>
              <a:rPr lang="en-US" altLang="zh-CN" sz="1800" dirty="0"/>
              <a:t>Updates on location reporting</a:t>
            </a:r>
            <a:r>
              <a:rPr lang="en-US" altLang="zh-CN" sz="1800" dirty="0" smtClean="0"/>
              <a:t>]</a:t>
            </a:r>
          </a:p>
          <a:p>
            <a:pPr lvl="1"/>
            <a:r>
              <a:rPr lang="en-US" altLang="zh-CN" sz="1800" b="1" dirty="0"/>
              <a:t>Received LS example</a:t>
            </a:r>
            <a:r>
              <a:rPr lang="en-US" altLang="zh-CN" sz="1800" b="1" dirty="0" smtClean="0"/>
              <a:t>:</a:t>
            </a:r>
            <a:r>
              <a:rPr lang="en-US" altLang="zh-CN" sz="1800" b="1" dirty="0"/>
              <a:t> </a:t>
            </a:r>
            <a:r>
              <a:rPr lang="en-US" altLang="zh-CN" sz="1800" dirty="0" smtClean="0"/>
              <a:t>[-] </a:t>
            </a:r>
            <a:r>
              <a:rPr lang="en-US" altLang="zh-CN" sz="1800" dirty="0"/>
              <a:t>[6] [</a:t>
            </a:r>
            <a:r>
              <a:rPr lang="en-US" altLang="zh-CN" sz="1800" dirty="0" smtClean="0"/>
              <a:t>C3-230026] </a:t>
            </a:r>
            <a:r>
              <a:rPr lang="en-US" altLang="zh-CN" sz="1800" dirty="0"/>
              <a:t>[r0] </a:t>
            </a:r>
            <a:r>
              <a:rPr lang="en-US" altLang="zh-CN" sz="1800" dirty="0" smtClean="0"/>
              <a:t>[</a:t>
            </a:r>
            <a:r>
              <a:rPr lang="en-US" altLang="zh-CN" sz="1800" dirty="0"/>
              <a:t>Reply LS on user’s consent for EDGEAPP</a:t>
            </a:r>
            <a:r>
              <a:rPr lang="en-US" altLang="zh-CN" sz="1800" dirty="0" smtClean="0"/>
              <a:t>]</a:t>
            </a:r>
          </a:p>
          <a:p>
            <a:pPr lvl="1"/>
            <a:r>
              <a:rPr lang="en-US" altLang="zh-CN" sz="1800" b="1" dirty="0"/>
              <a:t>Outgoing LS example</a:t>
            </a:r>
            <a:r>
              <a:rPr lang="en-US" altLang="zh-CN" sz="1800" b="1" dirty="0" smtClean="0"/>
              <a:t>: </a:t>
            </a:r>
            <a:r>
              <a:rPr lang="en-US" altLang="zh-CN" sz="1800" dirty="0" smtClean="0"/>
              <a:t>[</a:t>
            </a:r>
            <a:r>
              <a:rPr lang="en-US" altLang="zh-CN" sz="1800" dirty="0" err="1"/>
              <a:t>AIMLsys</a:t>
            </a:r>
            <a:r>
              <a:rPr lang="en-US" altLang="zh-CN" sz="1800" dirty="0" smtClean="0"/>
              <a:t>] </a:t>
            </a:r>
            <a:r>
              <a:rPr lang="en-US" altLang="zh-CN" sz="1800" dirty="0"/>
              <a:t>[</a:t>
            </a:r>
            <a:r>
              <a:rPr lang="en-US" altLang="zh-CN" sz="1800" dirty="0" smtClean="0"/>
              <a:t>18.33] </a:t>
            </a:r>
            <a:r>
              <a:rPr lang="en-US" altLang="zh-CN" sz="1800" dirty="0"/>
              <a:t>[</a:t>
            </a:r>
            <a:r>
              <a:rPr lang="en-US" altLang="zh-CN" sz="1800" dirty="0" smtClean="0"/>
              <a:t>C3-230783] </a:t>
            </a:r>
            <a:r>
              <a:rPr lang="en-US" altLang="zh-CN" sz="1800" dirty="0"/>
              <a:t>[r0] </a:t>
            </a:r>
            <a:r>
              <a:rPr lang="en-US" altLang="zh-CN" sz="1800" dirty="0" smtClean="0"/>
              <a:t>[</a:t>
            </a:r>
            <a:r>
              <a:rPr lang="en-US" altLang="zh-CN" sz="1800" dirty="0"/>
              <a:t>LS on API enhancement for GMEC services and </a:t>
            </a:r>
            <a:r>
              <a:rPr lang="en-US" altLang="zh-CN" sz="1800" dirty="0" err="1"/>
              <a:t>AIMLSys</a:t>
            </a:r>
            <a:r>
              <a:rPr lang="en-US" altLang="zh-CN" sz="1800" dirty="0"/>
              <a:t> services</a:t>
            </a:r>
            <a:r>
              <a:rPr lang="en-US" altLang="zh-CN" sz="1800" dirty="0" smtClean="0"/>
              <a:t>]</a:t>
            </a:r>
            <a:endParaRPr lang="zh-CN" altLang="zh-CN" sz="4000" dirty="0"/>
          </a:p>
        </p:txBody>
      </p:sp>
      <p:sp>
        <p:nvSpPr>
          <p:cNvPr id="6" name="Title 1">
            <a:extLst>
              <a:ext uri="{FF2B5EF4-FFF2-40B4-BE49-F238E27FC236}">
                <a16:creationId xmlns:a16="http://schemas.microsoft.com/office/drawing/2014/main" xmlns="" id="{3794A7AC-F975-4B82-9FCA-9C67ECE03726}"/>
              </a:ext>
            </a:extLst>
          </p:cNvPr>
          <p:cNvSpPr txBox="1">
            <a:spLocks/>
          </p:cNvSpPr>
          <p:nvPr/>
        </p:nvSpPr>
        <p:spPr bwMode="auto">
          <a:xfrm>
            <a:off x="236372" y="491841"/>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GB" altLang="en-US" dirty="0" smtClean="0"/>
              <a:t>Email discussions                            (1/4)</a:t>
            </a:r>
            <a:endParaRPr lang="en-GB" altLang="en-US" dirty="0"/>
          </a:p>
        </p:txBody>
      </p:sp>
    </p:spTree>
    <p:extLst>
      <p:ext uri="{BB962C8B-B14F-4D97-AF65-F5344CB8AC3E}">
        <p14:creationId xmlns:p14="http://schemas.microsoft.com/office/powerpoint/2010/main" val="1157288178"/>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a:xfrm>
            <a:off x="325452" y="432113"/>
            <a:ext cx="10515600" cy="1325563"/>
          </a:xfrm>
        </p:spPr>
        <p:txBody>
          <a:bodyPr/>
          <a:lstStyle/>
          <a:p>
            <a:r>
              <a:rPr lang="en-GB" altLang="en-US" dirty="0"/>
              <a:t>Email discussions                            </a:t>
            </a:r>
            <a:r>
              <a:rPr lang="en-GB" altLang="en-US" dirty="0" smtClean="0"/>
              <a:t>(2/4)</a:t>
            </a:r>
            <a:endParaRPr lang="en-GB" altLang="en-US" dirty="0"/>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157079" y="1757676"/>
            <a:ext cx="11405381" cy="4351338"/>
          </a:xfrm>
        </p:spPr>
        <p:txBody>
          <a:bodyPr/>
          <a:lstStyle/>
          <a:p>
            <a:pPr marL="360000" indent="-288000"/>
            <a:r>
              <a:rPr lang="en-GB" altLang="zh-CN" sz="2000" dirty="0"/>
              <a:t>The naming convention for the revised contribution used in the email should be aligned with the naming convention in the Drafts folder</a:t>
            </a:r>
            <a:r>
              <a:rPr lang="en-GB" altLang="zh-CN" sz="2000" b="1" dirty="0"/>
              <a:t>,</a:t>
            </a:r>
            <a:r>
              <a:rPr lang="en-GB" altLang="zh-CN" sz="2000" dirty="0"/>
              <a:t> e.g. revised version with comments provided in an email with title: </a:t>
            </a:r>
            <a:r>
              <a:rPr lang="en-GB" altLang="zh-CN" sz="2000" dirty="0" smtClean="0"/>
              <a:t>[NBI18] </a:t>
            </a:r>
            <a:r>
              <a:rPr lang="en-GB" altLang="zh-CN" sz="2000" dirty="0"/>
              <a:t>[</a:t>
            </a:r>
            <a:r>
              <a:rPr lang="en-GB" altLang="zh-CN" sz="2000" dirty="0" smtClean="0"/>
              <a:t>18.2] </a:t>
            </a:r>
            <a:r>
              <a:rPr lang="en-GB" altLang="zh-CN" sz="2000" dirty="0"/>
              <a:t>[</a:t>
            </a:r>
            <a:r>
              <a:rPr lang="en-GB" altLang="zh-CN" sz="2000" dirty="0" smtClean="0"/>
              <a:t>C3-230219] </a:t>
            </a:r>
            <a:r>
              <a:rPr lang="en-GB" altLang="zh-CN" sz="2000" dirty="0"/>
              <a:t>[r0] </a:t>
            </a:r>
            <a:r>
              <a:rPr lang="en-GB" altLang="zh-CN" sz="2000" dirty="0" smtClean="0"/>
              <a:t>[</a:t>
            </a:r>
            <a:r>
              <a:rPr lang="en-US" altLang="zh-CN" sz="2000" dirty="0"/>
              <a:t>Updates on location reporting</a:t>
            </a:r>
            <a:r>
              <a:rPr lang="en-GB" altLang="zh-CN" sz="2000" dirty="0" smtClean="0"/>
              <a:t>] </a:t>
            </a:r>
            <a:r>
              <a:rPr lang="en-GB" altLang="zh-CN" sz="2000" dirty="0"/>
              <a:t>should be called as </a:t>
            </a:r>
            <a:r>
              <a:rPr lang="en-GB" altLang="zh-CN" sz="2000" b="1" dirty="0" smtClean="0"/>
              <a:t>C3-230219</a:t>
            </a:r>
            <a:r>
              <a:rPr lang="en-GB" altLang="zh-CN" sz="2000" b="1" dirty="0" smtClean="0">
                <a:solidFill>
                  <a:srgbClr val="FF0000"/>
                </a:solidFill>
              </a:rPr>
              <a:t>_r1</a:t>
            </a:r>
            <a:r>
              <a:rPr lang="en-GB" altLang="zh-CN" sz="2000" dirty="0"/>
              <a:t>. New comments to that revision should use the email title: [NBI18] [18.2] [C3-230219] [</a:t>
            </a:r>
            <a:r>
              <a:rPr lang="en-GB" altLang="zh-CN" sz="2000" b="1" dirty="0" smtClean="0">
                <a:solidFill>
                  <a:srgbClr val="FF0000"/>
                </a:solidFill>
              </a:rPr>
              <a:t>r1</a:t>
            </a:r>
            <a:r>
              <a:rPr lang="en-GB" altLang="zh-CN" sz="2000" dirty="0" smtClean="0"/>
              <a:t>] </a:t>
            </a:r>
            <a:r>
              <a:rPr lang="en-GB" altLang="zh-CN" sz="2000" dirty="0"/>
              <a:t>[</a:t>
            </a:r>
            <a:r>
              <a:rPr lang="en-US" altLang="zh-CN" sz="2000" dirty="0"/>
              <a:t>Updates on location reporting</a:t>
            </a:r>
            <a:r>
              <a:rPr lang="en-GB" altLang="zh-CN" sz="2000" dirty="0"/>
              <a:t>] </a:t>
            </a:r>
            <a:endParaRPr lang="zh-CN" altLang="zh-CN" sz="2000" dirty="0"/>
          </a:p>
          <a:p>
            <a:pPr lvl="1"/>
            <a:r>
              <a:rPr lang="en-GB" altLang="zh-CN" sz="1800" dirty="0"/>
              <a:t>Delegates should avoid providing comments to other related documents not identified in the title of the email.</a:t>
            </a:r>
            <a:endParaRPr lang="zh-CN" altLang="zh-CN" sz="1800" dirty="0"/>
          </a:p>
          <a:p>
            <a:pPr lvl="1"/>
            <a:r>
              <a:rPr lang="en-GB" altLang="zh-CN" sz="1800" dirty="0"/>
              <a:t>When there is a merging process, comments will continue in the document assigned to be used as the base document</a:t>
            </a:r>
            <a:endParaRPr lang="zh-CN" altLang="zh-CN" sz="1800" dirty="0"/>
          </a:p>
          <a:p>
            <a:pPr lvl="1"/>
            <a:r>
              <a:rPr lang="en-GB" altLang="zh-CN" sz="1800" dirty="0"/>
              <a:t>Comments on mirrors can be sent to the same thread when exactly the same comments apply. In that case the title should indicate [</a:t>
            </a:r>
            <a:r>
              <a:rPr lang="en-GB" altLang="zh-CN" sz="1800" dirty="0" err="1"/>
              <a:t>Tdoc</a:t>
            </a:r>
            <a:r>
              <a:rPr lang="en-GB" altLang="zh-CN" sz="1800" dirty="0"/>
              <a:t> </a:t>
            </a:r>
            <a:r>
              <a:rPr lang="en-GB" altLang="zh-CN" sz="1800" dirty="0" err="1"/>
              <a:t>number+mirrors</a:t>
            </a:r>
            <a:r>
              <a:rPr lang="en-GB" altLang="zh-CN" sz="1800" dirty="0"/>
              <a:t>]</a:t>
            </a:r>
            <a:endParaRPr lang="zh-CN" altLang="zh-CN" sz="1800" dirty="0"/>
          </a:p>
          <a:p>
            <a:pPr lvl="2">
              <a:buFont typeface="Wingdings" panose="05000000000000000000" pitchFamily="2" charset="2"/>
              <a:buChar char="ü"/>
            </a:pPr>
            <a:r>
              <a:rPr lang="en-GB" altLang="zh-CN" sz="1800" dirty="0"/>
              <a:t>example: [5GS_Ph1-CT] [</a:t>
            </a:r>
            <a:r>
              <a:rPr lang="en-GB" altLang="zh-CN" sz="1800" dirty="0" smtClean="0"/>
              <a:t>15.2] </a:t>
            </a:r>
            <a:r>
              <a:rPr lang="en-GB" altLang="zh-CN" sz="1800" dirty="0"/>
              <a:t>[</a:t>
            </a:r>
            <a:r>
              <a:rPr lang="en-GB" altLang="zh-CN" sz="1800" dirty="0" smtClean="0"/>
              <a:t>C3-230161+mirrors</a:t>
            </a:r>
            <a:r>
              <a:rPr lang="en-GB" altLang="zh-CN" sz="1800" dirty="0"/>
              <a:t>] [r0] </a:t>
            </a:r>
            <a:r>
              <a:rPr lang="en-GB" altLang="zh-CN" sz="1800" dirty="0" smtClean="0"/>
              <a:t>[</a:t>
            </a:r>
            <a:r>
              <a:rPr lang="en-US" altLang="zh-CN" sz="1800" dirty="0"/>
              <a:t>Clarification regarding </a:t>
            </a:r>
            <a:r>
              <a:rPr lang="en-US" altLang="zh-CN" sz="1800" dirty="0" err="1"/>
              <a:t>maxReportNbr</a:t>
            </a:r>
            <a:r>
              <a:rPr lang="en-GB" altLang="zh-CN" sz="1800" dirty="0" smtClean="0"/>
              <a:t>]</a:t>
            </a:r>
            <a:endParaRPr lang="zh-CN" altLang="zh-CN" sz="1800" dirty="0"/>
          </a:p>
          <a:p>
            <a:pPr lvl="1"/>
            <a:r>
              <a:rPr lang="en-GB" altLang="zh-CN" sz="1800" dirty="0"/>
              <a:t>When a company confirms it is fine with a draft revision, it should indicate the acceptable draft revision in the email (e.g. r1, r2, etc.)</a:t>
            </a:r>
            <a:endParaRPr lang="zh-CN" altLang="zh-CN" sz="1800" dirty="0"/>
          </a:p>
          <a:p>
            <a:pPr lvl="1"/>
            <a:r>
              <a:rPr lang="en-GB" altLang="zh-CN" sz="1800" dirty="0"/>
              <a:t>For a CR, the draft revision number in the email is </a:t>
            </a:r>
            <a:r>
              <a:rPr lang="en-GB" altLang="zh-CN" sz="1800" dirty="0" smtClean="0">
                <a:solidFill>
                  <a:srgbClr val="FF0000"/>
                </a:solidFill>
              </a:rPr>
              <a:t>NOT </a:t>
            </a:r>
            <a:r>
              <a:rPr lang="en-GB" altLang="zh-CN" sz="1800" dirty="0">
                <a:solidFill>
                  <a:srgbClr val="FF0000"/>
                </a:solidFill>
              </a:rPr>
              <a:t>equal to </a:t>
            </a:r>
            <a:r>
              <a:rPr lang="en-GB" altLang="zh-CN" sz="1800" dirty="0"/>
              <a:t>the official “rev” field of the cover sheet. </a:t>
            </a:r>
            <a:r>
              <a:rPr lang="en-GB" altLang="zh-CN" sz="1800" b="1" dirty="0">
                <a:solidFill>
                  <a:srgbClr val="FF0000"/>
                </a:solidFill>
              </a:rPr>
              <a:t>The “rev” field of the cover sheet shall be upgraded only when the </a:t>
            </a:r>
            <a:r>
              <a:rPr lang="en-GB" altLang="zh-CN" sz="1800" b="1" dirty="0" err="1">
                <a:solidFill>
                  <a:srgbClr val="FF0000"/>
                </a:solidFill>
              </a:rPr>
              <a:t>Tdoc</a:t>
            </a:r>
            <a:r>
              <a:rPr lang="en-GB" altLang="zh-CN" sz="1800" b="1" dirty="0">
                <a:solidFill>
                  <a:srgbClr val="FF0000"/>
                </a:solidFill>
              </a:rPr>
              <a:t> number is changed</a:t>
            </a:r>
            <a:endParaRPr lang="en-US" altLang="en-US" sz="1800" dirty="0">
              <a:solidFill>
                <a:srgbClr val="FF0000"/>
              </a:solidFill>
            </a:endParaRPr>
          </a:p>
        </p:txBody>
      </p:sp>
    </p:spTree>
    <p:extLst>
      <p:ext uri="{BB962C8B-B14F-4D97-AF65-F5344CB8AC3E}">
        <p14:creationId xmlns:p14="http://schemas.microsoft.com/office/powerpoint/2010/main" val="4215627862"/>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a:xfrm>
            <a:off x="295928" y="461896"/>
            <a:ext cx="10515600" cy="1325563"/>
          </a:xfrm>
        </p:spPr>
        <p:txBody>
          <a:bodyPr/>
          <a:lstStyle/>
          <a:p>
            <a:r>
              <a:rPr lang="en-GB" altLang="en-US" dirty="0"/>
              <a:t>Email discussions                            </a:t>
            </a:r>
            <a:r>
              <a:rPr lang="en-GB" altLang="en-US" dirty="0" smtClean="0"/>
              <a:t>(3/4)</a:t>
            </a:r>
            <a:endParaRPr lang="en-GB" altLang="en-US" dirty="0"/>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295928" y="1714946"/>
            <a:ext cx="11286309" cy="4679677"/>
          </a:xfrm>
        </p:spPr>
        <p:txBody>
          <a:bodyPr/>
          <a:lstStyle/>
          <a:p>
            <a:pPr marL="360000" lvl="0" indent="-288000"/>
            <a:r>
              <a:rPr lang="en-GB" altLang="zh-CN" sz="2000" dirty="0"/>
              <a:t>At the beginning of the email content, delegate will provide the summarized comment or reply with the tag “</a:t>
            </a:r>
            <a:r>
              <a:rPr lang="en-GB" altLang="zh-CN" sz="2000" b="1" dirty="0"/>
              <a:t>[</a:t>
            </a:r>
            <a:r>
              <a:rPr lang="en-GB" altLang="zh-CN" sz="2000" b="1" dirty="0" err="1"/>
              <a:t>ChairNotes</a:t>
            </a:r>
            <a:r>
              <a:rPr lang="en-GB" altLang="zh-CN" sz="2000" b="1" dirty="0"/>
              <a:t>] </a:t>
            </a:r>
            <a:r>
              <a:rPr lang="en-GB" altLang="zh-CN" sz="2000" b="1" i="1" dirty="0"/>
              <a:t>delegate name</a:t>
            </a:r>
            <a:r>
              <a:rPr lang="en-GB" altLang="zh-CN" sz="2000" b="1" dirty="0"/>
              <a:t> (</a:t>
            </a:r>
            <a:r>
              <a:rPr lang="en-GB" altLang="zh-CN" sz="2000" b="1" i="1" dirty="0"/>
              <a:t>Company name</a:t>
            </a:r>
            <a:r>
              <a:rPr lang="en-GB" altLang="zh-CN" sz="2000" b="1" dirty="0"/>
              <a:t>): </a:t>
            </a:r>
            <a:r>
              <a:rPr lang="en-GB" altLang="zh-CN" sz="2000" b="1" i="1" dirty="0"/>
              <a:t>summarized comment or reply</a:t>
            </a:r>
            <a:r>
              <a:rPr lang="en-GB" altLang="zh-CN" sz="2000" b="1" dirty="0"/>
              <a:t>.</a:t>
            </a:r>
            <a:r>
              <a:rPr lang="en-GB" altLang="zh-CN" sz="2000" dirty="0"/>
              <a:t>” which will be implemented into the Chair notes.</a:t>
            </a:r>
            <a:endParaRPr lang="zh-CN" altLang="zh-CN" sz="2000" dirty="0"/>
          </a:p>
          <a:p>
            <a:pPr lvl="1"/>
            <a:r>
              <a:rPr lang="en-GB" altLang="zh-CN" sz="1800" dirty="0"/>
              <a:t>Tag examples are as follows (non-exhaustive list):</a:t>
            </a:r>
            <a:endParaRPr lang="zh-CN" altLang="zh-CN" sz="1800" dirty="0"/>
          </a:p>
          <a:p>
            <a:pPr lvl="2"/>
            <a:r>
              <a:rPr lang="en-GB" altLang="zh-CN" sz="1600" dirty="0"/>
              <a:t>[</a:t>
            </a:r>
            <a:r>
              <a:rPr lang="en-GB" altLang="zh-CN" sz="1600" dirty="0" err="1"/>
              <a:t>ChairNotes</a:t>
            </a:r>
            <a:r>
              <a:rPr lang="en-GB" altLang="zh-CN" sz="1600" dirty="0"/>
              <a:t>] </a:t>
            </a:r>
            <a:r>
              <a:rPr lang="en-GB" altLang="zh-CN" sz="1600" i="1" dirty="0"/>
              <a:t>delegate name</a:t>
            </a:r>
            <a:r>
              <a:rPr lang="en-GB" altLang="zh-CN" sz="1600" dirty="0"/>
              <a:t> (</a:t>
            </a:r>
            <a:r>
              <a:rPr lang="en-GB" altLang="zh-CN" sz="1600" i="1" dirty="0"/>
              <a:t>Company name</a:t>
            </a:r>
            <a:r>
              <a:rPr lang="en-GB" altLang="zh-CN" sz="1600" dirty="0"/>
              <a:t>): require revision due to xxx.</a:t>
            </a:r>
            <a:endParaRPr lang="zh-CN" altLang="zh-CN" sz="1600" dirty="0"/>
          </a:p>
          <a:p>
            <a:pPr lvl="2"/>
            <a:r>
              <a:rPr lang="en-GB" altLang="zh-CN" sz="1600" dirty="0"/>
              <a:t>[</a:t>
            </a:r>
            <a:r>
              <a:rPr lang="en-GB" altLang="zh-CN" sz="1600" dirty="0" err="1"/>
              <a:t>ChairNotes</a:t>
            </a:r>
            <a:r>
              <a:rPr lang="en-GB" altLang="zh-CN" sz="1600" dirty="0"/>
              <a:t>] </a:t>
            </a:r>
            <a:r>
              <a:rPr lang="en-GB" altLang="zh-CN" sz="1600" i="1" dirty="0"/>
              <a:t>delegate name</a:t>
            </a:r>
            <a:r>
              <a:rPr lang="en-GB" altLang="zh-CN" sz="1600" dirty="0"/>
              <a:t> (</a:t>
            </a:r>
            <a:r>
              <a:rPr lang="en-GB" altLang="zh-CN" sz="1600" i="1" dirty="0"/>
              <a:t>Company name</a:t>
            </a:r>
            <a:r>
              <a:rPr lang="en-GB" altLang="zh-CN" sz="1600" dirty="0"/>
              <a:t>): still some comments are not considered.</a:t>
            </a:r>
            <a:endParaRPr lang="zh-CN" altLang="zh-CN" sz="1600" dirty="0"/>
          </a:p>
          <a:p>
            <a:pPr lvl="2"/>
            <a:r>
              <a:rPr lang="en-GB" altLang="zh-CN" sz="1600" dirty="0"/>
              <a:t>[</a:t>
            </a:r>
            <a:r>
              <a:rPr lang="en-GB" altLang="zh-CN" sz="1600" dirty="0" err="1"/>
              <a:t>ChairNotes</a:t>
            </a:r>
            <a:r>
              <a:rPr lang="en-GB" altLang="zh-CN" sz="1600" dirty="0"/>
              <a:t>] </a:t>
            </a:r>
            <a:r>
              <a:rPr lang="en-GB" altLang="zh-CN" sz="1600" i="1" dirty="0"/>
              <a:t>delegate name</a:t>
            </a:r>
            <a:r>
              <a:rPr lang="en-GB" altLang="zh-CN" sz="1600" dirty="0"/>
              <a:t> (</a:t>
            </a:r>
            <a:r>
              <a:rPr lang="en-GB" altLang="zh-CN" sz="1600" i="1" dirty="0"/>
              <a:t>Company name</a:t>
            </a:r>
            <a:r>
              <a:rPr lang="en-GB" altLang="zh-CN" sz="1600" dirty="0"/>
              <a:t>): further editorial comments.</a:t>
            </a:r>
            <a:endParaRPr lang="zh-CN" altLang="zh-CN" sz="1600" dirty="0"/>
          </a:p>
          <a:p>
            <a:pPr lvl="2"/>
            <a:r>
              <a:rPr lang="en-GB" altLang="zh-CN" sz="1600" dirty="0"/>
              <a:t>[</a:t>
            </a:r>
            <a:r>
              <a:rPr lang="en-GB" altLang="zh-CN" sz="1600" dirty="0" err="1"/>
              <a:t>ChairNotes</a:t>
            </a:r>
            <a:r>
              <a:rPr lang="en-GB" altLang="zh-CN" sz="1600" dirty="0"/>
              <a:t>] </a:t>
            </a:r>
            <a:r>
              <a:rPr lang="en-GB" altLang="zh-CN" sz="1600" i="1" dirty="0"/>
              <a:t>delegate name</a:t>
            </a:r>
            <a:r>
              <a:rPr lang="en-GB" altLang="zh-CN" sz="1600" dirty="0"/>
              <a:t> (</a:t>
            </a:r>
            <a:r>
              <a:rPr lang="en-GB" altLang="zh-CN" sz="1600" i="1" dirty="0"/>
              <a:t>Company name</a:t>
            </a:r>
            <a:r>
              <a:rPr lang="en-GB" altLang="zh-CN" sz="1600" dirty="0"/>
              <a:t>): request to postpone for the time being due to xxx.</a:t>
            </a:r>
            <a:endParaRPr lang="zh-CN" altLang="zh-CN" sz="1600" dirty="0"/>
          </a:p>
          <a:p>
            <a:pPr lvl="2"/>
            <a:r>
              <a:rPr lang="en-GB" altLang="zh-CN" sz="1600" dirty="0"/>
              <a:t>[</a:t>
            </a:r>
            <a:r>
              <a:rPr lang="en-GB" altLang="zh-CN" sz="1600" dirty="0" err="1"/>
              <a:t>ChairNotes</a:t>
            </a:r>
            <a:r>
              <a:rPr lang="en-GB" altLang="zh-CN" sz="1600" dirty="0"/>
              <a:t>] </a:t>
            </a:r>
            <a:r>
              <a:rPr lang="en-GB" altLang="zh-CN" sz="1600" i="1" dirty="0"/>
              <a:t>delegate name</a:t>
            </a:r>
            <a:r>
              <a:rPr lang="en-GB" altLang="zh-CN" sz="1600" dirty="0"/>
              <a:t> (</a:t>
            </a:r>
            <a:r>
              <a:rPr lang="en-GB" altLang="zh-CN" sz="1600" i="1" dirty="0"/>
              <a:t>Company name</a:t>
            </a:r>
            <a:r>
              <a:rPr lang="en-GB" altLang="zh-CN" sz="1600" dirty="0"/>
              <a:t>): same comments as </a:t>
            </a:r>
            <a:r>
              <a:rPr lang="en-GB" altLang="zh-CN" sz="1600" dirty="0" err="1"/>
              <a:t>wxyz</a:t>
            </a:r>
            <a:r>
              <a:rPr lang="en-GB" altLang="zh-CN" sz="1600" dirty="0"/>
              <a:t>.</a:t>
            </a:r>
            <a:endParaRPr lang="zh-CN" altLang="zh-CN" sz="1600" dirty="0"/>
          </a:p>
          <a:p>
            <a:pPr lvl="2"/>
            <a:r>
              <a:rPr lang="en-GB" altLang="zh-CN" sz="1600" dirty="0"/>
              <a:t>[</a:t>
            </a:r>
            <a:r>
              <a:rPr lang="en-GB" altLang="zh-CN" sz="1600" dirty="0" err="1"/>
              <a:t>ChairNotes</a:t>
            </a:r>
            <a:r>
              <a:rPr lang="en-GB" altLang="zh-CN" sz="1600" dirty="0"/>
              <a:t>] </a:t>
            </a:r>
            <a:r>
              <a:rPr lang="en-GB" altLang="zh-CN" sz="1600" i="1" dirty="0"/>
              <a:t>delegate name</a:t>
            </a:r>
            <a:r>
              <a:rPr lang="en-GB" altLang="zh-CN" sz="1600" dirty="0"/>
              <a:t> (</a:t>
            </a:r>
            <a:r>
              <a:rPr lang="en-GB" altLang="zh-CN" sz="1600" i="1" dirty="0"/>
              <a:t>Company name</a:t>
            </a:r>
            <a:r>
              <a:rPr lang="en-GB" altLang="zh-CN" sz="1600" dirty="0"/>
              <a:t>): disagree due to no stage 2 requirement.</a:t>
            </a:r>
            <a:endParaRPr lang="zh-CN" altLang="zh-CN" sz="1600" dirty="0"/>
          </a:p>
          <a:p>
            <a:pPr lvl="2"/>
            <a:r>
              <a:rPr lang="en-GB" altLang="zh-CN" sz="1600" dirty="0"/>
              <a:t>[</a:t>
            </a:r>
            <a:r>
              <a:rPr lang="en-GB" altLang="zh-CN" sz="1600" dirty="0" err="1"/>
              <a:t>ChairNotes</a:t>
            </a:r>
            <a:r>
              <a:rPr lang="en-GB" altLang="zh-CN" sz="1600" dirty="0"/>
              <a:t>] </a:t>
            </a:r>
            <a:r>
              <a:rPr lang="en-GB" altLang="zh-CN" sz="1600" i="1" dirty="0"/>
              <a:t>delegate name</a:t>
            </a:r>
            <a:r>
              <a:rPr lang="en-GB" altLang="zh-CN" sz="1600" dirty="0"/>
              <a:t> (</a:t>
            </a:r>
            <a:r>
              <a:rPr lang="en-GB" altLang="zh-CN" sz="1600" i="1" dirty="0"/>
              <a:t>Company name</a:t>
            </a:r>
            <a:r>
              <a:rPr lang="en-GB" altLang="zh-CN" sz="1600" dirty="0"/>
              <a:t>): r1 is available, </a:t>
            </a:r>
            <a:r>
              <a:rPr lang="en-GB" altLang="zh-CN" sz="1600" dirty="0">
                <a:solidFill>
                  <a:srgbClr val="FF0000"/>
                </a:solidFill>
              </a:rPr>
              <a:t>no </a:t>
            </a:r>
            <a:r>
              <a:rPr lang="en-GB" altLang="zh-CN" sz="1600" dirty="0" err="1">
                <a:solidFill>
                  <a:srgbClr val="FF0000"/>
                </a:solidFill>
              </a:rPr>
              <a:t>OpenAPI</a:t>
            </a:r>
            <a:r>
              <a:rPr lang="en-GB" altLang="zh-CN" sz="1600" dirty="0">
                <a:solidFill>
                  <a:srgbClr val="FF0000"/>
                </a:solidFill>
              </a:rPr>
              <a:t> impact anymore</a:t>
            </a:r>
            <a:r>
              <a:rPr lang="en-GB" altLang="zh-CN" sz="1600" dirty="0"/>
              <a:t>.</a:t>
            </a:r>
            <a:endParaRPr lang="zh-CN" altLang="zh-CN" sz="1600" dirty="0"/>
          </a:p>
          <a:p>
            <a:pPr lvl="2"/>
            <a:r>
              <a:rPr lang="en-GB" altLang="zh-CN" sz="1600" dirty="0"/>
              <a:t>[</a:t>
            </a:r>
            <a:r>
              <a:rPr lang="en-GB" altLang="zh-CN" sz="1600" dirty="0" err="1"/>
              <a:t>ChairNotes</a:t>
            </a:r>
            <a:r>
              <a:rPr lang="en-GB" altLang="zh-CN" sz="1600" dirty="0"/>
              <a:t>] </a:t>
            </a:r>
            <a:r>
              <a:rPr lang="en-GB" altLang="zh-CN" sz="1600" i="1" dirty="0"/>
              <a:t>delegate name</a:t>
            </a:r>
            <a:r>
              <a:rPr lang="en-GB" altLang="zh-CN" sz="1600" dirty="0"/>
              <a:t> (</a:t>
            </a:r>
            <a:r>
              <a:rPr lang="en-GB" altLang="zh-CN" sz="1600" i="1" dirty="0"/>
              <a:t>Company name</a:t>
            </a:r>
            <a:r>
              <a:rPr lang="en-GB" altLang="zh-CN" sz="1600" dirty="0"/>
              <a:t>): fine with r1.</a:t>
            </a:r>
            <a:endParaRPr lang="zh-CN" altLang="zh-CN" sz="1600" dirty="0"/>
          </a:p>
          <a:p>
            <a:pPr lvl="2"/>
            <a:r>
              <a:rPr lang="en-GB" altLang="zh-CN" sz="1600" dirty="0"/>
              <a:t>[</a:t>
            </a:r>
            <a:r>
              <a:rPr lang="en-GB" altLang="zh-CN" sz="1600" dirty="0" err="1"/>
              <a:t>ChairNotes</a:t>
            </a:r>
            <a:r>
              <a:rPr lang="en-GB" altLang="zh-CN" sz="1600" dirty="0"/>
              <a:t>] </a:t>
            </a:r>
            <a:r>
              <a:rPr lang="en-GB" altLang="zh-CN" sz="1600" i="1" dirty="0"/>
              <a:t>delegate name</a:t>
            </a:r>
            <a:r>
              <a:rPr lang="en-GB" altLang="zh-CN" sz="1600" dirty="0"/>
              <a:t> (</a:t>
            </a:r>
            <a:r>
              <a:rPr lang="en-GB" altLang="zh-CN" sz="1600" i="1" dirty="0"/>
              <a:t>Company name</a:t>
            </a:r>
            <a:r>
              <a:rPr lang="en-GB" altLang="zh-CN" sz="1600" dirty="0"/>
              <a:t>): would like to co-sign.</a:t>
            </a:r>
            <a:endParaRPr lang="zh-CN" altLang="zh-CN" sz="1600" dirty="0"/>
          </a:p>
          <a:p>
            <a:pPr lvl="1"/>
            <a:r>
              <a:rPr lang="en-GB" altLang="zh-CN" sz="1800" b="1" dirty="0" smtClean="0">
                <a:solidFill>
                  <a:srgbClr val="FF0000"/>
                </a:solidFill>
              </a:rPr>
              <a:t>Emails </a:t>
            </a:r>
            <a:r>
              <a:rPr lang="en-GB" altLang="zh-CN" sz="1800" b="1" dirty="0">
                <a:solidFill>
                  <a:srgbClr val="FF0000"/>
                </a:solidFill>
              </a:rPr>
              <a:t>without </a:t>
            </a:r>
            <a:r>
              <a:rPr lang="en-GB" altLang="zh-CN" sz="1800" b="1" dirty="0" smtClean="0">
                <a:solidFill>
                  <a:srgbClr val="FF0000"/>
                </a:solidFill>
              </a:rPr>
              <a:t>the tag will NOT be implemented into the Chair Notes</a:t>
            </a:r>
            <a:endParaRPr lang="en-GB" altLang="zh-CN" sz="1800" b="1" dirty="0">
              <a:solidFill>
                <a:srgbClr val="FF0000"/>
              </a:solidFill>
            </a:endParaRPr>
          </a:p>
        </p:txBody>
      </p:sp>
    </p:spTree>
    <p:extLst>
      <p:ext uri="{BB962C8B-B14F-4D97-AF65-F5344CB8AC3E}">
        <p14:creationId xmlns:p14="http://schemas.microsoft.com/office/powerpoint/2010/main" val="1327678490"/>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a:xfrm>
            <a:off x="402771" y="469627"/>
            <a:ext cx="10515600" cy="1325563"/>
          </a:xfrm>
        </p:spPr>
        <p:txBody>
          <a:bodyPr/>
          <a:lstStyle/>
          <a:p>
            <a:r>
              <a:rPr lang="en-GB" altLang="en-US" dirty="0"/>
              <a:t>Email discussions                            </a:t>
            </a:r>
            <a:r>
              <a:rPr lang="en-GB" altLang="en-US" dirty="0" smtClean="0"/>
              <a:t>(4/4)</a:t>
            </a:r>
            <a:endParaRPr lang="en-GB" altLang="en-US" dirty="0"/>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295928" y="1714946"/>
            <a:ext cx="11286309" cy="4679677"/>
          </a:xfrm>
        </p:spPr>
        <p:txBody>
          <a:bodyPr/>
          <a:lstStyle/>
          <a:p>
            <a:pPr marL="360000" lvl="0" indent="-288000"/>
            <a:r>
              <a:rPr lang="en-GB" altLang="zh-CN" sz="2000" b="1" dirty="0"/>
              <a:t>Delegates should comment on contributions that they consider as not acceptable</a:t>
            </a:r>
            <a:r>
              <a:rPr lang="en-GB" altLang="zh-CN" sz="2000" dirty="0"/>
              <a:t> (e.g. no related Stage 2 requirements, CR not needed, etc.) </a:t>
            </a:r>
            <a:r>
              <a:rPr lang="en-GB" altLang="zh-CN" sz="2000" b="1" dirty="0"/>
              <a:t>during the first </a:t>
            </a:r>
            <a:r>
              <a:rPr lang="en-GB" altLang="zh-CN" sz="2000" b="1" dirty="0" smtClean="0"/>
              <a:t>day </a:t>
            </a:r>
            <a:r>
              <a:rPr lang="en-GB" altLang="zh-CN" sz="2000" b="1" dirty="0"/>
              <a:t>of the meeting</a:t>
            </a:r>
            <a:r>
              <a:rPr lang="en-GB" altLang="zh-CN" sz="2000" dirty="0"/>
              <a:t>, in order to allow the contributor to provide additional arguments with enough time to </a:t>
            </a:r>
            <a:r>
              <a:rPr lang="en-GB" altLang="zh-CN" sz="2000" dirty="0" smtClean="0"/>
              <a:t>react.</a:t>
            </a:r>
            <a:endParaRPr lang="en-US" altLang="zh-CN" sz="2000" dirty="0" smtClean="0"/>
          </a:p>
          <a:p>
            <a:pPr marL="360000" lvl="0" indent="-288000"/>
            <a:r>
              <a:rPr lang="en-GB" altLang="zh-CN" sz="2000" dirty="0" smtClean="0"/>
              <a:t>Delegates </a:t>
            </a:r>
            <a:r>
              <a:rPr lang="en-GB" altLang="zh-CN" sz="2000" dirty="0"/>
              <a:t>can comment on any contribution, regardless of when the related Agenda Item will be checked by the Chair as long as the comments are provided before the assigned slot for the agenda </a:t>
            </a:r>
            <a:r>
              <a:rPr lang="en-GB" altLang="zh-CN" sz="2000" dirty="0" smtClean="0"/>
              <a:t>item.</a:t>
            </a:r>
            <a:r>
              <a:rPr lang="en-GB" altLang="zh-CN" sz="2000" dirty="0"/>
              <a:t> </a:t>
            </a:r>
            <a:r>
              <a:rPr lang="en-GB" altLang="zh-CN" sz="2000" dirty="0" smtClean="0"/>
              <a:t>Exceptionally</a:t>
            </a:r>
            <a:r>
              <a:rPr lang="en-GB" altLang="zh-CN" sz="2000" dirty="0"/>
              <a:t>, comments provided after the assigned slot will be handled if:</a:t>
            </a:r>
            <a:endParaRPr lang="zh-CN" altLang="zh-CN" sz="2000" dirty="0"/>
          </a:p>
          <a:p>
            <a:pPr lvl="1"/>
            <a:r>
              <a:rPr lang="en-GB" altLang="zh-CN" sz="1600" dirty="0"/>
              <a:t>they are related to non-previously identified issues in the </a:t>
            </a:r>
            <a:r>
              <a:rPr lang="en-GB" altLang="zh-CN" sz="1600" dirty="0" err="1"/>
              <a:t>OpenAPI</a:t>
            </a:r>
            <a:r>
              <a:rPr lang="en-GB" altLang="zh-CN" sz="1600" dirty="0"/>
              <a:t> specification;</a:t>
            </a:r>
            <a:endParaRPr lang="zh-CN" altLang="zh-CN" sz="1600" dirty="0"/>
          </a:p>
          <a:p>
            <a:pPr lvl="1"/>
            <a:r>
              <a:rPr lang="en-GB" altLang="zh-CN" sz="1600" dirty="0"/>
              <a:t>a late LS is received during the meeting;</a:t>
            </a:r>
            <a:endParaRPr lang="zh-CN" altLang="zh-CN" sz="1600" dirty="0"/>
          </a:p>
          <a:p>
            <a:pPr lvl="1"/>
            <a:r>
              <a:rPr lang="en-GB" altLang="zh-CN" sz="1600" dirty="0"/>
              <a:t>non-previously identified mistake(s) in the coversheet is/are found;</a:t>
            </a:r>
            <a:endParaRPr lang="zh-CN" altLang="zh-CN" sz="1600" dirty="0"/>
          </a:p>
          <a:p>
            <a:pPr lvl="1"/>
            <a:r>
              <a:rPr lang="en-GB" altLang="zh-CN" sz="1600" dirty="0"/>
              <a:t>they are the outcome of an action addressed in a conference call session; or</a:t>
            </a:r>
            <a:endParaRPr lang="zh-CN" altLang="zh-CN" sz="1600" dirty="0"/>
          </a:p>
          <a:p>
            <a:pPr lvl="1"/>
            <a:r>
              <a:rPr lang="en-GB" altLang="zh-CN" sz="1600" dirty="0"/>
              <a:t>they are related to the fulfilment of a drafting rule.</a:t>
            </a:r>
          </a:p>
          <a:p>
            <a:pPr lvl="1"/>
            <a:r>
              <a:rPr lang="en-GB" altLang="zh-CN" sz="1600" dirty="0"/>
              <a:t>Other </a:t>
            </a:r>
            <a:r>
              <a:rPr lang="en-GB" altLang="zh-CN" sz="1600" dirty="0"/>
              <a:t>late comments shall be avoided and can be accepted under the criteria of the author.</a:t>
            </a:r>
            <a:endParaRPr lang="en-US" altLang="zh-CN" sz="1600" dirty="0"/>
          </a:p>
          <a:p>
            <a:pPr marL="360000" lvl="0" indent="-288000"/>
            <a:r>
              <a:rPr lang="en-GB" altLang="zh-CN" sz="2000" dirty="0"/>
              <a:t>WID rapporteurs and TS rapporteurs will check that the contributions related to the WID/TS they are rapporteurs of are following the drafting rules as in 3GPP TR 21.801.</a:t>
            </a:r>
            <a:endParaRPr lang="en-US" altLang="zh-CN" sz="2000" dirty="0"/>
          </a:p>
          <a:p>
            <a:pPr lvl="1"/>
            <a:endParaRPr lang="zh-CN" altLang="zh-CN" sz="1600" dirty="0"/>
          </a:p>
        </p:txBody>
      </p:sp>
    </p:spTree>
    <p:extLst>
      <p:ext uri="{BB962C8B-B14F-4D97-AF65-F5344CB8AC3E}">
        <p14:creationId xmlns:p14="http://schemas.microsoft.com/office/powerpoint/2010/main" val="1025332878"/>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35CA3727-A4EB-4398-9783-D0148B061093}">
  <ds:schemaRefs>
    <ds:schemaRef ds:uri="http://www.w3.org/XML/1998/namespace"/>
    <ds:schemaRef ds:uri="http://schemas.openxmlformats.org/package/2006/metadata/core-properties"/>
    <ds:schemaRef ds:uri="http://schemas.microsoft.com/office/2006/metadata/properties"/>
    <ds:schemaRef ds:uri="280d8efa-eff2-4910-88d2-79ca146720c4"/>
    <ds:schemaRef ds:uri="http://purl.org/dc/terms/"/>
    <ds:schemaRef ds:uri="http://purl.org/dc/dcmitype/"/>
    <ds:schemaRef ds:uri="http://schemas.microsoft.com/office/2006/documentManagement/types"/>
    <ds:schemaRef ds:uri="http://purl.org/dc/elements/1.1/"/>
    <ds:schemaRef ds:uri="http://schemas.microsoft.com/office/infopath/2007/PartnerControls"/>
    <ds:schemaRef ds:uri="679a257e-872f-4c98-9e8a-0a9c104f72cd"/>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11350</TotalTime>
  <Words>2697</Words>
  <Application>Microsoft Office PowerPoint</Application>
  <PresentationFormat>宽屏</PresentationFormat>
  <Paragraphs>188</Paragraphs>
  <Slides>22</Slides>
  <Notes>5</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22</vt:i4>
      </vt:variant>
    </vt:vector>
  </HeadingPairs>
  <TitlesOfParts>
    <vt:vector size="31" baseType="lpstr">
      <vt:lpstr>Arial </vt:lpstr>
      <vt:lpstr>Batang</vt:lpstr>
      <vt:lpstr>宋体</vt:lpstr>
      <vt:lpstr>Arial</vt:lpstr>
      <vt:lpstr>Calibri</vt:lpstr>
      <vt:lpstr>Calibri Light</vt:lpstr>
      <vt:lpstr>Times New Roman</vt:lpstr>
      <vt:lpstr>Wingdings</vt:lpstr>
      <vt:lpstr>Office Theme</vt:lpstr>
      <vt:lpstr>Meeting guidance for 3GPP CT3#132-e</vt:lpstr>
      <vt:lpstr>Time plan for CT3#132-e </vt:lpstr>
      <vt:lpstr>Before the CT3#132-e meeting       (1/2)</vt:lpstr>
      <vt:lpstr>Before the CT3#132-e meeting       (2/2)</vt:lpstr>
      <vt:lpstr>During the meeting – General</vt:lpstr>
      <vt:lpstr>PowerPoint 演示文稿</vt:lpstr>
      <vt:lpstr>Email discussions                            (2/4)</vt:lpstr>
      <vt:lpstr>Email discussions                            (3/4)</vt:lpstr>
      <vt:lpstr>Email discussions                            (4/4)</vt:lpstr>
      <vt:lpstr>Storage of draft contributions</vt:lpstr>
      <vt:lpstr>Tdoc reservation &amp; submission    (1/2)</vt:lpstr>
      <vt:lpstr>Tdoc reservation &amp; submission    (2/2)</vt:lpstr>
      <vt:lpstr>Daily conference call                   (1/2)</vt:lpstr>
      <vt:lpstr>Daily conference call                   (2/2)</vt:lpstr>
      <vt:lpstr>End of the meeting</vt:lpstr>
      <vt:lpstr>After the meeting                          (1/2)</vt:lpstr>
      <vt:lpstr>After the meeting                          (1/2)</vt:lpstr>
      <vt:lpstr>CT3 meetings in 2024</vt:lpstr>
      <vt:lpstr>Time line for Release 18</vt:lpstr>
      <vt:lpstr>PowerPoint 演示文稿</vt:lpstr>
      <vt:lpstr>Preparation of contributions</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Huawei_1227</cp:lastModifiedBy>
  <cp:revision>1686</cp:revision>
  <dcterms:created xsi:type="dcterms:W3CDTF">2010-02-05T13:52:04Z</dcterms:created>
  <dcterms:modified xsi:type="dcterms:W3CDTF">2024-01-08T06:55:23Z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(3)BaVDsZRYOvnYWw7e75WoqiBwusD36mjO+/K/MQba0vFvwDEsmIJYF/R6F0AU+9ADJEW1A22w
04WRDzfukDOivinn6waCLC/A8VwQ6O9+g1GysaU/FIzREDDgXnGY6bH0YuW1wOv7rtMwk4By
b8vmjiypxGmgkbHITWssa12hXffgJ5zPgoJqhArtT+nTkxQwWqBO98PoLOtpqUZXz9LZHjer
McC9GYOUOeJJI+86pS</vt:lpwstr>
  </property>
  <property fmtid="{D5CDD505-2E9C-101B-9397-08002B2CF9AE}" pid="4" name="_2015_ms_pID_7253431">
    <vt:lpwstr>8yjKLxCIKKAMqQUAxZTN7OKK8N5sbObYIEHXfzG6Dd1SBjdCbw1Veg
tOeMU1nMBQa/u7UStGWP6nUgRR1humpA8Hkbi3SygxQsSBZMnBK1pscKYKewyemXuq7tEgl7
W0LXs/f1Mj/VErzGe/Mj3SDOE/wOlvKDULG+hQS2NO0uN1t4/Eb7+MZNlc91yQ63Y9QTegYh
JdX8pjpWHP7edrUUoNb31im3Gxs9sJdmgbsM</vt:lpwstr>
  </property>
  <property fmtid="{D5CDD505-2E9C-101B-9397-08002B2CF9AE}" pid="5" name="_2015_ms_pID_7253432">
    <vt:lpwstr>Qg==</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1680152600</vt:lpwstr>
  </property>
</Properties>
</file>