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4" r:id="rId7"/>
    <p:sldId id="366" r:id="rId8"/>
    <p:sldId id="367" r:id="rId9"/>
    <p:sldId id="368" r:id="rId10"/>
    <p:sldId id="369" r:id="rId11"/>
    <p:sldId id="365"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0045D7-FF20-43CE-AA62-9E4F4B589E7C}" v="84" dt="2024-01-15T11:33:58.5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69" d="100"/>
          <a:sy n="69" d="100"/>
        </p:scale>
        <p:origin x="90" y="1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uencisla Garcia" userId="bf705db6-0f0e-4e6c-b81c-5d8943e24271" providerId="ADAL" clId="{870045D7-FF20-43CE-AA62-9E4F4B589E7C}"/>
    <pc:docChg chg="undo custSel addSld modSld modMainMaster">
      <pc:chgData name="Fuencisla Garcia" userId="bf705db6-0f0e-4e6c-b81c-5d8943e24271" providerId="ADAL" clId="{870045D7-FF20-43CE-AA62-9E4F4B589E7C}" dt="2024-01-15T11:36:09.777" v="2309" actId="20577"/>
      <pc:docMkLst>
        <pc:docMk/>
      </pc:docMkLst>
      <pc:sldChg chg="modSp mod modClrScheme chgLayout">
        <pc:chgData name="Fuencisla Garcia" userId="bf705db6-0f0e-4e6c-b81c-5d8943e24271" providerId="ADAL" clId="{870045D7-FF20-43CE-AA62-9E4F4B589E7C}" dt="2024-01-15T11:33:58.565" v="2300" actId="1038"/>
        <pc:sldMkLst>
          <pc:docMk/>
          <pc:sldMk cId="0" sldId="341"/>
        </pc:sldMkLst>
        <pc:spChg chg="mod ord">
          <ac:chgData name="Fuencisla Garcia" userId="bf705db6-0f0e-4e6c-b81c-5d8943e24271" providerId="ADAL" clId="{870045D7-FF20-43CE-AA62-9E4F4B589E7C}" dt="2024-01-15T11:29:14.223" v="2264" actId="700"/>
          <ac:spMkLst>
            <pc:docMk/>
            <pc:sldMk cId="0" sldId="341"/>
            <ac:spMk id="5122" creationId="{6BFCA172-672F-4297-B767-9F7EDE373FA1}"/>
          </ac:spMkLst>
        </pc:spChg>
        <pc:spChg chg="mod ord">
          <ac:chgData name="Fuencisla Garcia" userId="bf705db6-0f0e-4e6c-b81c-5d8943e24271" providerId="ADAL" clId="{870045D7-FF20-43CE-AA62-9E4F4B589E7C}" dt="2024-01-15T11:33:58.565" v="2300" actId="1038"/>
          <ac:spMkLst>
            <pc:docMk/>
            <pc:sldMk cId="0" sldId="341"/>
            <ac:spMk id="5123" creationId="{9FAD3684-801E-4E1E-85EB-F5F3E5D37277}"/>
          </ac:spMkLst>
        </pc:spChg>
      </pc:sldChg>
      <pc:sldChg chg="modSp mod">
        <pc:chgData name="Fuencisla Garcia" userId="bf705db6-0f0e-4e6c-b81c-5d8943e24271" providerId="ADAL" clId="{870045D7-FF20-43CE-AA62-9E4F4B589E7C}" dt="2024-01-15T09:48:21.781" v="2179" actId="20577"/>
        <pc:sldMkLst>
          <pc:docMk/>
          <pc:sldMk cId="0" sldId="363"/>
        </pc:sldMkLst>
        <pc:spChg chg="mod">
          <ac:chgData name="Fuencisla Garcia" userId="bf705db6-0f0e-4e6c-b81c-5d8943e24271" providerId="ADAL" clId="{870045D7-FF20-43CE-AA62-9E4F4B589E7C}" dt="2024-01-15T09:48:21.781" v="2179" actId="20577"/>
          <ac:spMkLst>
            <pc:docMk/>
            <pc:sldMk cId="0" sldId="363"/>
            <ac:spMk id="6147" creationId="{33CFEE74-7B51-47B2-8BC9-945D38E983E7}"/>
          </ac:spMkLst>
        </pc:spChg>
      </pc:sldChg>
      <pc:sldChg chg="modSp mod">
        <pc:chgData name="Fuencisla Garcia" userId="bf705db6-0f0e-4e6c-b81c-5d8943e24271" providerId="ADAL" clId="{870045D7-FF20-43CE-AA62-9E4F4B589E7C}" dt="2024-01-15T09:29:08" v="659" actId="14100"/>
        <pc:sldMkLst>
          <pc:docMk/>
          <pc:sldMk cId="0" sldId="364"/>
        </pc:sldMkLst>
        <pc:spChg chg="mod">
          <ac:chgData name="Fuencisla Garcia" userId="bf705db6-0f0e-4e6c-b81c-5d8943e24271" providerId="ADAL" clId="{870045D7-FF20-43CE-AA62-9E4F4B589E7C}" dt="2024-01-15T09:29:08" v="659" actId="14100"/>
          <ac:spMkLst>
            <pc:docMk/>
            <pc:sldMk cId="0" sldId="364"/>
            <ac:spMk id="7171" creationId="{8B215120-9330-4C24-86C0-93DB3C460B0D}"/>
          </ac:spMkLst>
        </pc:spChg>
      </pc:sldChg>
      <pc:sldChg chg="modSp mod">
        <pc:chgData name="Fuencisla Garcia" userId="bf705db6-0f0e-4e6c-b81c-5d8943e24271" providerId="ADAL" clId="{870045D7-FF20-43CE-AA62-9E4F4B589E7C}" dt="2024-01-15T09:54:01.762" v="2262" actId="6549"/>
        <pc:sldMkLst>
          <pc:docMk/>
          <pc:sldMk cId="0" sldId="365"/>
        </pc:sldMkLst>
        <pc:spChg chg="mod">
          <ac:chgData name="Fuencisla Garcia" userId="bf705db6-0f0e-4e6c-b81c-5d8943e24271" providerId="ADAL" clId="{870045D7-FF20-43CE-AA62-9E4F4B589E7C}" dt="2024-01-15T09:45:08.509" v="1881" actId="20577"/>
          <ac:spMkLst>
            <pc:docMk/>
            <pc:sldMk cId="0" sldId="365"/>
            <ac:spMk id="8194" creationId="{3AFF4909-1900-46CD-87F7-AE296C59418F}"/>
          </ac:spMkLst>
        </pc:spChg>
        <pc:spChg chg="mod">
          <ac:chgData name="Fuencisla Garcia" userId="bf705db6-0f0e-4e6c-b81c-5d8943e24271" providerId="ADAL" clId="{870045D7-FF20-43CE-AA62-9E4F4B589E7C}" dt="2024-01-15T09:54:01.762" v="2262" actId="6549"/>
          <ac:spMkLst>
            <pc:docMk/>
            <pc:sldMk cId="0" sldId="365"/>
            <ac:spMk id="8195" creationId="{A955EC6E-B2A1-4AA5-9F6A-E317D7FE324C}"/>
          </ac:spMkLst>
        </pc:spChg>
      </pc:sldChg>
      <pc:sldChg chg="modSp add mod">
        <pc:chgData name="Fuencisla Garcia" userId="bf705db6-0f0e-4e6c-b81c-5d8943e24271" providerId="ADAL" clId="{870045D7-FF20-43CE-AA62-9E4F4B589E7C}" dt="2024-01-15T09:33:40.604" v="811" actId="114"/>
        <pc:sldMkLst>
          <pc:docMk/>
          <pc:sldMk cId="1133333897" sldId="366"/>
        </pc:sldMkLst>
        <pc:spChg chg="mod">
          <ac:chgData name="Fuencisla Garcia" userId="bf705db6-0f0e-4e6c-b81c-5d8943e24271" providerId="ADAL" clId="{870045D7-FF20-43CE-AA62-9E4F4B589E7C}" dt="2024-01-15T09:29:52.777" v="668" actId="113"/>
          <ac:spMkLst>
            <pc:docMk/>
            <pc:sldMk cId="1133333897" sldId="366"/>
            <ac:spMk id="7170" creationId="{3794A7AC-F975-4B82-9FCA-9C67ECE03726}"/>
          </ac:spMkLst>
        </pc:spChg>
        <pc:spChg chg="mod">
          <ac:chgData name="Fuencisla Garcia" userId="bf705db6-0f0e-4e6c-b81c-5d8943e24271" providerId="ADAL" clId="{870045D7-FF20-43CE-AA62-9E4F4B589E7C}" dt="2024-01-15T09:33:40.604" v="811" actId="114"/>
          <ac:spMkLst>
            <pc:docMk/>
            <pc:sldMk cId="1133333897" sldId="366"/>
            <ac:spMk id="7171" creationId="{8B215120-9330-4C24-86C0-93DB3C460B0D}"/>
          </ac:spMkLst>
        </pc:spChg>
      </pc:sldChg>
      <pc:sldChg chg="modSp add mod">
        <pc:chgData name="Fuencisla Garcia" userId="bf705db6-0f0e-4e6c-b81c-5d8943e24271" providerId="ADAL" clId="{870045D7-FF20-43CE-AA62-9E4F4B589E7C}" dt="2024-01-15T11:34:24.423" v="2301" actId="113"/>
        <pc:sldMkLst>
          <pc:docMk/>
          <pc:sldMk cId="4110545359" sldId="367"/>
        </pc:sldMkLst>
        <pc:spChg chg="mod">
          <ac:chgData name="Fuencisla Garcia" userId="bf705db6-0f0e-4e6c-b81c-5d8943e24271" providerId="ADAL" clId="{870045D7-FF20-43CE-AA62-9E4F4B589E7C}" dt="2024-01-15T11:34:24.423" v="2301" actId="113"/>
          <ac:spMkLst>
            <pc:docMk/>
            <pc:sldMk cId="4110545359" sldId="367"/>
            <ac:spMk id="7170" creationId="{3794A7AC-F975-4B82-9FCA-9C67ECE03726}"/>
          </ac:spMkLst>
        </pc:spChg>
        <pc:spChg chg="mod">
          <ac:chgData name="Fuencisla Garcia" userId="bf705db6-0f0e-4e6c-b81c-5d8943e24271" providerId="ADAL" clId="{870045D7-FF20-43CE-AA62-9E4F4B589E7C}" dt="2024-01-15T09:37:16.328" v="1025" actId="14100"/>
          <ac:spMkLst>
            <pc:docMk/>
            <pc:sldMk cId="4110545359" sldId="367"/>
            <ac:spMk id="7171" creationId="{8B215120-9330-4C24-86C0-93DB3C460B0D}"/>
          </ac:spMkLst>
        </pc:spChg>
      </pc:sldChg>
      <pc:sldChg chg="addSp delSp modSp add mod">
        <pc:chgData name="Fuencisla Garcia" userId="bf705db6-0f0e-4e6c-b81c-5d8943e24271" providerId="ADAL" clId="{870045D7-FF20-43CE-AA62-9E4F4B589E7C}" dt="2024-01-15T11:34:31.231" v="2302" actId="113"/>
        <pc:sldMkLst>
          <pc:docMk/>
          <pc:sldMk cId="1512051426" sldId="368"/>
        </pc:sldMkLst>
        <pc:spChg chg="add del mod">
          <ac:chgData name="Fuencisla Garcia" userId="bf705db6-0f0e-4e6c-b81c-5d8943e24271" providerId="ADAL" clId="{870045D7-FF20-43CE-AA62-9E4F4B589E7C}" dt="2024-01-15T09:50:53.558" v="2181" actId="478"/>
          <ac:spMkLst>
            <pc:docMk/>
            <pc:sldMk cId="1512051426" sldId="368"/>
            <ac:spMk id="2" creationId="{EC243590-28F6-D427-EEDA-B33E893ABE3C}"/>
          </ac:spMkLst>
        </pc:spChg>
        <pc:spChg chg="add del mod">
          <ac:chgData name="Fuencisla Garcia" userId="bf705db6-0f0e-4e6c-b81c-5d8943e24271" providerId="ADAL" clId="{870045D7-FF20-43CE-AA62-9E4F4B589E7C}" dt="2024-01-15T11:34:31.231" v="2302" actId="113"/>
          <ac:spMkLst>
            <pc:docMk/>
            <pc:sldMk cId="1512051426" sldId="368"/>
            <ac:spMk id="7170" creationId="{3794A7AC-F975-4B82-9FCA-9C67ECE03726}"/>
          </ac:spMkLst>
        </pc:spChg>
        <pc:spChg chg="mod">
          <ac:chgData name="Fuencisla Garcia" userId="bf705db6-0f0e-4e6c-b81c-5d8943e24271" providerId="ADAL" clId="{870045D7-FF20-43CE-AA62-9E4F4B589E7C}" dt="2024-01-15T09:40:28.944" v="1187" actId="14100"/>
          <ac:spMkLst>
            <pc:docMk/>
            <pc:sldMk cId="1512051426" sldId="368"/>
            <ac:spMk id="7171" creationId="{8B215120-9330-4C24-86C0-93DB3C460B0D}"/>
          </ac:spMkLst>
        </pc:spChg>
      </pc:sldChg>
      <pc:sldChg chg="modSp add mod">
        <pc:chgData name="Fuencisla Garcia" userId="bf705db6-0f0e-4e6c-b81c-5d8943e24271" providerId="ADAL" clId="{870045D7-FF20-43CE-AA62-9E4F4B589E7C}" dt="2024-01-15T11:34:41.013" v="2303" actId="113"/>
        <pc:sldMkLst>
          <pc:docMk/>
          <pc:sldMk cId="3546100114" sldId="369"/>
        </pc:sldMkLst>
        <pc:spChg chg="mod">
          <ac:chgData name="Fuencisla Garcia" userId="bf705db6-0f0e-4e6c-b81c-5d8943e24271" providerId="ADAL" clId="{870045D7-FF20-43CE-AA62-9E4F4B589E7C}" dt="2024-01-15T11:34:41.013" v="2303" actId="113"/>
          <ac:spMkLst>
            <pc:docMk/>
            <pc:sldMk cId="3546100114" sldId="369"/>
            <ac:spMk id="7170" creationId="{3794A7AC-F975-4B82-9FCA-9C67ECE03726}"/>
          </ac:spMkLst>
        </pc:spChg>
        <pc:spChg chg="mod">
          <ac:chgData name="Fuencisla Garcia" userId="bf705db6-0f0e-4e6c-b81c-5d8943e24271" providerId="ADAL" clId="{870045D7-FF20-43CE-AA62-9E4F4B589E7C}" dt="2024-01-15T09:53:41.452" v="2256" actId="20577"/>
          <ac:spMkLst>
            <pc:docMk/>
            <pc:sldMk cId="3546100114" sldId="369"/>
            <ac:spMk id="7171" creationId="{8B215120-9330-4C24-86C0-93DB3C460B0D}"/>
          </ac:spMkLst>
        </pc:spChg>
      </pc:sldChg>
      <pc:sldMasterChg chg="modSp mod">
        <pc:chgData name="Fuencisla Garcia" userId="bf705db6-0f0e-4e6c-b81c-5d8943e24271" providerId="ADAL" clId="{870045D7-FF20-43CE-AA62-9E4F4B589E7C}" dt="2024-01-15T11:36:09.777" v="2309" actId="20577"/>
        <pc:sldMasterMkLst>
          <pc:docMk/>
          <pc:sldMasterMk cId="0" sldId="2147485146"/>
        </pc:sldMasterMkLst>
        <pc:spChg chg="mod">
          <ac:chgData name="Fuencisla Garcia" userId="bf705db6-0f0e-4e6c-b81c-5d8943e24271" providerId="ADAL" clId="{870045D7-FF20-43CE-AA62-9E4F4B589E7C}" dt="2024-01-15T11:36:09.777" v="2309" actId="20577"/>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WG3 #132	</a:t>
            </a:r>
          </a:p>
          <a:p>
            <a:pPr eaLnBrk="1" hangingPunct="1">
              <a:defRPr/>
            </a:pPr>
            <a:r>
              <a:rPr lang="sv-SE" altLang="en-US" sz="1200" b="1" dirty="0">
                <a:latin typeface="Arial "/>
              </a:rPr>
              <a:t>Electronic – Jan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C3-240142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Contentious Issues XRM-QoS monitoring</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286000" y="4589463"/>
            <a:ext cx="7886700" cy="1500187"/>
          </a:xfrm>
        </p:spPr>
        <p:txBody>
          <a:bodyPr/>
          <a:lstStyle/>
          <a:p>
            <a:pPr marL="0" indent="0" eaLnBrk="1" hangingPunct="1">
              <a:buFontTx/>
              <a:buNone/>
            </a:pPr>
            <a:r>
              <a:rPr lang="en-GB" altLang="en-US" dirty="0"/>
              <a:t>Fuencisla García</a:t>
            </a:r>
          </a:p>
          <a:p>
            <a:pPr marL="0" indent="0" eaLnBrk="1" hangingPunct="1">
              <a:buFontTx/>
              <a:buNone/>
            </a:pPr>
            <a:r>
              <a:rPr lang="en-GB" altLang="en-US" dirty="0"/>
              <a:t>CT3 Delegate</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This Discussion Paper lists the contentious issues and ongoing discussions on QoS monitoring topic affecting the following CRs: </a:t>
            </a:r>
          </a:p>
          <a:p>
            <a:pPr lvl="1"/>
            <a:r>
              <a:rPr lang="en-US" dirty="0"/>
              <a:t>CR </a:t>
            </a:r>
            <a:r>
              <a:rPr lang="en-GB" dirty="0"/>
              <a:t>1094</a:t>
            </a:r>
            <a:r>
              <a:rPr lang="en-US" dirty="0"/>
              <a:t> TS 29.522, CR </a:t>
            </a:r>
            <a:r>
              <a:rPr lang="en-GB" dirty="0"/>
              <a:t>0770 </a:t>
            </a:r>
            <a:r>
              <a:rPr lang="en-US" dirty="0"/>
              <a:t>TS 29.122, CR </a:t>
            </a:r>
            <a:r>
              <a:rPr lang="en-GB" dirty="0"/>
              <a:t>0561 </a:t>
            </a:r>
            <a:r>
              <a:rPr lang="en-US" dirty="0"/>
              <a:t>TS 29.514, </a:t>
            </a:r>
            <a:br>
              <a:rPr lang="en-US" dirty="0"/>
            </a:br>
            <a:r>
              <a:rPr lang="en-US" dirty="0"/>
              <a:t>CR </a:t>
            </a:r>
            <a:r>
              <a:rPr lang="en-GB" dirty="0"/>
              <a:t>1154 </a:t>
            </a:r>
            <a:r>
              <a:rPr lang="en-US" dirty="0"/>
              <a:t>TS 29.512, and CR</a:t>
            </a:r>
            <a:r>
              <a:rPr lang="en-GB" dirty="0"/>
              <a:t> 0577</a:t>
            </a:r>
            <a:r>
              <a:rPr lang="en-US" dirty="0"/>
              <a:t> TS 29.514.</a:t>
            </a:r>
          </a:p>
          <a:p>
            <a:pPr lvl="1"/>
            <a:endParaRPr lang="en-US" altLang="en-US" dirty="0"/>
          </a:p>
          <a:p>
            <a:r>
              <a:rPr lang="en-US" altLang="en-US" dirty="0"/>
              <a:t>The set of slides contains the Ericsson interpretation of the current status of the discussion and the argumentation of Ericsson’s preferred way forward.</a:t>
            </a:r>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515600" cy="3541032"/>
          </a:xfrm>
        </p:spPr>
        <p:txBody>
          <a:bodyPr/>
          <a:lstStyle/>
          <a:p>
            <a:r>
              <a:rPr lang="en-US" dirty="0"/>
              <a:t>Issue#1: Possibility to request different QoS monitoring policies for different QoS parameters</a:t>
            </a:r>
            <a:endParaRPr lang="en-US" altLang="en-US" dirty="0"/>
          </a:p>
          <a:p>
            <a:r>
              <a:rPr lang="en-US" altLang="en-US" dirty="0"/>
              <a:t>Issue#2: </a:t>
            </a:r>
            <a:r>
              <a:rPr lang="en-US" dirty="0"/>
              <a:t>Separate IEs versus one IE to report measurements of different QoS monitoring parameters</a:t>
            </a:r>
          </a:p>
          <a:p>
            <a:r>
              <a:rPr lang="en-US" dirty="0"/>
              <a:t>Issue#3: Same Direct Notification policy for a SDF for different QoS monitoring parameters</a:t>
            </a:r>
          </a:p>
          <a:p>
            <a:r>
              <a:rPr lang="en-US" dirty="0"/>
              <a:t>Issue#4: PCF Report of Direct Notification not supported</a:t>
            </a:r>
          </a:p>
          <a:p>
            <a:pPr marL="0" indent="0">
              <a:buNone/>
            </a:pPr>
            <a:endParaRPr 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96686" y="365125"/>
            <a:ext cx="10657114" cy="1325563"/>
          </a:xfrm>
        </p:spPr>
        <p:txBody>
          <a:bodyPr/>
          <a:lstStyle/>
          <a:p>
            <a:r>
              <a:rPr lang="en-US" sz="2800" b="1" dirty="0"/>
              <a:t>Issue#1: Possibility to request different QoS monitoring policies</a:t>
            </a:r>
            <a:br>
              <a:rPr lang="en-US" sz="2800" b="1" dirty="0"/>
            </a:br>
            <a:r>
              <a:rPr lang="en-US" sz="2800" b="1" dirty="0"/>
              <a:t>for different QoS parameters</a:t>
            </a:r>
            <a:endParaRPr lang="en-US" altLang="en-US" sz="2800" b="1"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Affected CRs: </a:t>
            </a:r>
          </a:p>
          <a:p>
            <a:pPr lvl="1"/>
            <a:r>
              <a:rPr lang="en-US" dirty="0"/>
              <a:t>CR </a:t>
            </a:r>
            <a:r>
              <a:rPr lang="en-GB" sz="1600" b="1" dirty="0">
                <a:effectLst/>
                <a:latin typeface="Times New Roman" panose="02020603050405020304" pitchFamily="18" charset="0"/>
                <a:ea typeface="SimSun" panose="02010600030101010101" pitchFamily="2" charset="-122"/>
                <a:cs typeface="Arial" panose="020B0604020202020204" pitchFamily="34" charset="0"/>
              </a:rPr>
              <a:t>0114 </a:t>
            </a:r>
            <a:r>
              <a:rPr lang="en-US" dirty="0"/>
              <a:t>TS 29.512, and also 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1094</a:t>
            </a:r>
            <a:r>
              <a:rPr lang="en-US" dirty="0"/>
              <a:t> TS 29.522, 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0770 </a:t>
            </a:r>
            <a:r>
              <a:rPr lang="en-US" dirty="0"/>
              <a:t>TS 29.122, CR </a:t>
            </a:r>
            <a:r>
              <a:rPr lang="en-GB" sz="1600" b="1" dirty="0">
                <a:effectLst/>
                <a:latin typeface="Times New Roman" panose="02020603050405020304" pitchFamily="18" charset="0"/>
                <a:ea typeface="SimSun" panose="02010600030101010101" pitchFamily="2" charset="-122"/>
                <a:cs typeface="Arial" panose="020B0604020202020204" pitchFamily="34" charset="0"/>
              </a:rPr>
              <a:t>0561 </a:t>
            </a:r>
            <a:r>
              <a:rPr lang="en-US" dirty="0"/>
              <a:t>TS 29.514</a:t>
            </a:r>
            <a:endParaRPr lang="en-US" altLang="en-US" dirty="0"/>
          </a:p>
          <a:p>
            <a:r>
              <a:rPr lang="en-US" altLang="en-US" dirty="0"/>
              <a:t>Preferred way forward: Adaptation of the data model to enable it.</a:t>
            </a:r>
          </a:p>
          <a:p>
            <a:r>
              <a:rPr lang="en-US" altLang="en-US" dirty="0"/>
              <a:t>Requirements:</a:t>
            </a:r>
          </a:p>
          <a:p>
            <a:pPr lvl="1"/>
            <a:r>
              <a:rPr lang="en-US" dirty="0"/>
              <a:t>SA2 requires this possibility (see CR 0114 to TS 29.512 cover page); and</a:t>
            </a:r>
          </a:p>
          <a:p>
            <a:pPr lvl="1"/>
            <a:r>
              <a:rPr lang="en-US" dirty="0"/>
              <a:t> CT4 supports it already in TS 29.244:</a:t>
            </a:r>
          </a:p>
          <a:p>
            <a:pPr marL="914400" lvl="2" indent="0">
              <a:buNone/>
            </a:pPr>
            <a:r>
              <a:rPr lang="en-US" dirty="0"/>
              <a:t>TS 29.244, clause 5.39.2 : “</a:t>
            </a:r>
            <a:r>
              <a:rPr lang="en-US" sz="2000" dirty="0">
                <a:effectLst/>
                <a:latin typeface="Times New Roman" panose="02020603050405020304" pitchFamily="18" charset="0"/>
                <a:ea typeface="Times New Roman" panose="02020603050405020304" pitchFamily="18" charset="0"/>
              </a:rPr>
              <a:t>The SMF may instruct to measure different QoS parameters of a same QoS flow in a same QoS Monitoring per QoS flow Control Information IE,</a:t>
            </a:r>
            <a:r>
              <a:rPr lang="en-GB" sz="2000" dirty="0">
                <a:effectLst/>
                <a:latin typeface="Times New Roman" panose="02020603050405020304" pitchFamily="18" charset="0"/>
                <a:ea typeface="Times New Roman" panose="02020603050405020304" pitchFamily="18" charset="0"/>
              </a:rPr>
              <a:t> </a:t>
            </a:r>
            <a:r>
              <a:rPr lang="en-GB" sz="2000" i="1" dirty="0">
                <a:effectLst/>
                <a:latin typeface="Times New Roman" panose="02020603050405020304" pitchFamily="18" charset="0"/>
                <a:ea typeface="Times New Roman" panose="02020603050405020304" pitchFamily="18" charset="0"/>
              </a:rPr>
              <a:t>or in separate </a:t>
            </a:r>
            <a:r>
              <a:rPr lang="en-US" sz="2000" i="1" dirty="0">
                <a:effectLst/>
                <a:latin typeface="Times New Roman" panose="02020603050405020304" pitchFamily="18" charset="0"/>
                <a:ea typeface="Times New Roman" panose="02020603050405020304" pitchFamily="18" charset="0"/>
              </a:rPr>
              <a:t>QoS Monitoring per QoS flow Control Information IEs if different instructions need to be set in the QoS Monitoring per QoS flow Control Information IE for the different QoS parameters (e.g. different Reporting Frequency or Measurement Period).</a:t>
            </a:r>
          </a:p>
          <a:p>
            <a:pPr marL="914400" lvl="2" indent="0">
              <a:buNone/>
            </a:pPr>
            <a:r>
              <a:rPr lang="en-US" dirty="0"/>
              <a:t>”.</a:t>
            </a:r>
          </a:p>
          <a:p>
            <a:pPr lvl="2"/>
            <a:endParaRPr lang="en-US" altLang="en-US" dirty="0"/>
          </a:p>
        </p:txBody>
      </p:sp>
    </p:spTree>
    <p:extLst>
      <p:ext uri="{BB962C8B-B14F-4D97-AF65-F5344CB8AC3E}">
        <p14:creationId xmlns:p14="http://schemas.microsoft.com/office/powerpoint/2010/main" val="113333389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96686" y="365125"/>
            <a:ext cx="10657114" cy="1325563"/>
          </a:xfrm>
        </p:spPr>
        <p:txBody>
          <a:bodyPr/>
          <a:lstStyle/>
          <a:p>
            <a:pPr marR="0" lvl="0" algn="l" defTabSz="914400" rtl="0" eaLnBrk="0" fontAlgn="base" latinLnBrk="0" hangingPunct="0">
              <a:lnSpc>
                <a:spcPct val="90000"/>
              </a:lnSpc>
              <a:spcBef>
                <a:spcPts val="1000"/>
              </a:spcBef>
              <a:spcAft>
                <a:spcPct val="0"/>
              </a:spcAft>
              <a:buClrTx/>
              <a:buSzTx/>
              <a:tabLst/>
              <a:defRPr/>
            </a:pPr>
            <a:r>
              <a:rPr kumimoji="0" lang="en-US" altLang="en-US" sz="2800" b="1" i="0" u="none" strike="noStrike" kern="1200" cap="none" spc="0" normalizeH="0" baseline="0" noProof="0" dirty="0">
                <a:ln>
                  <a:noFill/>
                </a:ln>
                <a:solidFill>
                  <a:prstClr val="black"/>
                </a:solidFill>
                <a:effectLst/>
                <a:uLnTx/>
                <a:uFillTx/>
                <a:latin typeface="Calibri" panose="020F0502020204030204"/>
                <a:ea typeface="+mn-ea"/>
                <a:cs typeface="+mn-cs"/>
              </a:rPr>
              <a:t>Issue#2: </a:t>
            </a: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Separate IEs versus one IE to report measurements</a:t>
            </a:r>
            <a:b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of different QoS monitoring parameters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11168743" cy="4351338"/>
          </a:xfrm>
        </p:spPr>
        <p:txBody>
          <a:bodyPr/>
          <a:lstStyle/>
          <a:p>
            <a:r>
              <a:rPr lang="en-US" altLang="en-US" dirty="0"/>
              <a:t>Affected CRs: </a:t>
            </a:r>
          </a:p>
          <a:p>
            <a:pPr lvl="1"/>
            <a:r>
              <a:rPr lang="en-US" dirty="0"/>
              <a:t>CR </a:t>
            </a:r>
            <a:r>
              <a:rPr lang="en-GB" sz="1600" b="1" dirty="0">
                <a:effectLst/>
                <a:latin typeface="Times New Roman" panose="02020603050405020304" pitchFamily="18" charset="0"/>
                <a:ea typeface="SimSun" panose="02010600030101010101" pitchFamily="2" charset="-122"/>
                <a:cs typeface="Arial" panose="020B0604020202020204" pitchFamily="34" charset="0"/>
              </a:rPr>
              <a:t>0114 </a:t>
            </a:r>
            <a:r>
              <a:rPr lang="en-US" dirty="0"/>
              <a:t>TS 29.512, and also 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1094</a:t>
            </a:r>
            <a:r>
              <a:rPr lang="en-US" dirty="0"/>
              <a:t> TS 29.522, 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0770 </a:t>
            </a:r>
            <a:r>
              <a:rPr lang="en-US" dirty="0"/>
              <a:t>TS 29.122, CR </a:t>
            </a:r>
            <a:r>
              <a:rPr lang="en-GB" sz="1600" b="1" dirty="0">
                <a:effectLst/>
                <a:latin typeface="Times New Roman" panose="02020603050405020304" pitchFamily="18" charset="0"/>
                <a:ea typeface="SimSun" panose="02010600030101010101" pitchFamily="2" charset="-122"/>
                <a:cs typeface="Arial" panose="020B0604020202020204" pitchFamily="34" charset="0"/>
              </a:rPr>
              <a:t>0561 </a:t>
            </a:r>
            <a:r>
              <a:rPr lang="en-US" dirty="0"/>
              <a:t>TS 29.514</a:t>
            </a:r>
            <a:endParaRPr lang="en-US" altLang="en-US" dirty="0"/>
          </a:p>
          <a:p>
            <a:r>
              <a:rPr lang="en-US" altLang="en-US" dirty="0"/>
              <a:t>Preferred way forward: One IE.</a:t>
            </a:r>
          </a:p>
          <a:p>
            <a:r>
              <a:rPr lang="en-US" altLang="en-US" dirty="0"/>
              <a:t>Argumentation:</a:t>
            </a:r>
          </a:p>
          <a:p>
            <a:pPr lvl="1"/>
            <a:r>
              <a:rPr lang="en-US" dirty="0"/>
              <a:t>Alignment across different interfaces and simplification of mapping in NEF, SMF and PCF:</a:t>
            </a:r>
            <a:endParaRPr lang="en-US" sz="2000" i="1" dirty="0">
              <a:effectLst/>
              <a:latin typeface="Times New Roman" panose="02020603050405020304" pitchFamily="18" charset="0"/>
              <a:ea typeface="Times New Roman" panose="02020603050405020304" pitchFamily="18" charset="0"/>
            </a:endParaRPr>
          </a:p>
          <a:p>
            <a:pPr marL="914400" lvl="2" indent="0">
              <a:buNone/>
            </a:pPr>
            <a:r>
              <a:rPr lang="en-US" dirty="0"/>
              <a:t>TS 29.564 Reports the measurement of each QoS monitoring parameter in a separate entry of the Notification Item IE, but using the same IE </a:t>
            </a:r>
            <a:r>
              <a:rPr lang="en-US" dirty="0" err="1"/>
              <a:t>qosMonitoringMeasurement</a:t>
            </a:r>
            <a:r>
              <a:rPr lang="en-US" dirty="0"/>
              <a:t>. Following the same approach in NEF simplifies the mapping when the NEF receives direct notification from the UPF;</a:t>
            </a:r>
          </a:p>
          <a:p>
            <a:pPr marL="914400" lvl="2" indent="0">
              <a:buNone/>
            </a:pPr>
            <a:r>
              <a:rPr lang="en-US" dirty="0"/>
              <a:t>TS 29.244 reports the QoS monitoring measurement (for each QoS parameter) within the Session Reports IE. (7.5.7.1), specifically, the QoS monitoring report is included in the QoS monitoring report IE (7.5.8.6) with the QoS monitoring measurement specified in 8.2.171.</a:t>
            </a:r>
          </a:p>
          <a:p>
            <a:pPr marL="914400" lvl="2" indent="0">
              <a:buNone/>
            </a:pPr>
            <a:endParaRPr lang="en-US" dirty="0"/>
          </a:p>
          <a:p>
            <a:pPr lvl="2"/>
            <a:endParaRPr lang="en-US" altLang="en-US" dirty="0"/>
          </a:p>
        </p:txBody>
      </p:sp>
    </p:spTree>
    <p:extLst>
      <p:ext uri="{BB962C8B-B14F-4D97-AF65-F5344CB8AC3E}">
        <p14:creationId xmlns:p14="http://schemas.microsoft.com/office/powerpoint/2010/main" val="411054535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727859" y="365125"/>
            <a:ext cx="10657114" cy="1325563"/>
          </a:xfrm>
        </p:spPr>
        <p:txBody>
          <a:bodyPr/>
          <a:lstStyle/>
          <a:p>
            <a:pPr marR="0" lvl="0" algn="l" defTabSz="914400" rtl="0" eaLnBrk="0" fontAlgn="base" latinLnBrk="0" hangingPunct="0">
              <a:lnSpc>
                <a:spcPct val="90000"/>
              </a:lnSpc>
              <a:spcBef>
                <a:spcPts val="1000"/>
              </a:spcBef>
              <a:spcAft>
                <a:spcPct val="0"/>
              </a:spcAft>
              <a:buClrTx/>
              <a:buSzTx/>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Issue#3: Same Direct Notification policy for a SDF for different</a:t>
            </a:r>
            <a:b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QoS monitoring parameters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189030" cy="4351338"/>
          </a:xfrm>
        </p:spPr>
        <p:txBody>
          <a:bodyPr/>
          <a:lstStyle/>
          <a:p>
            <a:r>
              <a:rPr lang="en-US" altLang="en-US" dirty="0"/>
              <a:t>Affected CRs: </a:t>
            </a:r>
          </a:p>
          <a:p>
            <a:pPr lvl="1"/>
            <a:r>
              <a:rPr lang="en-US" dirty="0"/>
              <a:t>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1094</a:t>
            </a:r>
            <a:r>
              <a:rPr lang="en-US" dirty="0"/>
              <a:t> TS 29.522, 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0770 </a:t>
            </a:r>
            <a:r>
              <a:rPr lang="en-US" dirty="0"/>
              <a:t>TS 29.122, CR </a:t>
            </a:r>
            <a:r>
              <a:rPr lang="en-GB" sz="1600" b="1" dirty="0">
                <a:effectLst/>
                <a:latin typeface="Times New Roman" panose="02020603050405020304" pitchFamily="18" charset="0"/>
                <a:ea typeface="SimSun" panose="02010600030101010101" pitchFamily="2" charset="-122"/>
                <a:cs typeface="Arial" panose="020B0604020202020204" pitchFamily="34" charset="0"/>
              </a:rPr>
              <a:t>0561 </a:t>
            </a:r>
            <a:r>
              <a:rPr lang="en-US" dirty="0"/>
              <a:t>TS 29.514</a:t>
            </a:r>
            <a:endParaRPr lang="en-US" altLang="en-US" dirty="0"/>
          </a:p>
          <a:p>
            <a:r>
              <a:rPr lang="en-US" altLang="en-US" dirty="0"/>
              <a:t>Preferred way forward: Support of Same Direct Notification policy.</a:t>
            </a:r>
          </a:p>
          <a:p>
            <a:r>
              <a:rPr lang="en-US" altLang="en-US" dirty="0"/>
              <a:t>Argumentation:</a:t>
            </a:r>
          </a:p>
          <a:p>
            <a:pPr lvl="1"/>
            <a:r>
              <a:rPr lang="en-US" dirty="0"/>
              <a:t>Simplification of AF request.</a:t>
            </a:r>
          </a:p>
          <a:p>
            <a:pPr lvl="2"/>
            <a:r>
              <a:rPr lang="en-US" sz="2000" dirty="0"/>
              <a:t>This agreement implies that it is not needed to modify the </a:t>
            </a:r>
            <a:r>
              <a:rPr lang="en-US" sz="2000" dirty="0" err="1"/>
              <a:t>QosMonitoringInformation</a:t>
            </a:r>
            <a:r>
              <a:rPr lang="en-US" sz="2000" dirty="0"/>
              <a:t> data type in TS 29.122  to include the direct notification policy</a:t>
            </a:r>
            <a:endParaRPr lang="en-US" sz="1600" i="1" dirty="0">
              <a:effectLst/>
              <a:latin typeface="Times New Roman" panose="02020603050405020304" pitchFamily="18" charset="0"/>
              <a:ea typeface="Times New Roman" panose="02020603050405020304" pitchFamily="18" charset="0"/>
            </a:endParaRPr>
          </a:p>
          <a:p>
            <a:pPr marL="914400" lvl="2" indent="0">
              <a:buNone/>
            </a:pPr>
            <a:endParaRPr lang="en-US" dirty="0"/>
          </a:p>
          <a:p>
            <a:pPr marL="914400" lvl="2" indent="0">
              <a:buNone/>
            </a:pPr>
            <a:endParaRPr lang="en-US" dirty="0"/>
          </a:p>
          <a:p>
            <a:pPr lvl="2"/>
            <a:endParaRPr lang="en-US" altLang="en-US" dirty="0"/>
          </a:p>
        </p:txBody>
      </p:sp>
    </p:spTree>
    <p:extLst>
      <p:ext uri="{BB962C8B-B14F-4D97-AF65-F5344CB8AC3E}">
        <p14:creationId xmlns:p14="http://schemas.microsoft.com/office/powerpoint/2010/main" val="151205142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96686" y="365125"/>
            <a:ext cx="10657114" cy="1325563"/>
          </a:xfrm>
        </p:spPr>
        <p:txBody>
          <a:bodyPr/>
          <a:lstStyle/>
          <a:p>
            <a:pPr marR="0" lvl="0" algn="l" defTabSz="914400" rtl="0" eaLnBrk="0" fontAlgn="base" latinLnBrk="0" hangingPunct="0">
              <a:lnSpc>
                <a:spcPct val="90000"/>
              </a:lnSpc>
              <a:spcBef>
                <a:spcPts val="1000"/>
              </a:spcBef>
              <a:spcAft>
                <a:spcPct val="0"/>
              </a:spcAft>
              <a:buClrTx/>
              <a:buSzTx/>
              <a:tabLst/>
              <a:defRPr/>
            </a:pPr>
            <a:r>
              <a:rPr kumimoji="0" lang="en-US" sz="2800" b="1" i="0" u="none" strike="noStrike" kern="1200" cap="none" spc="0" normalizeH="0" baseline="0" noProof="0" dirty="0">
                <a:ln>
                  <a:noFill/>
                </a:ln>
                <a:solidFill>
                  <a:prstClr val="black"/>
                </a:solidFill>
                <a:effectLst/>
                <a:uLnTx/>
                <a:uFillTx/>
                <a:latin typeface="Calibri" panose="020F0502020204030204"/>
                <a:ea typeface="+mn-ea"/>
                <a:cs typeface="+mn-cs"/>
              </a:rPr>
              <a:t>Issue#4: PCF Report of “Direct Notification not supported”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0189030" cy="4351338"/>
          </a:xfrm>
        </p:spPr>
        <p:txBody>
          <a:bodyPr/>
          <a:lstStyle/>
          <a:p>
            <a:r>
              <a:rPr lang="en-US" altLang="en-US" dirty="0"/>
              <a:t>Affected CRs: </a:t>
            </a:r>
          </a:p>
          <a:p>
            <a:pPr lvl="1"/>
            <a:r>
              <a:rPr lang="en-US" dirty="0"/>
              <a:t>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1094</a:t>
            </a:r>
            <a:r>
              <a:rPr lang="en-US" dirty="0"/>
              <a:t> TS 29.522, CR </a:t>
            </a:r>
            <a:r>
              <a:rPr lang="en-GB" sz="1600" b="1" dirty="0">
                <a:effectLst/>
                <a:latin typeface="Times New Roman" panose="02020603050405020304" pitchFamily="18" charset="0"/>
                <a:ea typeface="Times New Roman" panose="02020603050405020304" pitchFamily="18" charset="0"/>
                <a:cs typeface="Arial" panose="020B0604020202020204" pitchFamily="34" charset="0"/>
              </a:rPr>
              <a:t>0770 </a:t>
            </a:r>
            <a:r>
              <a:rPr lang="en-US" dirty="0"/>
              <a:t>TS 29.122, CR </a:t>
            </a:r>
            <a:r>
              <a:rPr lang="en-GB" sz="1600" b="1" dirty="0">
                <a:effectLst/>
                <a:latin typeface="Times New Roman" panose="02020603050405020304" pitchFamily="18" charset="0"/>
                <a:ea typeface="SimSun" panose="02010600030101010101" pitchFamily="2" charset="-122"/>
                <a:cs typeface="Arial" panose="020B0604020202020204" pitchFamily="34" charset="0"/>
              </a:rPr>
              <a:t>0577 </a:t>
            </a:r>
            <a:r>
              <a:rPr lang="en-US" dirty="0"/>
              <a:t>TS 29.514, CR </a:t>
            </a:r>
            <a:r>
              <a:rPr lang="en-GB" sz="1400" b="1" dirty="0">
                <a:effectLst/>
                <a:latin typeface="Times New Roman" panose="02020603050405020304" pitchFamily="18" charset="0"/>
                <a:ea typeface="SimSun" panose="02010600030101010101" pitchFamily="2" charset="-122"/>
                <a:cs typeface="Arial" panose="020B0604020202020204" pitchFamily="34" charset="0"/>
              </a:rPr>
              <a:t>0561 </a:t>
            </a:r>
            <a:r>
              <a:rPr lang="en-US" dirty="0"/>
              <a:t>TS 29.514</a:t>
            </a:r>
            <a:endParaRPr lang="en-US" altLang="en-US" dirty="0"/>
          </a:p>
          <a:p>
            <a:r>
              <a:rPr lang="en-US" altLang="en-US" dirty="0"/>
              <a:t>Preferred way forward: Support of the report of “Direct Notification not supported”.</a:t>
            </a:r>
          </a:p>
          <a:p>
            <a:r>
              <a:rPr lang="en-US" altLang="en-US" dirty="0"/>
              <a:t>Argumentation:</a:t>
            </a:r>
          </a:p>
          <a:p>
            <a:pPr lvl="1"/>
            <a:r>
              <a:rPr lang="en-IN" sz="2000" dirty="0">
                <a:effectLst/>
                <a:latin typeface="Calibri" panose="020F0502020204030204" pitchFamily="34" charset="0"/>
                <a:ea typeface="Calibri" panose="020F0502020204030204" pitchFamily="34" charset="0"/>
              </a:rPr>
              <a:t>Even though UPF supports both direct and normal notification for QoS monitoring events at the same time since Rel-17, the UPF report is always based in the enforcement of one and only one QoS monitoring policy (per QoS monitoring parameter). When the PCF cannot consolidate PDV and PD in a QoS monitoring policy for PD towards the SMF, the PCF will inform the AF.</a:t>
            </a:r>
            <a:endParaRPr lang="en-US" sz="2400" dirty="0">
              <a:effectLst/>
              <a:latin typeface="Calibri" panose="020F0502020204030204" pitchFamily="34" charset="0"/>
              <a:ea typeface="Calibri" panose="020F0502020204030204" pitchFamily="34" charset="0"/>
            </a:endParaRPr>
          </a:p>
          <a:p>
            <a:pPr marL="914400" lvl="2" indent="0">
              <a:buNone/>
            </a:pPr>
            <a:endParaRPr lang="en-US" dirty="0"/>
          </a:p>
          <a:p>
            <a:pPr marL="914400" lvl="2" indent="0">
              <a:buNone/>
            </a:pPr>
            <a:endParaRPr lang="en-US" dirty="0"/>
          </a:p>
          <a:p>
            <a:pPr lvl="2"/>
            <a:endParaRPr lang="en-US" altLang="en-US" dirty="0"/>
          </a:p>
        </p:txBody>
      </p:sp>
    </p:spTree>
    <p:extLst>
      <p:ext uri="{BB962C8B-B14F-4D97-AF65-F5344CB8AC3E}">
        <p14:creationId xmlns:p14="http://schemas.microsoft.com/office/powerpoint/2010/main" val="35461001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Conclusion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Ericsson would like to receive feedback about:</a:t>
            </a:r>
          </a:p>
          <a:p>
            <a:pPr lvl="1"/>
            <a:r>
              <a:rPr lang="en-US" altLang="en-US" dirty="0"/>
              <a:t>Whether all the contentious issues are correctly identified</a:t>
            </a:r>
            <a:r>
              <a:rPr lang="en-US" altLang="en-US"/>
              <a:t>. </a:t>
            </a:r>
            <a:endParaRPr lang="en-US" altLang="en-US" dirty="0"/>
          </a:p>
          <a:p>
            <a:pPr lvl="1"/>
            <a:r>
              <a:rPr lang="en-US" altLang="en-US" dirty="0"/>
              <a:t>Which compromises can be achieved in each of the identified issues, so that the work can be concluded.</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5345</TotalTime>
  <Words>692</Words>
  <Application>Microsoft Office PowerPoint</Application>
  <PresentationFormat>Widescreen</PresentationFormat>
  <Paragraphs>50</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Contentious Issues XRM-QoS monitoring</vt:lpstr>
      <vt:lpstr>Outline</vt:lpstr>
      <vt:lpstr>Content</vt:lpstr>
      <vt:lpstr>Issue#1: Possibility to request different QoS monitoring policies for different QoS parameters</vt:lpstr>
      <vt:lpstr>Issue#2: Separate IEs versus one IE to report measurements of different QoS monitoring parameters</vt:lpstr>
      <vt:lpstr>Issue#3: Same Direct Notification policy for a SDF for different QoS monitoring parameters</vt:lpstr>
      <vt:lpstr>Issue#4: PCF Report of “Direct Notification not supported”</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Jan 01</cp:lastModifiedBy>
  <cp:revision>595</cp:revision>
  <dcterms:created xsi:type="dcterms:W3CDTF">2010-02-05T13:52:04Z</dcterms:created>
  <dcterms:modified xsi:type="dcterms:W3CDTF">2024-01-15T11:36:15Z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