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4"/>
  </p:notesMasterIdLst>
  <p:handoutMasterIdLst>
    <p:handoutMasterId r:id="rId25"/>
  </p:handoutMasterIdLst>
  <p:sldIdLst>
    <p:sldId id="341" r:id="rId5"/>
    <p:sldId id="417" r:id="rId6"/>
    <p:sldId id="408" r:id="rId7"/>
    <p:sldId id="415" r:id="rId8"/>
    <p:sldId id="418" r:id="rId9"/>
    <p:sldId id="378" r:id="rId10"/>
    <p:sldId id="396" r:id="rId11"/>
    <p:sldId id="397" r:id="rId12"/>
    <p:sldId id="419" r:id="rId13"/>
    <p:sldId id="420" r:id="rId14"/>
    <p:sldId id="421" r:id="rId15"/>
    <p:sldId id="410" r:id="rId16"/>
    <p:sldId id="403" r:id="rId17"/>
    <p:sldId id="380" r:id="rId18"/>
    <p:sldId id="379" r:id="rId19"/>
    <p:sldId id="413" r:id="rId20"/>
    <p:sldId id="412" r:id="rId21"/>
    <p:sldId id="414" r:id="rId22"/>
    <p:sldId id="411" r:id="rId2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6424" autoAdjust="0"/>
  </p:normalViewPr>
  <p:slideViewPr>
    <p:cSldViewPr snapToGrid="0">
      <p:cViewPr varScale="1">
        <p:scale>
          <a:sx n="112" d="100"/>
          <a:sy n="112" d="100"/>
        </p:scale>
        <p:origin x="40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11</a:t>
            </a:fld>
            <a:endParaRPr lang="en-GB" altLang="en-US"/>
          </a:p>
        </p:txBody>
      </p:sp>
    </p:spTree>
    <p:extLst>
      <p:ext uri="{BB962C8B-B14F-4D97-AF65-F5344CB8AC3E}">
        <p14:creationId xmlns:p14="http://schemas.microsoft.com/office/powerpoint/2010/main" val="10291096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a:t>
            </a:r>
            <a:r>
              <a:rPr lang="en-GB" altLang="en-US" sz="1200" b="1" dirty="0" smtClean="0">
                <a:latin typeface="Arial" panose="020B0604020202020204" pitchFamily="34" charset="0"/>
              </a:rPr>
              <a:t>131</a:t>
            </a:r>
            <a:r>
              <a:rPr lang="sv-SE" altLang="en-US" sz="1200" b="1" dirty="0">
                <a:latin typeface="Arial" panose="020B0604020202020204" pitchFamily="34" charset="0"/>
              </a:rPr>
              <a:t>	</a:t>
            </a:r>
          </a:p>
          <a:p>
            <a:r>
              <a:rPr lang="en-US" altLang="zh-CN" sz="1200" b="1" kern="1200" dirty="0" smtClean="0">
                <a:solidFill>
                  <a:schemeClr val="tx1"/>
                </a:solidFill>
                <a:effectLst/>
                <a:latin typeface="Arial" panose="020B0604020202020204" pitchFamily="34" charset="0"/>
                <a:ea typeface="+mn-ea"/>
                <a:cs typeface="Arial" panose="020B0604020202020204" pitchFamily="34" charset="0"/>
              </a:rPr>
              <a:t>Chicago</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 USA, 13 </a:t>
            </a:r>
            <a:r>
              <a:rPr lang="en-GB" altLang="zh-CN" sz="1200" b="1" kern="1200" dirty="0">
                <a:solidFill>
                  <a:schemeClr val="tx1"/>
                </a:solidFill>
                <a:effectLst/>
                <a:latin typeface="Arial" panose="020B0604020202020204" pitchFamily="34" charset="0"/>
                <a:ea typeface="+mn-ea"/>
                <a:cs typeface="Arial" panose="020B0604020202020204" pitchFamily="34" charset="0"/>
              </a:rPr>
              <a:t>- </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17 November, </a:t>
            </a:r>
            <a:r>
              <a:rPr lang="en-GB" altLang="zh-CN" sz="1200" b="1" kern="1200" dirty="0">
                <a:solidFill>
                  <a:schemeClr val="tx1"/>
                </a:solidFill>
                <a:effectLst/>
                <a:latin typeface="Arial" panose="020B0604020202020204" pitchFamily="34" charset="0"/>
                <a:ea typeface="+mn-ea"/>
                <a:cs typeface="Arial" panose="020B0604020202020204" pitchFamily="34" charset="0"/>
              </a:rPr>
              <a:t>2023</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C3-235001</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ct/WG3_interworking_ex-CN3/TSGC3_131_Chicago/Inbox/Drafts"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ct/WG3_interworking_ex-CN3/TSGC3_131_Chicago/Inbox"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tsg_ct/WG3_interworking_ex-CN3/TSGC3_131_Chicago/Docs/C3-235000.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ct/WG3_interworking_ex-CN3/TSGC3_131_Chicago/Docs/C3-235004.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www.3gpp.org/ftp/tsg_ct/WG3_interworking_ex-CN3/TSGC3_131_Chicago/Docs/C3-235003.zip" TargetMode="External"/><Relationship Id="rId5" Type="http://schemas.openxmlformats.org/officeDocument/2006/relationships/hyperlink" Target="https://www.3gpp.org/ftp/tsg_ct/WG3_interworking_ex-CN3/TSGC3_131_Chicago/Docs/C3-235005.zip" TargetMode="External"/><Relationship Id="rId4" Type="http://schemas.openxmlformats.org/officeDocument/2006/relationships/hyperlink" Target="https://www.3gpp.org/ftp/tsg_ct/WG3_interworking_ex-CN3/TSGC3_131_Chicago/Inbox/ChairNotes/draft_C3-235003.zi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ct/WG3_interworking_ex-CN3/TSGC3_131_Chicago/Inbox/ChairNotes" TargetMode="External"/><Relationship Id="rId2" Type="http://schemas.openxmlformats.org/officeDocument/2006/relationships/hyperlink" Target="https://www.3gpp.org/ftp/tsg_ct/WG3_interworking_ex-CN3/TSGC3_131_Chicago/Docs/C3-235003.zip" TargetMode="External"/><Relationship Id="rId1" Type="http://schemas.openxmlformats.org/officeDocument/2006/relationships/slideLayout" Target="../slideLayouts/slideLayout2.xml"/><Relationship Id="rId4" Type="http://schemas.openxmlformats.org/officeDocument/2006/relationships/hyperlink" Target="mailto:3GPP_TSG_CT_WG3_main@LIST.ETSI.ORG" TargetMode="External"/></Relationships>
</file>

<file path=ppt/slides/_rels/slide7.xml.rels><?xml version="1.0" encoding="UTF-8" standalone="yes"?>
<Relationships xmlns="http://schemas.openxmlformats.org/package/2006/relationships"><Relationship Id="rId2" Type="http://schemas.openxmlformats.org/officeDocument/2006/relationships/hyperlink" Target="https://portal.3gpp.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ct/WG3_interworking_ex-CN3/TSGC3_131_Chicago/Inbox"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a:t>
            </a:r>
            <a:r>
              <a:rPr lang="en-GB" altLang="en-US" dirty="0" smtClean="0"/>
              <a:t>CT3#131</a:t>
            </a:r>
            <a:endParaRPr lang="en-GB" altLang="en-US" dirty="0"/>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Email discussions                            (2/3)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180153" y="1834587"/>
            <a:ext cx="11296849" cy="4832032"/>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[NBI18] [18.2] [C3-230219] [r0] [</a:t>
            </a:r>
            <a:r>
              <a:rPr lang="en-US" altLang="zh-CN" sz="2000" dirty="0"/>
              <a:t>Updates on location reporting</a:t>
            </a:r>
            <a:r>
              <a:rPr lang="en-GB" altLang="zh-CN" sz="2000" dirty="0"/>
              <a:t>] should be called as </a:t>
            </a:r>
            <a:r>
              <a:rPr lang="en-GB" altLang="zh-CN" sz="2000" b="1" dirty="0"/>
              <a:t>C3-230219</a:t>
            </a:r>
            <a:r>
              <a:rPr lang="en-GB" altLang="zh-CN" sz="2000" b="1" dirty="0">
                <a:solidFill>
                  <a:srgbClr val="FF0000"/>
                </a:solidFill>
              </a:rPr>
              <a:t>_r1</a:t>
            </a:r>
            <a:r>
              <a:rPr lang="en-GB" altLang="zh-CN" sz="2000" dirty="0"/>
              <a:t>. New comments to that revision should use the email title: [NBI18] [18.2] [C3-230219] [</a:t>
            </a:r>
            <a:r>
              <a:rPr lang="en-GB" altLang="zh-CN" sz="2000" b="1" dirty="0">
                <a:solidFill>
                  <a:srgbClr val="FF0000"/>
                </a:solidFill>
              </a:rPr>
              <a:t>r1</a:t>
            </a:r>
            <a:r>
              <a:rPr lang="en-GB" altLang="zh-CN" sz="2000" dirty="0"/>
              <a:t>] [</a:t>
            </a:r>
            <a:r>
              <a:rPr lang="en-US" altLang="zh-CN" sz="2000" dirty="0"/>
              <a:t>Updates on location reporting</a:t>
            </a:r>
            <a:r>
              <a:rPr lang="en-GB" altLang="zh-CN" sz="2000" dirty="0"/>
              <a:t>] </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[15.2] [C3-230161+mirrors] [r0] [</a:t>
            </a:r>
            <a:r>
              <a:rPr lang="en-US" altLang="zh-CN" sz="1800" dirty="0"/>
              <a:t>Clarification regarding </a:t>
            </a:r>
            <a:r>
              <a:rPr lang="en-US" altLang="zh-CN" sz="1800" dirty="0" err="1"/>
              <a:t>maxReportNbr</a:t>
            </a:r>
            <a:r>
              <a:rPr lang="en-GB" altLang="zh-CN" sz="1800" dirty="0"/>
              <a: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a:t>
            </a:r>
            <a:r>
              <a:rPr lang="en-GB" altLang="zh-CN" sz="1800" dirty="0">
                <a:solidFill>
                  <a:srgbClr val="FF0000"/>
                </a:solidFill>
              </a:rPr>
              <a:t>NOT equal to </a:t>
            </a:r>
            <a:r>
              <a:rPr lang="en-GB" altLang="zh-CN" sz="1800" dirty="0"/>
              <a:t>the official “rev” field of the cover sheet. </a:t>
            </a:r>
            <a:r>
              <a:rPr lang="en-GB" altLang="zh-CN" sz="1800" b="1" dirty="0">
                <a:solidFill>
                  <a:srgbClr val="FF0000"/>
                </a:solidFill>
              </a:rPr>
              <a:t>The “rev” field of the cover sheet shall be upgraded only when the </a:t>
            </a:r>
            <a:r>
              <a:rPr lang="en-GB" altLang="zh-CN" sz="1800" b="1" dirty="0" err="1">
                <a:solidFill>
                  <a:srgbClr val="FF0000"/>
                </a:solidFill>
              </a:rPr>
              <a:t>Tdoc</a:t>
            </a:r>
            <a:r>
              <a:rPr lang="en-GB" altLang="zh-CN" sz="1800" b="1" dirty="0">
                <a:solidFill>
                  <a:srgbClr val="FF0000"/>
                </a:solidFill>
              </a:rPr>
              <a:t> number is changed</a:t>
            </a:r>
            <a:endParaRPr lang="en-US" altLang="en-US" sz="1800" dirty="0">
              <a:solidFill>
                <a:srgbClr val="FF0000"/>
              </a:solidFill>
            </a:endParaRPr>
          </a:p>
        </p:txBody>
      </p:sp>
    </p:spTree>
    <p:extLst>
      <p:ext uri="{BB962C8B-B14F-4D97-AF65-F5344CB8AC3E}">
        <p14:creationId xmlns:p14="http://schemas.microsoft.com/office/powerpoint/2010/main" val="4272177085"/>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Email discussions                            (3/3)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5928" y="1714946"/>
            <a:ext cx="11286309" cy="4679677"/>
          </a:xfrm>
        </p:spPr>
        <p:txBody>
          <a:bodyPr/>
          <a:lstStyle/>
          <a:p>
            <a:pPr marL="360000" lvl="0" indent="-288000"/>
            <a:r>
              <a:rPr lang="en-GB" altLang="zh-CN" sz="2000" dirty="0"/>
              <a:t>At the beginning of the email content, delegate will provide the summarized comment or reply with the tag “</a:t>
            </a:r>
            <a:r>
              <a:rPr lang="en-GB" altLang="zh-CN" sz="2000" b="1" dirty="0"/>
              <a:t>[</a:t>
            </a:r>
            <a:r>
              <a:rPr lang="en-GB" altLang="zh-CN" sz="2000" b="1" dirty="0" err="1"/>
              <a:t>ChairNotes</a:t>
            </a:r>
            <a:r>
              <a:rPr lang="en-GB" altLang="zh-CN" sz="2000" b="1" dirty="0"/>
              <a:t>] delegate name (Company name): summarized comment or reply.</a:t>
            </a:r>
            <a:r>
              <a:rPr lang="en-GB" altLang="zh-CN" sz="2000" dirty="0"/>
              <a:t>” which will be implemented into the Chair notes.</a:t>
            </a:r>
            <a:endParaRPr lang="zh-CN" altLang="zh-CN" sz="2000" dirty="0"/>
          </a:p>
          <a:p>
            <a:pPr lvl="1"/>
            <a:r>
              <a:rPr lang="en-GB" altLang="zh-CN" sz="1800" dirty="0"/>
              <a:t>Tag examples are as follows (non-exhaustive list):</a:t>
            </a:r>
            <a:endParaRPr lang="zh-CN" altLang="zh-CN" sz="1800" dirty="0"/>
          </a:p>
          <a:p>
            <a:pPr lvl="2"/>
            <a:r>
              <a:rPr lang="en-GB" altLang="zh-CN" sz="1400" dirty="0"/>
              <a:t>[</a:t>
            </a:r>
            <a:r>
              <a:rPr lang="en-GB" altLang="zh-CN" sz="1400" dirty="0" err="1"/>
              <a:t>ChairNotes</a:t>
            </a:r>
            <a:r>
              <a:rPr lang="en-GB" altLang="zh-CN" sz="1400" dirty="0"/>
              <a:t>] delegate name (Company name): require revision due to xxx.</a:t>
            </a:r>
            <a:endParaRPr lang="zh-CN" altLang="zh-CN" sz="1400" dirty="0"/>
          </a:p>
          <a:p>
            <a:pPr lvl="2"/>
            <a:r>
              <a:rPr lang="en-GB" altLang="zh-CN" sz="1400" dirty="0"/>
              <a:t>[</a:t>
            </a:r>
            <a:r>
              <a:rPr lang="en-GB" altLang="zh-CN" sz="1400" dirty="0" err="1"/>
              <a:t>ChairNotes</a:t>
            </a:r>
            <a:r>
              <a:rPr lang="en-GB" altLang="zh-CN" sz="1400" dirty="0"/>
              <a:t>] delegate name (Company name): still some comments are not considered.</a:t>
            </a:r>
            <a:endParaRPr lang="zh-CN" altLang="zh-CN" sz="1400" dirty="0"/>
          </a:p>
          <a:p>
            <a:pPr lvl="2"/>
            <a:r>
              <a:rPr lang="en-GB" altLang="zh-CN" sz="1400" dirty="0"/>
              <a:t>[</a:t>
            </a:r>
            <a:r>
              <a:rPr lang="en-GB" altLang="zh-CN" sz="1400" dirty="0" err="1"/>
              <a:t>ChairNotes</a:t>
            </a:r>
            <a:r>
              <a:rPr lang="en-GB" altLang="zh-CN" sz="1400" dirty="0"/>
              <a:t>] delegate name (Company name): further editorial comments.</a:t>
            </a:r>
            <a:endParaRPr lang="zh-CN" altLang="zh-CN" sz="1400" dirty="0"/>
          </a:p>
          <a:p>
            <a:pPr lvl="2"/>
            <a:r>
              <a:rPr lang="en-GB" altLang="zh-CN" sz="1400" dirty="0"/>
              <a:t>[</a:t>
            </a:r>
            <a:r>
              <a:rPr lang="en-GB" altLang="zh-CN" sz="1400" dirty="0" err="1"/>
              <a:t>ChairNotes</a:t>
            </a:r>
            <a:r>
              <a:rPr lang="en-GB" altLang="zh-CN" sz="1400" dirty="0"/>
              <a:t>] delegate name (Company name): request to postpone for the time being due to xxx.</a:t>
            </a:r>
            <a:endParaRPr lang="zh-CN" altLang="zh-CN" sz="1400" dirty="0"/>
          </a:p>
          <a:p>
            <a:pPr lvl="2"/>
            <a:r>
              <a:rPr lang="en-GB" altLang="zh-CN" sz="1400" dirty="0"/>
              <a:t>[</a:t>
            </a:r>
            <a:r>
              <a:rPr lang="en-GB" altLang="zh-CN" sz="1400" dirty="0" err="1"/>
              <a:t>ChairNotes</a:t>
            </a:r>
            <a:r>
              <a:rPr lang="en-GB" altLang="zh-CN" sz="1400" dirty="0"/>
              <a:t>] delegate name (Company name): same comments as </a:t>
            </a:r>
            <a:r>
              <a:rPr lang="en-GB" altLang="zh-CN" sz="1400" dirty="0" err="1"/>
              <a:t>wxyz</a:t>
            </a:r>
            <a:r>
              <a:rPr lang="en-GB" altLang="zh-CN" sz="1400" dirty="0"/>
              <a:t>.</a:t>
            </a:r>
            <a:endParaRPr lang="zh-CN" altLang="zh-CN" sz="1400" dirty="0"/>
          </a:p>
          <a:p>
            <a:pPr lvl="2"/>
            <a:r>
              <a:rPr lang="en-GB" altLang="zh-CN" sz="1400" dirty="0"/>
              <a:t>[</a:t>
            </a:r>
            <a:r>
              <a:rPr lang="en-GB" altLang="zh-CN" sz="1400" dirty="0" err="1"/>
              <a:t>ChairNotes</a:t>
            </a:r>
            <a:r>
              <a:rPr lang="en-GB" altLang="zh-CN" sz="1400" dirty="0"/>
              <a:t>] delegate name (Company name): disagree due to no stage 2 requirement.</a:t>
            </a:r>
            <a:endParaRPr lang="zh-CN" altLang="zh-CN" sz="1400" dirty="0"/>
          </a:p>
          <a:p>
            <a:pPr lvl="2"/>
            <a:r>
              <a:rPr lang="en-GB" altLang="zh-CN" sz="1400" dirty="0"/>
              <a:t>[</a:t>
            </a:r>
            <a:r>
              <a:rPr lang="en-GB" altLang="zh-CN" sz="1400" dirty="0" err="1"/>
              <a:t>ChairNotes</a:t>
            </a:r>
            <a:r>
              <a:rPr lang="en-GB" altLang="zh-CN" sz="1400" dirty="0"/>
              <a:t>] delegate name (Company name): r1 is available, no </a:t>
            </a:r>
            <a:r>
              <a:rPr lang="en-GB" altLang="zh-CN" sz="1400" dirty="0" err="1"/>
              <a:t>OpenAPI</a:t>
            </a:r>
            <a:r>
              <a:rPr lang="en-GB" altLang="zh-CN" sz="1400" dirty="0"/>
              <a:t> impact anymore.</a:t>
            </a:r>
            <a:endParaRPr lang="zh-CN" altLang="zh-CN" sz="1400" dirty="0"/>
          </a:p>
          <a:p>
            <a:pPr lvl="2"/>
            <a:r>
              <a:rPr lang="en-GB" altLang="zh-CN" sz="1400" dirty="0"/>
              <a:t>[</a:t>
            </a:r>
            <a:r>
              <a:rPr lang="en-GB" altLang="zh-CN" sz="1400" dirty="0" err="1"/>
              <a:t>ChairNotes</a:t>
            </a:r>
            <a:r>
              <a:rPr lang="en-GB" altLang="zh-CN" sz="1400" dirty="0"/>
              <a:t>] delegate name (Company name): fine with r1.</a:t>
            </a:r>
            <a:endParaRPr lang="zh-CN" altLang="zh-CN" sz="1400" dirty="0"/>
          </a:p>
          <a:p>
            <a:pPr lvl="2"/>
            <a:r>
              <a:rPr lang="en-GB" altLang="zh-CN" sz="1400" dirty="0"/>
              <a:t>[</a:t>
            </a:r>
            <a:r>
              <a:rPr lang="en-GB" altLang="zh-CN" sz="1400" dirty="0" err="1"/>
              <a:t>ChairNotes</a:t>
            </a:r>
            <a:r>
              <a:rPr lang="en-GB" altLang="zh-CN" sz="1400" dirty="0"/>
              <a:t>] delegate name (Company name): would like to co-sign.</a:t>
            </a:r>
            <a:endParaRPr lang="zh-CN" altLang="zh-CN" sz="1400" dirty="0"/>
          </a:p>
          <a:p>
            <a:pPr lvl="1"/>
            <a:r>
              <a:rPr lang="en-GB" altLang="zh-CN" sz="1800" dirty="0">
                <a:solidFill>
                  <a:srgbClr val="FF0000"/>
                </a:solidFill>
              </a:rPr>
              <a:t>Comments provided by emails may NOT be implemented into the Chair Notes since no much time for the Chair to check all the emails during the F2F meeting, especially on Friday, the last day of the meeting</a:t>
            </a:r>
          </a:p>
          <a:p>
            <a:pPr lvl="1"/>
            <a:r>
              <a:rPr lang="en-GB" altLang="zh-CN" sz="1800" dirty="0">
                <a:solidFill>
                  <a:srgbClr val="FF0000"/>
                </a:solidFill>
              </a:rPr>
              <a:t>Emails without the tag will NOT be implemented into the Chair Notes</a:t>
            </a:r>
          </a:p>
        </p:txBody>
      </p:sp>
    </p:spTree>
    <p:extLst>
      <p:ext uri="{BB962C8B-B14F-4D97-AF65-F5344CB8AC3E}">
        <p14:creationId xmlns:p14="http://schemas.microsoft.com/office/powerpoint/2010/main" val="1754837232"/>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Storage of draft contributions</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91886" y="1825625"/>
            <a:ext cx="11129554" cy="4351338"/>
          </a:xfrm>
        </p:spPr>
        <p:txBody>
          <a:bodyPr/>
          <a:lstStyle/>
          <a:p>
            <a:pPr marL="360000" lvl="0" indent="-288000"/>
            <a:r>
              <a:rPr lang="en-GB" altLang="zh-CN" sz="2000" dirty="0"/>
              <a:t>The preliminary versions of the revised contributions will be stored under a sub-folder in 3GPP server. Like e-meetings, </a:t>
            </a:r>
            <a:r>
              <a:rPr lang="en-GB" altLang="zh-CN" sz="2000" b="1" dirty="0"/>
              <a:t>each sub-folder is created for each work item within the Drafts folder under the local server 10.10.10.10 or the Draft folder at</a:t>
            </a:r>
            <a:r>
              <a:rPr lang="en-GB" altLang="zh-CN" sz="2000" dirty="0"/>
              <a:t>:</a:t>
            </a:r>
            <a:endParaRPr lang="zh-CN" altLang="zh-CN" sz="2000" dirty="0"/>
          </a:p>
          <a:p>
            <a:pPr lvl="1"/>
            <a:r>
              <a:rPr lang="en-GB" altLang="zh-CN" sz="2000" u="sng" dirty="0" smtClean="0">
                <a:solidFill>
                  <a:srgbClr val="FF0000"/>
                </a:solidFill>
                <a:hlinkClick r:id="rId2"/>
              </a:rPr>
              <a:t>https://www.3gpp.org/ftp/tsg_ct/WG3_interworking_ex-CN3/TSGC3_131_Chicago/Inbox/Drafts</a:t>
            </a:r>
            <a:endParaRPr lang="en-GB" altLang="zh-CN" sz="2000" u="sng" dirty="0">
              <a:solidFill>
                <a:srgbClr val="FF0000"/>
              </a:solidFill>
            </a:endParaRPr>
          </a:p>
          <a:p>
            <a:pPr marL="360000" indent="-288000"/>
            <a:r>
              <a:rPr lang="en-GB" altLang="zh-CN" sz="2000" dirty="0"/>
              <a:t>The naming convention for the revised contributions in the Drafts folder should </a:t>
            </a:r>
            <a:r>
              <a:rPr lang="en-GB" altLang="zh-CN" sz="2000" b="1" dirty="0"/>
              <a:t>correspond to the original </a:t>
            </a:r>
            <a:r>
              <a:rPr lang="en-GB" altLang="zh-CN" sz="2000" b="1" dirty="0" err="1"/>
              <a:t>Tdoc</a:t>
            </a:r>
            <a:r>
              <a:rPr lang="en-GB" altLang="zh-CN" sz="2000" b="1" dirty="0"/>
              <a:t> number followed by the draft revision number, </a:t>
            </a:r>
            <a:r>
              <a:rPr lang="en-GB" altLang="zh-CN" sz="2000" dirty="0"/>
              <a:t>e.g. C3-216050_r1, C3-216050_r2</a:t>
            </a:r>
            <a:endParaRPr lang="en-GB" altLang="zh-CN" sz="2000" u="sng" dirty="0"/>
          </a:p>
          <a:p>
            <a:pPr marL="360000" indent="-288000"/>
            <a:r>
              <a:rPr lang="en-GB" altLang="zh-CN" sz="2000" b="1" dirty="0"/>
              <a:t>For the contributions that no remote participants are involved into the discussion, the preliminary revisions will also be stored under the Drafts folder</a:t>
            </a:r>
            <a:r>
              <a:rPr lang="en-GB" altLang="zh-CN" sz="2000" dirty="0"/>
              <a:t>, the contributors can inform of the interested delegates during the meeting or offline</a:t>
            </a:r>
          </a:p>
          <a:p>
            <a:pPr marL="360000" indent="-288000"/>
            <a:r>
              <a:rPr lang="en-GB" altLang="zh-CN" sz="2000" dirty="0"/>
              <a:t>During email discussion procedure, the revised documents will NOT be shared by email as an attachment, only the link of the new draft contribution will be included in the corresponding email, in order to optimize the search of new stored files</a:t>
            </a:r>
            <a:endParaRPr lang="en-US" altLang="zh-CN" sz="2000" dirty="0"/>
          </a:p>
          <a:p>
            <a:endParaRPr lang="en-US" altLang="en-US" dirty="0"/>
          </a:p>
        </p:txBody>
      </p:sp>
    </p:spTree>
    <p:extLst>
      <p:ext uri="{BB962C8B-B14F-4D97-AF65-F5344CB8AC3E}">
        <p14:creationId xmlns:p14="http://schemas.microsoft.com/office/powerpoint/2010/main" val="396822928"/>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Handling of pre-agreed </a:t>
            </a:r>
            <a:r>
              <a:rPr lang="en-GB" altLang="en-US" dirty="0" err="1"/>
              <a:t>Tdocs</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6091" y="1773373"/>
            <a:ext cx="11286309" cy="4679677"/>
          </a:xfrm>
        </p:spPr>
        <p:txBody>
          <a:bodyPr/>
          <a:lstStyle/>
          <a:p>
            <a:pPr marL="360000" lvl="0" indent="-288000"/>
            <a:r>
              <a:rPr lang="en-GB" altLang="zh-CN" sz="2000" dirty="0"/>
              <a:t>Documents will be considered as pre-agreed during the meeting if there are no comments on them or when all companies that provided comments accept a preliminary revision. This will be indicated in the DAD accordingly during the meeting that handles the corresponding Agenda Item</a:t>
            </a:r>
            <a:endParaRPr lang="en-US" altLang="zh-CN" sz="2000" dirty="0"/>
          </a:p>
          <a:p>
            <a:pPr marL="360000" lvl="0" indent="-288000"/>
            <a:r>
              <a:rPr lang="en-GB" altLang="zh-CN" sz="2000" dirty="0"/>
              <a:t>Pre-agreed documents will be marked as agreed in the DAD </a:t>
            </a:r>
            <a:r>
              <a:rPr lang="en-GB" altLang="zh-CN" sz="2000" b="1" dirty="0"/>
              <a:t>in the last two days</a:t>
            </a:r>
            <a:r>
              <a:rPr lang="en-GB" altLang="zh-CN" sz="2000" dirty="0"/>
              <a:t>, </a:t>
            </a:r>
            <a:r>
              <a:rPr lang="en-GB" altLang="zh-CN" sz="2000" dirty="0" smtClean="0"/>
              <a:t>when </a:t>
            </a:r>
            <a:r>
              <a:rPr lang="en-GB" altLang="zh-CN" sz="2000" dirty="0"/>
              <a:t>there are no more comments, the </a:t>
            </a:r>
            <a:r>
              <a:rPr lang="en-GB" altLang="zh-CN" sz="2000" dirty="0" err="1"/>
              <a:t>Tdoc</a:t>
            </a:r>
            <a:r>
              <a:rPr lang="en-GB" altLang="zh-CN" sz="2000" dirty="0"/>
              <a:t> is reserved and available in the Inbox folder under the local server 10.10.10.10, or in the inbox folder under: </a:t>
            </a:r>
            <a:r>
              <a:rPr lang="en-GB" altLang="zh-CN" sz="2000" dirty="0" smtClean="0">
                <a:solidFill>
                  <a:srgbClr val="FF0000"/>
                </a:solidFill>
                <a:hlinkClick r:id="rId2"/>
              </a:rPr>
              <a:t>https://www.3gpp.org/ftp/tsg_ct/WG3_interworking_ex-CN3/TSGC3_131_Chicago/Inbox</a:t>
            </a:r>
            <a:r>
              <a:rPr lang="en-GB" altLang="zh-CN" sz="2000" dirty="0"/>
              <a:t/>
            </a:r>
            <a:br>
              <a:rPr lang="en-GB" altLang="zh-CN" sz="2000" dirty="0"/>
            </a:br>
            <a:r>
              <a:rPr lang="en-GB" altLang="zh-CN" sz="2000" dirty="0"/>
              <a:t/>
            </a:r>
            <a:br>
              <a:rPr lang="en-GB" altLang="zh-CN" sz="2000" dirty="0"/>
            </a:br>
            <a:r>
              <a:rPr lang="en-US" altLang="zh-CN" sz="2000" b="1" dirty="0"/>
              <a:t>NOTE: </a:t>
            </a:r>
            <a:r>
              <a:rPr lang="en-US" altLang="zh-CN" sz="2000" dirty="0"/>
              <a:t>The synching will be done automatically every 10 minutes, if the delegate feels that his/her </a:t>
            </a:r>
            <a:r>
              <a:rPr lang="en-US" altLang="zh-CN" sz="2000" dirty="0" err="1"/>
              <a:t>tdoc</a:t>
            </a:r>
            <a:r>
              <a:rPr lang="en-US" altLang="zh-CN" sz="2000" dirty="0"/>
              <a:t> needs immediate attention, please upload in both Inbox folders and notify the chair &amp; MCC immediately</a:t>
            </a:r>
            <a:endParaRPr lang="zh-CN" altLang="zh-CN" sz="2000" dirty="0"/>
          </a:p>
        </p:txBody>
      </p:sp>
    </p:spTree>
    <p:extLst>
      <p:ext uri="{BB962C8B-B14F-4D97-AF65-F5344CB8AC3E}">
        <p14:creationId xmlns:p14="http://schemas.microsoft.com/office/powerpoint/2010/main" val="2810508742"/>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b="1" dirty="0"/>
              <a:t>The meeting will officially end at 15:30 </a:t>
            </a:r>
            <a:r>
              <a:rPr lang="en-US" altLang="zh-CN" sz="2400" b="1" dirty="0" smtClean="0"/>
              <a:t>CDT </a:t>
            </a:r>
            <a:r>
              <a:rPr lang="en-US" altLang="zh-CN" sz="2400" b="1" dirty="0"/>
              <a:t>(estimated time) on Friday </a:t>
            </a:r>
            <a:r>
              <a:rPr lang="en-US" altLang="zh-CN" sz="2400" b="1" dirty="0" smtClean="0"/>
              <a:t>17</a:t>
            </a:r>
            <a:r>
              <a:rPr lang="en-US" altLang="zh-CN" sz="2400" b="1" baseline="30000" dirty="0" smtClean="0"/>
              <a:t>th</a:t>
            </a:r>
            <a:r>
              <a:rPr lang="en-US" altLang="zh-CN" sz="2400" b="1" dirty="0" smtClean="0"/>
              <a:t> November, </a:t>
            </a:r>
            <a:r>
              <a:rPr lang="en-US" altLang="zh-CN" sz="2400" b="1" dirty="0"/>
              <a:t>2023</a:t>
            </a:r>
          </a:p>
        </p:txBody>
      </p:sp>
    </p:spTree>
    <p:extLst>
      <p:ext uri="{BB962C8B-B14F-4D97-AF65-F5344CB8AC3E}">
        <p14:creationId xmlns:p14="http://schemas.microsoft.com/office/powerpoint/2010/main" val="1729816093"/>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48343" y="1825625"/>
            <a:ext cx="11216640" cy="4351338"/>
          </a:xfrm>
        </p:spPr>
        <p:txBody>
          <a:bodyPr/>
          <a:lstStyle/>
          <a:p>
            <a:pPr marL="360000" lvl="0" indent="-288000"/>
            <a:r>
              <a:rPr lang="en-GB" altLang="zh-CN" sz="2000" dirty="0"/>
              <a:t>The </a:t>
            </a:r>
            <a:r>
              <a:rPr lang="en-GB" altLang="zh-CN" sz="2000" dirty="0" err="1"/>
              <a:t>Tdoc</a:t>
            </a:r>
            <a:r>
              <a:rPr lang="en-GB" altLang="zh-CN" sz="2000" dirty="0"/>
              <a:t> numbers for CRs/DP of </a:t>
            </a:r>
            <a:r>
              <a:rPr lang="en-GB" altLang="zh-CN" sz="2000" dirty="0" err="1"/>
              <a:t>OpenAPI</a:t>
            </a:r>
            <a:r>
              <a:rPr lang="en-GB" altLang="zh-CN" sz="2000" dirty="0"/>
              <a:t> version update, new TSs/TR, presentation sheets, exception sheets for WIs, if any, will be handled under the email approval </a:t>
            </a:r>
            <a:r>
              <a:rPr lang="en-GB" altLang="zh-CN" sz="2000" dirty="0" smtClean="0"/>
              <a:t>procedure</a:t>
            </a:r>
          </a:p>
          <a:p>
            <a:pPr marL="360000" indent="-288000"/>
            <a:r>
              <a:rPr lang="en-US" altLang="zh-CN" sz="2000" dirty="0"/>
              <a:t>Rapporteurs will implement all the </a:t>
            </a:r>
            <a:r>
              <a:rPr lang="en-US" altLang="zh-CN" sz="2000" dirty="0" err="1" smtClean="0"/>
              <a:t>pCRs</a:t>
            </a:r>
            <a:r>
              <a:rPr lang="en-US" altLang="zh-CN" sz="2000" dirty="0" smtClean="0"/>
              <a:t> </a:t>
            </a:r>
            <a:r>
              <a:rPr lang="en-US" altLang="zh-CN" sz="2000" dirty="0"/>
              <a:t>agreed in CT3#131 meeting into </a:t>
            </a:r>
            <a:r>
              <a:rPr lang="en-US" altLang="zh-CN" sz="2000" dirty="0" smtClean="0"/>
              <a:t>the </a:t>
            </a:r>
            <a:r>
              <a:rPr lang="en-US" altLang="zh-CN" sz="2000" dirty="0"/>
              <a:t>new TSs/TR not under change </a:t>
            </a:r>
            <a:r>
              <a:rPr lang="en-US" altLang="zh-CN" sz="2000" dirty="0" smtClean="0"/>
              <a:t>control</a:t>
            </a:r>
            <a:endParaRPr lang="en-GB" altLang="zh-CN" sz="2000" dirty="0"/>
          </a:p>
          <a:p>
            <a:pPr marL="360000" indent="-288000"/>
            <a:r>
              <a:rPr lang="en-US" altLang="zh-CN" sz="2000" dirty="0" smtClean="0"/>
              <a:t>Rapporteurs will implement all the CRs agreed in both CT3#130 and CT3#131 meetings into the SBI-related TSs under change control</a:t>
            </a:r>
          </a:p>
          <a:p>
            <a:pPr marL="360000" indent="-288000"/>
            <a:r>
              <a:rPr lang="en-US" altLang="zh-CN" sz="2000" dirty="0" smtClean="0"/>
              <a:t>MCC </a:t>
            </a:r>
            <a:r>
              <a:rPr lang="en-US" altLang="zh-CN" sz="2000" dirty="0"/>
              <a:t>(Dongwook) will implement all the </a:t>
            </a:r>
            <a:r>
              <a:rPr lang="en-US" altLang="zh-CN" sz="2000" dirty="0" err="1" smtClean="0"/>
              <a:t>pCRs</a:t>
            </a:r>
            <a:r>
              <a:rPr lang="en-US" altLang="zh-CN" sz="2000" dirty="0" smtClean="0"/>
              <a:t> </a:t>
            </a:r>
            <a:r>
              <a:rPr lang="en-US" altLang="zh-CN" sz="2000" dirty="0"/>
              <a:t>agreed in </a:t>
            </a:r>
            <a:r>
              <a:rPr lang="en-US" altLang="zh-CN" sz="2000" dirty="0"/>
              <a:t>both CT3#130 and CT3#131 </a:t>
            </a:r>
            <a:r>
              <a:rPr lang="en-US" altLang="zh-CN" sz="2000" dirty="0" smtClean="0"/>
              <a:t>meetings </a:t>
            </a:r>
            <a:r>
              <a:rPr lang="en-US" altLang="zh-CN" sz="2000" dirty="0"/>
              <a:t>into the Non-SBI TSs under change control</a:t>
            </a:r>
          </a:p>
          <a:p>
            <a:pPr marL="360000" indent="-288000"/>
            <a:r>
              <a:rPr lang="en-GB" altLang="zh-CN" sz="2000" dirty="0"/>
              <a:t>Rapporteurs will store the </a:t>
            </a:r>
            <a:r>
              <a:rPr lang="en-GB" altLang="zh-CN" sz="2000" dirty="0" err="1"/>
              <a:t>OpenAPI</a:t>
            </a:r>
            <a:r>
              <a:rPr lang="en-GB" altLang="zh-CN" sz="2000" dirty="0"/>
              <a:t> files in 3GPP Forge as per current procedures, and will indicate the syntax errors which will be solved by bringing revision to the subsequent CT Plenary meeting.</a:t>
            </a:r>
          </a:p>
          <a:p>
            <a:pPr marL="0" indent="0">
              <a:buNone/>
            </a:pPr>
            <a:r>
              <a:rPr lang="en-GB" altLang="zh-CN" sz="2000" dirty="0"/>
              <a:t>For more details about the procedure after the </a:t>
            </a:r>
            <a:r>
              <a:rPr lang="en-US" altLang="zh-CN" sz="2000" dirty="0" smtClean="0"/>
              <a:t>CT3#131 </a:t>
            </a:r>
            <a:r>
              <a:rPr lang="en-US" altLang="zh-CN" sz="2000" dirty="0"/>
              <a:t>meeting </a:t>
            </a:r>
            <a:r>
              <a:rPr lang="en-GB" altLang="zh-CN" sz="2000" dirty="0"/>
              <a:t>, please refer to </a:t>
            </a:r>
            <a:r>
              <a:rPr lang="en-GB" altLang="zh-CN" sz="2000" dirty="0" smtClean="0"/>
              <a:t>C3-235002</a:t>
            </a:r>
            <a:r>
              <a:rPr lang="en-GB" altLang="zh-CN" sz="2000" dirty="0"/>
              <a:t>,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zh-CN" dirty="0"/>
              <a:t>Time line for Release 18</a:t>
            </a:r>
            <a:endParaRPr lang="en-GB" altLang="en-US" dirty="0"/>
          </a:p>
        </p:txBody>
      </p:sp>
      <p:graphicFrame>
        <p:nvGraphicFramePr>
          <p:cNvPr id="8" name="Tableau 3">
            <a:extLst>
              <a:ext uri="{FF2B5EF4-FFF2-40B4-BE49-F238E27FC236}">
                <a16:creationId xmlns=""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2501002441"/>
              </p:ext>
            </p:extLst>
          </p:nvPr>
        </p:nvGraphicFramePr>
        <p:xfrm>
          <a:off x="7375018" y="3022695"/>
          <a:ext cx="3688223" cy="2109120"/>
        </p:xfrm>
        <a:graphic>
          <a:graphicData uri="http://schemas.openxmlformats.org/drawingml/2006/table">
            <a:tbl>
              <a:tblPr firstRow="1" firstCol="1" bandRow="1"/>
              <a:tblGrid>
                <a:gridCol w="2714361">
                  <a:extLst>
                    <a:ext uri="{9D8B030D-6E8A-4147-A177-3AD203B41FA5}">
                      <a16:colId xmlns="" xmlns:a16="http://schemas.microsoft.com/office/drawing/2014/main" val="20000"/>
                    </a:ext>
                  </a:extLst>
                </a:gridCol>
                <a:gridCol w="973862">
                  <a:extLst>
                    <a:ext uri="{9D8B030D-6E8A-4147-A177-3AD203B41FA5}">
                      <a16:colId xmlns="" xmlns:a16="http://schemas.microsoft.com/office/drawing/2014/main" val="20001"/>
                    </a:ext>
                  </a:extLst>
                </a:gridCol>
              </a:tblGrid>
              <a:tr h="527280">
                <a:tc>
                  <a:txBody>
                    <a:bodyPr/>
                    <a:lstStyle/>
                    <a:p>
                      <a:pPr algn="ctr" fontAlgn="auto" hangingPunct="1">
                        <a:spcAft>
                          <a:spcPts val="0"/>
                        </a:spcAft>
                      </a:pPr>
                      <a:r>
                        <a:rPr lang="fr-FR" sz="1400" b="1" dirty="0">
                          <a:solidFill>
                            <a:srgbClr val="FFFFFF"/>
                          </a:solidFill>
                          <a:effectLst/>
                          <a:latin typeface="Arial"/>
                          <a:ea typeface="Times New Roman"/>
                        </a:rPr>
                        <a:t>Timeline</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Freeze date</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Stage 2 Functional Freeze</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a:solidFill>
                            <a:srgbClr val="000000"/>
                          </a:solidFill>
                          <a:effectLst/>
                          <a:latin typeface="Arial" panose="020B0604020202020204" pitchFamily="34" charset="0"/>
                          <a:ea typeface="宋体" panose="02010600030101010101" pitchFamily="2" charset="-122"/>
                        </a:rPr>
                        <a:t>June 2023</a:t>
                      </a:r>
                      <a:endParaRPr lang="zh-CN" sz="12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662809107"/>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Stage 3 Functional Freeze</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March 2024</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Protocol Coding Freeze (ASN.1 and </a:t>
                      </a:r>
                      <a:r>
                        <a:rPr lang="en-GB" sz="1200" dirty="0" err="1">
                          <a:solidFill>
                            <a:srgbClr val="000000"/>
                          </a:solidFill>
                          <a:effectLst/>
                          <a:latin typeface="Arial" panose="020B0604020202020204" pitchFamily="34" charset="0"/>
                          <a:ea typeface="宋体" panose="02010600030101010101" pitchFamily="2" charset="-122"/>
                        </a:rPr>
                        <a:t>OpenAPI</a:t>
                      </a:r>
                      <a:r>
                        <a:rPr lang="en-GB" sz="1200" dirty="0">
                          <a:solidFill>
                            <a:srgbClr val="000000"/>
                          </a:solidFill>
                          <a:effectLst/>
                          <a:latin typeface="Arial" panose="020B0604020202020204" pitchFamily="34" charset="0"/>
                          <a:ea typeface="宋体" panose="02010600030101010101" pitchFamily="2" charset="-122"/>
                        </a:rPr>
                        <a:t>)</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June 2024</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pic>
        <p:nvPicPr>
          <p:cNvPr id="1028" name="Picture 4" descr="C:\Users\y00354572\AppData\Roaming\eSpace_Desktop\UserData\y00354572\imagefiles\originalImgfiles\124B126A-9923-464C-87CA-8DCF66AC213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88969"/>
            <a:ext cx="7178467" cy="3787987"/>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7375018" y="2252312"/>
            <a:ext cx="3688223" cy="584775"/>
          </a:xfrm>
          <a:prstGeom prst="rect">
            <a:avLst/>
          </a:prstGeom>
          <a:solidFill>
            <a:schemeClr val="bg1">
              <a:lumMod val="95000"/>
            </a:schemeClr>
          </a:solidFill>
        </p:spPr>
        <p:txBody>
          <a:bodyPr wrap="square" rtlCol="0">
            <a:spAutoFit/>
          </a:bodyPr>
          <a:lstStyle/>
          <a:p>
            <a:r>
              <a:rPr lang="en-US" altLang="zh-CN" sz="1600" dirty="0"/>
              <a:t>The timeline was endorsed at December 2022 TSGs (#98-e)</a:t>
            </a:r>
            <a:endParaRPr lang="zh-CN" altLang="en-US" sz="1600" dirty="0"/>
          </a:p>
        </p:txBody>
      </p:sp>
    </p:spTree>
    <p:extLst>
      <p:ext uri="{BB962C8B-B14F-4D97-AF65-F5344CB8AC3E}">
        <p14:creationId xmlns:p14="http://schemas.microsoft.com/office/powerpoint/2010/main" val="1254290278"/>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Examples: </a:t>
            </a:r>
          </a:p>
          <a:p>
            <a:pPr lvl="1"/>
            <a:r>
              <a:rPr lang="en-GB" altLang="zh-CN" sz="2000" dirty="0"/>
              <a:t>The CR introduces a new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Time plan for </a:t>
            </a:r>
            <a:r>
              <a:rPr lang="en-GB" altLang="en-US" dirty="0" smtClean="0"/>
              <a:t>CT3#131 </a:t>
            </a:r>
            <a:endParaRPr lang="en-GB" altLang="en-US" dirty="0"/>
          </a:p>
        </p:txBody>
      </p:sp>
      <p:sp>
        <p:nvSpPr>
          <p:cNvPr id="5"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a:latin typeface="Arial" panose="020B0604020202020204" pitchFamily="34" charset="0"/>
                <a:cs typeface="Arial" panose="020B0604020202020204" pitchFamily="34" charset="0"/>
              </a:rPr>
              <a:t>Registration deadline: </a:t>
            </a:r>
            <a:r>
              <a:rPr lang="en-US" altLang="zh-CN" sz="1600" u="sng" dirty="0">
                <a:latin typeface="Arial" panose="020B0604020202020204" pitchFamily="34" charset="0"/>
                <a:cs typeface="Arial" panose="020B0604020202020204" pitchFamily="34" charset="0"/>
              </a:rPr>
              <a:t>Monday, </a:t>
            </a:r>
            <a:r>
              <a:rPr lang="en-US" altLang="zh-CN" sz="1600" u="sng" dirty="0" smtClean="0">
                <a:latin typeface="Arial" panose="020B0604020202020204" pitchFamily="34" charset="0"/>
                <a:cs typeface="Arial" panose="020B0604020202020204" pitchFamily="34" charset="0"/>
              </a:rPr>
              <a:t>06</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November </a:t>
            </a:r>
            <a:r>
              <a:rPr lang="en-US" altLang="zh-CN" sz="1600" u="sng" dirty="0">
                <a:latin typeface="Arial" panose="020B0604020202020204" pitchFamily="34" charset="0"/>
                <a:cs typeface="Arial" panose="020B0604020202020204" pitchFamily="34" charset="0"/>
              </a:rPr>
              <a:t>2023 </a:t>
            </a:r>
            <a:r>
              <a:rPr lang="en-US" altLang="zh-CN" sz="1600" u="sng" dirty="0" smtClean="0">
                <a:latin typeface="Arial" panose="020B0604020202020204" pitchFamily="34" charset="0"/>
                <a:cs typeface="Arial" panose="020B0604020202020204" pitchFamily="34" charset="0"/>
              </a:rPr>
              <a:t>09:00 (UTC -6)</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deadline: </a:t>
            </a:r>
            <a:r>
              <a:rPr lang="en-US" altLang="zh-CN" sz="1600" u="sng" dirty="0">
                <a:latin typeface="Arial" panose="020B0604020202020204" pitchFamily="34" charset="0"/>
                <a:cs typeface="Arial" panose="020B0604020202020204" pitchFamily="34" charset="0"/>
              </a:rPr>
              <a:t>Monday, </a:t>
            </a:r>
            <a:r>
              <a:rPr lang="en-US" altLang="zh-CN" sz="1600" u="sng" dirty="0" smtClean="0">
                <a:latin typeface="Arial" panose="020B0604020202020204" pitchFamily="34" charset="0"/>
                <a:cs typeface="Arial" panose="020B0604020202020204" pitchFamily="34" charset="0"/>
              </a:rPr>
              <a:t>06</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November </a:t>
            </a:r>
            <a:r>
              <a:rPr lang="en-US" altLang="zh-CN" sz="1600" u="sng" dirty="0">
                <a:latin typeface="Arial" panose="020B0604020202020204" pitchFamily="34" charset="0"/>
                <a:cs typeface="Arial" panose="020B0604020202020204" pitchFamily="34" charset="0"/>
              </a:rPr>
              <a:t>2023 14:00 </a:t>
            </a:r>
            <a:r>
              <a:rPr lang="en-US" altLang="zh-CN" sz="1600" u="sng" dirty="0" smtClean="0">
                <a:latin typeface="Arial" panose="020B0604020202020204" pitchFamily="34" charset="0"/>
                <a:cs typeface="Arial" panose="020B0604020202020204" pitchFamily="34" charset="0"/>
              </a:rPr>
              <a:t>UTC</a:t>
            </a:r>
            <a:endParaRPr lang="en-US" altLang="zh-CN" sz="1600"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submission deadline: </a:t>
            </a:r>
            <a:r>
              <a:rPr lang="en-US" altLang="zh-CN" sz="1600" u="sng" dirty="0">
                <a:latin typeface="Arial" panose="020B0604020202020204" pitchFamily="34" charset="0"/>
                <a:cs typeface="Arial" panose="020B0604020202020204" pitchFamily="34" charset="0"/>
              </a:rPr>
              <a:t>Tuesday, </a:t>
            </a:r>
            <a:r>
              <a:rPr lang="en-US" altLang="zh-CN" sz="1600" u="sng" dirty="0" smtClean="0">
                <a:latin typeface="Arial" panose="020B0604020202020204" pitchFamily="34" charset="0"/>
                <a:cs typeface="Arial" panose="020B0604020202020204" pitchFamily="34" charset="0"/>
              </a:rPr>
              <a:t>07</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November </a:t>
            </a:r>
            <a:r>
              <a:rPr lang="en-US" altLang="zh-CN" sz="1600" u="sng" dirty="0">
                <a:latin typeface="Arial" panose="020B0604020202020204" pitchFamily="34" charset="0"/>
                <a:cs typeface="Arial" panose="020B0604020202020204" pitchFamily="34" charset="0"/>
              </a:rPr>
              <a:t>2023 07:00 </a:t>
            </a:r>
            <a:r>
              <a:rPr lang="en-US" altLang="zh-CN" sz="1600" u="sng" dirty="0" smtClean="0">
                <a:latin typeface="Arial" panose="020B0604020202020204" pitchFamily="34" charset="0"/>
                <a:cs typeface="Arial" panose="020B0604020202020204" pitchFamily="34" charset="0"/>
              </a:rPr>
              <a:t>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Schedule: </a:t>
            </a:r>
            <a:r>
              <a:rPr lang="en-US" altLang="zh-CN" sz="1600" u="sng" dirty="0">
                <a:latin typeface="Arial" panose="020B0604020202020204" pitchFamily="34" charset="0"/>
                <a:cs typeface="Arial" panose="020B0604020202020204" pitchFamily="34" charset="0"/>
              </a:rPr>
              <a:t>Wednesday, </a:t>
            </a:r>
            <a:r>
              <a:rPr lang="en-US" altLang="zh-CN" sz="1600" u="sng" dirty="0" smtClean="0">
                <a:latin typeface="Arial" panose="020B0604020202020204" pitchFamily="34" charset="0"/>
                <a:cs typeface="Arial" panose="020B0604020202020204" pitchFamily="34" charset="0"/>
              </a:rPr>
              <a:t>08</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November </a:t>
            </a:r>
            <a:r>
              <a:rPr lang="en-US" altLang="zh-CN" sz="1600" u="sng" dirty="0">
                <a:latin typeface="Arial" panose="020B0604020202020204" pitchFamily="34" charset="0"/>
                <a:cs typeface="Arial" panose="020B0604020202020204" pitchFamily="34" charset="0"/>
              </a:rPr>
              <a:t>2023 07:00 </a:t>
            </a:r>
            <a:r>
              <a:rPr lang="en-US" altLang="zh-CN" sz="1600" u="sng" dirty="0" smtClean="0">
                <a:latin typeface="Arial" panose="020B0604020202020204" pitchFamily="34" charset="0"/>
                <a:cs typeface="Arial" panose="020B0604020202020204" pitchFamily="34" charset="0"/>
              </a:rPr>
              <a:t>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1: </a:t>
            </a:r>
            <a:r>
              <a:rPr lang="en-US" altLang="zh-CN" sz="1600" u="sng" dirty="0">
                <a:latin typeface="Arial" panose="020B0604020202020204" pitchFamily="34" charset="0"/>
                <a:cs typeface="Arial" panose="020B0604020202020204" pitchFamily="34" charset="0"/>
              </a:rPr>
              <a:t>Friday, </a:t>
            </a:r>
            <a:r>
              <a:rPr lang="en-US" altLang="zh-CN" sz="1600" u="sng" dirty="0" smtClean="0">
                <a:latin typeface="Arial" panose="020B0604020202020204" pitchFamily="34" charset="0"/>
                <a:cs typeface="Arial" panose="020B0604020202020204" pitchFamily="34" charset="0"/>
              </a:rPr>
              <a:t>10</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November </a:t>
            </a:r>
            <a:r>
              <a:rPr lang="en-US" altLang="zh-CN" sz="1600" u="sng" dirty="0">
                <a:latin typeface="Arial" panose="020B0604020202020204" pitchFamily="34" charset="0"/>
                <a:cs typeface="Arial" panose="020B0604020202020204" pitchFamily="34" charset="0"/>
              </a:rPr>
              <a:t>2023 07:00 </a:t>
            </a:r>
            <a:r>
              <a:rPr lang="en-US" altLang="zh-CN" sz="1600" u="sng" dirty="0" smtClean="0">
                <a:latin typeface="Arial" panose="020B0604020202020204" pitchFamily="34" charset="0"/>
                <a:cs typeface="Arial" panose="020B0604020202020204" pitchFamily="34" charset="0"/>
              </a:rPr>
              <a:t>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meeting: </a:t>
            </a:r>
            <a:r>
              <a:rPr lang="en-US" altLang="zh-CN" sz="1600" u="sng" dirty="0">
                <a:latin typeface="Arial" panose="020B0604020202020204" pitchFamily="34" charset="0"/>
                <a:cs typeface="Arial" panose="020B0604020202020204" pitchFamily="34" charset="0"/>
              </a:rPr>
              <a:t>Monday, </a:t>
            </a:r>
            <a:r>
              <a:rPr lang="en-US" altLang="zh-CN" sz="1600" u="sng" dirty="0" smtClean="0">
                <a:latin typeface="Arial" panose="020B0604020202020204" pitchFamily="34" charset="0"/>
                <a:cs typeface="Arial" panose="020B0604020202020204" pitchFamily="34" charset="0"/>
              </a:rPr>
              <a:t>13</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November 2023 </a:t>
            </a:r>
            <a:r>
              <a:rPr lang="en-US" altLang="zh-CN" sz="1600" u="sng" dirty="0">
                <a:latin typeface="Arial" panose="020B0604020202020204" pitchFamily="34" charset="0"/>
                <a:cs typeface="Arial" panose="020B0604020202020204" pitchFamily="34" charset="0"/>
              </a:rPr>
              <a:t>09:00 </a:t>
            </a:r>
            <a:r>
              <a:rPr lang="en-US" altLang="zh-CN" sz="1600" u="sng" dirty="0" smtClean="0">
                <a:latin typeface="Arial" panose="020B0604020202020204" pitchFamily="34" charset="0"/>
                <a:cs typeface="Arial" panose="020B0604020202020204" pitchFamily="34" charset="0"/>
              </a:rPr>
              <a:t>CDT</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X: </a:t>
            </a:r>
            <a:r>
              <a:rPr lang="en-US" altLang="zh-CN" sz="1600" dirty="0">
                <a:latin typeface="Arial" panose="020B0604020202020204" pitchFamily="34" charset="0"/>
                <a:cs typeface="Arial" panose="020B0604020202020204" pitchFamily="34" charset="0"/>
              </a:rPr>
              <a:t>End of every Business Day</a:t>
            </a:r>
            <a:endParaRPr lang="en-US" altLang="zh-CN" sz="1600" b="1"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meeting: </a:t>
            </a:r>
            <a:r>
              <a:rPr lang="en-US" altLang="zh-CN" sz="1600" u="sng" dirty="0">
                <a:latin typeface="Arial" panose="020B0604020202020204" pitchFamily="34" charset="0"/>
                <a:cs typeface="Arial" panose="020B0604020202020204" pitchFamily="34" charset="0"/>
              </a:rPr>
              <a:t>Friday, </a:t>
            </a:r>
            <a:r>
              <a:rPr lang="en-US" altLang="zh-CN" sz="1600" u="sng" dirty="0" smtClean="0">
                <a:latin typeface="Arial" panose="020B0604020202020204" pitchFamily="34" charset="0"/>
                <a:cs typeface="Arial" panose="020B0604020202020204" pitchFamily="34" charset="0"/>
              </a:rPr>
              <a:t>17</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November </a:t>
            </a:r>
            <a:r>
              <a:rPr lang="en-US" altLang="zh-CN" sz="1600" u="sng" dirty="0">
                <a:latin typeface="Arial" panose="020B0604020202020204" pitchFamily="34" charset="0"/>
                <a:cs typeface="Arial" panose="020B0604020202020204" pitchFamily="34" charset="0"/>
              </a:rPr>
              <a:t>2023 15:30 </a:t>
            </a:r>
            <a:r>
              <a:rPr lang="en-US" altLang="zh-CN" sz="1600" u="sng" dirty="0" smtClean="0">
                <a:latin typeface="Arial" panose="020B0604020202020204" pitchFamily="34" charset="0"/>
                <a:cs typeface="Arial" panose="020B0604020202020204" pitchFamily="34" charset="0"/>
              </a:rPr>
              <a:t>CDT </a:t>
            </a:r>
            <a:r>
              <a:rPr lang="en-US" altLang="zh-CN" sz="1600" u="sng" dirty="0">
                <a:latin typeface="Arial" panose="020B0604020202020204" pitchFamily="34" charset="0"/>
                <a:cs typeface="Arial" panose="020B0604020202020204" pitchFamily="34" charset="0"/>
              </a:rPr>
              <a:t>(estimated time)</a:t>
            </a:r>
          </a:p>
        </p:txBody>
      </p:sp>
    </p:spTree>
    <p:extLst>
      <p:ext uri="{BB962C8B-B14F-4D97-AF65-F5344CB8AC3E}">
        <p14:creationId xmlns:p14="http://schemas.microsoft.com/office/powerpoint/2010/main" val="2160649466"/>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Before the </a:t>
            </a:r>
            <a:r>
              <a:rPr lang="en-GB" altLang="en-US" dirty="0" smtClean="0"/>
              <a:t>CT3#131 </a:t>
            </a:r>
            <a:r>
              <a:rPr lang="en-GB" altLang="en-US" dirty="0"/>
              <a:t>meeting       (1/2)</a:t>
            </a:r>
          </a:p>
        </p:txBody>
      </p:sp>
      <p:sp>
        <p:nvSpPr>
          <p:cNvPr id="50"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188008" y="1741963"/>
            <a:ext cx="11596642" cy="4289425"/>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contribution</a:t>
            </a:r>
          </a:p>
          <a:p>
            <a:pPr lvl="1"/>
            <a:r>
              <a:rPr lang="en-US" altLang="zh-CN" sz="1800" dirty="0"/>
              <a:t>Refer to the draft agenda as </a:t>
            </a:r>
            <a:r>
              <a:rPr lang="en-US" altLang="zh-CN" sz="1800" dirty="0" smtClean="0">
                <a:hlinkClick r:id="rId4"/>
              </a:rPr>
              <a:t>C3-235000</a:t>
            </a:r>
            <a:r>
              <a:rPr lang="en-US" altLang="zh-CN" sz="1800" dirty="0" smtClean="0"/>
              <a:t> </a:t>
            </a:r>
            <a:endParaRPr lang="en-US" altLang="zh-CN" sz="1800" dirty="0"/>
          </a:p>
          <a:p>
            <a:pPr lvl="1"/>
            <a:r>
              <a:rPr lang="en-US" altLang="zh-CN" sz="1800" dirty="0"/>
              <a:t>For this meeting, all releases will be handled and Rel-18 shares the highest priority. In addition,</a:t>
            </a:r>
          </a:p>
          <a:p>
            <a:pPr lvl="2">
              <a:buFont typeface="Wingdings" panose="05000000000000000000" pitchFamily="2" charset="2"/>
              <a:buChar char="ü"/>
            </a:pPr>
            <a:r>
              <a:rPr lang="en-US" altLang="zh-CN" sz="1800" dirty="0"/>
              <a:t>For Rel-18, maximum </a:t>
            </a:r>
            <a:r>
              <a:rPr lang="en-US" altLang="zh-CN" sz="1800" b="1" dirty="0" smtClean="0"/>
              <a:t>10</a:t>
            </a:r>
            <a:r>
              <a:rPr lang="en-US" altLang="zh-CN" sz="1800" dirty="0" smtClean="0"/>
              <a:t> </a:t>
            </a:r>
            <a:r>
              <a:rPr lang="en-US" altLang="zh-CN" sz="1800" dirty="0"/>
              <a:t>(p)CRs per company (as first source company) per Agenda Item/Work Item </a:t>
            </a:r>
            <a:r>
              <a:rPr lang="en-US" altLang="zh-CN" sz="1800" b="1" dirty="0"/>
              <a:t>for </a:t>
            </a:r>
            <a:r>
              <a:rPr lang="en-US" altLang="zh-CN" sz="1800" b="1" dirty="0"/>
              <a:t>NBI18, SBIProtoc18, XRM, eNA_Ph3 and ADAES</a:t>
            </a:r>
            <a:r>
              <a:rPr lang="en-US" altLang="zh-CN" sz="1800" dirty="0" smtClean="0"/>
              <a:t>; </a:t>
            </a:r>
            <a:r>
              <a:rPr lang="en-US" altLang="zh-CN" sz="1800" dirty="0"/>
              <a:t>maximum </a:t>
            </a:r>
            <a:r>
              <a:rPr lang="en-US" altLang="zh-CN" sz="1800" b="1" dirty="0"/>
              <a:t>6</a:t>
            </a:r>
            <a:r>
              <a:rPr lang="en-US" altLang="zh-CN" sz="1800" dirty="0"/>
              <a:t> (p)CRs per company (as first source company) per other Agenda item; Gentle agreement on new API definition applies to this meeting</a:t>
            </a:r>
          </a:p>
          <a:p>
            <a:pPr lvl="2">
              <a:buFont typeface="Wingdings" panose="05000000000000000000" pitchFamily="2" charset="2"/>
              <a:buChar char="ü"/>
            </a:pPr>
            <a:r>
              <a:rPr lang="en-US" altLang="zh-CN" sz="1800" dirty="0"/>
              <a:t>For pre Rel-18, maximum </a:t>
            </a:r>
            <a:r>
              <a:rPr lang="en-US" altLang="zh-CN" sz="1800" b="1" dirty="0"/>
              <a:t>2</a:t>
            </a:r>
            <a:r>
              <a:rPr lang="en-US" altLang="zh-CN" sz="1800" dirty="0"/>
              <a:t> CRs per company (as first source company) per Agenda Item, not including mirror ones. </a:t>
            </a:r>
            <a:r>
              <a:rPr lang="en-GB" altLang="zh-CN" sz="1800" dirty="0"/>
              <a:t>Only FASMO CRs will be accepted</a:t>
            </a:r>
            <a:endParaRPr lang="en-US" altLang="zh-CN" sz="1800" dirty="0"/>
          </a:p>
          <a:p>
            <a:pPr lvl="2">
              <a:buFont typeface="Wingdings" panose="05000000000000000000" pitchFamily="2" charset="2"/>
              <a:buChar char="ü"/>
            </a:pPr>
            <a:r>
              <a:rPr lang="en-US" altLang="zh-CN" sz="1800" dirty="0"/>
              <a:t>Maximum 100 (p)CRs per company (as first source company) in total for all the Agenda items, </a:t>
            </a:r>
            <a:r>
              <a:rPr lang="en-US" altLang="zh-CN" sz="1800" b="1" dirty="0"/>
              <a:t>including mirror ones</a:t>
            </a:r>
            <a:r>
              <a:rPr lang="en-US" altLang="zh-CN" sz="1800" dirty="0"/>
              <a:t>.</a:t>
            </a:r>
          </a:p>
          <a:p>
            <a:pPr lvl="2">
              <a:buFont typeface="Wingdings" panose="05000000000000000000" pitchFamily="2" charset="2"/>
              <a:buChar char="ü"/>
            </a:pPr>
            <a:r>
              <a:rPr lang="en-US" altLang="zh-CN" sz="1800" dirty="0"/>
              <a:t>The </a:t>
            </a:r>
            <a:r>
              <a:rPr lang="en-US" altLang="zh-CN" sz="1800" dirty="0" err="1"/>
              <a:t>Tdocs</a:t>
            </a:r>
            <a:r>
              <a:rPr lang="en-US" altLang="zh-CN" sz="1800" dirty="0"/>
              <a:t> for </a:t>
            </a:r>
            <a:r>
              <a:rPr lang="en-US" altLang="zh-CN" sz="1800" dirty="0" err="1"/>
              <a:t>OpenAPI</a:t>
            </a:r>
            <a:r>
              <a:rPr lang="en-US" altLang="zh-CN" sz="1800" dirty="0"/>
              <a:t> updates, for new TSs not under change control, </a:t>
            </a:r>
            <a:r>
              <a:rPr lang="en-GB" altLang="zh-CN" sz="1800" dirty="0"/>
              <a:t>presentation sheets or exception sheets for WIs, if any, </a:t>
            </a:r>
            <a:r>
              <a:rPr lang="en-US" altLang="zh-CN" sz="1800" dirty="0"/>
              <a:t>are exceptions in above bullets, those documents will be handled during email approval process as usual.</a:t>
            </a:r>
          </a:p>
          <a:p>
            <a:pPr lvl="2">
              <a:buFont typeface="Wingdings" panose="05000000000000000000" pitchFamily="2" charset="2"/>
              <a:buChar char="ü"/>
            </a:pPr>
            <a:r>
              <a:rPr lang="en-GB" altLang="zh-CN" sz="1800" dirty="0"/>
              <a:t>LATE documents (unavailable at the submission deadline) will not be handled by the CT3 meeting</a:t>
            </a:r>
          </a:p>
          <a:p>
            <a:pPr lvl="1"/>
            <a:r>
              <a:rPr lang="en-GB" altLang="zh-CN" sz="1800" dirty="0"/>
              <a:t>If 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Before the </a:t>
            </a:r>
            <a:r>
              <a:rPr lang="en-GB" altLang="en-US" dirty="0" smtClean="0"/>
              <a:t>CT3#131 </a:t>
            </a:r>
            <a:r>
              <a:rPr lang="en-GB" altLang="en-US" dirty="0"/>
              <a:t>meeting       (2/2)</a:t>
            </a:r>
          </a:p>
        </p:txBody>
      </p:sp>
      <p:sp>
        <p:nvSpPr>
          <p:cNvPr id="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79732" y="1861604"/>
            <a:ext cx="10820244" cy="4289425"/>
          </a:xfrm>
        </p:spPr>
        <p:txBody>
          <a:bodyPr/>
          <a:lstStyle/>
          <a:p>
            <a:pPr marL="360000" lvl="0" indent="-288000"/>
            <a:r>
              <a:rPr lang="en-GB" altLang="zh-CN" sz="2000" dirty="0"/>
              <a:t>The Chair will provide the DAD at submission deadline (as </a:t>
            </a:r>
            <a:r>
              <a:rPr lang="en-GB" altLang="zh-CN" sz="2000" dirty="0" smtClean="0">
                <a:hlinkClick r:id="rId3"/>
              </a:rPr>
              <a:t>C3-235004</a:t>
            </a:r>
            <a:r>
              <a:rPr lang="en-GB" altLang="zh-CN" sz="2000" dirty="0"/>
              <a:t>) </a:t>
            </a:r>
            <a:r>
              <a:rPr lang="en-US" altLang="zh-CN" sz="2000" dirty="0"/>
              <a:t>by </a:t>
            </a:r>
            <a:r>
              <a:rPr lang="en-GB" altLang="zh-CN" sz="2000" dirty="0"/>
              <a:t>Tuesday, </a:t>
            </a:r>
            <a:r>
              <a:rPr lang="en-US" altLang="zh-CN" sz="2000" dirty="0" smtClean="0"/>
              <a:t>07</a:t>
            </a:r>
            <a:r>
              <a:rPr lang="en-US" altLang="zh-CN" sz="2000" baseline="30000" dirty="0" smtClean="0"/>
              <a:t>th</a:t>
            </a:r>
            <a:r>
              <a:rPr lang="en-US" altLang="zh-CN" sz="2000" dirty="0" smtClean="0"/>
              <a:t> November </a:t>
            </a:r>
            <a:r>
              <a:rPr lang="en-US" altLang="zh-CN" sz="2000" dirty="0"/>
              <a:t>2023</a:t>
            </a:r>
            <a:r>
              <a:rPr lang="en-GB" altLang="zh-CN" sz="2000" dirty="0"/>
              <a:t>. The DAD will 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2000" dirty="0"/>
              <a:t>When a LS requires an action (CRs, LS reply), the related documents should be submitted to the meeting. Otherwise the LS will be postponed.</a:t>
            </a:r>
            <a:endParaRPr lang="zh-CN" altLang="zh-CN" sz="2000" dirty="0"/>
          </a:p>
          <a:p>
            <a:pPr marL="360000" indent="-288000"/>
            <a:r>
              <a:rPr lang="en-GB" altLang="zh-CN" sz="2000" dirty="0"/>
              <a:t>The Chair will provide a preliminary proposed schedule</a:t>
            </a:r>
            <a:r>
              <a:rPr lang="en-US" altLang="zh-CN" sz="2000" dirty="0"/>
              <a:t> (as </a:t>
            </a:r>
            <a:r>
              <a:rPr lang="en-US" altLang="zh-CN" sz="2000" dirty="0" smtClean="0">
                <a:hlinkClick r:id="rId4"/>
              </a:rPr>
              <a:t>draft_C3-235003</a:t>
            </a:r>
            <a:r>
              <a:rPr lang="en-US" altLang="zh-CN" sz="2000" dirty="0"/>
              <a:t>) by </a:t>
            </a:r>
            <a:r>
              <a:rPr lang="en-GB" altLang="zh-CN" sz="2000" dirty="0"/>
              <a:t>Wednesday, </a:t>
            </a:r>
            <a:r>
              <a:rPr lang="en-US" altLang="zh-CN" sz="2000" dirty="0" smtClean="0"/>
              <a:t>08</a:t>
            </a:r>
            <a:r>
              <a:rPr lang="en-US" altLang="zh-CN" sz="2000" baseline="30000" dirty="0" smtClean="0"/>
              <a:t>th </a:t>
            </a:r>
            <a:r>
              <a:rPr lang="en-US" altLang="zh-CN" sz="2000" dirty="0" err="1" smtClean="0"/>
              <a:t>Novemver</a:t>
            </a:r>
            <a:r>
              <a:rPr lang="en-US" altLang="zh-CN" sz="2000" dirty="0" smtClean="0"/>
              <a:t> </a:t>
            </a:r>
            <a:r>
              <a:rPr lang="en-US" altLang="zh-CN" sz="2000" dirty="0"/>
              <a:t>2023</a:t>
            </a:r>
            <a:r>
              <a:rPr lang="en-GB" altLang="zh-CN" sz="2000" dirty="0"/>
              <a:t>. 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DAD at Start of Day 1 </a:t>
            </a:r>
            <a:r>
              <a:rPr lang="en-US" altLang="zh-CN" sz="2000" dirty="0"/>
              <a:t>(as </a:t>
            </a:r>
            <a:r>
              <a:rPr lang="en-US" altLang="zh-CN" sz="2000" dirty="0" smtClean="0">
                <a:hlinkClick r:id="rId5"/>
              </a:rPr>
              <a:t>C3-235005</a:t>
            </a:r>
            <a:r>
              <a:rPr lang="en-US" altLang="zh-CN" sz="2000" dirty="0"/>
              <a:t>) </a:t>
            </a:r>
            <a:r>
              <a:rPr lang="en-GB" altLang="zh-CN" sz="2000" dirty="0"/>
              <a:t>and the official proposed schedule</a:t>
            </a:r>
            <a:r>
              <a:rPr lang="en-US" altLang="zh-CN" sz="2000" dirty="0"/>
              <a:t> (as</a:t>
            </a:r>
            <a:r>
              <a:rPr lang="en-US" altLang="zh-CN" sz="2000" dirty="0">
                <a:hlinkClick r:id="rId6"/>
              </a:rPr>
              <a:t> </a:t>
            </a:r>
            <a:r>
              <a:rPr lang="en-US" altLang="zh-CN" sz="2000" dirty="0" smtClean="0">
                <a:hlinkClick r:id="rId6"/>
              </a:rPr>
              <a:t>C3-235003</a:t>
            </a:r>
            <a:r>
              <a:rPr lang="en-US" altLang="zh-CN" sz="2000" dirty="0"/>
              <a:t>) by Friday </a:t>
            </a:r>
            <a:r>
              <a:rPr lang="en-US" altLang="zh-CN" sz="2000" dirty="0" smtClean="0"/>
              <a:t>10</a:t>
            </a:r>
            <a:r>
              <a:rPr lang="en-US" altLang="zh-CN" sz="2000" baseline="30000" dirty="0" smtClean="0"/>
              <a:t>th</a:t>
            </a:r>
            <a:r>
              <a:rPr lang="en-US" altLang="zh-CN" sz="2000" dirty="0" smtClean="0"/>
              <a:t> </a:t>
            </a:r>
            <a:r>
              <a:rPr lang="en-US" altLang="zh-CN" sz="2000" dirty="0"/>
              <a:t>November </a:t>
            </a:r>
            <a:r>
              <a:rPr lang="en-US" altLang="zh-CN" sz="2000" dirty="0"/>
              <a:t>2023</a:t>
            </a:r>
            <a:endParaRPr lang="zh-CN" altLang="zh-CN" sz="2000" dirty="0"/>
          </a:p>
          <a:p>
            <a:pPr marL="360000" lvl="0" indent="-288000"/>
            <a:r>
              <a:rPr lang="en-GB" altLang="zh-CN" sz="2000" dirty="0"/>
              <a:t>The MCC will reserve conference bridges using Microsoft Teams and share the associated link(s) to remote participants registered for the </a:t>
            </a:r>
            <a:r>
              <a:rPr lang="en-GB" altLang="zh-CN" sz="2000" dirty="0" smtClean="0"/>
              <a:t>CT3#131 </a:t>
            </a:r>
            <a:r>
              <a:rPr lang="en-GB" altLang="zh-CN" sz="2000" dirty="0"/>
              <a:t>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During the meeting – General      (1/2)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1268" y="1767600"/>
            <a:ext cx="11305375" cy="4351338"/>
          </a:xfrm>
        </p:spPr>
        <p:txBody>
          <a:bodyPr/>
          <a:lstStyle/>
          <a:p>
            <a:r>
              <a:rPr lang="en-US" altLang="zh-CN" sz="2000" dirty="0" smtClean="0"/>
              <a:t>CT3#131 </a:t>
            </a:r>
            <a:r>
              <a:rPr lang="en-US" altLang="zh-CN" sz="2000" dirty="0"/>
              <a:t>meeting will officially </a:t>
            </a:r>
            <a:r>
              <a:rPr lang="en-US" altLang="zh-CN" sz="2000" b="1" dirty="0"/>
              <a:t>start at 09:00 </a:t>
            </a:r>
            <a:r>
              <a:rPr lang="en-US" altLang="zh-CN" sz="2000" b="1" dirty="0" smtClean="0"/>
              <a:t>CDT </a:t>
            </a:r>
            <a:r>
              <a:rPr lang="en-US" altLang="zh-CN" sz="2000" b="1" dirty="0"/>
              <a:t>on Monday </a:t>
            </a:r>
            <a:r>
              <a:rPr lang="en-US" altLang="zh-CN" sz="2000" b="1" dirty="0" smtClean="0"/>
              <a:t>13</a:t>
            </a:r>
            <a:r>
              <a:rPr lang="en-US" altLang="zh-CN" sz="2000" b="1" baseline="30000" dirty="0" smtClean="0"/>
              <a:t>th</a:t>
            </a:r>
            <a:r>
              <a:rPr lang="en-US" altLang="zh-CN" sz="2000" b="1" dirty="0" smtClean="0"/>
              <a:t> November </a:t>
            </a:r>
            <a:r>
              <a:rPr lang="en-US" altLang="zh-CN" sz="2000" b="1" dirty="0"/>
              <a:t>2023 in </a:t>
            </a:r>
            <a:r>
              <a:rPr lang="en-US" altLang="zh-CN" sz="2000" b="1" dirty="0" smtClean="0"/>
              <a:t>Chicago USA</a:t>
            </a:r>
            <a:endParaRPr lang="en-US" altLang="zh-CN" sz="2000" b="1" dirty="0"/>
          </a:p>
          <a:p>
            <a:r>
              <a:rPr lang="en-US" altLang="zh-CN" sz="2000" dirty="0" smtClean="0"/>
              <a:t>CT3#131 </a:t>
            </a:r>
            <a:r>
              <a:rPr lang="en-US" altLang="zh-CN" sz="2000" dirty="0"/>
              <a:t>will be a F2F meeting with </a:t>
            </a:r>
            <a:r>
              <a:rPr lang="en-US" altLang="zh-CN" sz="2000" b="1" dirty="0" smtClean="0"/>
              <a:t>two</a:t>
            </a:r>
            <a:r>
              <a:rPr lang="en-US" altLang="zh-CN" sz="2000" b="1" dirty="0" smtClean="0"/>
              <a:t>-way </a:t>
            </a:r>
            <a:r>
              <a:rPr lang="en-US" altLang="zh-CN" sz="2000" dirty="0"/>
              <a:t>remote participation</a:t>
            </a:r>
          </a:p>
          <a:p>
            <a:pPr lvl="1"/>
            <a:r>
              <a:rPr lang="en-US" altLang="zh-CN" sz="1800" dirty="0"/>
              <a:t>The documents being processed in the meeting room will be shared to both the F2F and remote participations</a:t>
            </a:r>
          </a:p>
          <a:p>
            <a:pPr lvl="1"/>
            <a:r>
              <a:rPr lang="en-US" altLang="zh-CN" sz="1800" dirty="0"/>
              <a:t>F2F participants should raise hand if you want to speak, and use standing microphone in the meeting room to speak when your turn</a:t>
            </a:r>
          </a:p>
          <a:p>
            <a:pPr lvl="1"/>
            <a:r>
              <a:rPr lang="en-US" altLang="zh-CN" sz="1800" dirty="0"/>
              <a:t>Remote participants will listen and talk by accessing to the meeting links via the Teams, use the raising hand functionality if you want to speak. Comments from remote participants will be taken as the same way from F2F participants. Note that:</a:t>
            </a:r>
          </a:p>
          <a:p>
            <a:pPr lvl="2"/>
            <a:r>
              <a:rPr lang="en-US" altLang="zh-CN" sz="1800" dirty="0"/>
              <a:t>Remote participants cannot formally object to decisions taken in the meeting</a:t>
            </a:r>
          </a:p>
          <a:p>
            <a:pPr lvl="2"/>
            <a:r>
              <a:rPr lang="en-GB" altLang="zh-CN" sz="1800" dirty="0"/>
              <a:t>A delegate participating remotely is not to be counted toward quorum or attendance, and is not allowed to vote.</a:t>
            </a:r>
          </a:p>
          <a:p>
            <a:r>
              <a:rPr lang="en-GB" altLang="zh-CN" sz="2000" dirty="0" smtClean="0"/>
              <a:t>Contributions </a:t>
            </a:r>
            <a:r>
              <a:rPr lang="en-GB" altLang="zh-CN" sz="2000" dirty="0"/>
              <a:t>on Release 18 Work Items will be awarded the highest priority. </a:t>
            </a:r>
            <a:r>
              <a:rPr lang="en-US" altLang="zh-CN" sz="2000" dirty="0"/>
              <a:t>All releases will be handled and Rel-18 shares the highest priority. </a:t>
            </a:r>
            <a:r>
              <a:rPr lang="en-GB" altLang="zh-CN" sz="2000" dirty="0"/>
              <a:t>The detailed input contribution control as described in the 3</a:t>
            </a:r>
            <a:r>
              <a:rPr lang="en-GB" altLang="zh-CN" sz="2000" baseline="30000" dirty="0"/>
              <a:t>rd</a:t>
            </a:r>
            <a:r>
              <a:rPr lang="en-GB" altLang="zh-CN" sz="2000" dirty="0"/>
              <a:t> slide applies to this meeting</a:t>
            </a:r>
            <a:r>
              <a:rPr lang="en-US" altLang="zh-CN" sz="2000" b="1" dirty="0"/>
              <a:t>.</a:t>
            </a:r>
            <a:endParaRPr lang="en-US" altLang="zh-CN" dirty="0"/>
          </a:p>
        </p:txBody>
      </p:sp>
    </p:spTree>
    <p:extLst>
      <p:ext uri="{BB962C8B-B14F-4D97-AF65-F5344CB8AC3E}">
        <p14:creationId xmlns:p14="http://schemas.microsoft.com/office/powerpoint/2010/main" val="210688669"/>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During the meeting – General      (2/2)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7882" y="1773374"/>
            <a:ext cx="11187665" cy="4351338"/>
          </a:xfrm>
        </p:spPr>
        <p:txBody>
          <a:bodyPr/>
          <a:lstStyle/>
          <a:p>
            <a:pPr marL="360000" indent="-288000"/>
            <a:r>
              <a:rPr lang="en-US" altLang="zh-CN" sz="2000" dirty="0"/>
              <a:t>The time schedule as </a:t>
            </a:r>
            <a:r>
              <a:rPr lang="en-US" altLang="zh-CN" sz="2000" dirty="0" smtClean="0">
                <a:hlinkClick r:id="rId2"/>
              </a:rPr>
              <a:t>C3-235003</a:t>
            </a:r>
            <a:r>
              <a:rPr lang="en-US" altLang="zh-CN" sz="2000" dirty="0" smtClean="0"/>
              <a:t> </a:t>
            </a:r>
            <a:r>
              <a:rPr lang="en-US" altLang="zh-CN" sz="2000" dirty="0"/>
              <a:t>will be followed during the meeting</a:t>
            </a:r>
          </a:p>
          <a:p>
            <a:pPr lvl="1"/>
            <a:r>
              <a:rPr lang="en-US" altLang="zh-CN" sz="1600" dirty="0"/>
              <a:t>Delegates </a:t>
            </a:r>
            <a:r>
              <a:rPr lang="en-GB" altLang="zh-CN" sz="1600" dirty="0"/>
              <a:t>should provide comments according to the provided schedule, i.e. all comments to the submitted documents should be received at the latest the day the related WI(s) is/are scheduled </a:t>
            </a:r>
          </a:p>
          <a:p>
            <a:pPr lvl="1"/>
            <a:r>
              <a:rPr lang="en-US" altLang="zh-CN" sz="1600" dirty="0"/>
              <a:t>For</a:t>
            </a:r>
            <a:r>
              <a:rPr lang="zh-CN" altLang="en-US" sz="1600" dirty="0"/>
              <a:t> </a:t>
            </a:r>
            <a:r>
              <a:rPr lang="en-US" altLang="zh-CN" sz="1600" dirty="0"/>
              <a:t>email</a:t>
            </a:r>
            <a:r>
              <a:rPr lang="zh-CN" altLang="en-US" sz="1600" dirty="0"/>
              <a:t> </a:t>
            </a:r>
            <a:r>
              <a:rPr lang="en-US" altLang="zh-CN" sz="1600" dirty="0"/>
              <a:t>discussions, delegates </a:t>
            </a:r>
            <a:r>
              <a:rPr lang="en-GB" altLang="zh-CN" sz="1600" dirty="0"/>
              <a:t>can comment on any contribution, regardless of when the related Agenda Item will be checked by the Chair as long as the comments are provided before the assigned slot for the agenda </a:t>
            </a:r>
            <a:r>
              <a:rPr lang="en-GB" altLang="zh-CN" sz="1600" dirty="0" smtClean="0"/>
              <a:t>item</a:t>
            </a:r>
            <a:endParaRPr lang="en-US" altLang="zh-CN" sz="1600" dirty="0"/>
          </a:p>
          <a:p>
            <a:pPr marL="360000" lvl="0" indent="-288000"/>
            <a:r>
              <a:rPr lang="en-GB" altLang="zh-CN" sz="2000" dirty="0" smtClean="0"/>
              <a:t>The </a:t>
            </a:r>
            <a:r>
              <a:rPr lang="en-GB" altLang="zh-CN" sz="2000" dirty="0"/>
              <a:t>Chair will share the updated official DAD on the CT3 reflector at the end of each day. The Chair will provide a draft DAD during daily lunch break under:</a:t>
            </a:r>
            <a:endParaRPr lang="zh-CN" altLang="zh-CN" sz="2000" dirty="0"/>
          </a:p>
          <a:p>
            <a:pPr lvl="1"/>
            <a:r>
              <a:rPr lang="en-GB" altLang="zh-CN" sz="2000" u="sng" dirty="0" smtClean="0">
                <a:hlinkClick r:id="rId3"/>
              </a:rPr>
              <a:t>https://www.3gpp.org/ftp/tsg_ct/WG3_interworking_ex-CN3/TSGC3_131_Chicago/Inbox/ChairNotes</a:t>
            </a:r>
            <a:endParaRPr lang="en-GB" altLang="zh-CN" sz="2000" dirty="0"/>
          </a:p>
          <a:p>
            <a:pPr marL="360000" indent="-288000"/>
            <a:r>
              <a:rPr lang="en-US" altLang="zh-CN" sz="2000" dirty="0"/>
              <a:t>Email discussions via the email list </a:t>
            </a:r>
            <a:r>
              <a:rPr lang="en-US" altLang="zh-CN" sz="2000" u="sng" dirty="0">
                <a:hlinkClick r:id="rId4"/>
              </a:rPr>
              <a:t>3GPP_TSG_CT_WG3_main@LIST.ETSI.ORG</a:t>
            </a:r>
            <a:r>
              <a:rPr lang="en-US" altLang="zh-CN" sz="2000" u="sng" dirty="0"/>
              <a:t> </a:t>
            </a:r>
            <a:r>
              <a:rPr lang="en-GB" altLang="zh-CN" sz="2000" dirty="0"/>
              <a:t>are </a:t>
            </a:r>
            <a:r>
              <a:rPr lang="en-GB" altLang="zh-CN" sz="2000" b="1" dirty="0"/>
              <a:t>ONLY </a:t>
            </a:r>
            <a:r>
              <a:rPr lang="en-GB" altLang="zh-CN" sz="2000" dirty="0"/>
              <a:t>used for offline </a:t>
            </a:r>
            <a:r>
              <a:rPr lang="en-GB" altLang="zh-CN" sz="2000" dirty="0"/>
              <a:t>discussions </a:t>
            </a:r>
            <a:r>
              <a:rPr lang="en-GB" altLang="zh-CN" sz="2000" dirty="0" smtClean="0"/>
              <a:t>on </a:t>
            </a:r>
            <a:r>
              <a:rPr lang="en-GB" altLang="zh-CN" sz="2000" dirty="0"/>
              <a:t>the contributions that remote participants are involved into the technical </a:t>
            </a:r>
            <a:r>
              <a:rPr lang="en-GB" altLang="zh-CN" sz="2000" dirty="0" smtClean="0"/>
              <a:t>discussion</a:t>
            </a:r>
            <a:endParaRPr lang="en-GB" altLang="zh-CN" sz="2000" dirty="0"/>
          </a:p>
          <a:p>
            <a:pPr marL="360000" lvl="0" indent="-288000"/>
            <a:r>
              <a:rPr lang="en-GB" altLang="zh-CN" sz="2000" dirty="0"/>
              <a:t>Late documents shall be avoided with following exceptions:</a:t>
            </a:r>
          </a:p>
          <a:p>
            <a:pPr lvl="1"/>
            <a:r>
              <a:rPr lang="en-US" altLang="zh-CN" sz="1600" dirty="0"/>
              <a:t>Incoming LS(s) received during the meeting, and reply LS(s);</a:t>
            </a:r>
          </a:p>
          <a:p>
            <a:pPr lvl="1"/>
            <a:r>
              <a:rPr lang="en-GB" altLang="zh-CN" sz="1600" dirty="0"/>
              <a:t>Outcome of an action addressed during a joint session;</a:t>
            </a:r>
          </a:p>
          <a:p>
            <a:pPr lvl="1"/>
            <a:r>
              <a:rPr lang="en-GB" altLang="zh-CN" sz="1600" dirty="0"/>
              <a:t>Ones accepted during a topic discussion</a:t>
            </a:r>
          </a:p>
          <a:p>
            <a:pPr lvl="1"/>
            <a:endParaRPr lang="en-GB" altLang="zh-CN" sz="2000" dirty="0"/>
          </a:p>
        </p:txBody>
      </p:sp>
    </p:spTree>
    <p:extLst>
      <p:ext uri="{BB962C8B-B14F-4D97-AF65-F5344CB8AC3E}">
        <p14:creationId xmlns:p14="http://schemas.microsoft.com/office/powerpoint/2010/main" val="511580027"/>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509880" y="1799499"/>
            <a:ext cx="10515600" cy="4351338"/>
          </a:xfrm>
        </p:spPr>
        <p:txBody>
          <a:bodyPr/>
          <a:lstStyle/>
          <a:p>
            <a:pPr marL="360000" indent="-288000"/>
            <a:r>
              <a:rPr lang="en-GB" altLang="zh-CN" sz="2000" b="1" dirty="0"/>
              <a:t>For contributions that require revision, </a:t>
            </a:r>
            <a:r>
              <a:rPr lang="en-GB" altLang="zh-CN" sz="2000" dirty="0"/>
              <a:t>delegate will </a:t>
            </a:r>
            <a:r>
              <a:rPr lang="en-GB" altLang="zh-CN" sz="2000" b="1" dirty="0"/>
              <a:t>reserve the </a:t>
            </a:r>
            <a:r>
              <a:rPr lang="en-GB" altLang="zh-CN" sz="2000" b="1" dirty="0" err="1"/>
              <a:t>Tdoc</a:t>
            </a:r>
            <a:r>
              <a:rPr lang="en-GB" altLang="zh-CN" sz="2000" b="1" dirty="0"/>
              <a:t> number for the revision via the 3GU </a:t>
            </a:r>
            <a:r>
              <a:rPr lang="en-GB" altLang="zh-CN" sz="2000" dirty="0"/>
              <a:t>Portal (</a:t>
            </a:r>
            <a:r>
              <a:rPr lang="en-GB" altLang="zh-CN" sz="2000" dirty="0">
                <a:hlinkClick r:id="rId2"/>
              </a:rPr>
              <a:t>https://portal.3gpp.org</a:t>
            </a:r>
            <a:r>
              <a:rPr lang="en-GB" altLang="zh-CN" sz="2000" dirty="0"/>
              <a:t>).</a:t>
            </a:r>
            <a:endParaRPr lang="zh-CN" altLang="zh-CN" sz="2000" dirty="0"/>
          </a:p>
          <a:p>
            <a:pPr lvl="1"/>
            <a:r>
              <a:rPr lang="en-GB" altLang="zh-CN" sz="2000" dirty="0"/>
              <a:t>New </a:t>
            </a:r>
            <a:r>
              <a:rPr lang="en-GB" altLang="zh-CN" sz="2000" dirty="0" err="1"/>
              <a:t>Tdoc</a:t>
            </a:r>
            <a:r>
              <a:rPr lang="en-GB" altLang="zh-CN" sz="2000" dirty="0"/>
              <a:t> number should be reserved </a:t>
            </a:r>
            <a:r>
              <a:rPr lang="en-GB" altLang="zh-CN" sz="2000" b="1" dirty="0"/>
              <a:t>when there is no any objection or request to postpone, and the draft revision is stable enough</a:t>
            </a:r>
            <a:endParaRPr lang="zh-CN" altLang="zh-CN" sz="2000" dirty="0"/>
          </a:p>
          <a:p>
            <a:pPr lvl="1"/>
            <a:r>
              <a:rPr lang="en-GB" altLang="zh-CN" sz="2000" dirty="0"/>
              <a:t>All the relevant fields for each </a:t>
            </a:r>
            <a:r>
              <a:rPr lang="en-GB" altLang="zh-CN" sz="2000" dirty="0" err="1"/>
              <a:t>Tdoc</a:t>
            </a:r>
            <a:r>
              <a:rPr lang="en-GB" altLang="zh-CN" sz="2000" dirty="0"/>
              <a:t> should be fulfilled when allocating the </a:t>
            </a:r>
            <a:r>
              <a:rPr lang="en-GB" altLang="zh-CN" sz="2000" dirty="0" err="1"/>
              <a:t>Tdoc</a:t>
            </a:r>
            <a:r>
              <a:rPr lang="en-GB" altLang="zh-CN" sz="2000" dirty="0"/>
              <a:t> number, e.g.:</a:t>
            </a:r>
            <a:endParaRPr lang="zh-CN" altLang="zh-CN" sz="2000" dirty="0"/>
          </a:p>
          <a:p>
            <a:pPr lvl="2"/>
            <a:r>
              <a:rPr lang="en-GB" altLang="zh-CN" dirty="0"/>
              <a:t>the original </a:t>
            </a:r>
            <a:r>
              <a:rPr lang="en-GB" altLang="zh-CN" dirty="0" err="1"/>
              <a:t>Tdoc</a:t>
            </a:r>
            <a:r>
              <a:rPr lang="en-GB" altLang="zh-CN" dirty="0"/>
              <a:t> number to be revised</a:t>
            </a:r>
            <a:endParaRPr lang="zh-CN" altLang="zh-CN" dirty="0"/>
          </a:p>
          <a:p>
            <a:pPr lvl="2"/>
            <a:r>
              <a:rPr lang="en-GB" altLang="zh-CN" dirty="0"/>
              <a:t>the associated agenda item and related work item(s)</a:t>
            </a:r>
            <a:endParaRPr lang="zh-CN" altLang="zh-CN" dirty="0"/>
          </a:p>
          <a:p>
            <a:pPr lvl="2"/>
            <a:r>
              <a:rPr lang="en-GB" altLang="zh-CN" dirty="0"/>
              <a:t>TS/TR version for (p)CR, and category for CR</a:t>
            </a:r>
            <a:endParaRPr lang="zh-CN" altLang="zh-CN" dirty="0"/>
          </a:p>
          <a:p>
            <a:pPr lvl="2"/>
            <a:r>
              <a:rPr lang="en-GB" altLang="zh-CN" dirty="0"/>
              <a:t>more co-signers if any or for the </a:t>
            </a:r>
            <a:r>
              <a:rPr lang="en-GB" altLang="zh-CN" dirty="0" err="1"/>
              <a:t>Tdoc</a:t>
            </a:r>
            <a:r>
              <a:rPr lang="en-GB" altLang="zh-CN" dirty="0"/>
              <a:t> which is revising the base document during a merging process</a:t>
            </a:r>
            <a:endParaRPr lang="zh-CN" altLang="zh-CN" dirty="0"/>
          </a:p>
        </p:txBody>
      </p:sp>
    </p:spTree>
    <p:extLst>
      <p:ext uri="{BB962C8B-B14F-4D97-AF65-F5344CB8AC3E}">
        <p14:creationId xmlns:p14="http://schemas.microsoft.com/office/powerpoint/2010/main" val="2061877518"/>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650193" y="373671"/>
            <a:ext cx="10515600" cy="1325563"/>
          </a:xfrm>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96368" y="1774351"/>
            <a:ext cx="11134457" cy="4351338"/>
          </a:xfrm>
        </p:spPr>
        <p:txBody>
          <a:bodyPr/>
          <a:lstStyle/>
          <a:p>
            <a:pPr marL="360000" lvl="0" indent="-288000"/>
            <a:r>
              <a:rPr lang="en-GB" altLang="zh-CN" sz="2000" b="1" dirty="0"/>
              <a:t>The </a:t>
            </a:r>
            <a:r>
              <a:rPr lang="en-GB" altLang="zh-CN" sz="2000" b="1" dirty="0" err="1"/>
              <a:t>Tdoc</a:t>
            </a:r>
            <a:r>
              <a:rPr lang="en-GB" altLang="zh-CN" sz="2000" b="1" dirty="0"/>
              <a:t> numbers, if needed,</a:t>
            </a:r>
            <a:r>
              <a:rPr lang="en-GB" altLang="zh-CN" sz="2000" dirty="0"/>
              <a:t> </a:t>
            </a:r>
            <a:r>
              <a:rPr lang="en-GB" altLang="zh-CN" sz="2000" b="1" dirty="0"/>
              <a:t>for CRs/DP on </a:t>
            </a:r>
            <a:r>
              <a:rPr lang="en-GB" altLang="zh-CN" sz="2000" b="1" dirty="0" err="1"/>
              <a:t>OpenAPI</a:t>
            </a:r>
            <a:r>
              <a:rPr lang="en-GB" altLang="zh-CN" sz="2000" b="1" dirty="0"/>
              <a:t> version update, new TSs/TR not under change control, presentation sheets, exception sheets for WIs will be allocated by the MCC</a:t>
            </a:r>
            <a:r>
              <a:rPr lang="en-GB" altLang="zh-CN" sz="2000" dirty="0"/>
              <a:t> before the end of the meeting. </a:t>
            </a:r>
            <a:r>
              <a:rPr lang="en-GB" altLang="zh-CN" sz="2000" b="1" dirty="0"/>
              <a:t>Those documents will be handled during the email approval procedure</a:t>
            </a:r>
            <a:endParaRPr lang="en-US" altLang="zh-CN" sz="2000" b="1" dirty="0"/>
          </a:p>
          <a:p>
            <a:pPr marL="360000" lvl="0" indent="-288000"/>
            <a:r>
              <a:rPr lang="en-GB" altLang="zh-CN" sz="2000" b="1" dirty="0"/>
              <a:t>Once and only when that revision is considered stable with all the comments on board, </a:t>
            </a:r>
            <a:r>
              <a:rPr lang="en-US" altLang="zh-CN" sz="2000" b="1" dirty="0"/>
              <a:t>the delegate owner of the contribution will upload it into the local server 10.10.10.10</a:t>
            </a:r>
            <a:r>
              <a:rPr lang="en-GB" altLang="zh-CN" sz="2000" dirty="0"/>
              <a:t>, where credentials will be given to the remote participants via separate email, or </a:t>
            </a:r>
            <a:r>
              <a:rPr lang="en-GB" altLang="zh-CN" sz="2000" b="1" dirty="0"/>
              <a:t>into the Inbox folder </a:t>
            </a:r>
            <a:r>
              <a:rPr lang="en-GB" altLang="zh-CN" sz="2000" dirty="0"/>
              <a:t>under: </a:t>
            </a:r>
            <a:r>
              <a:rPr lang="en-GB" altLang="zh-CN" sz="2000" dirty="0" smtClean="0">
                <a:solidFill>
                  <a:srgbClr val="FF0000"/>
                </a:solidFill>
                <a:hlinkClick r:id="rId2"/>
              </a:rPr>
              <a:t>https://www.3gpp.org/ftp/tsg_ct/WG3_interworking_ex-CN3/TSGC3_131_Chicago/Inbox</a:t>
            </a:r>
            <a:r>
              <a:rPr lang="en-US" altLang="zh-CN" sz="2000" dirty="0" smtClean="0">
                <a:solidFill>
                  <a:srgbClr val="FF0000"/>
                </a:solidFill>
              </a:rPr>
              <a:t>. </a:t>
            </a:r>
            <a:r>
              <a:rPr lang="en-US" altLang="zh-CN" sz="2000" dirty="0">
                <a:solidFill>
                  <a:srgbClr val="FF0000"/>
                </a:solidFill>
              </a:rPr>
              <a:t/>
            </a:r>
            <a:br>
              <a:rPr lang="en-US" altLang="zh-CN" sz="2000" dirty="0">
                <a:solidFill>
                  <a:srgbClr val="FF0000"/>
                </a:solidFill>
              </a:rPr>
            </a:br>
            <a:r>
              <a:rPr lang="en-US" altLang="zh-CN" sz="2000" b="1" dirty="0"/>
              <a:t>NOTE: </a:t>
            </a:r>
            <a:r>
              <a:rPr lang="en-US" altLang="zh-CN" sz="2000" dirty="0"/>
              <a:t>The synching will be done automatically every 10 minutes, if the delegate feels that his/her </a:t>
            </a:r>
            <a:r>
              <a:rPr lang="en-US" altLang="zh-CN" sz="2000" dirty="0" err="1"/>
              <a:t>tdoc</a:t>
            </a:r>
            <a:r>
              <a:rPr lang="en-US" altLang="zh-CN" sz="2000" dirty="0"/>
              <a:t> needs immediate attention, please upload in both Inbox folders</a:t>
            </a:r>
            <a:r>
              <a:rPr lang="en-US" altLang="zh-CN" sz="2000" dirty="0">
                <a:solidFill>
                  <a:schemeClr val="accent2"/>
                </a:solidFill>
              </a:rPr>
              <a:t/>
            </a:r>
            <a:br>
              <a:rPr lang="en-US" altLang="zh-CN" sz="2000" dirty="0">
                <a:solidFill>
                  <a:schemeClr val="accent2"/>
                </a:solidFill>
              </a:rPr>
            </a:br>
            <a:r>
              <a:rPr lang="en-US" altLang="zh-CN" sz="2000" dirty="0"/>
              <a:t/>
            </a:r>
            <a:br>
              <a:rPr lang="en-US" altLang="zh-CN" sz="200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a:t>
            </a:r>
            <a:r>
              <a:rPr lang="en-GB" altLang="zh-CN" sz="1800" dirty="0" err="1"/>
              <a:t>rm</a:t>
            </a:r>
            <a:r>
              <a:rPr lang="en-GB" altLang="zh-CN" sz="1800" dirty="0"/>
              <a:t>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a:t>
            </a:r>
            <a:r>
              <a:rPr lang="en-GB" altLang="zh-CN" sz="1800" dirty="0" err="1">
                <a:solidFill>
                  <a:srgbClr val="FF0000"/>
                </a:solidFill>
              </a:rPr>
              <a:t>Tdoc</a:t>
            </a:r>
            <a:r>
              <a:rPr lang="en-GB" altLang="zh-CN" sz="1800" dirty="0">
                <a:solidFill>
                  <a:srgbClr val="FF0000"/>
                </a:solidFill>
              </a:rPr>
              <a:t> number is changed.</a:t>
            </a:r>
            <a:endParaRPr lang="zh-CN" altLang="zh-CN" sz="18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Email discussions                            (1/3)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64223" y="1750509"/>
            <a:ext cx="11463554" cy="4351338"/>
          </a:xfrm>
        </p:spPr>
        <p:txBody>
          <a:bodyPr/>
          <a:lstStyle/>
          <a:p>
            <a:pPr marL="0" indent="0">
              <a:buNone/>
            </a:pPr>
            <a:r>
              <a:rPr lang="en-GB" altLang="zh-CN" sz="2000" dirty="0"/>
              <a:t>For the contribution that remote participants are involved into the discussion</a:t>
            </a:r>
            <a:r>
              <a:rPr lang="zh-CN" altLang="en-US" sz="2000" dirty="0"/>
              <a:t>：</a:t>
            </a:r>
            <a:endParaRPr lang="en-GB" altLang="zh-CN" sz="2000" dirty="0"/>
          </a:p>
          <a:p>
            <a:pPr marL="360000" lvl="0" indent="-288000"/>
            <a:r>
              <a:rPr lang="en-GB" altLang="zh-CN" sz="2000" dirty="0"/>
              <a:t>Once the </a:t>
            </a:r>
            <a:r>
              <a:rPr lang="en-US" altLang="zh-CN" sz="2000" dirty="0"/>
              <a:t>meeting starts, remote participants </a:t>
            </a:r>
            <a:r>
              <a:rPr lang="en-GB" altLang="zh-CN" sz="2000" dirty="0"/>
              <a:t>can provide their comments on the submitted contribution(s) via the Teams or via the email during the meeting</a:t>
            </a:r>
          </a:p>
          <a:p>
            <a:pPr lvl="1"/>
            <a:r>
              <a:rPr lang="en-GB" altLang="zh-CN" sz="2000" b="1" dirty="0"/>
              <a:t>Remote delegates are encouraged to provide comments/arguments (if any) during ONLINE session, or via email discussion before the online session to ensure timely technical discussion with all the interested delegates</a:t>
            </a:r>
            <a:endParaRPr lang="en-US" altLang="zh-CN" sz="2000" dirty="0"/>
          </a:p>
          <a:p>
            <a:pPr marL="360000" lvl="0" indent="-288000"/>
            <a:r>
              <a:rPr lang="en-GB" altLang="zh-CN" sz="2000" dirty="0"/>
              <a:t>Email list to be used:</a:t>
            </a:r>
            <a:endParaRPr lang="zh-CN" altLang="zh-CN" sz="2000" dirty="0"/>
          </a:p>
          <a:p>
            <a:pPr lvl="1">
              <a:spcAft>
                <a:spcPts val="600"/>
              </a:spcAft>
            </a:pPr>
            <a:r>
              <a:rPr lang="en-US" altLang="zh-CN" sz="2000" u="sng" dirty="0" smtClean="0">
                <a:hlinkClick r:id="rId2"/>
              </a:rPr>
              <a:t>3GPP_TSG_CT_WG3_main@LIST.ETSI.ORG</a:t>
            </a:r>
            <a:endParaRPr lang="en-US" altLang="zh-CN" sz="2000" u="sng" dirty="0" smtClean="0"/>
          </a:p>
          <a:p>
            <a:pPr lvl="0">
              <a:lnSpc>
                <a:spcPct val="100000"/>
              </a:lnSpc>
              <a:spcBef>
                <a:spcPts val="0"/>
              </a:spcBef>
            </a:pPr>
            <a:r>
              <a:rPr lang="en-GB" altLang="zh-CN" sz="2000" b="1" dirty="0"/>
              <a:t>Naming convention for emails subject field:</a:t>
            </a:r>
            <a:endParaRPr lang="zh-CN" altLang="zh-CN" sz="2000" dirty="0"/>
          </a:p>
          <a:p>
            <a:pPr marL="0" indent="0">
              <a:lnSpc>
                <a:spcPct val="100000"/>
              </a:lnSpc>
              <a:spcBef>
                <a:spcPts val="0"/>
              </a:spcBef>
              <a:buNone/>
            </a:pPr>
            <a:r>
              <a:rPr lang="en-GB" altLang="zh-CN" sz="2000" b="1" dirty="0"/>
              <a:t>       </a:t>
            </a:r>
            <a:r>
              <a:rPr lang="en-GB" altLang="zh-CN" sz="2000" b="1" dirty="0">
                <a:solidFill>
                  <a:srgbClr val="FF0000"/>
                </a:solidFill>
              </a:rPr>
              <a:t>[WIC] [Agenda item] [</a:t>
            </a:r>
            <a:r>
              <a:rPr lang="en-GB" altLang="zh-CN" sz="2000" b="1" dirty="0" err="1">
                <a:solidFill>
                  <a:srgbClr val="FF0000"/>
                </a:solidFill>
              </a:rPr>
              <a:t>Tdoc</a:t>
            </a:r>
            <a:r>
              <a:rPr lang="en-GB" altLang="zh-CN" sz="2000" b="1" dirty="0">
                <a:solidFill>
                  <a:srgbClr val="FF0000"/>
                </a:solidFill>
              </a:rPr>
              <a:t> number] [version] [Title]</a:t>
            </a:r>
          </a:p>
          <a:p>
            <a:pPr lvl="1"/>
            <a:r>
              <a:rPr lang="en-US" altLang="zh-CN" sz="1600" b="1" dirty="0"/>
              <a:t>New or Revised WID example: </a:t>
            </a:r>
            <a:r>
              <a:rPr lang="en-US" altLang="zh-CN" sz="1600" dirty="0"/>
              <a:t>[</a:t>
            </a:r>
            <a:r>
              <a:rPr lang="en-US" altLang="zh-CN" sz="1600" dirty="0" err="1"/>
              <a:t>AIMLsys</a:t>
            </a:r>
            <a:r>
              <a:rPr lang="en-US" altLang="zh-CN" sz="1600" dirty="0"/>
              <a:t>] [18.1.1] [C3-230052] [r0] [New WID on CT aspects of System Support for AI/ML-based Services]</a:t>
            </a:r>
          </a:p>
          <a:p>
            <a:pPr lvl="1"/>
            <a:r>
              <a:rPr lang="en-US" altLang="zh-CN" sz="1600" b="1" dirty="0"/>
              <a:t>(p)CR/DP/Work Plan example: </a:t>
            </a:r>
            <a:r>
              <a:rPr lang="en-US" altLang="zh-CN" sz="1600" dirty="0"/>
              <a:t>[NBI18] [18.2] [C3-230219] [r0] [Updates on location reporting]</a:t>
            </a:r>
          </a:p>
          <a:p>
            <a:pPr lvl="1"/>
            <a:r>
              <a:rPr lang="en-US" altLang="zh-CN" sz="1600" b="1" dirty="0"/>
              <a:t>Received LS example: </a:t>
            </a:r>
            <a:r>
              <a:rPr lang="en-US" altLang="zh-CN" sz="1600" dirty="0"/>
              <a:t>[-] [6] [C3-230026] [r0] [Reply LS on user’s consent for EDGEAPP]</a:t>
            </a:r>
          </a:p>
          <a:p>
            <a:pPr lvl="1"/>
            <a:r>
              <a:rPr lang="en-US" altLang="zh-CN" sz="1600" b="1" dirty="0"/>
              <a:t>Outgoing LS example: </a:t>
            </a:r>
            <a:r>
              <a:rPr lang="en-US" altLang="zh-CN" sz="1600" dirty="0"/>
              <a:t>[</a:t>
            </a:r>
            <a:r>
              <a:rPr lang="en-US" altLang="zh-CN" sz="1600" dirty="0" err="1"/>
              <a:t>AIMLsys</a:t>
            </a:r>
            <a:r>
              <a:rPr lang="en-US" altLang="zh-CN" sz="1600" dirty="0"/>
              <a:t>] [18.33] [C3-230783] [r0] [LS on API enhancement for GMEC services and </a:t>
            </a:r>
            <a:r>
              <a:rPr lang="en-US" altLang="zh-CN" sz="1600" dirty="0" err="1"/>
              <a:t>AIMLSys</a:t>
            </a:r>
            <a:r>
              <a:rPr lang="en-US" altLang="zh-CN" sz="1600" dirty="0"/>
              <a:t> services]</a:t>
            </a:r>
            <a:endParaRPr lang="zh-CN" altLang="zh-CN" sz="3600" dirty="0"/>
          </a:p>
          <a:p>
            <a:pPr lvl="1"/>
            <a:endParaRPr lang="en-US" altLang="zh-CN" sz="2000" u="sng" dirty="0"/>
          </a:p>
        </p:txBody>
      </p:sp>
    </p:spTree>
    <p:extLst>
      <p:ext uri="{BB962C8B-B14F-4D97-AF65-F5344CB8AC3E}">
        <p14:creationId xmlns:p14="http://schemas.microsoft.com/office/powerpoint/2010/main" val="2620753213"/>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purl.org/dc/terms/"/>
    <ds:schemaRef ds:uri="http://schemas.openxmlformats.org/package/2006/metadata/core-properties"/>
    <ds:schemaRef ds:uri="http://schemas.microsoft.com/office/2006/documentManagement/types"/>
    <ds:schemaRef ds:uri="http://purl.org/dc/dcmitype/"/>
    <ds:schemaRef ds:uri="http://purl.org/dc/elements/1.1/"/>
    <ds:schemaRef ds:uri="679a257e-872f-4c98-9e8a-0a9c104f72cd"/>
    <ds:schemaRef ds:uri="280d8efa-eff2-4910-88d2-79ca146720c4"/>
    <ds:schemaRef ds:uri="http://schemas.microsoft.com/office/infopath/2007/PartnerControl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26007</TotalTime>
  <Words>2512</Words>
  <Application>Microsoft Office PowerPoint</Application>
  <PresentationFormat>宽屏</PresentationFormat>
  <Paragraphs>141</Paragraphs>
  <Slides>19</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Arial </vt:lpstr>
      <vt:lpstr>Batang</vt:lpstr>
      <vt:lpstr>宋体</vt:lpstr>
      <vt:lpstr>Arial</vt:lpstr>
      <vt:lpstr>Calibri</vt:lpstr>
      <vt:lpstr>Calibri Light</vt:lpstr>
      <vt:lpstr>Times New Roman</vt:lpstr>
      <vt:lpstr>Wingdings</vt:lpstr>
      <vt:lpstr>Office Theme</vt:lpstr>
      <vt:lpstr>Meeting guidance for 3GPP CT3#131</vt:lpstr>
      <vt:lpstr>Time plan for CT3#131 </vt:lpstr>
      <vt:lpstr>Before the CT3#131 meeting       (1/2)</vt:lpstr>
      <vt:lpstr>Before the CT3#131 meeting       (2/2)</vt:lpstr>
      <vt:lpstr>During the meeting – General      (1/2)</vt:lpstr>
      <vt:lpstr>During the meeting – General      (2/2)</vt:lpstr>
      <vt:lpstr>Tdoc reservation &amp; submission    (1/2)</vt:lpstr>
      <vt:lpstr>Tdoc reservation &amp; submission    (2/2)</vt:lpstr>
      <vt:lpstr>Email discussions                            (1/3)</vt:lpstr>
      <vt:lpstr>Email discussions                            (2/3)</vt:lpstr>
      <vt:lpstr>Email discussions                            (3/3)</vt:lpstr>
      <vt:lpstr>Storage of draft contributions</vt:lpstr>
      <vt:lpstr>Handling of pre-agreed Tdocs</vt:lpstr>
      <vt:lpstr>End of the meeting</vt:lpstr>
      <vt:lpstr>After the meeting</vt:lpstr>
      <vt:lpstr>PowerPoint 演示文稿</vt:lpstr>
      <vt:lpstr>Time line for Release 18</vt:lpstr>
      <vt:lpstr>Preparation of contributions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1755</cp:revision>
  <dcterms:created xsi:type="dcterms:W3CDTF">2010-02-05T13:52:04Z</dcterms:created>
  <dcterms:modified xsi:type="dcterms:W3CDTF">2023-11-03T01:58:49Z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(3)0/11MgD+9GDQujqRrUFGes4eI3t7cTzwF2jGnnxeZWbcsARZX5u7etIrMaDAEAomxovcc+ML
QVr05nHhNcBBlugvLxWHpAk8QnixejIwtwOnmViMpMArit1AhJP+Erb9Qh5XC6tGTF1tu5j9
R82eXreHni4ckNanOTlfU6Viqsi68oWGGPtLGAC9F5kycjwVo2d/z+prC7HCf5kWTjEHx2pc
dA1CzinQh1WRyI9u9b</vt:lpwstr>
  </property>
  <property fmtid="{D5CDD505-2E9C-101B-9397-08002B2CF9AE}" pid="4" name="_2015_ms_pID_7253431">
    <vt:lpwstr>LeFHVAlK953t0nRa2dSHSnrW20r1K8Y7S3nNJJ01niJSeoSsH5BlQX
XUYiIkpXDd85UzaGJj7wJkI9OuRFQ1+apLJHrEbxcW2OIaaHeFv/IqqQJhgpuM+SAZKQFu9d
lpjA4tdW6VlBzYbX6AyuM9UvQ2hdimsXOq/AtRX5kuaek2ke/QOIqZNBjrjtei+C69Uww/El
4ihD1ZbYoABpLSkHoP+FGhopmkcq9LjZtKSo</vt:lpwstr>
  </property>
  <property fmtid="{D5CDD505-2E9C-101B-9397-08002B2CF9AE}" pid="5" name="_2015_ms_pID_7253432">
    <vt:lpwstr>gg==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1698973050</vt:lpwstr>
  </property>
</Properties>
</file>