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12"/>
  </p:notesMasterIdLst>
  <p:handoutMasterIdLst>
    <p:handoutMasterId r:id="rId13"/>
  </p:handoutMasterIdLst>
  <p:sldIdLst>
    <p:sldId id="341" r:id="rId5"/>
    <p:sldId id="363" r:id="rId6"/>
    <p:sldId id="366" r:id="rId7"/>
    <p:sldId id="370" r:id="rId8"/>
    <p:sldId id="368" r:id="rId9"/>
    <p:sldId id="369" r:id="rId10"/>
    <p:sldId id="365" r:id="rId11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627" autoAdjust="0"/>
    <p:restoredTop sz="94679" autoAdjust="0"/>
  </p:normalViewPr>
  <p:slideViewPr>
    <p:cSldViewPr snapToGrid="0">
      <p:cViewPr varScale="1">
        <p:scale>
          <a:sx n="83" d="100"/>
          <a:sy n="83" d="100"/>
        </p:scale>
        <p:origin x="562" y="6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80" d="100"/>
          <a:sy n="80" d="100"/>
        </p:scale>
        <p:origin x="3965" y="77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handoutMaster" Target="handoutMasters/handoutMaster1.xml"/><Relationship Id="rId18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viewProps" Target="view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ongwook Kim" userId="ed3ef308-8542-4721-bc2b-9514933ffa1d" providerId="ADAL" clId="{2A97B3BF-C700-43F6-B967-CFDBBEA979A1}"/>
    <pc:docChg chg="modMainMaster">
      <pc:chgData name="Dongwook Kim" userId="ed3ef308-8542-4721-bc2b-9514933ffa1d" providerId="ADAL" clId="{2A97B3BF-C700-43F6-B967-CFDBBEA979A1}" dt="2023-02-09T03:38:07.008" v="22" actId="20577"/>
      <pc:docMkLst>
        <pc:docMk/>
      </pc:docMkLst>
      <pc:sldMasterChg chg="modSp mod">
        <pc:chgData name="Dongwook Kim" userId="ed3ef308-8542-4721-bc2b-9514933ffa1d" providerId="ADAL" clId="{2A97B3BF-C700-43F6-B967-CFDBBEA979A1}" dt="2023-02-09T03:38:07.008" v="22" actId="20577"/>
        <pc:sldMasterMkLst>
          <pc:docMk/>
          <pc:sldMasterMk cId="0" sldId="2147485146"/>
        </pc:sldMasterMkLst>
        <pc:spChg chg="mod">
          <ac:chgData name="Dongwook Kim" userId="ed3ef308-8542-4721-bc2b-9514933ffa1d" providerId="ADAL" clId="{2A97B3BF-C700-43F6-B967-CFDBBEA979A1}" dt="2023-02-09T03:38:07.008" v="22" actId="20577"/>
          <ac:spMkLst>
            <pc:docMk/>
            <pc:sldMasterMk cId="0" sldId="2147485146"/>
            <ac:spMk id="11" creationId="{AA2802BD-1B72-4AD1-8184-0FD099607084}"/>
          </ac:spMkLst>
        </pc:spChg>
      </pc:sldMasterChg>
    </pc:docChg>
  </pc:docChgLst>
  <pc:docChgLst>
    <pc:chgData name="Dongwook Kim" userId="ed3ef308-8542-4721-bc2b-9514933ffa1d" providerId="ADAL" clId="{B368B34E-D7D5-4D65-ABBF-216FCA403905}"/>
    <pc:docChg chg="modMainMaster">
      <pc:chgData name="Dongwook Kim" userId="ed3ef308-8542-4721-bc2b-9514933ffa1d" providerId="ADAL" clId="{B368B34E-D7D5-4D65-ABBF-216FCA403905}" dt="2023-09-14T11:36:24.595" v="21" actId="20577"/>
      <pc:docMkLst>
        <pc:docMk/>
      </pc:docMkLst>
      <pc:sldMasterChg chg="modSp mod">
        <pc:chgData name="Dongwook Kim" userId="ed3ef308-8542-4721-bc2b-9514933ffa1d" providerId="ADAL" clId="{B368B34E-D7D5-4D65-ABBF-216FCA403905}" dt="2023-09-14T11:36:24.595" v="21" actId="20577"/>
        <pc:sldMasterMkLst>
          <pc:docMk/>
          <pc:sldMasterMk cId="0" sldId="2147485146"/>
        </pc:sldMasterMkLst>
        <pc:spChg chg="mod">
          <ac:chgData name="Dongwook Kim" userId="ed3ef308-8542-4721-bc2b-9514933ffa1d" providerId="ADAL" clId="{B368B34E-D7D5-4D65-ABBF-216FCA403905}" dt="2023-09-14T11:36:24.595" v="21" actId="20577"/>
          <ac:spMkLst>
            <pc:docMk/>
            <pc:sldMasterMk cId="0" sldId="2147485146"/>
            <ac:spMk id="11" creationId="{AA2802BD-1B72-4AD1-8184-0FD099607084}"/>
          </ac:spMkLst>
        </pc:spChg>
      </pc:sldMasterChg>
    </pc:docChg>
  </pc:docChgLst>
  <pc:docChgLst>
    <pc:chgData name="Dongwook Kim" userId="ed3ef308-8542-4721-bc2b-9514933ffa1d" providerId="ADAL" clId="{3D910DA6-4D44-4B95-BBAE-7EC703D4DD48}"/>
    <pc:docChg chg="modMainMaster">
      <pc:chgData name="Dongwook Kim" userId="ed3ef308-8542-4721-bc2b-9514933ffa1d" providerId="ADAL" clId="{3D910DA6-4D44-4B95-BBAE-7EC703D4DD48}" dt="2023-05-31T20:05:57.327" v="21" actId="20577"/>
      <pc:docMkLst>
        <pc:docMk/>
      </pc:docMkLst>
      <pc:sldMasterChg chg="modSp mod">
        <pc:chgData name="Dongwook Kim" userId="ed3ef308-8542-4721-bc2b-9514933ffa1d" providerId="ADAL" clId="{3D910DA6-4D44-4B95-BBAE-7EC703D4DD48}" dt="2023-05-31T20:05:57.327" v="21" actId="20577"/>
        <pc:sldMasterMkLst>
          <pc:docMk/>
          <pc:sldMasterMk cId="0" sldId="2147485146"/>
        </pc:sldMasterMkLst>
        <pc:spChg chg="mod">
          <ac:chgData name="Dongwook Kim" userId="ed3ef308-8542-4721-bc2b-9514933ffa1d" providerId="ADAL" clId="{3D910DA6-4D44-4B95-BBAE-7EC703D4DD48}" dt="2023-05-31T20:05:57.327" v="21" actId="20577"/>
          <ac:spMkLst>
            <pc:docMk/>
            <pc:sldMasterMk cId="0" sldId="2147485146"/>
            <ac:spMk id="11" creationId="{AA2802BD-1B72-4AD1-8184-0FD099607084}"/>
          </ac:spMkLst>
        </pc:spChg>
      </pc:sldMasterChg>
    </pc:docChg>
  </pc:docChgLst>
  <pc:docChgLst>
    <pc:chgData name="Dongwook Kim" userId="ed3ef308-8542-4721-bc2b-9514933ffa1d" providerId="ADAL" clId="{D6D3FEAD-EAAD-49D0-B2DC-4349BDA3FBBD}"/>
    <pc:docChg chg="modMainMaster">
      <pc:chgData name="Dongwook Kim" userId="ed3ef308-8542-4721-bc2b-9514933ffa1d" providerId="ADAL" clId="{D6D3FEAD-EAAD-49D0-B2DC-4349BDA3FBBD}" dt="2023-05-03T08:40:48.700" v="29" actId="20577"/>
      <pc:docMkLst>
        <pc:docMk/>
      </pc:docMkLst>
      <pc:sldMasterChg chg="modSp mod">
        <pc:chgData name="Dongwook Kim" userId="ed3ef308-8542-4721-bc2b-9514933ffa1d" providerId="ADAL" clId="{D6D3FEAD-EAAD-49D0-B2DC-4349BDA3FBBD}" dt="2023-05-03T08:40:48.700" v="29" actId="20577"/>
        <pc:sldMasterMkLst>
          <pc:docMk/>
          <pc:sldMasterMk cId="0" sldId="2147485146"/>
        </pc:sldMasterMkLst>
        <pc:spChg chg="mod">
          <ac:chgData name="Dongwook Kim" userId="ed3ef308-8542-4721-bc2b-9514933ffa1d" providerId="ADAL" clId="{D6D3FEAD-EAAD-49D0-B2DC-4349BDA3FBBD}" dt="2023-05-03T08:40:48.700" v="29" actId="20577"/>
          <ac:spMkLst>
            <pc:docMk/>
            <pc:sldMasterMk cId="0" sldId="2147485146"/>
            <ac:spMk id="11" creationId="{AA2802BD-1B72-4AD1-8184-0FD099607084}"/>
          </ac:spMkLst>
        </pc:spChg>
      </pc:sldMasterChg>
    </pc:docChg>
  </pc:docChgLst>
  <pc:docChgLst>
    <pc:chgData name="Kevin Flynn" userId="8512d3b6-9e1b-4dce-bd11-e4335739214c" providerId="ADAL" clId="{FF3B571D-72DD-4010-A68E-2ADC139F31DB}"/>
    <pc:docChg chg="modMainMaster">
      <pc:chgData name="Kevin Flynn" userId="8512d3b6-9e1b-4dce-bd11-e4335739214c" providerId="ADAL" clId="{FF3B571D-72DD-4010-A68E-2ADC139F31DB}" dt="2021-10-14T13:09:27.621" v="8" actId="21"/>
      <pc:docMkLst>
        <pc:docMk/>
      </pc:docMkLst>
      <pc:sldMasterChg chg="modSp mod modSldLayout">
        <pc:chgData name="Kevin Flynn" userId="8512d3b6-9e1b-4dce-bd11-e4335739214c" providerId="ADAL" clId="{FF3B571D-72DD-4010-A68E-2ADC139F31DB}" dt="2021-10-14T13:09:27.621" v="8" actId="21"/>
        <pc:sldMasterMkLst>
          <pc:docMk/>
          <pc:sldMasterMk cId="0" sldId="2147485146"/>
        </pc:sldMasterMkLst>
        <pc:spChg chg="mod">
          <ac:chgData name="Kevin Flynn" userId="8512d3b6-9e1b-4dce-bd11-e4335739214c" providerId="ADAL" clId="{FF3B571D-72DD-4010-A68E-2ADC139F31DB}" dt="2021-10-14T13:09:01.249" v="3" actId="20577"/>
          <ac:spMkLst>
            <pc:docMk/>
            <pc:sldMasterMk cId="0" sldId="2147485146"/>
            <ac:spMk id="11" creationId="{AA2802BD-1B72-4AD1-8184-0FD099607084}"/>
          </ac:spMkLst>
        </pc:spChg>
        <pc:sldLayoutChg chg="delSp modSp mod">
          <pc:chgData name="Kevin Flynn" userId="8512d3b6-9e1b-4dce-bd11-e4335739214c" providerId="ADAL" clId="{FF3B571D-72DD-4010-A68E-2ADC139F31DB}" dt="2021-10-14T13:09:27.621" v="8" actId="21"/>
          <pc:sldLayoutMkLst>
            <pc:docMk/>
            <pc:sldMasterMk cId="0" sldId="2147485146"/>
            <pc:sldLayoutMk cId="2576406219" sldId="2147485163"/>
          </pc:sldLayoutMkLst>
          <pc:spChg chg="del mod">
            <ac:chgData name="Kevin Flynn" userId="8512d3b6-9e1b-4dce-bd11-e4335739214c" providerId="ADAL" clId="{FF3B571D-72DD-4010-A68E-2ADC139F31DB}" dt="2021-10-14T13:09:27.621" v="8" actId="21"/>
            <ac:spMkLst>
              <pc:docMk/>
              <pc:sldMasterMk cId="0" sldId="2147485146"/>
              <pc:sldLayoutMk cId="2576406219" sldId="2147485163"/>
              <ac:spMk id="4" creationId="{BB8994A5-D808-4BF9-9C30-40F75349FF45}"/>
            </ac:spMkLst>
          </pc:spChg>
        </pc:sldLayoutChg>
      </pc:sldMasterChg>
    </pc:docChg>
  </pc:docChgLst>
  <pc:docChgLst>
    <pc:chgData name="Kevin Flynn" userId="8512d3b6-9e1b-4dce-bd11-e4335739214c" providerId="ADAL" clId="{5FEC037C-5135-422F-A7A0-A6F4C6D26DAA}"/>
    <pc:docChg chg="modMainMaster">
      <pc:chgData name="Kevin Flynn" userId="8512d3b6-9e1b-4dce-bd11-e4335739214c" providerId="ADAL" clId="{5FEC037C-5135-422F-A7A0-A6F4C6D26DAA}" dt="2022-01-08T13:43:11.136" v="7" actId="20577"/>
      <pc:docMkLst>
        <pc:docMk/>
      </pc:docMkLst>
      <pc:sldMasterChg chg="modSp mod">
        <pc:chgData name="Kevin Flynn" userId="8512d3b6-9e1b-4dce-bd11-e4335739214c" providerId="ADAL" clId="{5FEC037C-5135-422F-A7A0-A6F4C6D26DAA}" dt="2022-01-08T13:43:11.136" v="7" actId="20577"/>
        <pc:sldMasterMkLst>
          <pc:docMk/>
          <pc:sldMasterMk cId="0" sldId="2147485146"/>
        </pc:sldMasterMkLst>
        <pc:spChg chg="mod">
          <ac:chgData name="Kevin Flynn" userId="8512d3b6-9e1b-4dce-bd11-e4335739214c" providerId="ADAL" clId="{5FEC037C-5135-422F-A7A0-A6F4C6D26DAA}" dt="2022-01-08T13:43:11.136" v="7" actId="20577"/>
          <ac:spMkLst>
            <pc:docMk/>
            <pc:sldMasterMk cId="0" sldId="2147485146"/>
            <ac:spMk id="9" creationId="{ED4BE506-C0F9-461F-89BC-4B3F6F61A38D}"/>
          </ac:spMkLst>
        </pc:spChg>
        <pc:spChg chg="mod">
          <ac:chgData name="Kevin Flynn" userId="8512d3b6-9e1b-4dce-bd11-e4335739214c" providerId="ADAL" clId="{5FEC037C-5135-422F-A7A0-A6F4C6D26DAA}" dt="2022-01-08T13:43:03.480" v="3" actId="20577"/>
          <ac:spMkLst>
            <pc:docMk/>
            <pc:sldMasterMk cId="0" sldId="2147485146"/>
            <ac:spMk id="11" creationId="{AA2802BD-1B72-4AD1-8184-0FD099607084}"/>
          </ac:spMkLst>
        </pc:spChg>
      </pc:sldMasterChg>
    </pc:docChg>
  </pc:docChgLst>
  <pc:docChgLst>
    <pc:chgData name="Dongwook Kim" userId="ed3ef308-8542-4721-bc2b-9514933ffa1d" providerId="ADAL" clId="{675310A2-8544-48F9-8403-396A9BE84564}"/>
    <pc:docChg chg="modMainMaster">
      <pc:chgData name="Dongwook Kim" userId="ed3ef308-8542-4721-bc2b-9514933ffa1d" providerId="ADAL" clId="{675310A2-8544-48F9-8403-396A9BE84564}" dt="2023-04-04T06:26:03.436" v="16" actId="20577"/>
      <pc:docMkLst>
        <pc:docMk/>
      </pc:docMkLst>
      <pc:sldMasterChg chg="modSp mod">
        <pc:chgData name="Dongwook Kim" userId="ed3ef308-8542-4721-bc2b-9514933ffa1d" providerId="ADAL" clId="{675310A2-8544-48F9-8403-396A9BE84564}" dt="2023-04-04T06:26:03.436" v="16" actId="20577"/>
        <pc:sldMasterMkLst>
          <pc:docMk/>
          <pc:sldMasterMk cId="0" sldId="2147485146"/>
        </pc:sldMasterMkLst>
        <pc:spChg chg="mod">
          <ac:chgData name="Dongwook Kim" userId="ed3ef308-8542-4721-bc2b-9514933ffa1d" providerId="ADAL" clId="{675310A2-8544-48F9-8403-396A9BE84564}" dt="2023-04-04T06:26:03.436" v="16" actId="20577"/>
          <ac:spMkLst>
            <pc:docMk/>
            <pc:sldMasterMk cId="0" sldId="2147485146"/>
            <ac:spMk id="11" creationId="{AA2802BD-1B72-4AD1-8184-0FD099607084}"/>
          </ac:spMkLst>
        </pc:spChg>
      </pc:sldMasterChg>
    </pc:docChg>
  </pc:docChgLst>
  <pc:docChgLst>
    <pc:chgData name="Dongwook Kim" userId="ed3ef308-8542-4721-bc2b-9514933ffa1d" providerId="ADAL" clId="{00DBFAA2-A4F6-4F0D-9978-5AD68417C63A}"/>
    <pc:docChg chg="modMainMaster">
      <pc:chgData name="Dongwook Kim" userId="ed3ef308-8542-4721-bc2b-9514933ffa1d" providerId="ADAL" clId="{00DBFAA2-A4F6-4F0D-9978-5AD68417C63A}" dt="2022-06-16T13:57:28.678" v="27" actId="20577"/>
      <pc:docMkLst>
        <pc:docMk/>
      </pc:docMkLst>
      <pc:sldMasterChg chg="modSp mod">
        <pc:chgData name="Dongwook Kim" userId="ed3ef308-8542-4721-bc2b-9514933ffa1d" providerId="ADAL" clId="{00DBFAA2-A4F6-4F0D-9978-5AD68417C63A}" dt="2022-06-16T13:57:28.678" v="27" actId="20577"/>
        <pc:sldMasterMkLst>
          <pc:docMk/>
          <pc:sldMasterMk cId="0" sldId="2147485146"/>
        </pc:sldMasterMkLst>
        <pc:spChg chg="mod">
          <ac:chgData name="Dongwook Kim" userId="ed3ef308-8542-4721-bc2b-9514933ffa1d" providerId="ADAL" clId="{00DBFAA2-A4F6-4F0D-9978-5AD68417C63A}" dt="2022-06-16T13:57:28.678" v="27" actId="20577"/>
          <ac:spMkLst>
            <pc:docMk/>
            <pc:sldMasterMk cId="0" sldId="2147485146"/>
            <ac:spMk id="11" creationId="{AA2802BD-1B72-4AD1-8184-0FD099607084}"/>
          </ac:spMkLst>
        </pc:sp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</a:t>
            </a:r>
            <a:r>
              <a:rPr lang="en-US" dirty="0" smtClean="0"/>
              <a:t>to </a:t>
            </a:r>
            <a:r>
              <a:rPr lang="en-US" dirty="0"/>
              <a:t>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2022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1" name="Text Box 14">
            <a:extLst>
              <a:ext uri="{FF2B5EF4-FFF2-40B4-BE49-F238E27FC236}">
                <a16:creationId xmlns:a16="http://schemas.microsoft.com/office/drawing/2014/main" id="{AA2802BD-1B72-4AD1-8184-0FD09960708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33350" y="36513"/>
            <a:ext cx="357911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CT3</a:t>
            </a:r>
            <a:r>
              <a:rPr lang="en-GB" altLang="en-US" sz="1200" b="1" dirty="0" smtClean="0">
                <a:latin typeface="Arial "/>
              </a:rPr>
              <a:t>#131</a:t>
            </a:r>
            <a:r>
              <a:rPr lang="sv-SE" altLang="en-US" sz="1200" b="1" dirty="0">
                <a:latin typeface="Arial "/>
              </a:rPr>
              <a:t>	</a:t>
            </a:r>
          </a:p>
          <a:p>
            <a:pPr eaLnBrk="1" hangingPunct="1">
              <a:defRPr/>
            </a:pPr>
            <a:r>
              <a:rPr lang="sv-SE" altLang="en-US" sz="1200" b="1" dirty="0" smtClean="0">
                <a:latin typeface="Arial "/>
              </a:rPr>
              <a:t>Chicago, United</a:t>
            </a:r>
            <a:r>
              <a:rPr lang="sv-SE" altLang="en-US" sz="1200" b="1" baseline="0" dirty="0" smtClean="0">
                <a:latin typeface="Arial "/>
              </a:rPr>
              <a:t> States</a:t>
            </a:r>
            <a:r>
              <a:rPr lang="sv-SE" altLang="en-US" sz="1200" b="1" dirty="0" smtClean="0">
                <a:latin typeface="Arial "/>
              </a:rPr>
              <a:t> </a:t>
            </a:r>
            <a:r>
              <a:rPr lang="sv-SE" altLang="en-US" sz="1200" b="1" dirty="0">
                <a:latin typeface="Arial "/>
              </a:rPr>
              <a:t>– </a:t>
            </a:r>
            <a:r>
              <a:rPr lang="sv-SE" altLang="en-US" sz="1200" b="1" dirty="0" smtClean="0">
                <a:latin typeface="Arial "/>
              </a:rPr>
              <a:t>November </a:t>
            </a:r>
            <a:r>
              <a:rPr lang="sv-SE" altLang="en-US" sz="1200" b="1" dirty="0">
                <a:latin typeface="Arial "/>
              </a:rPr>
              <a:t>2023</a:t>
            </a:r>
          </a:p>
        </p:txBody>
      </p:sp>
      <p:sp>
        <p:nvSpPr>
          <p:cNvPr id="13" name="Text Box 14">
            <a:extLst>
              <a:ext uri="{FF2B5EF4-FFF2-40B4-BE49-F238E27FC236}">
                <a16:creationId xmlns:a16="http://schemas.microsoft.com/office/drawing/2014/main" id="{AF4006C6-1A95-4284-A498-917EA49F0F9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637123" y="119082"/>
            <a:ext cx="1554752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dirty="0" smtClean="0">
                <a:latin typeface="Arial "/>
              </a:rPr>
              <a:t>C3-235375</a:t>
            </a:r>
            <a:r>
              <a:rPr lang="sv-SE" altLang="en-US" sz="1200" b="1" dirty="0">
                <a:latin typeface="Arial "/>
              </a:rPr>
              <a:t>	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6BFCA172-672F-4297-B767-9F7EDE373FA1}"/>
              </a:ext>
            </a:extLst>
          </p:cNvPr>
          <p:cNvSpPr txBox="1">
            <a:spLocks/>
          </p:cNvSpPr>
          <p:nvPr/>
        </p:nvSpPr>
        <p:spPr bwMode="auto">
          <a:xfrm>
            <a:off x="2147887" y="1709738"/>
            <a:ext cx="9314439" cy="2852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GB" altLang="en-US" sz="5400" dirty="0" smtClean="0"/>
              <a:t>CAPIF Security extensibility</a:t>
            </a:r>
          </a:p>
          <a:p>
            <a:pPr eaLnBrk="1" hangingPunct="1"/>
            <a:r>
              <a:rPr lang="en-GB" altLang="en-US" sz="3200" dirty="0" smtClean="0"/>
              <a:t>WA#58 established at CT3#130</a:t>
            </a:r>
            <a:endParaRPr lang="en-GB" altLang="en-US" sz="3200" dirty="0"/>
          </a:p>
        </p:txBody>
      </p:sp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9FAD3684-801E-4E1E-85EB-F5F3E5D37277}"/>
              </a:ext>
            </a:extLst>
          </p:cNvPr>
          <p:cNvSpPr txBox="1">
            <a:spLocks/>
          </p:cNvSpPr>
          <p:nvPr/>
        </p:nvSpPr>
        <p:spPr bwMode="auto">
          <a:xfrm>
            <a:off x="2147888" y="4589463"/>
            <a:ext cx="7886700" cy="1500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eaLnBrk="1" hangingPunct="1">
              <a:buFontTx/>
              <a:buNone/>
            </a:pPr>
            <a:r>
              <a:rPr lang="en-GB" altLang="en-US" dirty="0" smtClean="0"/>
              <a:t>Samsung, Ericsson, InterDigital</a:t>
            </a:r>
          </a:p>
          <a:p>
            <a:pPr marL="0" indent="0" eaLnBrk="1" hangingPunct="1">
              <a:buFontTx/>
              <a:buNone/>
            </a:pPr>
            <a:endParaRPr lang="en-GB" altLang="en-US" dirty="0"/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39BD4D34-87E7-4105-B586-4767AFA2F0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Outline</a:t>
            </a:r>
          </a:p>
        </p:txBody>
      </p:sp>
      <p:sp>
        <p:nvSpPr>
          <p:cNvPr id="6147" name="Content Placeholder 2">
            <a:extLst>
              <a:ext uri="{FF2B5EF4-FFF2-40B4-BE49-F238E27FC236}">
                <a16:creationId xmlns:a16="http://schemas.microsoft.com/office/drawing/2014/main" id="{33CFEE74-7B51-47B2-8BC9-945D38E983E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 smtClean="0"/>
              <a:t>CAPIF Security extensions – Agreed</a:t>
            </a:r>
          </a:p>
          <a:p>
            <a:r>
              <a:rPr lang="en-US" altLang="en-US" dirty="0" smtClean="0"/>
              <a:t>CAPIF Security – Stage-2 analysis</a:t>
            </a:r>
          </a:p>
          <a:p>
            <a:r>
              <a:rPr lang="en-US" altLang="en-US" dirty="0"/>
              <a:t>CAPIF Security extensions – </a:t>
            </a:r>
            <a:r>
              <a:rPr lang="en-US" altLang="en-US" dirty="0" smtClean="0"/>
              <a:t>Issues</a:t>
            </a:r>
            <a:endParaRPr lang="en-US" altLang="en-US" dirty="0"/>
          </a:p>
          <a:p>
            <a:r>
              <a:rPr lang="en-US" altLang="en-US" dirty="0"/>
              <a:t>CAPIF Security extensions – </a:t>
            </a:r>
            <a:r>
              <a:rPr lang="en-US" altLang="en-US" dirty="0" smtClean="0"/>
              <a:t>Proposal</a:t>
            </a:r>
            <a:endParaRPr lang="en-US" altLang="en-US" dirty="0"/>
          </a:p>
          <a:p>
            <a:r>
              <a:rPr lang="en-US" altLang="en-US" dirty="0" smtClean="0"/>
              <a:t>Way forward</a:t>
            </a:r>
            <a:endParaRPr lang="en-US" altLang="en-US" dirty="0"/>
          </a:p>
        </p:txBody>
      </p:sp>
    </p:spTree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 smtClean="0"/>
              <a:t>CAPIF Security extensions - Agreed</a:t>
            </a:r>
            <a:endParaRPr lang="en-GB" altLang="en-US" dirty="0"/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8B215120-9330-4C24-86C0-93DB3C460B0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 smtClean="0"/>
              <a:t>CT3 agreed (C3-234550) through working agreement (#58) in CT3#130, to support the vendor specific extensions for CAPIF security, which are applicable for AEFs outside 3GPP scope.</a:t>
            </a:r>
          </a:p>
          <a:p>
            <a:pPr marL="0" indent="0">
              <a:buNone/>
            </a:pPr>
            <a:r>
              <a:rPr lang="en-US" altLang="en-US" sz="1600" i="1" dirty="0" smtClean="0"/>
              <a:t> </a:t>
            </a:r>
            <a:r>
              <a:rPr lang="en-IN" altLang="en-US" sz="1600" i="1" dirty="0"/>
              <a:t>For AEFs defined by 3GPP, this attribute shall be present. For AEFs defined outside 3GPP (e.g. by other SDOs), if the “</a:t>
            </a:r>
            <a:r>
              <a:rPr lang="en-IN" altLang="en-US" sz="1600" i="1" dirty="0" err="1"/>
              <a:t>VendorExt</a:t>
            </a:r>
            <a:r>
              <a:rPr lang="en-IN" altLang="en-US" sz="1600" i="1" dirty="0"/>
              <a:t>” feature is supported, </a:t>
            </a:r>
            <a:r>
              <a:rPr lang="en-IN" altLang="en-US" sz="1600" b="1" i="1" dirty="0">
                <a:solidFill>
                  <a:srgbClr val="FF0000"/>
                </a:solidFill>
              </a:rPr>
              <a:t>the security methods to be used </a:t>
            </a:r>
            <a:r>
              <a:rPr lang="en-IN" altLang="en-US" sz="1600" i="1" dirty="0"/>
              <a:t>may alternatively be indicated via vendor-specific extensions to the </a:t>
            </a:r>
            <a:r>
              <a:rPr lang="en-IN" altLang="en-US" sz="1600" i="1" dirty="0" err="1"/>
              <a:t>InterfaceDescription</a:t>
            </a:r>
            <a:r>
              <a:rPr lang="en-IN" altLang="en-US" sz="1600" i="1" dirty="0"/>
              <a:t> data structure using the mechanism defined in clause 7.11</a:t>
            </a:r>
            <a:r>
              <a:rPr lang="en-IN" altLang="en-US" sz="1600" i="1" dirty="0" smtClean="0"/>
              <a:t>.</a:t>
            </a:r>
          </a:p>
          <a:p>
            <a:pPr marL="0" indent="0">
              <a:buNone/>
            </a:pPr>
            <a:endParaRPr lang="en-US" altLang="en-US" sz="1600" i="1" dirty="0" smtClean="0"/>
          </a:p>
          <a:p>
            <a:r>
              <a:rPr lang="en-US" altLang="en-US" dirty="0" smtClean="0"/>
              <a:t>Allows mixed signaling of </a:t>
            </a:r>
            <a:r>
              <a:rPr lang="en-US" altLang="en-US" b="1" dirty="0" smtClean="0"/>
              <a:t>3GPP security methods</a:t>
            </a:r>
            <a:r>
              <a:rPr lang="en-US" altLang="en-US" dirty="0" smtClean="0"/>
              <a:t> over 3GPP defined attributes (“</a:t>
            </a:r>
            <a:r>
              <a:rPr lang="en-US" altLang="en-US" dirty="0" err="1" smtClean="0"/>
              <a:t>securityMethods</a:t>
            </a:r>
            <a:r>
              <a:rPr lang="en-US" altLang="en-US" dirty="0" smtClean="0"/>
              <a:t>”) or vendor specific extensions.</a:t>
            </a:r>
          </a:p>
          <a:p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4080246940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0D1FE6-05D4-12D8-26A0-C992EA848E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CAPIF Security – Stage-2 analysis</a:t>
            </a:r>
            <a:endParaRPr lang="en-US" dirty="0"/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C85D304E-D7F1-A040-7EFE-1EB82C93C090}"/>
              </a:ext>
            </a:extLst>
          </p:cNvPr>
          <p:cNvSpPr/>
          <p:nvPr/>
        </p:nvSpPr>
        <p:spPr>
          <a:xfrm>
            <a:off x="737363" y="2661788"/>
            <a:ext cx="1274618" cy="1701346"/>
          </a:xfrm>
          <a:prstGeom prst="roundRect">
            <a:avLst>
              <a:gd name="adj" fmla="val 7350"/>
            </a:avLst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CAPIF Core Function</a:t>
            </a:r>
          </a:p>
          <a:p>
            <a:pPr algn="ctr"/>
            <a:r>
              <a:rPr lang="en-US" dirty="0"/>
              <a:t>(CCF)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5157664C-B7D7-70F5-B843-CB3B973BA958}"/>
              </a:ext>
            </a:extLst>
          </p:cNvPr>
          <p:cNvSpPr/>
          <p:nvPr/>
        </p:nvSpPr>
        <p:spPr>
          <a:xfrm>
            <a:off x="4368924" y="2661788"/>
            <a:ext cx="570015" cy="767938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AEF</a:t>
            </a:r>
          </a:p>
        </p:txBody>
      </p:sp>
      <p:graphicFrame>
        <p:nvGraphicFramePr>
          <p:cNvPr id="7" name="Table 7">
            <a:extLst>
              <a:ext uri="{FF2B5EF4-FFF2-40B4-BE49-F238E27FC236}">
                <a16:creationId xmlns:a16="http://schemas.microsoft.com/office/drawing/2014/main" id="{A1367A80-6AAA-BCE5-BBCE-E655737DD50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47093695"/>
              </p:ext>
            </p:extLst>
          </p:nvPr>
        </p:nvGraphicFramePr>
        <p:xfrm>
          <a:off x="3197224" y="2661788"/>
          <a:ext cx="1136073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6073">
                  <a:extLst>
                    <a:ext uri="{9D8B030D-6E8A-4147-A177-3AD203B41FA5}">
                      <a16:colId xmlns:a16="http://schemas.microsoft.com/office/drawing/2014/main" val="2855282423"/>
                    </a:ext>
                  </a:extLst>
                </a:gridCol>
              </a:tblGrid>
              <a:tr h="191985">
                <a:tc>
                  <a:txBody>
                    <a:bodyPr/>
                    <a:lstStyle/>
                    <a:p>
                      <a:pPr algn="ctr"/>
                      <a:r>
                        <a:rPr lang="en-US" sz="900" dirty="0" err="1"/>
                        <a:t>AefProfile</a:t>
                      </a:r>
                      <a:r>
                        <a:rPr lang="en-US" sz="900" dirty="0"/>
                        <a:t> (29.222)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457508751"/>
                  </a:ext>
                </a:extLst>
              </a:tr>
              <a:tr h="191985"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Protocols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489027830"/>
                  </a:ext>
                </a:extLst>
              </a:tr>
              <a:tr h="191985">
                <a:tc>
                  <a:txBody>
                    <a:bodyPr/>
                    <a:lstStyle/>
                    <a:p>
                      <a:pPr algn="ctr"/>
                      <a:r>
                        <a:rPr lang="en-US" sz="900" dirty="0" err="1"/>
                        <a:t>dataFormats</a:t>
                      </a:r>
                      <a:endParaRPr lang="en-US" sz="9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197963119"/>
                  </a:ext>
                </a:extLst>
              </a:tr>
              <a:tr h="191985">
                <a:tc>
                  <a:txBody>
                    <a:bodyPr/>
                    <a:lstStyle/>
                    <a:p>
                      <a:pPr algn="ctr"/>
                      <a:r>
                        <a:rPr lang="en-US" sz="900" dirty="0" err="1">
                          <a:highlight>
                            <a:srgbClr val="00FFFF"/>
                          </a:highlight>
                        </a:rPr>
                        <a:t>securityMehods</a:t>
                      </a:r>
                      <a:endParaRPr lang="en-US" sz="900" dirty="0">
                        <a:highlight>
                          <a:srgbClr val="00FFFF"/>
                        </a:highlight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771354583"/>
                  </a:ext>
                </a:extLst>
              </a:tr>
            </a:tbl>
          </a:graphicData>
        </a:graphic>
      </p:graphicFrame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2EB39E0D-E627-27FB-556C-5111E04E27C2}"/>
              </a:ext>
            </a:extLst>
          </p:cNvPr>
          <p:cNvCxnSpPr>
            <a:cxnSpLocks/>
            <a:stCxn id="7" idx="1"/>
          </p:cNvCxnSpPr>
          <p:nvPr/>
        </p:nvCxnSpPr>
        <p:spPr>
          <a:xfrm flipH="1">
            <a:off x="2011981" y="3118988"/>
            <a:ext cx="1185243" cy="0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B12FB096-2FED-2BF1-610C-FC2AB9402139}"/>
              </a:ext>
            </a:extLst>
          </p:cNvPr>
          <p:cNvSpPr txBox="1"/>
          <p:nvPr/>
        </p:nvSpPr>
        <p:spPr>
          <a:xfrm>
            <a:off x="2061151" y="2888156"/>
            <a:ext cx="1136073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900" b="1" dirty="0">
                <a:solidFill>
                  <a:srgbClr val="0070C0"/>
                </a:solidFill>
                <a:effectLst/>
                <a:latin typeface="+mj-lt"/>
                <a:ea typeface="SimSun" panose="02010600030101010101" pitchFamily="2" charset="-122"/>
              </a:rPr>
              <a:t>Publishes AEF profile</a:t>
            </a:r>
            <a:endParaRPr lang="en-US" sz="900" b="1" dirty="0">
              <a:solidFill>
                <a:srgbClr val="0070C0"/>
              </a:solidFill>
              <a:latin typeface="+mj-lt"/>
            </a:endParaRPr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5AAA69EB-452C-B48C-BD78-357824EA7409}"/>
              </a:ext>
            </a:extLst>
          </p:cNvPr>
          <p:cNvSpPr/>
          <p:nvPr/>
        </p:nvSpPr>
        <p:spPr>
          <a:xfrm>
            <a:off x="3129778" y="2176493"/>
            <a:ext cx="1971536" cy="1796297"/>
          </a:xfrm>
          <a:prstGeom prst="roundRect">
            <a:avLst>
              <a:gd name="adj" fmla="val 11237"/>
            </a:avLst>
          </a:prstGeom>
          <a:solidFill>
            <a:schemeClr val="accent1">
              <a:alpha val="0"/>
            </a:schemeClr>
          </a:solidFill>
          <a:ln w="28575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B355842-C211-35C7-9A68-E61931574348}"/>
              </a:ext>
            </a:extLst>
          </p:cNvPr>
          <p:cNvSpPr txBox="1"/>
          <p:nvPr/>
        </p:nvSpPr>
        <p:spPr>
          <a:xfrm>
            <a:off x="3293107" y="3576280"/>
            <a:ext cx="168507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00" b="1" dirty="0">
                <a:solidFill>
                  <a:srgbClr val="0070C0"/>
                </a:solidFill>
              </a:rPr>
              <a:t>3GPP-defined AEFs strictly</a:t>
            </a:r>
          </a:p>
          <a:p>
            <a:pPr algn="ctr"/>
            <a:r>
              <a:rPr lang="en-US" sz="1000" b="1" dirty="0">
                <a:solidFill>
                  <a:srgbClr val="0070C0"/>
                </a:solidFill>
              </a:rPr>
              <a:t>follow the </a:t>
            </a:r>
            <a:r>
              <a:rPr lang="en-US" sz="1000" b="1" dirty="0" err="1">
                <a:solidFill>
                  <a:srgbClr val="0070C0"/>
                </a:solidFill>
              </a:rPr>
              <a:t>AefProfile</a:t>
            </a:r>
            <a:r>
              <a:rPr lang="en-US" sz="1000" b="1" dirty="0">
                <a:solidFill>
                  <a:srgbClr val="0070C0"/>
                </a:solidFill>
              </a:rPr>
              <a:t> format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59BFED64-653C-F515-9DBA-B77C97CF20C0}"/>
              </a:ext>
            </a:extLst>
          </p:cNvPr>
          <p:cNvSpPr/>
          <p:nvPr/>
        </p:nvSpPr>
        <p:spPr>
          <a:xfrm>
            <a:off x="7629893" y="2675037"/>
            <a:ext cx="570015" cy="767938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AEF</a:t>
            </a:r>
          </a:p>
        </p:txBody>
      </p:sp>
      <p:graphicFrame>
        <p:nvGraphicFramePr>
          <p:cNvPr id="16" name="Table 7">
            <a:extLst>
              <a:ext uri="{FF2B5EF4-FFF2-40B4-BE49-F238E27FC236}">
                <a16:creationId xmlns:a16="http://schemas.microsoft.com/office/drawing/2014/main" id="{DAF0D73B-4A4B-8B3E-D2BF-75D35BBCCBF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27985262"/>
              </p:ext>
            </p:extLst>
          </p:nvPr>
        </p:nvGraphicFramePr>
        <p:xfrm>
          <a:off x="6101257" y="2675037"/>
          <a:ext cx="1485003" cy="160020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485003">
                  <a:extLst>
                    <a:ext uri="{9D8B030D-6E8A-4147-A177-3AD203B41FA5}">
                      <a16:colId xmlns:a16="http://schemas.microsoft.com/office/drawing/2014/main" val="2855282423"/>
                    </a:ext>
                  </a:extLst>
                </a:gridCol>
              </a:tblGrid>
              <a:tr h="191985">
                <a:tc>
                  <a:txBody>
                    <a:bodyPr/>
                    <a:lstStyle/>
                    <a:p>
                      <a:pPr algn="ctr"/>
                      <a:r>
                        <a:rPr lang="en-US" sz="900" dirty="0" err="1"/>
                        <a:t>AefProfile</a:t>
                      </a:r>
                      <a:r>
                        <a:rPr lang="en-US" sz="900" dirty="0"/>
                        <a:t> (29.222)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457508751"/>
                  </a:ext>
                </a:extLst>
              </a:tr>
              <a:tr h="191985"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Protocols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489027830"/>
                  </a:ext>
                </a:extLst>
              </a:tr>
              <a:tr h="191985">
                <a:tc>
                  <a:txBody>
                    <a:bodyPr/>
                    <a:lstStyle/>
                    <a:p>
                      <a:pPr algn="l"/>
                      <a:r>
                        <a:rPr lang="en-US" sz="900" dirty="0">
                          <a:solidFill>
                            <a:srgbClr val="C00000"/>
                          </a:solidFill>
                        </a:rPr>
                        <a:t>&gt;&gt; vend-Protocols (?)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720239426"/>
                  </a:ext>
                </a:extLst>
              </a:tr>
              <a:tr h="191985">
                <a:tc>
                  <a:txBody>
                    <a:bodyPr/>
                    <a:lstStyle/>
                    <a:p>
                      <a:pPr algn="ctr"/>
                      <a:r>
                        <a:rPr lang="en-US" sz="900" dirty="0" err="1"/>
                        <a:t>dataFormats</a:t>
                      </a:r>
                      <a:endParaRPr lang="en-US" sz="9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197963119"/>
                  </a:ext>
                </a:extLst>
              </a:tr>
              <a:tr h="19198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dirty="0">
                          <a:solidFill>
                            <a:srgbClr val="C00000"/>
                          </a:solidFill>
                        </a:rPr>
                        <a:t>&gt;&gt; vend-</a:t>
                      </a:r>
                      <a:r>
                        <a:rPr lang="en-US" sz="900" dirty="0" err="1">
                          <a:solidFill>
                            <a:srgbClr val="C00000"/>
                          </a:solidFill>
                        </a:rPr>
                        <a:t>dataFormats</a:t>
                      </a:r>
                      <a:r>
                        <a:rPr lang="en-US" sz="900" dirty="0">
                          <a:solidFill>
                            <a:srgbClr val="C00000"/>
                          </a:solidFill>
                        </a:rPr>
                        <a:t> (?)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998194413"/>
                  </a:ext>
                </a:extLst>
              </a:tr>
              <a:tr h="191985">
                <a:tc>
                  <a:txBody>
                    <a:bodyPr/>
                    <a:lstStyle/>
                    <a:p>
                      <a:pPr algn="ctr"/>
                      <a:r>
                        <a:rPr lang="en-US" sz="900" dirty="0" err="1">
                          <a:highlight>
                            <a:srgbClr val="00FFFF"/>
                          </a:highlight>
                        </a:rPr>
                        <a:t>securityMehods</a:t>
                      </a:r>
                      <a:endParaRPr lang="en-US" sz="900" dirty="0">
                        <a:highlight>
                          <a:srgbClr val="00FFFF"/>
                        </a:highlight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771354583"/>
                  </a:ext>
                </a:extLst>
              </a:tr>
              <a:tr h="19198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dirty="0">
                          <a:solidFill>
                            <a:srgbClr val="C00000"/>
                          </a:solidFill>
                          <a:highlight>
                            <a:srgbClr val="00FFFF"/>
                          </a:highlight>
                        </a:rPr>
                        <a:t>&gt;&gt; vend-</a:t>
                      </a:r>
                      <a:r>
                        <a:rPr lang="en-US" sz="900" dirty="0" err="1">
                          <a:solidFill>
                            <a:srgbClr val="C00000"/>
                          </a:solidFill>
                          <a:highlight>
                            <a:srgbClr val="00FFFF"/>
                          </a:highlight>
                        </a:rPr>
                        <a:t>securityMehods</a:t>
                      </a:r>
                      <a:r>
                        <a:rPr lang="en-US" sz="900" dirty="0">
                          <a:solidFill>
                            <a:srgbClr val="C00000"/>
                          </a:solidFill>
                          <a:highlight>
                            <a:srgbClr val="00FFFF"/>
                          </a:highlight>
                        </a:rPr>
                        <a:t> (?)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861921087"/>
                  </a:ext>
                </a:extLst>
              </a:tr>
            </a:tbl>
          </a:graphicData>
        </a:graphic>
      </p:graphicFrame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F518DACC-F019-C1F7-3239-3C54B80E40E1}"/>
              </a:ext>
            </a:extLst>
          </p:cNvPr>
          <p:cNvSpPr/>
          <p:nvPr/>
        </p:nvSpPr>
        <p:spPr>
          <a:xfrm>
            <a:off x="5877639" y="2171523"/>
            <a:ext cx="2445534" cy="2694259"/>
          </a:xfrm>
          <a:prstGeom prst="roundRect">
            <a:avLst>
              <a:gd name="adj" fmla="val 11237"/>
            </a:avLst>
          </a:prstGeom>
          <a:solidFill>
            <a:schemeClr val="accent1">
              <a:alpha val="0"/>
            </a:schemeClr>
          </a:solidFill>
          <a:ln w="28575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E11DEBFB-9A62-FE41-597D-0BA215A4AB86}"/>
              </a:ext>
            </a:extLst>
          </p:cNvPr>
          <p:cNvSpPr txBox="1"/>
          <p:nvPr/>
        </p:nvSpPr>
        <p:spPr>
          <a:xfrm>
            <a:off x="6078815" y="4335912"/>
            <a:ext cx="2143536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00" b="1" dirty="0">
                <a:solidFill>
                  <a:schemeClr val="accent2"/>
                </a:solidFill>
              </a:rPr>
              <a:t>Non-3GPP-defined AEFs should use</a:t>
            </a:r>
          </a:p>
          <a:p>
            <a:pPr algn="ctr"/>
            <a:r>
              <a:rPr lang="en-US" sz="1000" b="1" dirty="0">
                <a:solidFill>
                  <a:schemeClr val="accent2"/>
                </a:solidFill>
              </a:rPr>
              <a:t>vendor-specific extension to indicate</a:t>
            </a:r>
          </a:p>
          <a:p>
            <a:pPr algn="ctr"/>
            <a:r>
              <a:rPr lang="en-US" sz="1000" b="1" dirty="0">
                <a:solidFill>
                  <a:schemeClr val="accent2"/>
                </a:solidFill>
              </a:rPr>
              <a:t>non-3GPP defined parameters.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7492CED4-76C8-C5D2-B45B-B022B8BB9998}"/>
              </a:ext>
            </a:extLst>
          </p:cNvPr>
          <p:cNvSpPr txBox="1"/>
          <p:nvPr/>
        </p:nvSpPr>
        <p:spPr>
          <a:xfrm>
            <a:off x="3079701" y="2236229"/>
            <a:ext cx="211189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600" dirty="0">
                <a:solidFill>
                  <a:srgbClr val="0070C0"/>
                </a:solidFill>
              </a:rPr>
              <a:t>3GPP defined AEFs </a:t>
            </a:r>
            <a:endParaRPr lang="en-US" sz="1600" dirty="0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40242D9D-606B-4CCC-81B4-9DDB8E61056E}"/>
              </a:ext>
            </a:extLst>
          </p:cNvPr>
          <p:cNvSpPr txBox="1"/>
          <p:nvPr/>
        </p:nvSpPr>
        <p:spPr>
          <a:xfrm>
            <a:off x="5927815" y="2250333"/>
            <a:ext cx="2445534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600" dirty="0">
                <a:solidFill>
                  <a:schemeClr val="accent2"/>
                </a:solidFill>
              </a:rPr>
              <a:t>Non-3GPP defined AEFs </a:t>
            </a:r>
          </a:p>
        </p:txBody>
      </p:sp>
      <p:cxnSp>
        <p:nvCxnSpPr>
          <p:cNvPr id="22" name="Straight Arrow Connector 21">
            <a:extLst>
              <a:ext uri="{FF2B5EF4-FFF2-40B4-BE49-F238E27FC236}">
                <a16:creationId xmlns:a16="http://schemas.microsoft.com/office/drawing/2014/main" id="{DDD9079D-4533-E75A-9895-3109405B8A20}"/>
              </a:ext>
            </a:extLst>
          </p:cNvPr>
          <p:cNvCxnSpPr>
            <a:cxnSpLocks/>
          </p:cNvCxnSpPr>
          <p:nvPr/>
        </p:nvCxnSpPr>
        <p:spPr>
          <a:xfrm flipH="1">
            <a:off x="2009027" y="4182767"/>
            <a:ext cx="4092230" cy="0"/>
          </a:xfrm>
          <a:prstGeom prst="straightConnector1">
            <a:avLst/>
          </a:prstGeom>
          <a:ln w="28575"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>
            <a:extLst>
              <a:ext uri="{FF2B5EF4-FFF2-40B4-BE49-F238E27FC236}">
                <a16:creationId xmlns:a16="http://schemas.microsoft.com/office/drawing/2014/main" id="{2164E311-B01A-AAC9-146F-D0E218ADCDF3}"/>
              </a:ext>
            </a:extLst>
          </p:cNvPr>
          <p:cNvSpPr txBox="1"/>
          <p:nvPr/>
        </p:nvSpPr>
        <p:spPr>
          <a:xfrm>
            <a:off x="3737527" y="3971335"/>
            <a:ext cx="1136073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900" b="1" dirty="0">
                <a:solidFill>
                  <a:schemeClr val="accent2"/>
                </a:solidFill>
                <a:effectLst/>
                <a:latin typeface="+mj-lt"/>
                <a:ea typeface="SimSun" panose="02010600030101010101" pitchFamily="2" charset="-122"/>
              </a:rPr>
              <a:t>Publishes AEF profile</a:t>
            </a:r>
            <a:endParaRPr lang="en-US" sz="900" b="1" dirty="0">
              <a:solidFill>
                <a:schemeClr val="accent2"/>
              </a:solidFill>
              <a:latin typeface="+mj-lt"/>
            </a:endParaRPr>
          </a:p>
        </p:txBody>
      </p:sp>
      <p:sp>
        <p:nvSpPr>
          <p:cNvPr id="26" name="Rectangle: Rounded Corners 25">
            <a:extLst>
              <a:ext uri="{FF2B5EF4-FFF2-40B4-BE49-F238E27FC236}">
                <a16:creationId xmlns:a16="http://schemas.microsoft.com/office/drawing/2014/main" id="{05A40A99-AD62-0B5C-0E99-993D64FA3401}"/>
              </a:ext>
            </a:extLst>
          </p:cNvPr>
          <p:cNvSpPr/>
          <p:nvPr/>
        </p:nvSpPr>
        <p:spPr>
          <a:xfrm>
            <a:off x="737363" y="4991406"/>
            <a:ext cx="7602964" cy="593339"/>
          </a:xfrm>
          <a:prstGeom prst="roundRect">
            <a:avLst/>
          </a:prstGeom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IN" sz="1800" b="1" dirty="0">
                <a:effectLst/>
                <a:latin typeface="Arial" panose="020B0604020202020204" pitchFamily="34" charset="0"/>
                <a:cs typeface="Times New Roman" panose="02020603050405020304" pitchFamily="18" charset="0"/>
              </a:rPr>
              <a:t>Fundamental CAPIF API Guidelines </a:t>
            </a:r>
            <a:r>
              <a:rPr lang="en-IN" b="1" dirty="0">
                <a:latin typeface="Arial" panose="020B0604020202020204" pitchFamily="34" charset="0"/>
                <a:cs typeface="Times New Roman" panose="02020603050405020304" pitchFamily="18" charset="0"/>
              </a:rPr>
              <a:t>(clause 9.2 of 23.222):</a:t>
            </a:r>
            <a:endParaRPr lang="en-US" sz="1800" b="1" dirty="0">
              <a:effectLst/>
              <a:latin typeface="Arial" panose="020B0604020202020204" pitchFamily="34" charset="0"/>
              <a:cs typeface="Times New Roman" panose="02020603050405020304" pitchFamily="18" charset="0"/>
            </a:endParaRPr>
          </a:p>
          <a:p>
            <a:pPr algn="ctr"/>
            <a:r>
              <a:rPr lang="en-IN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The extension does not replace any existing function in Northbound APIs.</a:t>
            </a:r>
            <a:endParaRPr lang="en-US" dirty="0"/>
          </a:p>
        </p:txBody>
      </p:sp>
      <p:sp>
        <p:nvSpPr>
          <p:cNvPr id="27" name="Rectangle: Rounded Corners 26">
            <a:extLst>
              <a:ext uri="{FF2B5EF4-FFF2-40B4-BE49-F238E27FC236}">
                <a16:creationId xmlns:a16="http://schemas.microsoft.com/office/drawing/2014/main" id="{66AA32AA-C3EF-12E0-76BC-54F5EDDA60AA}"/>
              </a:ext>
            </a:extLst>
          </p:cNvPr>
          <p:cNvSpPr/>
          <p:nvPr/>
        </p:nvSpPr>
        <p:spPr>
          <a:xfrm>
            <a:off x="5999376" y="3777470"/>
            <a:ext cx="1706183" cy="553140"/>
          </a:xfrm>
          <a:prstGeom prst="roundRect">
            <a:avLst>
              <a:gd name="adj" fmla="val 11237"/>
            </a:avLst>
          </a:prstGeom>
          <a:solidFill>
            <a:schemeClr val="accent1">
              <a:alpha val="0"/>
            </a:schemeClr>
          </a:solidFill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1" name="Rectangle: Rounded Corners 30">
            <a:extLst>
              <a:ext uri="{FF2B5EF4-FFF2-40B4-BE49-F238E27FC236}">
                <a16:creationId xmlns:a16="http://schemas.microsoft.com/office/drawing/2014/main" id="{688EFFD8-86BF-698B-7DE3-BA7765A296DA}"/>
              </a:ext>
            </a:extLst>
          </p:cNvPr>
          <p:cNvSpPr/>
          <p:nvPr/>
        </p:nvSpPr>
        <p:spPr>
          <a:xfrm>
            <a:off x="8481394" y="2206871"/>
            <a:ext cx="2057998" cy="2694259"/>
          </a:xfrm>
          <a:prstGeom prst="roundRect">
            <a:avLst>
              <a:gd name="adj" fmla="val 11237"/>
            </a:avLst>
          </a:prstGeom>
          <a:solidFill>
            <a:schemeClr val="accent1">
              <a:alpha val="0"/>
            </a:schemeClr>
          </a:solidFill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N" sz="1200" b="1" dirty="0">
                <a:solidFill>
                  <a:srgbClr val="FF0000"/>
                </a:solidFill>
                <a:effectLst/>
                <a:latin typeface="Arial" panose="020B0604020202020204" pitchFamily="34" charset="0"/>
                <a:cs typeface="Times New Roman" panose="02020603050405020304" pitchFamily="18" charset="0"/>
              </a:rPr>
              <a:t>Request from SA3 LS reply:</a:t>
            </a:r>
          </a:p>
          <a:p>
            <a:pPr algn="ctr"/>
            <a:r>
              <a:rPr lang="en-GB" sz="1200" i="1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Stage 3 clarification in TS 29.222 is needed for addressing the request to </a:t>
            </a:r>
            <a:r>
              <a:rPr lang="en-GB" sz="1200" i="1" u="sng" dirty="0">
                <a:solidFill>
                  <a:srgbClr val="FF0000"/>
                </a:solidFill>
                <a:effectLst/>
                <a:highlight>
                  <a:srgbClr val="00FFFF"/>
                </a:highlight>
                <a:latin typeface="Arial" panose="020B0604020202020204" pitchFamily="34" charset="0"/>
                <a:ea typeface="Times New Roman" panose="02020603050405020304" pitchFamily="18" charset="0"/>
              </a:rPr>
              <a:t>promote the re-use of CAPIF by external SDOs</a:t>
            </a:r>
            <a:r>
              <a:rPr lang="en-GB" sz="1200" i="1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. For that, it needs to be </a:t>
            </a:r>
            <a:r>
              <a:rPr lang="en-GB" sz="1200" i="1" u="sng" dirty="0">
                <a:solidFill>
                  <a:srgbClr val="FF0000"/>
                </a:solidFill>
                <a:effectLst/>
                <a:highlight>
                  <a:srgbClr val="00FFFF"/>
                </a:highlight>
                <a:latin typeface="Arial" panose="020B0604020202020204" pitchFamily="34" charset="0"/>
                <a:ea typeface="Times New Roman" panose="02020603050405020304" pitchFamily="18" charset="0"/>
              </a:rPr>
              <a:t>clarified how to signal that alternative security method(s) are used</a:t>
            </a:r>
            <a:r>
              <a:rPr lang="en-GB" sz="1200" i="1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.</a:t>
            </a:r>
            <a:endParaRPr lang="en-US" sz="1200" i="1" dirty="0">
              <a:solidFill>
                <a:srgbClr val="FF0000"/>
              </a:solidFill>
            </a:endParaRPr>
          </a:p>
        </p:txBody>
      </p:sp>
      <p:cxnSp>
        <p:nvCxnSpPr>
          <p:cNvPr id="8" name="Connector: Elbow 7">
            <a:extLst>
              <a:ext uri="{FF2B5EF4-FFF2-40B4-BE49-F238E27FC236}">
                <a16:creationId xmlns:a16="http://schemas.microsoft.com/office/drawing/2014/main" id="{9C852E72-FE7C-C93A-D750-3FC5C9DA829B}"/>
              </a:ext>
            </a:extLst>
          </p:cNvPr>
          <p:cNvCxnSpPr>
            <a:stCxn id="26" idx="3"/>
            <a:endCxn id="31" idx="2"/>
          </p:cNvCxnSpPr>
          <p:nvPr/>
        </p:nvCxnSpPr>
        <p:spPr>
          <a:xfrm flipV="1">
            <a:off x="8340327" y="4901130"/>
            <a:ext cx="1170066" cy="386946"/>
          </a:xfrm>
          <a:prstGeom prst="bentConnector2">
            <a:avLst/>
          </a:prstGeom>
          <a:ln w="28575">
            <a:tailEnd type="triangle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</p:cxn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4123FC4F-D457-5D62-D072-35CEE032A946}"/>
              </a:ext>
            </a:extLst>
          </p:cNvPr>
          <p:cNvCxnSpPr>
            <a:cxnSpLocks/>
          </p:cNvCxnSpPr>
          <p:nvPr/>
        </p:nvCxnSpPr>
        <p:spPr>
          <a:xfrm flipH="1">
            <a:off x="7705559" y="4058616"/>
            <a:ext cx="775835" cy="0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57831593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6" name="Straight Arrow Connector 25"/>
          <p:cNvCxnSpPr/>
          <p:nvPr/>
        </p:nvCxnSpPr>
        <p:spPr>
          <a:xfrm flipH="1">
            <a:off x="359115" y="2517696"/>
            <a:ext cx="9237" cy="1627309"/>
          </a:xfrm>
          <a:prstGeom prst="straightConnector1">
            <a:avLst/>
          </a:prstGeom>
          <a:ln>
            <a:solidFill>
              <a:srgbClr val="FF0000"/>
            </a:solidFill>
            <a:prstDash val="dash"/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Rectangle 3"/>
          <p:cNvSpPr/>
          <p:nvPr/>
        </p:nvSpPr>
        <p:spPr>
          <a:xfrm>
            <a:off x="4433452" y="3371275"/>
            <a:ext cx="1494875" cy="209947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 smtClean="0"/>
              <a:t>CAPIF Security extensions – Issues</a:t>
            </a:r>
            <a:endParaRPr lang="en-GB" altLang="en-US" dirty="0"/>
          </a:p>
        </p:txBody>
      </p:sp>
      <p:sp>
        <p:nvSpPr>
          <p:cNvPr id="3" name="Rectangle 2"/>
          <p:cNvSpPr/>
          <p:nvPr/>
        </p:nvSpPr>
        <p:spPr>
          <a:xfrm>
            <a:off x="97490" y="1799788"/>
            <a:ext cx="7956619" cy="73890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N" dirty="0" smtClean="0">
                <a:solidFill>
                  <a:schemeClr val="tx1"/>
                </a:solidFill>
              </a:rPr>
              <a:t>API Invoker</a:t>
            </a:r>
            <a:endParaRPr lang="en-IN" dirty="0">
              <a:solidFill>
                <a:schemeClr val="tx1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97490" y="4188695"/>
            <a:ext cx="2674865" cy="134850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N" dirty="0" smtClean="0">
                <a:solidFill>
                  <a:schemeClr val="tx1"/>
                </a:solidFill>
              </a:rPr>
              <a:t>CAPIF Core Function</a:t>
            </a:r>
            <a:endParaRPr lang="en-IN" dirty="0">
              <a:solidFill>
                <a:schemeClr val="tx1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4636638" y="3620658"/>
            <a:ext cx="1111182" cy="50338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N" dirty="0">
                <a:solidFill>
                  <a:schemeClr val="tx1"/>
                </a:solidFill>
              </a:rPr>
              <a:t>3GPP </a:t>
            </a:r>
            <a:r>
              <a:rPr lang="en-IN" dirty="0" smtClean="0">
                <a:solidFill>
                  <a:schemeClr val="tx1"/>
                </a:solidFill>
              </a:rPr>
              <a:t>AEF</a:t>
            </a:r>
            <a:endParaRPr lang="en-IN" dirty="0">
              <a:solidFill>
                <a:schemeClr val="tx1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4636639" y="4181164"/>
            <a:ext cx="1111182" cy="49414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N" dirty="0" smtClean="0">
                <a:solidFill>
                  <a:schemeClr val="tx1"/>
                </a:solidFill>
              </a:rPr>
              <a:t>APF</a:t>
            </a:r>
            <a:endParaRPr lang="en-IN" dirty="0">
              <a:solidFill>
                <a:schemeClr val="tx1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4636639" y="4747490"/>
            <a:ext cx="1111182" cy="49414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N" dirty="0" smtClean="0">
                <a:solidFill>
                  <a:schemeClr val="tx1"/>
                </a:solidFill>
              </a:rPr>
              <a:t>AMF</a:t>
            </a:r>
            <a:endParaRPr lang="en-IN" dirty="0">
              <a:solidFill>
                <a:schemeClr val="tx1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6531570" y="3371275"/>
            <a:ext cx="1522539" cy="2089085"/>
          </a:xfrm>
          <a:prstGeom prst="rect">
            <a:avLst/>
          </a:prstGeom>
          <a:noFill/>
          <a:ln w="19050"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14" name="Rectangle 13"/>
          <p:cNvSpPr/>
          <p:nvPr/>
        </p:nvSpPr>
        <p:spPr>
          <a:xfrm>
            <a:off x="6703302" y="3597568"/>
            <a:ext cx="1175328" cy="503382"/>
          </a:xfrm>
          <a:prstGeom prst="rect">
            <a:avLst/>
          </a:prstGeom>
          <a:noFill/>
          <a:ln w="12700"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N" dirty="0" smtClean="0">
                <a:solidFill>
                  <a:srgbClr val="FF0000"/>
                </a:solidFill>
              </a:rPr>
              <a:t>Non-3GPP AEF</a:t>
            </a:r>
          </a:p>
        </p:txBody>
      </p:sp>
      <p:sp>
        <p:nvSpPr>
          <p:cNvPr id="15" name="Rectangle 14"/>
          <p:cNvSpPr/>
          <p:nvPr/>
        </p:nvSpPr>
        <p:spPr>
          <a:xfrm>
            <a:off x="6707920" y="4165608"/>
            <a:ext cx="1170709" cy="494146"/>
          </a:xfrm>
          <a:prstGeom prst="rect">
            <a:avLst/>
          </a:prstGeom>
          <a:noFill/>
          <a:ln w="12700"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N" dirty="0" smtClean="0">
                <a:solidFill>
                  <a:schemeClr val="tx1"/>
                </a:solidFill>
              </a:rPr>
              <a:t>APF</a:t>
            </a:r>
            <a:endParaRPr lang="en-IN" dirty="0">
              <a:solidFill>
                <a:schemeClr val="tx1"/>
              </a:solidFill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6703302" y="4724400"/>
            <a:ext cx="1170709" cy="494146"/>
          </a:xfrm>
          <a:prstGeom prst="rect">
            <a:avLst/>
          </a:prstGeom>
          <a:noFill/>
          <a:ln w="12700"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N" dirty="0" smtClean="0">
                <a:solidFill>
                  <a:schemeClr val="tx1"/>
                </a:solidFill>
              </a:rPr>
              <a:t>AMF</a:t>
            </a:r>
            <a:endParaRPr lang="en-IN" dirty="0">
              <a:solidFill>
                <a:schemeClr val="tx1"/>
              </a:solidFill>
            </a:endParaRPr>
          </a:p>
        </p:txBody>
      </p:sp>
      <p:cxnSp>
        <p:nvCxnSpPr>
          <p:cNvPr id="17" name="Straight Arrow Connector 16"/>
          <p:cNvCxnSpPr/>
          <p:nvPr/>
        </p:nvCxnSpPr>
        <p:spPr>
          <a:xfrm flipH="1">
            <a:off x="2589879" y="2546276"/>
            <a:ext cx="10642" cy="1649998"/>
          </a:xfrm>
          <a:prstGeom prst="straightConnector1">
            <a:avLst/>
          </a:prstGeom>
          <a:ln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>
            <a:endCxn id="4" idx="0"/>
          </p:cNvCxnSpPr>
          <p:nvPr/>
        </p:nvCxnSpPr>
        <p:spPr>
          <a:xfrm flipH="1">
            <a:off x="5180890" y="2553855"/>
            <a:ext cx="694" cy="817420"/>
          </a:xfrm>
          <a:prstGeom prst="straightConnector1">
            <a:avLst/>
          </a:prstGeom>
          <a:ln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/>
          <p:cNvCxnSpPr>
            <a:stCxn id="13" idx="0"/>
          </p:cNvCxnSpPr>
          <p:nvPr/>
        </p:nvCxnSpPr>
        <p:spPr>
          <a:xfrm flipV="1">
            <a:off x="7292840" y="2538697"/>
            <a:ext cx="10248" cy="832578"/>
          </a:xfrm>
          <a:prstGeom prst="straightConnector1">
            <a:avLst/>
          </a:prstGeom>
          <a:ln>
            <a:solidFill>
              <a:srgbClr val="FF0000"/>
            </a:solidFill>
            <a:prstDash val="dash"/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TextBox 42"/>
          <p:cNvSpPr txBox="1"/>
          <p:nvPr/>
        </p:nvSpPr>
        <p:spPr>
          <a:xfrm>
            <a:off x="2668044" y="4898047"/>
            <a:ext cx="215889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1100" b="1" dirty="0" smtClean="0"/>
              <a:t>3GPP IE = 3GPP methods</a:t>
            </a:r>
            <a:endParaRPr lang="en-IN" sz="1100" b="1" dirty="0"/>
          </a:p>
        </p:txBody>
      </p:sp>
      <p:sp>
        <p:nvSpPr>
          <p:cNvPr id="44" name="TextBox 43"/>
          <p:cNvSpPr txBox="1"/>
          <p:nvPr/>
        </p:nvSpPr>
        <p:spPr>
          <a:xfrm>
            <a:off x="549057" y="5648717"/>
            <a:ext cx="3256800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1100" dirty="0" smtClean="0">
                <a:solidFill>
                  <a:srgbClr val="FF0000"/>
                </a:solidFill>
              </a:rPr>
              <a:t>Option 1</a:t>
            </a:r>
          </a:p>
          <a:p>
            <a:r>
              <a:rPr lang="en-IN" sz="1100" dirty="0" smtClean="0">
                <a:solidFill>
                  <a:srgbClr val="FF0000"/>
                </a:solidFill>
              </a:rPr>
              <a:t>3GPP IE = </a:t>
            </a:r>
            <a:r>
              <a:rPr lang="en-IN" sz="1100" b="1" dirty="0" smtClean="0">
                <a:solidFill>
                  <a:srgbClr val="FF0000"/>
                </a:solidFill>
              </a:rPr>
              <a:t>3GPP methods </a:t>
            </a:r>
          </a:p>
          <a:p>
            <a:r>
              <a:rPr lang="en-IN" sz="1100" dirty="0" smtClean="0">
                <a:solidFill>
                  <a:srgbClr val="FF0000"/>
                </a:solidFill>
              </a:rPr>
              <a:t>Vendor Specific IE </a:t>
            </a:r>
            <a:r>
              <a:rPr lang="en-IN" sz="1100" dirty="0">
                <a:solidFill>
                  <a:srgbClr val="FF0000"/>
                </a:solidFill>
              </a:rPr>
              <a:t>= </a:t>
            </a:r>
            <a:r>
              <a:rPr lang="en-IN" sz="1100" dirty="0" smtClean="0">
                <a:solidFill>
                  <a:srgbClr val="FF0000"/>
                </a:solidFill>
              </a:rPr>
              <a:t>Non-3GPP methods</a:t>
            </a:r>
            <a:endParaRPr lang="en-IN" sz="1100" dirty="0">
              <a:solidFill>
                <a:srgbClr val="FF0000"/>
              </a:solidFill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1824597" y="2713839"/>
            <a:ext cx="206986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1100" b="1" dirty="0" smtClean="0"/>
              <a:t>3GPP IE = 3GPP methods</a:t>
            </a:r>
            <a:endParaRPr lang="en-IN" sz="1100" b="1" dirty="0"/>
          </a:p>
        </p:txBody>
      </p:sp>
      <p:sp>
        <p:nvSpPr>
          <p:cNvPr id="46" name="TextBox 45"/>
          <p:cNvSpPr txBox="1"/>
          <p:nvPr/>
        </p:nvSpPr>
        <p:spPr>
          <a:xfrm>
            <a:off x="-7792" y="3306469"/>
            <a:ext cx="2780147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1100" dirty="0" smtClean="0">
                <a:solidFill>
                  <a:srgbClr val="FF0000"/>
                </a:solidFill>
              </a:rPr>
              <a:t>3GPP IE = 3GPP methods</a:t>
            </a:r>
          </a:p>
          <a:p>
            <a:r>
              <a:rPr lang="en-IN" sz="1100" dirty="0" smtClean="0">
                <a:solidFill>
                  <a:srgbClr val="FF0000"/>
                </a:solidFill>
              </a:rPr>
              <a:t>OR</a:t>
            </a:r>
          </a:p>
          <a:p>
            <a:r>
              <a:rPr lang="en-IN" sz="1100" dirty="0" smtClean="0">
                <a:solidFill>
                  <a:srgbClr val="FF0000"/>
                </a:solidFill>
              </a:rPr>
              <a:t>Vendor Specific IE </a:t>
            </a:r>
            <a:r>
              <a:rPr lang="en-IN" sz="1100" dirty="0">
                <a:solidFill>
                  <a:srgbClr val="FF0000"/>
                </a:solidFill>
              </a:rPr>
              <a:t>= 3GPP </a:t>
            </a:r>
            <a:r>
              <a:rPr lang="en-IN" sz="1100" dirty="0" smtClean="0">
                <a:solidFill>
                  <a:srgbClr val="FF0000"/>
                </a:solidFill>
              </a:rPr>
              <a:t>methods</a:t>
            </a:r>
            <a:endParaRPr lang="en-IN" sz="1100" dirty="0">
              <a:solidFill>
                <a:srgbClr val="FF0000"/>
              </a:solidFill>
            </a:endParaRPr>
          </a:p>
        </p:txBody>
      </p:sp>
      <p:cxnSp>
        <p:nvCxnSpPr>
          <p:cNvPr id="37" name="Straight Arrow Connector 36"/>
          <p:cNvCxnSpPr/>
          <p:nvPr/>
        </p:nvCxnSpPr>
        <p:spPr>
          <a:xfrm>
            <a:off x="2762493" y="4850115"/>
            <a:ext cx="1680793" cy="7128"/>
          </a:xfrm>
          <a:prstGeom prst="straightConnector1">
            <a:avLst/>
          </a:prstGeom>
          <a:ln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TextBox 46"/>
          <p:cNvSpPr txBox="1"/>
          <p:nvPr/>
        </p:nvSpPr>
        <p:spPr>
          <a:xfrm>
            <a:off x="3768441" y="5648717"/>
            <a:ext cx="4285668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1100" dirty="0" smtClean="0">
                <a:solidFill>
                  <a:srgbClr val="FF0000"/>
                </a:solidFill>
              </a:rPr>
              <a:t>Option 2</a:t>
            </a:r>
          </a:p>
          <a:p>
            <a:r>
              <a:rPr lang="en-IN" sz="1100" dirty="0" smtClean="0">
                <a:solidFill>
                  <a:srgbClr val="FF0000"/>
                </a:solidFill>
              </a:rPr>
              <a:t>3GPP IE </a:t>
            </a:r>
            <a:r>
              <a:rPr lang="en-IN" sz="1100" dirty="0">
                <a:solidFill>
                  <a:srgbClr val="FF0000"/>
                </a:solidFill>
              </a:rPr>
              <a:t>= </a:t>
            </a:r>
            <a:r>
              <a:rPr lang="en-IN" sz="1100" b="1" dirty="0" smtClean="0">
                <a:solidFill>
                  <a:srgbClr val="FF0000"/>
                </a:solidFill>
              </a:rPr>
              <a:t>NULL</a:t>
            </a:r>
          </a:p>
          <a:p>
            <a:r>
              <a:rPr lang="en-IN" sz="1100" dirty="0" smtClean="0">
                <a:solidFill>
                  <a:srgbClr val="FF0000"/>
                </a:solidFill>
              </a:rPr>
              <a:t>Vendor Specific IE </a:t>
            </a:r>
            <a:r>
              <a:rPr lang="en-IN" sz="1100" dirty="0">
                <a:solidFill>
                  <a:srgbClr val="FF0000"/>
                </a:solidFill>
              </a:rPr>
              <a:t>= </a:t>
            </a:r>
            <a:r>
              <a:rPr lang="en-IN" sz="1100" b="1" dirty="0">
                <a:solidFill>
                  <a:srgbClr val="FF0000"/>
                </a:solidFill>
              </a:rPr>
              <a:t>3GPP </a:t>
            </a:r>
            <a:r>
              <a:rPr lang="en-IN" sz="1100" b="1" dirty="0" smtClean="0">
                <a:solidFill>
                  <a:srgbClr val="FF0000"/>
                </a:solidFill>
              </a:rPr>
              <a:t>methods</a:t>
            </a:r>
            <a:r>
              <a:rPr lang="en-IN" sz="1100" dirty="0" smtClean="0">
                <a:solidFill>
                  <a:srgbClr val="FF0000"/>
                </a:solidFill>
              </a:rPr>
              <a:t>, Non-3GPP Methods</a:t>
            </a:r>
            <a:endParaRPr lang="en-IN" sz="1100" dirty="0">
              <a:solidFill>
                <a:srgbClr val="FF0000"/>
              </a:solidFill>
            </a:endParaRPr>
          </a:p>
        </p:txBody>
      </p:sp>
      <p:cxnSp>
        <p:nvCxnSpPr>
          <p:cNvPr id="24" name="Straight Arrow Connector 23"/>
          <p:cNvCxnSpPr/>
          <p:nvPr/>
        </p:nvCxnSpPr>
        <p:spPr>
          <a:xfrm>
            <a:off x="323273" y="5537203"/>
            <a:ext cx="0" cy="752482"/>
          </a:xfrm>
          <a:prstGeom prst="straightConnector1">
            <a:avLst/>
          </a:prstGeom>
          <a:ln>
            <a:solidFill>
              <a:srgbClr val="FF0000"/>
            </a:solidFill>
            <a:prstDash val="dash"/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Arrow Connector 35"/>
          <p:cNvCxnSpPr/>
          <p:nvPr/>
        </p:nvCxnSpPr>
        <p:spPr>
          <a:xfrm>
            <a:off x="7731238" y="5460360"/>
            <a:ext cx="0" cy="752482"/>
          </a:xfrm>
          <a:prstGeom prst="straightConnector1">
            <a:avLst/>
          </a:prstGeom>
          <a:ln>
            <a:solidFill>
              <a:srgbClr val="FF0000"/>
            </a:solidFill>
            <a:prstDash val="dash"/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/>
          <p:nvPr/>
        </p:nvCxnSpPr>
        <p:spPr>
          <a:xfrm flipV="1">
            <a:off x="323273" y="6212842"/>
            <a:ext cx="7407965" cy="36039"/>
          </a:xfrm>
          <a:prstGeom prst="line">
            <a:avLst/>
          </a:prstGeom>
          <a:ln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Content Placeholder 2">
            <a:extLst>
              <a:ext uri="{FF2B5EF4-FFF2-40B4-BE49-F238E27FC236}">
                <a16:creationId xmlns:a16="http://schemas.microsoft.com/office/drawing/2014/main" id="{8B215120-9330-4C24-86C0-93DB3C460B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220365" y="2642913"/>
            <a:ext cx="3133436" cy="3486717"/>
          </a:xfrm>
        </p:spPr>
        <p:txBody>
          <a:bodyPr/>
          <a:lstStyle/>
          <a:p>
            <a:pPr marL="0" indent="0">
              <a:buNone/>
            </a:pPr>
            <a:r>
              <a:rPr lang="en-US" altLang="en-US" sz="1400" dirty="0" smtClean="0"/>
              <a:t>Issues with signaling 3GPP security methods over vendor specific IEs (as indicated in Option 2)</a:t>
            </a:r>
          </a:p>
          <a:p>
            <a:r>
              <a:rPr lang="en-US" altLang="en-US" sz="1400" dirty="0" smtClean="0"/>
              <a:t>CCF has </a:t>
            </a:r>
            <a:r>
              <a:rPr lang="en-US" altLang="en-US" sz="1400" b="1" dirty="0" smtClean="0">
                <a:solidFill>
                  <a:srgbClr val="FF0000"/>
                </a:solidFill>
              </a:rPr>
              <a:t>no visibility </a:t>
            </a:r>
            <a:r>
              <a:rPr lang="en-US" altLang="en-US" sz="1400" dirty="0" smtClean="0"/>
              <a:t>of the 3GPP security method used and </a:t>
            </a:r>
            <a:r>
              <a:rPr lang="en-US" altLang="en-US" sz="1400" b="1" dirty="0" smtClean="0">
                <a:solidFill>
                  <a:srgbClr val="FF0000"/>
                </a:solidFill>
              </a:rPr>
              <a:t>cannot enforce</a:t>
            </a:r>
            <a:r>
              <a:rPr lang="en-US" altLang="en-US" sz="1400" dirty="0" smtClean="0"/>
              <a:t> the same.</a:t>
            </a:r>
          </a:p>
          <a:p>
            <a:r>
              <a:rPr lang="en-US" altLang="en-US" sz="1400" dirty="0" smtClean="0"/>
              <a:t>Allows </a:t>
            </a:r>
            <a:r>
              <a:rPr lang="en-US" altLang="en-US" sz="1400" dirty="0" smtClean="0">
                <a:solidFill>
                  <a:srgbClr val="FF0000"/>
                </a:solidFill>
              </a:rPr>
              <a:t>mixed</a:t>
            </a:r>
            <a:r>
              <a:rPr lang="en-US" altLang="en-US" sz="1400" dirty="0" smtClean="0"/>
              <a:t> (option1 and option2) </a:t>
            </a:r>
            <a:r>
              <a:rPr lang="en-US" altLang="en-US" sz="1400" dirty="0" smtClean="0">
                <a:solidFill>
                  <a:srgbClr val="FF0000"/>
                </a:solidFill>
              </a:rPr>
              <a:t>signaling</a:t>
            </a:r>
            <a:r>
              <a:rPr lang="en-US" altLang="en-US" sz="1400" dirty="0" smtClean="0"/>
              <a:t> of </a:t>
            </a:r>
            <a:r>
              <a:rPr lang="en-US" altLang="en-US" sz="1400" b="1" dirty="0" smtClean="0">
                <a:solidFill>
                  <a:srgbClr val="FF0000"/>
                </a:solidFill>
              </a:rPr>
              <a:t>3GPP security methods</a:t>
            </a:r>
            <a:r>
              <a:rPr lang="en-US" altLang="en-US" sz="1400" dirty="0" smtClean="0">
                <a:solidFill>
                  <a:srgbClr val="FF0000"/>
                </a:solidFill>
              </a:rPr>
              <a:t> </a:t>
            </a:r>
            <a:r>
              <a:rPr lang="en-US" altLang="en-US" sz="1400" dirty="0" smtClean="0"/>
              <a:t>over 3GPP defined or Vendor specific IEs. </a:t>
            </a:r>
            <a:r>
              <a:rPr lang="en-US" altLang="en-US" sz="1400" dirty="0" smtClean="0">
                <a:solidFill>
                  <a:srgbClr val="FF0000"/>
                </a:solidFill>
              </a:rPr>
              <a:t>This</a:t>
            </a:r>
            <a:r>
              <a:rPr lang="en-US" altLang="en-US" sz="1400" dirty="0" smtClean="0"/>
              <a:t> </a:t>
            </a:r>
            <a:r>
              <a:rPr lang="en-US" sz="1400" dirty="0" smtClean="0">
                <a:solidFill>
                  <a:srgbClr val="FF0000"/>
                </a:solidFill>
              </a:rPr>
              <a:t>contradicts </a:t>
            </a:r>
            <a:r>
              <a:rPr lang="en-US" sz="1400" dirty="0">
                <a:solidFill>
                  <a:srgbClr val="FF0000"/>
                </a:solidFill>
              </a:rPr>
              <a:t>Fundamental CAPIF API Guidelines.</a:t>
            </a:r>
            <a:endParaRPr lang="en-US" altLang="en-US" sz="1400" dirty="0" smtClean="0"/>
          </a:p>
          <a:p>
            <a:r>
              <a:rPr lang="en-US" sz="1400" dirty="0"/>
              <a:t>SA3 requests (LS) </a:t>
            </a:r>
            <a:r>
              <a:rPr lang="en-US" sz="1400" dirty="0">
                <a:solidFill>
                  <a:srgbClr val="FF0000"/>
                </a:solidFill>
              </a:rPr>
              <a:t>only on how to signal the alternative security method(s</a:t>
            </a:r>
            <a:r>
              <a:rPr lang="en-US" sz="1400" dirty="0" smtClean="0">
                <a:solidFill>
                  <a:srgbClr val="FF0000"/>
                </a:solidFill>
              </a:rPr>
              <a:t>)</a:t>
            </a:r>
            <a:r>
              <a:rPr lang="en-US" sz="1400" dirty="0" smtClean="0"/>
              <a:t>.</a:t>
            </a:r>
            <a:endParaRPr lang="en-US" altLang="en-US" sz="1200" dirty="0" smtClean="0"/>
          </a:p>
        </p:txBody>
      </p:sp>
      <p:cxnSp>
        <p:nvCxnSpPr>
          <p:cNvPr id="48" name="Straight Arrow Connector 47"/>
          <p:cNvCxnSpPr/>
          <p:nvPr/>
        </p:nvCxnSpPr>
        <p:spPr>
          <a:xfrm flipH="1" flipV="1">
            <a:off x="8368547" y="2409017"/>
            <a:ext cx="479433" cy="1370"/>
          </a:xfrm>
          <a:prstGeom prst="straightConnector1">
            <a:avLst/>
          </a:prstGeom>
          <a:ln>
            <a:solidFill>
              <a:srgbClr val="FF0000"/>
            </a:solidFill>
            <a:prstDash val="dash"/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Arrow Connector 48"/>
          <p:cNvCxnSpPr/>
          <p:nvPr/>
        </p:nvCxnSpPr>
        <p:spPr>
          <a:xfrm>
            <a:off x="8362249" y="2049168"/>
            <a:ext cx="471253" cy="0"/>
          </a:xfrm>
          <a:prstGeom prst="straightConnector1">
            <a:avLst/>
          </a:prstGeom>
          <a:ln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TextBox 49"/>
          <p:cNvSpPr txBox="1"/>
          <p:nvPr/>
        </p:nvSpPr>
        <p:spPr>
          <a:xfrm>
            <a:off x="9089975" y="1815272"/>
            <a:ext cx="206986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1100" dirty="0" smtClean="0"/>
              <a:t>Existing CAPIF security mechanism</a:t>
            </a:r>
            <a:endParaRPr lang="en-IN" sz="1100" dirty="0"/>
          </a:p>
        </p:txBody>
      </p:sp>
      <p:sp>
        <p:nvSpPr>
          <p:cNvPr id="51" name="TextBox 50"/>
          <p:cNvSpPr txBox="1"/>
          <p:nvPr/>
        </p:nvSpPr>
        <p:spPr>
          <a:xfrm>
            <a:off x="9085358" y="2180107"/>
            <a:ext cx="181355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1100" dirty="0" smtClean="0"/>
              <a:t>CAPIF security extension for Non-3GPP AEFs</a:t>
            </a:r>
            <a:endParaRPr lang="en-IN" sz="1100" dirty="0"/>
          </a:p>
        </p:txBody>
      </p:sp>
      <p:sp>
        <p:nvSpPr>
          <p:cNvPr id="39" name="Rectangle 38"/>
          <p:cNvSpPr/>
          <p:nvPr/>
        </p:nvSpPr>
        <p:spPr>
          <a:xfrm>
            <a:off x="8220364" y="1815273"/>
            <a:ext cx="2807854" cy="795722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398055445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6" name="Straight Arrow Connector 25"/>
          <p:cNvCxnSpPr/>
          <p:nvPr/>
        </p:nvCxnSpPr>
        <p:spPr>
          <a:xfrm flipH="1">
            <a:off x="359115" y="2517696"/>
            <a:ext cx="9237" cy="1627309"/>
          </a:xfrm>
          <a:prstGeom prst="straightConnector1">
            <a:avLst/>
          </a:prstGeom>
          <a:ln>
            <a:solidFill>
              <a:srgbClr val="FF0000"/>
            </a:solidFill>
            <a:prstDash val="dash"/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Rectangle 3"/>
          <p:cNvSpPr/>
          <p:nvPr/>
        </p:nvSpPr>
        <p:spPr>
          <a:xfrm>
            <a:off x="4433452" y="3371275"/>
            <a:ext cx="1494875" cy="209947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 smtClean="0"/>
              <a:t>CAPIF Security extensions - Proposal</a:t>
            </a:r>
            <a:endParaRPr lang="en-GB" altLang="en-US" dirty="0"/>
          </a:p>
        </p:txBody>
      </p:sp>
      <p:sp>
        <p:nvSpPr>
          <p:cNvPr id="3" name="Rectangle 2"/>
          <p:cNvSpPr/>
          <p:nvPr/>
        </p:nvSpPr>
        <p:spPr>
          <a:xfrm>
            <a:off x="97490" y="1799788"/>
            <a:ext cx="7956619" cy="73890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N" dirty="0" smtClean="0">
                <a:solidFill>
                  <a:schemeClr val="tx1"/>
                </a:solidFill>
              </a:rPr>
              <a:t>API Invoker</a:t>
            </a:r>
            <a:endParaRPr lang="en-IN" dirty="0">
              <a:solidFill>
                <a:schemeClr val="tx1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97490" y="4188695"/>
            <a:ext cx="2674865" cy="134850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N" dirty="0" smtClean="0">
                <a:solidFill>
                  <a:schemeClr val="tx1"/>
                </a:solidFill>
              </a:rPr>
              <a:t>CAPIF Core Function</a:t>
            </a:r>
            <a:endParaRPr lang="en-IN" dirty="0">
              <a:solidFill>
                <a:schemeClr val="tx1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4636638" y="3620658"/>
            <a:ext cx="1111182" cy="50338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N" dirty="0">
                <a:solidFill>
                  <a:schemeClr val="tx1"/>
                </a:solidFill>
              </a:rPr>
              <a:t>3GPP </a:t>
            </a:r>
            <a:r>
              <a:rPr lang="en-IN" dirty="0" smtClean="0">
                <a:solidFill>
                  <a:schemeClr val="tx1"/>
                </a:solidFill>
              </a:rPr>
              <a:t>AEF</a:t>
            </a:r>
            <a:endParaRPr lang="en-IN" dirty="0">
              <a:solidFill>
                <a:schemeClr val="tx1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4636639" y="4181164"/>
            <a:ext cx="1111182" cy="49414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N" dirty="0" smtClean="0">
                <a:solidFill>
                  <a:schemeClr val="tx1"/>
                </a:solidFill>
              </a:rPr>
              <a:t>APF</a:t>
            </a:r>
            <a:endParaRPr lang="en-IN" dirty="0">
              <a:solidFill>
                <a:schemeClr val="tx1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4636639" y="4747490"/>
            <a:ext cx="1111182" cy="49414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N" dirty="0" smtClean="0">
                <a:solidFill>
                  <a:schemeClr val="tx1"/>
                </a:solidFill>
              </a:rPr>
              <a:t>AMF</a:t>
            </a:r>
            <a:endParaRPr lang="en-IN" dirty="0">
              <a:solidFill>
                <a:schemeClr val="tx1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6531570" y="3371275"/>
            <a:ext cx="1522539" cy="2089085"/>
          </a:xfrm>
          <a:prstGeom prst="rect">
            <a:avLst/>
          </a:prstGeom>
          <a:noFill/>
          <a:ln w="19050"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14" name="Rectangle 13"/>
          <p:cNvSpPr/>
          <p:nvPr/>
        </p:nvSpPr>
        <p:spPr>
          <a:xfrm>
            <a:off x="6703302" y="3597568"/>
            <a:ext cx="1175328" cy="503382"/>
          </a:xfrm>
          <a:prstGeom prst="rect">
            <a:avLst/>
          </a:prstGeom>
          <a:noFill/>
          <a:ln w="12700"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N" dirty="0" smtClean="0">
                <a:solidFill>
                  <a:srgbClr val="FF0000"/>
                </a:solidFill>
              </a:rPr>
              <a:t>Non-3GPP AEF</a:t>
            </a:r>
          </a:p>
        </p:txBody>
      </p:sp>
      <p:sp>
        <p:nvSpPr>
          <p:cNvPr id="15" name="Rectangle 14"/>
          <p:cNvSpPr/>
          <p:nvPr/>
        </p:nvSpPr>
        <p:spPr>
          <a:xfrm>
            <a:off x="6707920" y="4165608"/>
            <a:ext cx="1170709" cy="494146"/>
          </a:xfrm>
          <a:prstGeom prst="rect">
            <a:avLst/>
          </a:prstGeom>
          <a:noFill/>
          <a:ln w="12700"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N" dirty="0" smtClean="0">
                <a:solidFill>
                  <a:schemeClr val="tx1"/>
                </a:solidFill>
              </a:rPr>
              <a:t>APF</a:t>
            </a:r>
            <a:endParaRPr lang="en-IN" dirty="0">
              <a:solidFill>
                <a:schemeClr val="tx1"/>
              </a:solidFill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6703302" y="4724400"/>
            <a:ext cx="1170709" cy="494146"/>
          </a:xfrm>
          <a:prstGeom prst="rect">
            <a:avLst/>
          </a:prstGeom>
          <a:noFill/>
          <a:ln w="12700"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N" dirty="0" smtClean="0">
                <a:solidFill>
                  <a:schemeClr val="tx1"/>
                </a:solidFill>
              </a:rPr>
              <a:t>AMF</a:t>
            </a:r>
            <a:endParaRPr lang="en-IN" dirty="0">
              <a:solidFill>
                <a:schemeClr val="tx1"/>
              </a:solidFill>
            </a:endParaRPr>
          </a:p>
        </p:txBody>
      </p:sp>
      <p:cxnSp>
        <p:nvCxnSpPr>
          <p:cNvPr id="17" name="Straight Arrow Connector 16"/>
          <p:cNvCxnSpPr/>
          <p:nvPr/>
        </p:nvCxnSpPr>
        <p:spPr>
          <a:xfrm flipH="1">
            <a:off x="2589879" y="2546276"/>
            <a:ext cx="10642" cy="1649998"/>
          </a:xfrm>
          <a:prstGeom prst="straightConnector1">
            <a:avLst/>
          </a:prstGeom>
          <a:ln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>
            <a:endCxn id="4" idx="0"/>
          </p:cNvCxnSpPr>
          <p:nvPr/>
        </p:nvCxnSpPr>
        <p:spPr>
          <a:xfrm flipH="1">
            <a:off x="5180890" y="2553855"/>
            <a:ext cx="694" cy="817420"/>
          </a:xfrm>
          <a:prstGeom prst="straightConnector1">
            <a:avLst/>
          </a:prstGeom>
          <a:ln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/>
          <p:cNvCxnSpPr>
            <a:stCxn id="13" idx="0"/>
          </p:cNvCxnSpPr>
          <p:nvPr/>
        </p:nvCxnSpPr>
        <p:spPr>
          <a:xfrm flipV="1">
            <a:off x="7292840" y="2538697"/>
            <a:ext cx="10248" cy="832578"/>
          </a:xfrm>
          <a:prstGeom prst="straightConnector1">
            <a:avLst/>
          </a:prstGeom>
          <a:ln>
            <a:solidFill>
              <a:srgbClr val="FF0000"/>
            </a:solidFill>
            <a:prstDash val="dash"/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TextBox 42"/>
          <p:cNvSpPr txBox="1"/>
          <p:nvPr/>
        </p:nvSpPr>
        <p:spPr>
          <a:xfrm>
            <a:off x="2668044" y="4898047"/>
            <a:ext cx="215889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1100" b="1" dirty="0" smtClean="0"/>
              <a:t>3GPP IE = 3GPP methods</a:t>
            </a:r>
            <a:endParaRPr lang="en-IN" sz="1100" b="1" dirty="0"/>
          </a:p>
        </p:txBody>
      </p:sp>
      <p:sp>
        <p:nvSpPr>
          <p:cNvPr id="44" name="TextBox 43"/>
          <p:cNvSpPr txBox="1"/>
          <p:nvPr/>
        </p:nvSpPr>
        <p:spPr>
          <a:xfrm>
            <a:off x="2525637" y="5648717"/>
            <a:ext cx="3256800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1100" dirty="0" smtClean="0">
                <a:solidFill>
                  <a:srgbClr val="0070C0"/>
                </a:solidFill>
              </a:rPr>
              <a:t>Option 1</a:t>
            </a:r>
          </a:p>
          <a:p>
            <a:r>
              <a:rPr lang="en-IN" sz="1100" dirty="0" smtClean="0">
                <a:solidFill>
                  <a:srgbClr val="0070C0"/>
                </a:solidFill>
              </a:rPr>
              <a:t>3GPP IE = </a:t>
            </a:r>
            <a:r>
              <a:rPr lang="en-IN" sz="1100" b="1" dirty="0" smtClean="0">
                <a:solidFill>
                  <a:srgbClr val="0070C0"/>
                </a:solidFill>
              </a:rPr>
              <a:t>3GPP methods </a:t>
            </a:r>
          </a:p>
          <a:p>
            <a:r>
              <a:rPr lang="en-IN" sz="1100" dirty="0" smtClean="0">
                <a:solidFill>
                  <a:srgbClr val="0070C0"/>
                </a:solidFill>
              </a:rPr>
              <a:t>Vendor Specific IE </a:t>
            </a:r>
            <a:r>
              <a:rPr lang="en-IN" sz="1100" dirty="0">
                <a:solidFill>
                  <a:srgbClr val="0070C0"/>
                </a:solidFill>
              </a:rPr>
              <a:t>= </a:t>
            </a:r>
            <a:r>
              <a:rPr lang="en-IN" sz="1100" dirty="0" smtClean="0">
                <a:solidFill>
                  <a:srgbClr val="0070C0"/>
                </a:solidFill>
              </a:rPr>
              <a:t>Non-3GPP methods</a:t>
            </a:r>
            <a:endParaRPr lang="en-IN" sz="1100" dirty="0">
              <a:solidFill>
                <a:srgbClr val="0070C0"/>
              </a:solidFill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1824597" y="2713839"/>
            <a:ext cx="206986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1100" b="1" dirty="0" smtClean="0"/>
              <a:t>3GPP IE = 3GPP methods</a:t>
            </a:r>
            <a:endParaRPr lang="en-IN" sz="1100" b="1" dirty="0"/>
          </a:p>
        </p:txBody>
      </p:sp>
      <p:sp>
        <p:nvSpPr>
          <p:cNvPr id="46" name="TextBox 45"/>
          <p:cNvSpPr txBox="1"/>
          <p:nvPr/>
        </p:nvSpPr>
        <p:spPr>
          <a:xfrm>
            <a:off x="-7792" y="3306469"/>
            <a:ext cx="278014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1100" dirty="0" smtClean="0">
                <a:solidFill>
                  <a:srgbClr val="0070C0"/>
                </a:solidFill>
              </a:rPr>
              <a:t>3GPP IE = 3GPP methods</a:t>
            </a:r>
          </a:p>
          <a:p>
            <a:r>
              <a:rPr lang="en-IN" sz="1100" dirty="0" smtClean="0">
                <a:solidFill>
                  <a:srgbClr val="0070C0"/>
                </a:solidFill>
              </a:rPr>
              <a:t>Vendor Specific IE </a:t>
            </a:r>
            <a:r>
              <a:rPr lang="en-IN" sz="1100" dirty="0">
                <a:solidFill>
                  <a:srgbClr val="0070C0"/>
                </a:solidFill>
              </a:rPr>
              <a:t>= </a:t>
            </a:r>
            <a:r>
              <a:rPr lang="en-IN" sz="1100" dirty="0" smtClean="0">
                <a:solidFill>
                  <a:srgbClr val="0070C0"/>
                </a:solidFill>
              </a:rPr>
              <a:t>Non-3GPP methods</a:t>
            </a:r>
            <a:endParaRPr lang="en-IN" sz="1100" dirty="0">
              <a:solidFill>
                <a:srgbClr val="0070C0"/>
              </a:solidFill>
            </a:endParaRPr>
          </a:p>
        </p:txBody>
      </p:sp>
      <p:cxnSp>
        <p:nvCxnSpPr>
          <p:cNvPr id="37" name="Straight Arrow Connector 36"/>
          <p:cNvCxnSpPr/>
          <p:nvPr/>
        </p:nvCxnSpPr>
        <p:spPr>
          <a:xfrm>
            <a:off x="2762493" y="4850115"/>
            <a:ext cx="1680793" cy="7128"/>
          </a:xfrm>
          <a:prstGeom prst="straightConnector1">
            <a:avLst/>
          </a:prstGeom>
          <a:ln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/>
          <p:cNvCxnSpPr/>
          <p:nvPr/>
        </p:nvCxnSpPr>
        <p:spPr>
          <a:xfrm>
            <a:off x="323273" y="5537203"/>
            <a:ext cx="0" cy="752482"/>
          </a:xfrm>
          <a:prstGeom prst="straightConnector1">
            <a:avLst/>
          </a:prstGeom>
          <a:ln>
            <a:solidFill>
              <a:srgbClr val="FF0000"/>
            </a:solidFill>
            <a:prstDash val="dash"/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Arrow Connector 35"/>
          <p:cNvCxnSpPr/>
          <p:nvPr/>
        </p:nvCxnSpPr>
        <p:spPr>
          <a:xfrm>
            <a:off x="7731238" y="5460360"/>
            <a:ext cx="0" cy="752482"/>
          </a:xfrm>
          <a:prstGeom prst="straightConnector1">
            <a:avLst/>
          </a:prstGeom>
          <a:ln>
            <a:solidFill>
              <a:srgbClr val="FF0000"/>
            </a:solidFill>
            <a:prstDash val="dash"/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/>
          <p:nvPr/>
        </p:nvCxnSpPr>
        <p:spPr>
          <a:xfrm flipV="1">
            <a:off x="323273" y="6212842"/>
            <a:ext cx="7407965" cy="36039"/>
          </a:xfrm>
          <a:prstGeom prst="line">
            <a:avLst/>
          </a:prstGeom>
          <a:ln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Content Placeholder 2">
            <a:extLst>
              <a:ext uri="{FF2B5EF4-FFF2-40B4-BE49-F238E27FC236}">
                <a16:creationId xmlns:a16="http://schemas.microsoft.com/office/drawing/2014/main" id="{8B215120-9330-4C24-86C0-93DB3C460B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220364" y="2987684"/>
            <a:ext cx="3133436" cy="2171974"/>
          </a:xfrm>
        </p:spPr>
        <p:txBody>
          <a:bodyPr/>
          <a:lstStyle/>
          <a:p>
            <a:r>
              <a:rPr lang="en-US" altLang="en-US" sz="1400" dirty="0"/>
              <a:t>CCF has </a:t>
            </a:r>
            <a:r>
              <a:rPr lang="en-US" altLang="en-US" sz="1400" dirty="0">
                <a:solidFill>
                  <a:srgbClr val="0070C0"/>
                </a:solidFill>
              </a:rPr>
              <a:t>visibility </a:t>
            </a:r>
            <a:r>
              <a:rPr lang="en-US" altLang="en-US" sz="1400" dirty="0"/>
              <a:t>of the 3GPP security method used and </a:t>
            </a:r>
            <a:r>
              <a:rPr lang="en-US" altLang="en-US" sz="1400" dirty="0">
                <a:solidFill>
                  <a:srgbClr val="0070C0"/>
                </a:solidFill>
              </a:rPr>
              <a:t>can enforce </a:t>
            </a:r>
            <a:r>
              <a:rPr lang="en-US" altLang="en-US" sz="1400" dirty="0"/>
              <a:t>the same</a:t>
            </a:r>
            <a:r>
              <a:rPr lang="en-US" altLang="en-US" sz="1400" dirty="0" smtClean="0"/>
              <a:t>.</a:t>
            </a:r>
            <a:endParaRPr lang="en-US" altLang="en-US" sz="1400" dirty="0" smtClean="0">
              <a:solidFill>
                <a:srgbClr val="0070C0"/>
              </a:solidFill>
            </a:endParaRPr>
          </a:p>
          <a:p>
            <a:r>
              <a:rPr lang="en-US" altLang="en-US" sz="1400" dirty="0" smtClean="0">
                <a:solidFill>
                  <a:srgbClr val="0070C0"/>
                </a:solidFill>
              </a:rPr>
              <a:t>Allow </a:t>
            </a:r>
            <a:r>
              <a:rPr lang="en-US" altLang="en-US" sz="1400" dirty="0">
                <a:solidFill>
                  <a:srgbClr val="0070C0"/>
                </a:solidFill>
              </a:rPr>
              <a:t>(option1) signaling of 3GPP security methods over 3GPP defined IEs only.</a:t>
            </a:r>
          </a:p>
          <a:p>
            <a:r>
              <a:rPr lang="en-US" sz="1400" dirty="0" smtClean="0"/>
              <a:t>SA3 </a:t>
            </a:r>
            <a:r>
              <a:rPr lang="en-US" sz="1400" dirty="0"/>
              <a:t>requests (LS) </a:t>
            </a:r>
            <a:r>
              <a:rPr lang="en-US" sz="1400" dirty="0" smtClean="0"/>
              <a:t>is aligned, specifying only </a:t>
            </a:r>
            <a:r>
              <a:rPr lang="en-US" sz="1400" dirty="0" smtClean="0">
                <a:solidFill>
                  <a:srgbClr val="0070C0"/>
                </a:solidFill>
              </a:rPr>
              <a:t>to </a:t>
            </a:r>
            <a:r>
              <a:rPr lang="en-US" sz="1400" dirty="0">
                <a:solidFill>
                  <a:srgbClr val="0070C0"/>
                </a:solidFill>
              </a:rPr>
              <a:t>signal the alternative security method(s</a:t>
            </a:r>
            <a:r>
              <a:rPr lang="en-US" sz="1400" dirty="0" smtClean="0">
                <a:solidFill>
                  <a:srgbClr val="0070C0"/>
                </a:solidFill>
              </a:rPr>
              <a:t>). </a:t>
            </a:r>
          </a:p>
        </p:txBody>
      </p:sp>
      <p:cxnSp>
        <p:nvCxnSpPr>
          <p:cNvPr id="48" name="Straight Arrow Connector 47"/>
          <p:cNvCxnSpPr/>
          <p:nvPr/>
        </p:nvCxnSpPr>
        <p:spPr>
          <a:xfrm flipH="1" flipV="1">
            <a:off x="8368547" y="2409017"/>
            <a:ext cx="479433" cy="1370"/>
          </a:xfrm>
          <a:prstGeom prst="straightConnector1">
            <a:avLst/>
          </a:prstGeom>
          <a:ln>
            <a:solidFill>
              <a:srgbClr val="FF0000"/>
            </a:solidFill>
            <a:prstDash val="dash"/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Arrow Connector 48"/>
          <p:cNvCxnSpPr/>
          <p:nvPr/>
        </p:nvCxnSpPr>
        <p:spPr>
          <a:xfrm>
            <a:off x="8362249" y="2049168"/>
            <a:ext cx="471253" cy="0"/>
          </a:xfrm>
          <a:prstGeom prst="straightConnector1">
            <a:avLst/>
          </a:prstGeom>
          <a:ln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TextBox 49"/>
          <p:cNvSpPr txBox="1"/>
          <p:nvPr/>
        </p:nvSpPr>
        <p:spPr>
          <a:xfrm>
            <a:off x="9089975" y="1815272"/>
            <a:ext cx="206986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1100" dirty="0" smtClean="0"/>
              <a:t>Existing CAPIF security mechanism</a:t>
            </a:r>
            <a:endParaRPr lang="en-IN" sz="1100" dirty="0"/>
          </a:p>
        </p:txBody>
      </p:sp>
      <p:sp>
        <p:nvSpPr>
          <p:cNvPr id="51" name="TextBox 50"/>
          <p:cNvSpPr txBox="1"/>
          <p:nvPr/>
        </p:nvSpPr>
        <p:spPr>
          <a:xfrm>
            <a:off x="9085358" y="2180107"/>
            <a:ext cx="181355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1100" dirty="0" smtClean="0"/>
              <a:t>CAPIF security extension for Non-3GPP AEFs</a:t>
            </a:r>
            <a:endParaRPr lang="en-IN" sz="1100" dirty="0"/>
          </a:p>
        </p:txBody>
      </p:sp>
      <p:sp>
        <p:nvSpPr>
          <p:cNvPr id="39" name="Rectangle 38"/>
          <p:cNvSpPr/>
          <p:nvPr/>
        </p:nvSpPr>
        <p:spPr>
          <a:xfrm>
            <a:off x="8220364" y="1815272"/>
            <a:ext cx="2807854" cy="964999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39366012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3AFF4909-1900-46CD-87F7-AE296C5941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 smtClean="0"/>
              <a:t>Way forward</a:t>
            </a:r>
            <a:endParaRPr lang="en-GB" altLang="en-US" dirty="0"/>
          </a:p>
        </p:txBody>
      </p:sp>
      <p:sp>
        <p:nvSpPr>
          <p:cNvPr id="8195" name="Content Placeholder 2">
            <a:extLst>
              <a:ext uri="{FF2B5EF4-FFF2-40B4-BE49-F238E27FC236}">
                <a16:creationId xmlns:a16="http://schemas.microsoft.com/office/drawing/2014/main" id="{A955EC6E-B2A1-4AA5-9F6A-E317D7FE324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 smtClean="0"/>
              <a:t>Aligning to stage-2, it is proposed that </a:t>
            </a:r>
          </a:p>
          <a:p>
            <a:pPr lvl="1"/>
            <a:r>
              <a:rPr lang="en-IN" dirty="0" smtClean="0"/>
              <a:t>If </a:t>
            </a:r>
            <a:r>
              <a:rPr lang="en-IN" dirty="0"/>
              <a:t>it is 3GPP specified </a:t>
            </a:r>
            <a:r>
              <a:rPr lang="en-IN" dirty="0" smtClean="0"/>
              <a:t>Security </a:t>
            </a:r>
            <a:r>
              <a:rPr lang="en-IN" dirty="0"/>
              <a:t>methods then </a:t>
            </a:r>
            <a:r>
              <a:rPr lang="en-IN" dirty="0" smtClean="0"/>
              <a:t>let us </a:t>
            </a:r>
            <a:r>
              <a:rPr lang="en-IN" dirty="0"/>
              <a:t>follow what is currently </a:t>
            </a:r>
            <a:r>
              <a:rPr lang="en-IN" dirty="0" smtClean="0"/>
              <a:t>specified in 3GPP. </a:t>
            </a:r>
            <a:r>
              <a:rPr lang="en-IN" dirty="0"/>
              <a:t>If it is non-3GPP specified </a:t>
            </a:r>
            <a:r>
              <a:rPr lang="en-IN" dirty="0" smtClean="0"/>
              <a:t>Security </a:t>
            </a:r>
            <a:r>
              <a:rPr lang="en-IN" dirty="0"/>
              <a:t>methods then it is specified in Vendor Specific IE</a:t>
            </a:r>
            <a:r>
              <a:rPr lang="en-IN" dirty="0" smtClean="0"/>
              <a:t>.</a:t>
            </a:r>
          </a:p>
          <a:p>
            <a:pPr lvl="1"/>
            <a:endParaRPr lang="en-IN" dirty="0" smtClean="0"/>
          </a:p>
          <a:p>
            <a:r>
              <a:rPr lang="en-US" altLang="en-US" dirty="0" smtClean="0"/>
              <a:t>So, revise the agreed CR C3-234550 to support the above design approach and alignment with stage-2, for CAPIF security extensions. </a:t>
            </a:r>
            <a:r>
              <a:rPr lang="en-US" altLang="en-US" dirty="0" smtClean="0">
                <a:solidFill>
                  <a:srgbClr val="0070C0"/>
                </a:solidFill>
              </a:rPr>
              <a:t>Update</a:t>
            </a:r>
            <a:r>
              <a:rPr lang="en-US" altLang="en-US" dirty="0" smtClean="0"/>
              <a:t> the normative notes as below. The proposed revision is in </a:t>
            </a:r>
            <a:r>
              <a:rPr lang="en-US" altLang="en-US" dirty="0" smtClean="0">
                <a:solidFill>
                  <a:srgbClr val="FF0000"/>
                </a:solidFill>
              </a:rPr>
              <a:t>C3-235382</a:t>
            </a:r>
            <a:endParaRPr lang="en-US" altLang="en-US" dirty="0" smtClean="0">
              <a:solidFill>
                <a:srgbClr val="FF0000"/>
              </a:solidFill>
            </a:endParaRPr>
          </a:p>
          <a:p>
            <a:pPr marL="914400" lvl="2" indent="0">
              <a:buNone/>
            </a:pPr>
            <a:r>
              <a:rPr lang="en-IN" altLang="en-US" sz="1400" i="1" dirty="0"/>
              <a:t>For AEFs defined by 3GPP, this attribute shall be present. For AEFs defined outside 3GPP (e.g. by other SDOs), if the “</a:t>
            </a:r>
            <a:r>
              <a:rPr lang="en-IN" altLang="en-US" sz="1400" i="1" dirty="0" err="1"/>
              <a:t>VendorExt</a:t>
            </a:r>
            <a:r>
              <a:rPr lang="en-IN" altLang="en-US" sz="1400" i="1" dirty="0"/>
              <a:t>” feature is supported, </a:t>
            </a:r>
            <a:r>
              <a:rPr lang="en-IN" altLang="en-US" sz="1400" b="1" i="1" dirty="0">
                <a:solidFill>
                  <a:srgbClr val="0070C0"/>
                </a:solidFill>
              </a:rPr>
              <a:t>the Non-3GPP </a:t>
            </a:r>
            <a:r>
              <a:rPr lang="en-IN" altLang="en-US" sz="1400" b="1" i="1" dirty="0" smtClean="0"/>
              <a:t>security </a:t>
            </a:r>
            <a:r>
              <a:rPr lang="en-IN" altLang="en-US" sz="1400" b="1" i="1" dirty="0"/>
              <a:t>methods to be used </a:t>
            </a:r>
            <a:r>
              <a:rPr lang="en-IN" altLang="en-US" sz="1400" i="1" dirty="0"/>
              <a:t>may alternatively be indicated via vendor-specific extensions to the </a:t>
            </a:r>
            <a:r>
              <a:rPr lang="en-IN" altLang="en-US" sz="1400" i="1" dirty="0" err="1"/>
              <a:t>InterfaceDescription</a:t>
            </a:r>
            <a:r>
              <a:rPr lang="en-IN" altLang="en-US" sz="1400" i="1" dirty="0"/>
              <a:t> data structure using the mechanism defined in clause </a:t>
            </a:r>
            <a:r>
              <a:rPr lang="en-IN" altLang="en-US" sz="1400" i="1" dirty="0" smtClean="0"/>
              <a:t>7.11.</a:t>
            </a:r>
            <a:endParaRPr lang="en-US" altLang="en-US" sz="1400" i="1" dirty="0"/>
          </a:p>
          <a:p>
            <a:pPr marL="457200" lvl="1" indent="0">
              <a:buNone/>
            </a:pPr>
            <a:endParaRPr lang="en-US" altLang="en-US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13BEEBA675044A96DE28BDD893E607" ma:contentTypeVersion="13" ma:contentTypeDescription="Create a new document." ma:contentTypeScope="" ma:versionID="128a8422487fc329a7dc26f28cf6102c">
  <xsd:schema xmlns:xsd="http://www.w3.org/2001/XMLSchema" xmlns:xs="http://www.w3.org/2001/XMLSchema" xmlns:p="http://schemas.microsoft.com/office/2006/metadata/properties" xmlns:ns3="679a257e-872f-4c98-9e8a-0a9c104f72cd" xmlns:ns4="280d8efa-eff2-4910-88d2-79ca146720c4" targetNamespace="http://schemas.microsoft.com/office/2006/metadata/properties" ma:root="true" ma:fieldsID="5ee17176e517ccea8510c39d83da9bad" ns3:_="" ns4:_="">
    <xsd:import namespace="679a257e-872f-4c98-9e8a-0a9c104f72cd"/>
    <xsd:import namespace="280d8efa-eff2-4910-88d2-79ca146720c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79a257e-872f-4c98-9e8a-0a9c104f72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0d8efa-eff2-4910-88d2-79ca146720c4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BD6692E6-AFB4-4AE6-8E62-2D7692F0CE7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79a257e-872f-4c98-9e8a-0a9c104f72cd"/>
    <ds:schemaRef ds:uri="280d8efa-eff2-4910-88d2-79ca146720c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35CA3727-A4EB-4398-9783-D0148B061093}">
  <ds:schemaRefs>
    <ds:schemaRef ds:uri="http://schemas.microsoft.com/office/2006/documentManagement/types"/>
    <ds:schemaRef ds:uri="http://schemas.microsoft.com/office/infopath/2007/PartnerControls"/>
    <ds:schemaRef ds:uri="http://www.w3.org/XML/1998/namespace"/>
    <ds:schemaRef ds:uri="http://purl.org/dc/terms/"/>
    <ds:schemaRef ds:uri="http://schemas.microsoft.com/office/2006/metadata/properties"/>
    <ds:schemaRef ds:uri="280d8efa-eff2-4910-88d2-79ca146720c4"/>
    <ds:schemaRef ds:uri="679a257e-872f-4c98-9e8a-0a9c104f72cd"/>
    <ds:schemaRef ds:uri="http://schemas.openxmlformats.org/package/2006/metadata/core-properties"/>
    <ds:schemaRef ds:uri="http://purl.org/dc/dcmitype/"/>
    <ds:schemaRef ds:uri="http://purl.org/dc/elements/1.1/"/>
  </ds:schemaRefs>
</ds:datastoreItem>
</file>

<file path=customXml/itemProps3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5754</TotalTime>
  <Words>690</Words>
  <Application>Microsoft Office PowerPoint</Application>
  <PresentationFormat>Widescreen</PresentationFormat>
  <Paragraphs>96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4" baseType="lpstr">
      <vt:lpstr>SimSun</vt:lpstr>
      <vt:lpstr>Arial</vt:lpstr>
      <vt:lpstr>Arial </vt:lpstr>
      <vt:lpstr>Calibri</vt:lpstr>
      <vt:lpstr>Calibri Light</vt:lpstr>
      <vt:lpstr>Times New Roman</vt:lpstr>
      <vt:lpstr>Office Theme</vt:lpstr>
      <vt:lpstr>PowerPoint Presentation</vt:lpstr>
      <vt:lpstr>Outline</vt:lpstr>
      <vt:lpstr>CAPIF Security extensions - Agreed</vt:lpstr>
      <vt:lpstr>CAPIF Security – Stage-2 analysis</vt:lpstr>
      <vt:lpstr>CAPIF Security extensions – Issues</vt:lpstr>
      <vt:lpstr>CAPIF Security extensions - Proposal</vt:lpstr>
      <vt:lpstr>Way forward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Samsung</cp:lastModifiedBy>
  <cp:revision>667</cp:revision>
  <dcterms:created xsi:type="dcterms:W3CDTF">2010-02-05T13:52:04Z</dcterms:created>
  <dcterms:modified xsi:type="dcterms:W3CDTF">2023-11-06T12:20:19Z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0x010100BB13BEEBA675044A96DE28BDD893E607</vt:lpwstr>
  </property>
</Properties>
</file>