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5"/>
  </p:notesMasterIdLst>
  <p:handoutMasterIdLst>
    <p:handoutMasterId r:id="rId26"/>
  </p:handoutMasterIdLst>
  <p:sldIdLst>
    <p:sldId id="341" r:id="rId5"/>
    <p:sldId id="417" r:id="rId6"/>
    <p:sldId id="408" r:id="rId7"/>
    <p:sldId id="415" r:id="rId8"/>
    <p:sldId id="378" r:id="rId9"/>
    <p:sldId id="387" r:id="rId10"/>
    <p:sldId id="409" r:id="rId11"/>
    <p:sldId id="396" r:id="rId12"/>
    <p:sldId id="397" r:id="rId13"/>
    <p:sldId id="404" r:id="rId14"/>
    <p:sldId id="405" r:id="rId15"/>
    <p:sldId id="406" r:id="rId16"/>
    <p:sldId id="410" r:id="rId17"/>
    <p:sldId id="403" r:id="rId18"/>
    <p:sldId id="380" r:id="rId19"/>
    <p:sldId id="379" r:id="rId20"/>
    <p:sldId id="412" r:id="rId21"/>
    <p:sldId id="413" r:id="rId22"/>
    <p:sldId id="414" r:id="rId23"/>
    <p:sldId id="411"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pitchFamily="34" charset="0"/>
              </a:rPr>
              <a:t>3GPP TSG</a:t>
            </a:r>
            <a:r>
              <a:rPr lang="sv-SE" altLang="en-US" sz="1200" b="1" baseline="0" dirty="0" smtClean="0">
                <a:latin typeface="Arial" panose="020B0604020202020204" pitchFamily="34" charset="0"/>
              </a:rPr>
              <a:t> </a:t>
            </a:r>
            <a:r>
              <a:rPr lang="sv-SE" altLang="en-US" sz="1200" b="1" dirty="0" smtClean="0">
                <a:latin typeface="Arial" panose="020B0604020202020204" pitchFamily="34" charset="0"/>
              </a:rPr>
              <a:t>CT WG3 Meeting </a:t>
            </a:r>
            <a:r>
              <a:rPr lang="en-GB" altLang="en-US" sz="1200" b="1" dirty="0" smtClean="0">
                <a:latin typeface="Arial" panose="020B0604020202020204" pitchFamily="34" charset="0"/>
              </a:rPr>
              <a:t>#130</a:t>
            </a:r>
            <a:r>
              <a:rPr lang="sv-SE" altLang="en-US" sz="1200" b="1" dirty="0" smtClean="0">
                <a:latin typeface="Arial" panose="020B0604020202020204" pitchFamily="34" charset="0"/>
              </a:rPr>
              <a:t>	</a:t>
            </a:r>
          </a:p>
          <a:p>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Xiamen China</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09</a:t>
            </a:r>
            <a:r>
              <a:rPr lang="en-US"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13</a:t>
            </a:r>
            <a:r>
              <a:rPr lang="zh-CN"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October</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C3-234001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Draft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Docs/C3-234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0_Xiamen/Docs/C3-234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30_Xiamen/Docs/C3-234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30_Xiamen/Docs/C3-234003.zip" TargetMode="External"/><Relationship Id="rId5" Type="http://schemas.openxmlformats.org/officeDocument/2006/relationships/hyperlink" Target="https://www.3gpp.org/ftp/tsg_ct/WG3_interworking_ex-CN3/TSGC3_130_Xiamen/Docs/C3-234005.zip" TargetMode="External"/><Relationship Id="rId4" Type="http://schemas.openxmlformats.org/officeDocument/2006/relationships/hyperlink" Target="https://www.3gpp.org/ftp/tsg_ct/WG3_interworking_ex-CN3/TSGC3_130_Xiamen/Inbox/ChairNotes/draft_C3-234003.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Docs/C3-234003.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a:t>
            </a:r>
            <a:r>
              <a:rPr lang="en-GB" altLang="en-US"/>
              <a:t>3GPP </a:t>
            </a:r>
            <a:r>
              <a:rPr lang="en-GB" altLang="en-US" smtClean="0"/>
              <a:t>CT3#130</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delegate name (Company name): summarized comment or reply.</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delegate name (Company name): require revision due to xxx.</a:t>
            </a:r>
            <a:endParaRPr lang="zh-CN" altLang="zh-CN" sz="1400" dirty="0"/>
          </a:p>
          <a:p>
            <a:pPr lvl="2"/>
            <a:r>
              <a:rPr lang="en-GB" altLang="zh-CN" sz="1400" dirty="0"/>
              <a:t>[</a:t>
            </a:r>
            <a:r>
              <a:rPr lang="en-GB" altLang="zh-CN" sz="1400" dirty="0" err="1"/>
              <a:t>ChairNotes</a:t>
            </a:r>
            <a:r>
              <a:rPr lang="en-GB" altLang="zh-CN" sz="1400" dirty="0"/>
              <a:t>] delegate name (Company name): still some comments are not considered.</a:t>
            </a:r>
            <a:endParaRPr lang="zh-CN" altLang="zh-CN" sz="1400" dirty="0"/>
          </a:p>
          <a:p>
            <a:pPr lvl="2"/>
            <a:r>
              <a:rPr lang="en-GB" altLang="zh-CN" sz="1400" dirty="0"/>
              <a:t>[</a:t>
            </a:r>
            <a:r>
              <a:rPr lang="en-GB" altLang="zh-CN" sz="1400" dirty="0" err="1"/>
              <a:t>ChairNotes</a:t>
            </a:r>
            <a:r>
              <a:rPr lang="en-GB" altLang="zh-CN" sz="1400" dirty="0"/>
              <a:t>] delegate name (Company name): further editorial comments.</a:t>
            </a:r>
            <a:endParaRPr lang="zh-CN" altLang="zh-CN" sz="1400" dirty="0"/>
          </a:p>
          <a:p>
            <a:pPr lvl="2"/>
            <a:r>
              <a:rPr lang="en-GB" altLang="zh-CN" sz="1400" dirty="0"/>
              <a:t>[</a:t>
            </a:r>
            <a:r>
              <a:rPr lang="en-GB" altLang="zh-CN" sz="1400" dirty="0" err="1"/>
              <a:t>ChairNotes</a:t>
            </a:r>
            <a:r>
              <a:rPr lang="en-GB" altLang="zh-CN" sz="1400" dirty="0"/>
              <a:t>] delegate name (Company name):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delegate name (Company name):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delegate name (Company name): disagree due to no stage 2 requirement.</a:t>
            </a:r>
            <a:endParaRPr lang="zh-CN" altLang="zh-CN" sz="1400" dirty="0"/>
          </a:p>
          <a:p>
            <a:pPr lvl="2"/>
            <a:r>
              <a:rPr lang="en-GB" altLang="zh-CN" sz="1400" dirty="0"/>
              <a:t>[</a:t>
            </a:r>
            <a:r>
              <a:rPr lang="en-GB" altLang="zh-CN" sz="1400" dirty="0" err="1"/>
              <a:t>ChairNotes</a:t>
            </a:r>
            <a:r>
              <a:rPr lang="en-GB" altLang="zh-CN" sz="1400" dirty="0"/>
              <a:t>] delegate name (Company name):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delegate name (Company name): fine with r1.</a:t>
            </a:r>
            <a:endParaRPr lang="zh-CN" altLang="zh-CN" sz="1400" dirty="0"/>
          </a:p>
          <a:p>
            <a:pPr lvl="2"/>
            <a:r>
              <a:rPr lang="en-GB" altLang="zh-CN" sz="1400" dirty="0"/>
              <a:t>[</a:t>
            </a:r>
            <a:r>
              <a:rPr lang="en-GB" altLang="zh-CN" sz="1400" dirty="0" err="1"/>
              <a:t>ChairNotes</a:t>
            </a:r>
            <a:r>
              <a:rPr lang="en-GB" altLang="zh-CN" sz="1400" dirty="0"/>
              <a:t>] delegate name (Company name):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all the emails during the F2F meeting, especially on </a:t>
            </a:r>
            <a:r>
              <a:rPr lang="en-GB" altLang="zh-CN" sz="1800" b="1" dirty="0" smtClean="0">
                <a:solidFill>
                  <a:srgbClr val="FF0000"/>
                </a:solidFill>
              </a:rPr>
              <a:t>the </a:t>
            </a:r>
            <a:r>
              <a:rPr lang="en-GB" altLang="zh-CN" sz="1800" b="1" dirty="0">
                <a:solidFill>
                  <a:srgbClr val="FF0000"/>
                </a:solidFill>
              </a:rPr>
              <a:t>last day of the meeting</a:t>
            </a:r>
          </a:p>
          <a:p>
            <a:pPr lvl="1"/>
            <a:r>
              <a:rPr lang="en-GB" altLang="zh-CN" sz="1800" b="1" dirty="0">
                <a:solidFill>
                  <a:srgbClr val="FF0000"/>
                </a:solidFill>
              </a:rPr>
              <a:t>Emails without the tag will NOT be implemented into the Chair Notes</a:t>
            </a:r>
          </a:p>
        </p:txBody>
      </p:sp>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hlinkClick r:id="rId2"/>
              </a:rPr>
              <a:t>https://www.3gpp.org/ftp/tsg_ct/WG3_interworking_ex-CN3/TSGC3_130_Xiamen/Inbox/Drafts</a:t>
            </a:r>
            <a:endParaRPr lang="en-GB" altLang="zh-CN" sz="2000" u="sng" dirty="0"/>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a:t>
            </a:r>
            <a:r>
              <a:rPr lang="en-GB" altLang="zh-CN" sz="2000" b="1" dirty="0" smtClean="0"/>
              <a:t>will </a:t>
            </a:r>
            <a:r>
              <a:rPr lang="en-GB" altLang="zh-CN" sz="2000" b="1" dirty="0"/>
              <a:t>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hlinkClick r:id="rId2"/>
              </a:rPr>
              <a:t>https://www.3gpp.org/ftp/tsg_ct/WG3_interworking_ex-CN3/TSGC3_130_Xiamen/Inbox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smtClean="0"/>
              <a:t>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 </a:t>
            </a:r>
            <a:r>
              <a:rPr lang="en-US" altLang="zh-CN" sz="2000" dirty="0"/>
              <a:t>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a:t>
            </a:r>
            <a:r>
              <a:rPr lang="en-US" altLang="zh-CN" sz="2400" b="1" dirty="0" smtClean="0"/>
              <a:t>15:30 local time (estimated </a:t>
            </a:r>
            <a:r>
              <a:rPr lang="en-US" altLang="zh-CN" sz="2400" b="1" dirty="0"/>
              <a:t>time) on Friday </a:t>
            </a:r>
            <a:r>
              <a:rPr lang="en-US" altLang="zh-CN" sz="2400" b="1" dirty="0" smtClean="0"/>
              <a:t>13</a:t>
            </a:r>
            <a:r>
              <a:rPr lang="en-US" altLang="zh-CN" sz="2400" b="1" baseline="30000" dirty="0" smtClean="0"/>
              <a:t>th</a:t>
            </a:r>
            <a:r>
              <a:rPr lang="en-US" altLang="zh-CN" sz="2400" b="1" dirty="0" smtClean="0"/>
              <a:t> October, </a:t>
            </a:r>
            <a:r>
              <a:rPr lang="en-US" altLang="zh-CN" sz="2400" b="1" dirty="0"/>
              <a:t>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a:t>
            </a:r>
            <a:r>
              <a:rPr lang="en-GB" altLang="zh-CN" sz="2000" dirty="0" smtClean="0"/>
              <a:t>for CRs/DP of </a:t>
            </a:r>
            <a:r>
              <a:rPr lang="en-GB" altLang="zh-CN" sz="2000" dirty="0" err="1" smtClean="0"/>
              <a:t>OpenAPI</a:t>
            </a:r>
            <a:r>
              <a:rPr lang="en-GB" altLang="zh-CN" sz="2000" dirty="0" smtClean="0"/>
              <a:t> version update, new TSs/TR, presentation sheets, exception sheets for WIs, if any, </a:t>
            </a:r>
            <a:r>
              <a:rPr lang="en-GB" altLang="zh-CN" sz="2000" dirty="0"/>
              <a:t>will be handled under the email approval </a:t>
            </a:r>
            <a:r>
              <a:rPr lang="en-GB" altLang="zh-CN" sz="2000" dirty="0" smtClean="0"/>
              <a:t>procedure</a:t>
            </a:r>
          </a:p>
          <a:p>
            <a:pPr marL="360000" indent="-288000"/>
            <a:r>
              <a:rPr lang="en-GB" altLang="zh-CN" sz="2000" dirty="0"/>
              <a:t>Rapporteurs will implement all the </a:t>
            </a:r>
            <a:r>
              <a:rPr lang="en-GB" altLang="zh-CN" sz="2000" dirty="0" err="1"/>
              <a:t>pCR</a:t>
            </a:r>
            <a:r>
              <a:rPr lang="en-GB" altLang="zh-CN" sz="2000" dirty="0"/>
              <a:t>(s) agreed in this CT3 meeting into the new TSs (not under change control</a:t>
            </a:r>
            <a:r>
              <a:rPr lang="en-GB" altLang="zh-CN" sz="2000" dirty="0" smtClean="0"/>
              <a:t>).</a:t>
            </a:r>
          </a:p>
          <a:p>
            <a:pPr marL="360000" indent="-288000"/>
            <a:r>
              <a:rPr lang="en-US" altLang="zh-CN" sz="2000" dirty="0" smtClean="0"/>
              <a:t>Rapporteurs </a:t>
            </a:r>
            <a:r>
              <a:rPr lang="en-US" altLang="zh-CN" sz="2000" dirty="0"/>
              <a:t>will </a:t>
            </a:r>
            <a:r>
              <a:rPr lang="en-GB" altLang="zh-CN" sz="2000" dirty="0"/>
              <a:t>implement all the CR(s) agreed in this CT3 meeting into the SBI-related TSs (under change control) but </a:t>
            </a:r>
            <a:r>
              <a:rPr lang="en-GB" altLang="zh-CN" sz="2000" b="1" dirty="0">
                <a:solidFill>
                  <a:srgbClr val="FF0000"/>
                </a:solidFill>
              </a:rPr>
              <a:t>ONLY</a:t>
            </a:r>
            <a:r>
              <a:rPr lang="en-GB" altLang="zh-CN" sz="2000" b="1" dirty="0"/>
              <a:t> in the </a:t>
            </a:r>
            <a:r>
              <a:rPr lang="en-GB" altLang="zh-CN" sz="2000" b="1" dirty="0" err="1"/>
              <a:t>OpenAPI</a:t>
            </a:r>
            <a:r>
              <a:rPr lang="en-GB" altLang="zh-CN" sz="2000" b="1" dirty="0"/>
              <a:t> specification annexes of each TS</a:t>
            </a:r>
            <a:r>
              <a:rPr lang="en-GB" altLang="zh-CN" sz="2000" dirty="0"/>
              <a:t> (i.e. the main body of TSs should NOT be updated).</a:t>
            </a:r>
            <a:r>
              <a:rPr lang="en-GB" altLang="zh-CN" sz="2000" b="1" dirty="0"/>
              <a:t> </a:t>
            </a:r>
            <a:endParaRPr lang="en-GB" altLang="zh-CN" sz="2000" b="1" dirty="0" smtClean="0"/>
          </a:p>
          <a:p>
            <a:pPr marL="360000" indent="-288000"/>
            <a:r>
              <a:rPr lang="en-GB" altLang="zh-CN" sz="2000" dirty="0" smtClean="0"/>
              <a:t>Rapporteurs </a:t>
            </a:r>
            <a:r>
              <a:rPr lang="en-GB" altLang="zh-CN" sz="2000" dirty="0"/>
              <a:t>will store the </a:t>
            </a:r>
            <a:r>
              <a:rPr lang="en-GB" altLang="zh-CN" sz="2000" dirty="0" err="1"/>
              <a:t>OpenAPI</a:t>
            </a:r>
            <a:r>
              <a:rPr lang="en-GB" altLang="zh-CN" sz="2000" dirty="0"/>
              <a:t> files in 3GPP Forge as per current procedures, and will </a:t>
            </a:r>
            <a:r>
              <a:rPr lang="en-GB" altLang="zh-CN" sz="2000" dirty="0" smtClean="0"/>
              <a:t>indicate the </a:t>
            </a:r>
            <a:r>
              <a:rPr lang="en-GB" altLang="zh-CN" sz="2000" dirty="0"/>
              <a:t>syntax errors which will be solved by bringing revision to the subsequent </a:t>
            </a:r>
            <a:r>
              <a:rPr lang="en-GB" altLang="zh-CN" sz="2000" dirty="0" smtClean="0"/>
              <a:t>CT3 meeting.</a:t>
            </a:r>
            <a:endParaRPr lang="en-GB" altLang="zh-CN" sz="2000" dirty="0"/>
          </a:p>
          <a:p>
            <a:pPr marL="0" indent="0">
              <a:buNone/>
            </a:pPr>
            <a:r>
              <a:rPr lang="en-GB" altLang="zh-CN" sz="2000" dirty="0"/>
              <a:t>For more details about the procedure after the </a:t>
            </a:r>
            <a:r>
              <a:rPr lang="en-GB" altLang="zh-CN" sz="2000" dirty="0" smtClean="0"/>
              <a:t>CT3#130 </a:t>
            </a:r>
            <a:r>
              <a:rPr lang="en-GB" altLang="zh-CN" sz="2000" dirty="0"/>
              <a:t>meeting, please refer to </a:t>
            </a:r>
            <a:r>
              <a:rPr lang="en-GB" altLang="zh-CN" sz="2000" dirty="0" smtClean="0">
                <a:hlinkClick r:id="rId2"/>
              </a:rPr>
              <a:t>C3-234002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a:t>
            </a:r>
            <a:r>
              <a:rPr lang="en-GB" altLang="en-US" dirty="0" smtClean="0"/>
              <a:t>CT3#130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smtClean="0">
                <a:latin typeface="Arial" panose="020B0604020202020204" pitchFamily="34" charset="0"/>
                <a:cs typeface="Arial" panose="020B0604020202020204" pitchFamily="34" charset="0"/>
              </a:rPr>
              <a:t>Tdoc</a:t>
            </a:r>
            <a:r>
              <a:rPr lang="en-US" altLang="zh-CN" sz="1600" b="1" dirty="0" smtClean="0">
                <a:latin typeface="Arial" panose="020B0604020202020204" pitchFamily="34" charset="0"/>
                <a:cs typeface="Arial" panose="020B0604020202020204" pitchFamily="34" charset="0"/>
              </a:rPr>
              <a:t> </a:t>
            </a:r>
            <a:r>
              <a:rPr lang="en-US" altLang="zh-CN" sz="1600" b="1" dirty="0">
                <a:latin typeface="Arial" panose="020B0604020202020204" pitchFamily="34" charset="0"/>
                <a:cs typeface="Arial" panose="020B0604020202020204" pitchFamily="34" charset="0"/>
              </a:rPr>
              <a:t>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smtClean="0">
                <a:latin typeface="Arial" panose="020B0604020202020204" pitchFamily="34" charset="0"/>
                <a:cs typeface="Arial" panose="020B0604020202020204" pitchFamily="34" charset="0"/>
              </a:rPr>
              <a:t>Friday, 29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Sep. 2023 </a:t>
            </a:r>
            <a:r>
              <a:rPr lang="en-US" altLang="zh-CN" sz="1600" u="sng" dirty="0">
                <a:latin typeface="Arial" panose="020B0604020202020204" pitchFamily="34" charset="0"/>
                <a:cs typeface="Arial" panose="020B0604020202020204" pitchFamily="34" charset="0"/>
              </a:rPr>
              <a:t>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02</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October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smtClean="0">
                <a:latin typeface="Arial" panose="020B0604020202020204" pitchFamily="34" charset="0"/>
                <a:cs typeface="Arial" panose="020B0604020202020204" pitchFamily="34" charset="0"/>
              </a:rPr>
              <a:t>Tuesday, 03</a:t>
            </a:r>
            <a:r>
              <a:rPr lang="en-US" altLang="zh-CN" sz="1600" u="sng" baseline="30000" dirty="0" smtClean="0">
                <a:latin typeface="Arial" panose="020B0604020202020204" pitchFamily="34" charset="0"/>
                <a:cs typeface="Arial" panose="020B0604020202020204" pitchFamily="34" charset="0"/>
              </a:rPr>
              <a:t>rd</a:t>
            </a:r>
            <a:r>
              <a:rPr lang="en-US" altLang="zh-CN" sz="1600" u="sng" dirty="0" smtClean="0">
                <a:latin typeface="Arial" panose="020B0604020202020204" pitchFamily="34" charset="0"/>
                <a:cs typeface="Arial" panose="020B0604020202020204" pitchFamily="34" charset="0"/>
              </a:rPr>
              <a:t> October </a:t>
            </a:r>
            <a:r>
              <a:rPr lang="en-US" altLang="zh-CN" sz="1600" u="sng" dirty="0">
                <a:latin typeface="Arial" panose="020B0604020202020204" pitchFamily="34" charset="0"/>
                <a:cs typeface="Arial" panose="020B0604020202020204" pitchFamily="34" charset="0"/>
              </a:rPr>
              <a:t>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October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2023 </a:t>
            </a:r>
            <a:r>
              <a:rPr lang="en-US" altLang="zh-CN" sz="1600" u="sng" dirty="0" smtClean="0">
                <a:latin typeface="Arial" panose="020B0604020202020204" pitchFamily="34" charset="0"/>
                <a:cs typeface="Arial" panose="020B0604020202020204" pitchFamily="34" charset="0"/>
              </a:rPr>
              <a:t>09:00 local </a:t>
            </a:r>
            <a:r>
              <a:rPr lang="en-US" altLang="zh-CN" sz="1600" u="sng" dirty="0" smtClean="0">
                <a:latin typeface="Arial" panose="020B0604020202020204" pitchFamily="34" charset="0"/>
                <a:cs typeface="Arial" panose="020B0604020202020204" pitchFamily="34" charset="0"/>
              </a:rPr>
              <a:t>time</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smtClean="0">
                <a:latin typeface="Arial" panose="020B0604020202020204" pitchFamily="34" charset="0"/>
                <a:cs typeface="Arial" panose="020B0604020202020204" pitchFamily="34" charset="0"/>
              </a:rPr>
              <a:t>End </a:t>
            </a:r>
            <a:r>
              <a:rPr lang="en-US" altLang="zh-CN" sz="1600" b="1" dirty="0">
                <a:latin typeface="Arial" panose="020B0604020202020204" pitchFamily="34" charset="0"/>
                <a:cs typeface="Arial" panose="020B0604020202020204" pitchFamily="34" charset="0"/>
              </a:rPr>
              <a:t>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13</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October </a:t>
            </a:r>
            <a:r>
              <a:rPr lang="en-US" altLang="zh-CN" sz="1600" u="sng" dirty="0">
                <a:latin typeface="Arial" panose="020B0604020202020204" pitchFamily="34" charset="0"/>
                <a:cs typeface="Arial" panose="020B0604020202020204" pitchFamily="34" charset="0"/>
              </a:rPr>
              <a:t>2023 </a:t>
            </a:r>
            <a:r>
              <a:rPr lang="en-US" altLang="zh-CN" sz="1600" u="sng" dirty="0" smtClean="0">
                <a:latin typeface="Arial" panose="020B0604020202020204" pitchFamily="34" charset="0"/>
                <a:cs typeface="Arial" panose="020B0604020202020204" pitchFamily="34" charset="0"/>
              </a:rPr>
              <a:t>15:30 </a:t>
            </a:r>
            <a:r>
              <a:rPr lang="en-US" altLang="zh-CN" sz="1600" u="sng" dirty="0">
                <a:latin typeface="Arial" panose="020B0604020202020204" pitchFamily="34" charset="0"/>
                <a:cs typeface="Arial" panose="020B0604020202020204" pitchFamily="34" charset="0"/>
              </a:rPr>
              <a:t>local time (estimated time) </a:t>
            </a:r>
            <a:endParaRPr lang="en-US" altLang="zh-CN"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CT3#130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19642" y="1741963"/>
            <a:ext cx="11647918"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a:t>
            </a:r>
            <a:r>
              <a:rPr lang="en-GB" altLang="zh-CN" sz="1800" dirty="0" smtClean="0"/>
              <a:t>contribution</a:t>
            </a:r>
          </a:p>
          <a:p>
            <a:pPr lvl="1"/>
            <a:r>
              <a:rPr lang="en-US" altLang="zh-CN" sz="1800" dirty="0"/>
              <a:t>Refer to the draft agenda as </a:t>
            </a:r>
            <a:r>
              <a:rPr lang="en-US" altLang="zh-CN" sz="1800" dirty="0" smtClean="0">
                <a:hlinkClick r:id="rId4"/>
              </a:rPr>
              <a:t>C3-234000</a:t>
            </a:r>
            <a:r>
              <a:rPr lang="en-US" altLang="zh-CN" sz="1800" dirty="0" smtClean="0"/>
              <a:t> </a:t>
            </a:r>
            <a:endParaRPr lang="en-US" altLang="zh-CN" sz="1800" dirty="0"/>
          </a:p>
          <a:p>
            <a:pPr lvl="1"/>
            <a:r>
              <a:rPr lang="en-US" altLang="zh-CN" sz="1800" dirty="0" smtClean="0"/>
              <a:t>For this meeting, all </a:t>
            </a:r>
            <a:r>
              <a:rPr lang="en-US" altLang="zh-CN" sz="1800" dirty="0"/>
              <a:t>releases will be handled and Rel-18 shares the highest </a:t>
            </a:r>
            <a:r>
              <a:rPr lang="en-US" altLang="zh-CN" sz="1800" dirty="0" smtClean="0"/>
              <a:t>priority. In addition,</a:t>
            </a:r>
          </a:p>
          <a:p>
            <a:pPr lvl="2">
              <a:buFont typeface="Wingdings" panose="05000000000000000000" pitchFamily="2" charset="2"/>
              <a:buChar char="ü"/>
            </a:pPr>
            <a:r>
              <a:rPr lang="en-US" altLang="zh-CN" sz="1800" dirty="0"/>
              <a:t>For Rel-18 documents, maximum </a:t>
            </a:r>
            <a:r>
              <a:rPr lang="en-US" altLang="zh-CN" sz="1800" b="1" dirty="0"/>
              <a:t>12 (p)CRs </a:t>
            </a:r>
            <a:r>
              <a:rPr lang="en-US" altLang="zh-CN" sz="1800" dirty="0"/>
              <a:t>per company (as first source company) per Agenda Item for XRM and eNA_Ph3. Maximum </a:t>
            </a:r>
            <a:r>
              <a:rPr lang="en-US" altLang="zh-CN" sz="1800" b="1" dirty="0"/>
              <a:t>6 (p)CRs </a:t>
            </a:r>
            <a:r>
              <a:rPr lang="en-US" altLang="zh-CN" sz="1800" dirty="0"/>
              <a:t>per company (as first source company) per other Agenda Item. </a:t>
            </a:r>
            <a:endParaRPr lang="zh-CN" altLang="zh-CN" sz="1800" dirty="0"/>
          </a:p>
          <a:p>
            <a:pPr lvl="2">
              <a:buFont typeface="Wingdings" panose="05000000000000000000" pitchFamily="2" charset="2"/>
              <a:buChar char="ü"/>
            </a:pPr>
            <a:r>
              <a:rPr lang="en-US" altLang="zh-CN" sz="1800" dirty="0"/>
              <a:t>For pre-Rel-18 documents, maximum </a:t>
            </a:r>
            <a:r>
              <a:rPr lang="en-US" altLang="zh-CN" sz="1800" b="1" dirty="0"/>
              <a:t>2 CRs </a:t>
            </a:r>
            <a:r>
              <a:rPr lang="en-US" altLang="zh-CN" sz="1800" dirty="0"/>
              <a:t>(not including mirror ones) per Agenda Item. Only FASMO CRs will be agreed in frozen releases (before Rel-18).</a:t>
            </a:r>
            <a:endParaRPr lang="zh-CN" altLang="zh-CN" sz="1800" dirty="0"/>
          </a:p>
          <a:p>
            <a:pPr lvl="2">
              <a:buFont typeface="Wingdings" panose="05000000000000000000" pitchFamily="2" charset="2"/>
              <a:buChar char="ü"/>
            </a:pPr>
            <a:r>
              <a:rPr lang="en-US" altLang="zh-CN" sz="1800" dirty="0"/>
              <a:t>Maximum </a:t>
            </a:r>
            <a:r>
              <a:rPr lang="en-US" altLang="zh-CN" sz="1800" b="1" dirty="0"/>
              <a:t>100 (p)CRs </a:t>
            </a:r>
            <a:r>
              <a:rPr lang="en-US" altLang="zh-CN" sz="1800" dirty="0"/>
              <a:t>per company (as first source company) in total for all the Agenda Items, </a:t>
            </a:r>
            <a:r>
              <a:rPr lang="en-US" altLang="zh-CN" sz="1800" b="1" dirty="0"/>
              <a:t>including mirror ones</a:t>
            </a:r>
            <a:r>
              <a:rPr lang="en-US" altLang="zh-CN" sz="1800" dirty="0"/>
              <a:t>.</a:t>
            </a:r>
            <a:endParaRPr lang="zh-CN" altLang="zh-CN" sz="1800" dirty="0"/>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 for new TSs not under change control, presentation sheets or exception sheets for WIs, if any,  are exceptions in above bullets, those documents will be handled during email approval process as usual.</a:t>
            </a:r>
            <a:endParaRPr lang="zh-CN" altLang="zh-CN" sz="1800" dirty="0"/>
          </a:p>
          <a:p>
            <a:pPr lvl="2">
              <a:buFont typeface="Wingdings" panose="05000000000000000000" pitchFamily="2" charset="2"/>
              <a:buChar char="ü"/>
            </a:pPr>
            <a:r>
              <a:rPr lang="en-GB" altLang="zh-CN" sz="1800" dirty="0" smtClean="0"/>
              <a:t>LATE documents (unavailable at the submission deadline) will not be handled by the CT3 meeting</a:t>
            </a:r>
          </a:p>
          <a:p>
            <a:pPr lvl="1"/>
            <a:r>
              <a:rPr lang="en-GB" altLang="zh-CN" sz="1800" dirty="0" smtClean="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CT3#130 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C3-234004</a:t>
            </a:r>
            <a:r>
              <a:rPr lang="en-GB" altLang="zh-CN" sz="2000" dirty="0"/>
              <a:t>) </a:t>
            </a:r>
            <a:r>
              <a:rPr lang="en-US" altLang="zh-CN" sz="2000" dirty="0" smtClean="0"/>
              <a:t>by </a:t>
            </a:r>
            <a:r>
              <a:rPr lang="en-GB" altLang="zh-CN" sz="2000" dirty="0" smtClean="0"/>
              <a:t>Monday, </a:t>
            </a:r>
            <a:r>
              <a:rPr lang="en-US" altLang="zh-CN" sz="2000" dirty="0" smtClean="0"/>
              <a:t>02</a:t>
            </a:r>
            <a:r>
              <a:rPr lang="en-US" altLang="zh-CN" sz="2000" baseline="30000" dirty="0" smtClean="0"/>
              <a:t>nd</a:t>
            </a:r>
            <a:r>
              <a:rPr lang="en-US" altLang="zh-CN" sz="2000" dirty="0" smtClean="0"/>
              <a:t> October </a:t>
            </a:r>
            <a:r>
              <a:rPr lang="en-US" altLang="zh-CN" sz="2000" dirty="0"/>
              <a:t>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draft_C3-234003</a:t>
            </a:r>
            <a:r>
              <a:rPr lang="en-US" altLang="zh-CN" sz="2000" dirty="0"/>
              <a:t>) by </a:t>
            </a:r>
            <a:r>
              <a:rPr lang="en-US" altLang="zh-CN" sz="2000" dirty="0" smtClean="0"/>
              <a:t>Tuesday, 03</a:t>
            </a:r>
            <a:r>
              <a:rPr lang="en-US" altLang="zh-CN" sz="2000" baseline="30000" dirty="0" smtClean="0"/>
              <a:t>rd</a:t>
            </a:r>
            <a:r>
              <a:rPr lang="en-US" altLang="zh-CN" sz="2000" dirty="0" smtClean="0"/>
              <a:t> </a:t>
            </a:r>
            <a:r>
              <a:rPr lang="en-US" altLang="zh-CN" sz="2000" dirty="0" smtClean="0"/>
              <a:t>October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C3-234005</a:t>
            </a:r>
            <a:r>
              <a:rPr lang="en-US" altLang="zh-CN" sz="2000" dirty="0"/>
              <a:t>) </a:t>
            </a:r>
            <a:r>
              <a:rPr lang="en-GB" altLang="zh-CN" sz="2000" dirty="0"/>
              <a:t>and the official proposed schedule</a:t>
            </a:r>
            <a:r>
              <a:rPr lang="en-US" altLang="zh-CN" sz="2000" dirty="0"/>
              <a:t> (as </a:t>
            </a:r>
            <a:r>
              <a:rPr lang="en-US" altLang="zh-CN" sz="2000" dirty="0" smtClean="0">
                <a:hlinkClick r:id="rId6"/>
              </a:rPr>
              <a:t>C3-234003</a:t>
            </a:r>
            <a:r>
              <a:rPr lang="en-US" altLang="zh-CN" sz="2000" dirty="0"/>
              <a:t>) </a:t>
            </a:r>
            <a:r>
              <a:rPr lang="en-US" altLang="zh-CN" sz="2000" dirty="0" smtClean="0"/>
              <a:t>by </a:t>
            </a:r>
            <a:r>
              <a:rPr lang="en-US" altLang="zh-CN" sz="2000" dirty="0"/>
              <a:t>Friday </a:t>
            </a:r>
            <a:r>
              <a:rPr lang="en-US" altLang="zh-CN" sz="2000" dirty="0" smtClean="0"/>
              <a:t>06</a:t>
            </a:r>
            <a:r>
              <a:rPr lang="en-US" altLang="zh-CN" sz="2000" baseline="30000" dirty="0" smtClean="0"/>
              <a:t>th</a:t>
            </a:r>
            <a:r>
              <a:rPr lang="en-US" altLang="zh-CN" sz="2000" dirty="0" smtClean="0"/>
              <a:t> October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CT3#130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79894" y="1816103"/>
            <a:ext cx="10478364" cy="4351338"/>
          </a:xfrm>
        </p:spPr>
        <p:txBody>
          <a:bodyPr/>
          <a:lstStyle/>
          <a:p>
            <a:pPr marL="360000" indent="-288000"/>
            <a:r>
              <a:rPr lang="en-US" altLang="zh-CN" sz="2000" b="1" dirty="0"/>
              <a:t>CT3#1</a:t>
            </a:r>
            <a:r>
              <a:rPr lang="en-GB" altLang="en-US" sz="2000" b="1" dirty="0"/>
              <a:t>30</a:t>
            </a:r>
            <a:r>
              <a:rPr lang="en-US" altLang="zh-CN" sz="2000" b="1" dirty="0"/>
              <a:t> meeting will officially start at </a:t>
            </a:r>
            <a:r>
              <a:rPr lang="en-US" altLang="zh-CN" sz="2000" b="1" dirty="0" smtClean="0"/>
              <a:t>09:00 </a:t>
            </a:r>
            <a:r>
              <a:rPr lang="en-US" altLang="zh-CN" sz="2000" b="1" dirty="0" smtClean="0"/>
              <a:t>(Local time) </a:t>
            </a:r>
            <a:r>
              <a:rPr lang="en-US" altLang="zh-CN" sz="2000" b="1" dirty="0"/>
              <a:t>on Monday </a:t>
            </a:r>
            <a:r>
              <a:rPr lang="en-US" altLang="zh-CN" sz="2000" b="1" dirty="0" smtClean="0"/>
              <a:t>09</a:t>
            </a:r>
            <a:r>
              <a:rPr lang="en-US" altLang="zh-CN" sz="2000" b="1" baseline="30000" dirty="0" smtClean="0"/>
              <a:t>th</a:t>
            </a:r>
            <a:r>
              <a:rPr lang="en-US" altLang="zh-CN" sz="2000" b="1" dirty="0" smtClean="0"/>
              <a:t> October 2023 </a:t>
            </a:r>
            <a:r>
              <a:rPr lang="en-US" altLang="zh-CN" sz="2000" b="1" dirty="0"/>
              <a:t>in </a:t>
            </a:r>
            <a:r>
              <a:rPr lang="en-US" altLang="zh-CN" sz="2000" b="1" dirty="0" smtClean="0"/>
              <a:t>Xiamen China</a:t>
            </a:r>
            <a:endParaRPr lang="en-US" altLang="zh-CN" sz="2000" b="1" dirty="0"/>
          </a:p>
          <a:p>
            <a:pPr marL="360000" indent="-288000"/>
            <a:r>
              <a:rPr lang="en-GB" altLang="zh-CN" sz="2000" dirty="0"/>
              <a:t>Contributions on Release 18 Work Items will be awarded the highest priority. </a:t>
            </a:r>
            <a:r>
              <a:rPr lang="en-US" altLang="zh-CN" sz="2000" dirty="0" smtClean="0"/>
              <a:t>All </a:t>
            </a:r>
            <a:r>
              <a:rPr lang="en-US" altLang="zh-CN" sz="2000" dirty="0"/>
              <a:t>releases will be handled and Rel-18 shares the highest </a:t>
            </a:r>
            <a:r>
              <a:rPr lang="en-US" altLang="zh-CN" sz="2000" dirty="0" smtClean="0"/>
              <a:t>priority. </a:t>
            </a:r>
            <a:r>
              <a:rPr lang="en-GB" altLang="zh-CN" sz="2000" dirty="0" smtClean="0"/>
              <a:t>The detailed input contribution control as described in the 3</a:t>
            </a:r>
            <a:r>
              <a:rPr lang="en-GB" altLang="zh-CN" sz="2000" baseline="30000" dirty="0" smtClean="0"/>
              <a:t>rd</a:t>
            </a:r>
            <a:r>
              <a:rPr lang="en-GB" altLang="zh-CN" sz="2000" dirty="0" smtClean="0"/>
              <a:t> slide applies to this meeting</a:t>
            </a:r>
            <a:r>
              <a:rPr lang="en-US" altLang="zh-CN" sz="2000" b="1" dirty="0" smtClean="0"/>
              <a:t>.</a:t>
            </a:r>
            <a:endParaRPr lang="en-US" altLang="zh-CN" sz="2000" dirty="0"/>
          </a:p>
          <a:p>
            <a:pPr marL="360000" indent="-288000"/>
            <a:r>
              <a:rPr lang="en-US" altLang="zh-CN" sz="2000" dirty="0"/>
              <a:t>The time schedule as </a:t>
            </a:r>
            <a:r>
              <a:rPr lang="en-US" altLang="zh-CN" sz="2000" dirty="0" smtClean="0">
                <a:hlinkClick r:id="rId2"/>
              </a:rPr>
              <a:t>C3-234003</a:t>
            </a:r>
            <a:r>
              <a:rPr lang="en-US" altLang="zh-CN" sz="2000" dirty="0" smtClean="0"/>
              <a:t> </a:t>
            </a:r>
            <a:r>
              <a:rPr lang="en-US" altLang="zh-CN" sz="2000" dirty="0"/>
              <a:t>will be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US" altLang="zh-CN" sz="2000" dirty="0"/>
              <a:t>For</a:t>
            </a:r>
            <a:r>
              <a:rPr lang="zh-CN" altLang="en-US" sz="2000" dirty="0"/>
              <a:t> </a:t>
            </a:r>
            <a:r>
              <a:rPr lang="en-US" altLang="zh-CN" sz="2000" dirty="0"/>
              <a:t>email</a:t>
            </a:r>
            <a:r>
              <a:rPr lang="zh-CN" altLang="en-US" sz="2000" dirty="0"/>
              <a:t> </a:t>
            </a:r>
            <a:r>
              <a:rPr lang="en-US" altLang="zh-CN" sz="2000" dirty="0"/>
              <a:t>discussions, delegates </a:t>
            </a:r>
            <a:r>
              <a:rPr lang="en-GB" altLang="zh-CN" sz="2000" dirty="0"/>
              <a:t>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22005" y="1817079"/>
            <a:ext cx="11057546" cy="4351338"/>
          </a:xfrm>
        </p:spPr>
        <p:txBody>
          <a:bodyPr/>
          <a:lstStyle/>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https://www.3gpp.org/ftp/tsg_ct/WG3_interworking_ex-CN3/TSGC3_130_Xiamen/Inbox/ChairNotes</a:t>
            </a:r>
            <a:endParaRPr lang="en-GB" altLang="zh-CN" sz="2000" dirty="0"/>
          </a:p>
          <a:p>
            <a:pPr marL="360000" indent="-288000"/>
            <a:r>
              <a:rPr lang="en-US" altLang="zh-CN" sz="2000" dirty="0"/>
              <a:t>Email discussions </a:t>
            </a:r>
            <a:r>
              <a:rPr lang="en-GB" altLang="zh-CN" sz="2000" dirty="0"/>
              <a:t>are only used for the contributions that remote participants are involved into the technical discussion</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CT3#130 </a:t>
            </a:r>
            <a:r>
              <a:rPr lang="en-US" altLang="zh-CN" sz="2000" dirty="0"/>
              <a:t>will be a F2F meeting with two-way remote participation</a:t>
            </a:r>
          </a:p>
          <a:p>
            <a:pPr lvl="1"/>
            <a:r>
              <a:rPr lang="en-US" altLang="zh-CN" sz="2000" dirty="0" smtClean="0"/>
              <a:t>The </a:t>
            </a:r>
            <a:r>
              <a:rPr lang="en-US" altLang="zh-CN" sz="2000" dirty="0"/>
              <a:t>documents being processed in the meeting room will be shared to both the F2F and remote participations</a:t>
            </a:r>
          </a:p>
          <a:p>
            <a:pPr lvl="1"/>
            <a:r>
              <a:rPr lang="en-US" altLang="zh-CN" sz="2000" dirty="0"/>
              <a:t>F2F participants </a:t>
            </a:r>
            <a:r>
              <a:rPr lang="en-US" altLang="zh-CN" sz="2000" dirty="0" smtClean="0"/>
              <a:t>should </a:t>
            </a:r>
            <a:r>
              <a:rPr lang="en-US" altLang="zh-CN" sz="2000" dirty="0"/>
              <a:t>raise hand if </a:t>
            </a:r>
            <a:r>
              <a:rPr lang="en-US" altLang="zh-CN" sz="2000" dirty="0" smtClean="0"/>
              <a:t>you want </a:t>
            </a:r>
            <a:r>
              <a:rPr lang="en-US" altLang="zh-CN" sz="2000" dirty="0"/>
              <a:t>to speak, and use standing microphone in the meeting room to speak when your turn</a:t>
            </a:r>
          </a:p>
          <a:p>
            <a:pPr lvl="1"/>
            <a:r>
              <a:rPr lang="en-US" altLang="zh-CN" sz="2000" dirty="0"/>
              <a:t>R</a:t>
            </a:r>
            <a:r>
              <a:rPr lang="en-US" altLang="zh-CN" sz="2000" dirty="0" smtClean="0"/>
              <a:t>emote </a:t>
            </a:r>
            <a:r>
              <a:rPr lang="en-US" altLang="zh-CN" sz="2000" dirty="0"/>
              <a:t>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dirty="0"/>
              <a:t>Remote participants cannot formally object to decisions taken in the meeting</a:t>
            </a:r>
          </a:p>
          <a:p>
            <a:pPr lvl="2"/>
            <a:r>
              <a:rPr lang="en-GB" altLang="zh-CN" dirty="0"/>
              <a:t>A delegate participating remotely is not to be counted toward quorum or attendance, and is not allowed to vote.</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646612"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a:t>
            </a:r>
            <a:r>
              <a:rPr lang="en-GB" altLang="zh-CN" sz="2000" b="1" dirty="0" smtClean="0"/>
              <a:t>numbers, if needed,</a:t>
            </a:r>
            <a:r>
              <a:rPr lang="en-GB" altLang="zh-CN" sz="2000" dirty="0" smtClean="0"/>
              <a:t> </a:t>
            </a:r>
            <a:r>
              <a:rPr lang="en-GB" altLang="zh-CN" sz="2000" b="1" dirty="0"/>
              <a:t>for CRs/DP on </a:t>
            </a:r>
            <a:r>
              <a:rPr lang="en-GB" altLang="zh-CN" sz="2000" b="1" dirty="0" err="1"/>
              <a:t>OpenAPI</a:t>
            </a:r>
            <a:r>
              <a:rPr lang="en-GB" altLang="zh-CN" sz="2000" b="1" dirty="0"/>
              <a:t> version update, new </a:t>
            </a:r>
            <a:r>
              <a:rPr lang="en-GB" altLang="zh-CN" sz="2000" b="1" dirty="0" smtClean="0"/>
              <a:t>TSs/TR not under change control, </a:t>
            </a:r>
            <a:r>
              <a:rPr lang="en-GB" altLang="zh-CN" sz="2000" b="1" dirty="0"/>
              <a:t>presentation sheets, exception sheets for WIs will be allocated by the </a:t>
            </a:r>
            <a:r>
              <a:rPr lang="en-GB" altLang="zh-CN" sz="2000" b="1" dirty="0" smtClean="0"/>
              <a:t>MCC</a:t>
            </a:r>
            <a:r>
              <a:rPr lang="en-GB" altLang="zh-CN" sz="2000" dirty="0" smtClean="0"/>
              <a:t> </a:t>
            </a:r>
            <a:r>
              <a:rPr lang="en-GB" altLang="zh-CN" sz="2000" dirty="0"/>
              <a:t>before the end of the </a:t>
            </a:r>
            <a:r>
              <a:rPr lang="en-GB" altLang="zh-CN" sz="2000" dirty="0" smtClean="0"/>
              <a:t>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a:t>
            </a:r>
            <a:r>
              <a:rPr lang="en-GB" altLang="zh-CN" sz="2000" b="1" dirty="0" smtClean="0"/>
              <a:t>Inbox </a:t>
            </a:r>
            <a:r>
              <a:rPr lang="en-GB" altLang="zh-CN" sz="2000" b="1" dirty="0"/>
              <a:t>folder </a:t>
            </a:r>
            <a:r>
              <a:rPr lang="en-GB" altLang="zh-CN" sz="2000" dirty="0"/>
              <a:t>under: </a:t>
            </a:r>
            <a:r>
              <a:rPr lang="en-GB" altLang="zh-CN" sz="2000" dirty="0" smtClean="0">
                <a:hlinkClick r:id="rId2"/>
              </a:rPr>
              <a:t>https://www.3gpp.org/ftp/tsg_ct/WG3_interworking_ex-CN3/TSGC3_130_Xiamen/Inbox</a:t>
            </a:r>
            <a:r>
              <a:rPr lang="en-US" altLang="zh-CN" sz="2000" dirty="0" smtClean="0"/>
              <a:t>. </a:t>
            </a:r>
            <a:r>
              <a:rPr lang="en-US" altLang="zh-CN" sz="2000" dirty="0"/>
              <a:t/>
            </a:r>
            <a:br>
              <a:rPr lang="en-US" altLang="zh-CN" sz="2000" dirty="0"/>
            </a:br>
            <a:r>
              <a:rPr lang="en-US" altLang="zh-CN" sz="2000" b="1" dirty="0"/>
              <a:t>NOTE: </a:t>
            </a:r>
            <a:r>
              <a:rPr lang="en-US" altLang="zh-CN" sz="2000" dirty="0"/>
              <a:t>T</a:t>
            </a:r>
            <a:r>
              <a:rPr lang="en-US" altLang="zh-CN" sz="2000" dirty="0" smtClean="0"/>
              <a: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http://purl.org/dc/dcmitype/"/>
    <ds:schemaRef ds:uri="280d8efa-eff2-4910-88d2-79ca146720c4"/>
    <ds:schemaRef ds:uri="http://schemas.microsoft.com/office/2006/documentManagement/types"/>
    <ds:schemaRef ds:uri="http://www.w3.org/XML/1998/namespace"/>
    <ds:schemaRef ds:uri="http://schemas.microsoft.com/office/infopath/2007/PartnerControls"/>
    <ds:schemaRef ds:uri="679a257e-872f-4c98-9e8a-0a9c104f72cd"/>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25892</TotalTime>
  <Words>2431</Words>
  <Application>Microsoft Office PowerPoint</Application>
  <PresentationFormat>宽屏</PresentationFormat>
  <Paragraphs>140</Paragraphs>
  <Slides>20</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 </vt:lpstr>
      <vt:lpstr>Batang</vt:lpstr>
      <vt:lpstr>宋体</vt:lpstr>
      <vt:lpstr>Arial</vt:lpstr>
      <vt:lpstr>Calibri</vt:lpstr>
      <vt:lpstr>Calibri Light</vt:lpstr>
      <vt:lpstr>Times New Roman</vt:lpstr>
      <vt:lpstr>Wingdings</vt:lpstr>
      <vt:lpstr>Office Theme</vt:lpstr>
      <vt:lpstr>Meeting guidance for 3GPP CT3#130</vt:lpstr>
      <vt:lpstr>Time plan for CT3#130 </vt:lpstr>
      <vt:lpstr>Before the CT3#130 meeting       (1/2)</vt:lpstr>
      <vt:lpstr>Before the CT3#130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vt:lpstr>
      <vt:lpstr>Handling of pre-agreed Tdocs</vt:lpstr>
      <vt:lpstr>End of the meeting</vt:lpstr>
      <vt:lpstr>After the meeting</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1609</cp:revision>
  <dcterms:created xsi:type="dcterms:W3CDTF">2010-02-05T13:52:04Z</dcterms:created>
  <dcterms:modified xsi:type="dcterms:W3CDTF">2023-09-19T06:26:21Z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(3)yndxevVX5bLHcSEaR4AqEmtFiTKGzdWiysntbPIhzgmkw3YerB13xnHwKQO9Mx4JTQjUiBFL
QXzrWf0W/Waa8RprpIUpl6UuCYtG0oXoy70Ub8uoCuOHD5/ox+iwZLLzNs1CiMM5ajCkPwcp
Pm5qwtOTW00uj7Dl68LISv6Mh6Pe+KLV1qg4fVv3oiUp30s0nJMSIJLfZrsjrExT6Z+3hQAn
Az7Lu0o6fyvwPtLeqD</vt:lpwstr>
  </property>
  <property fmtid="{D5CDD505-2E9C-101B-9397-08002B2CF9AE}" pid="4" name="_2015_ms_pID_7253431">
    <vt:lpwstr>YZceDkMOY9w2aRJDh9PvNAlURfuDuk6TMjT1tdUIrS6xgjgqzDd0Y3
vTNqAo9fVgrMDyViX41yujBMGBvRO1ROOyn1oos7Dbj67XUUJ5zSewPJ80k44bqpPnOBw8Xz
IWxyk+p78yhNOOrpvUHbwnhG/RYRNvL01sZhm6U5SRYFUf9LxhvtFTZNEoUNAsbgr0fPQVdp
jaj0y6Y2Z8C1Jksr3Iyhl1WElNJiH0SCymb1</vt:lpwstr>
  </property>
  <property fmtid="{D5CDD505-2E9C-101B-9397-08002B2CF9AE}" pid="5" name="_2015_ms_pID_7253432">
    <vt:lpwstr>8A==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1694135614</vt:lpwstr>
  </property>
</Properties>
</file>