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7"/>
  </p:notesMasterIdLst>
  <p:handoutMasterIdLst>
    <p:handoutMasterId r:id="rId28"/>
  </p:handoutMasterIdLst>
  <p:sldIdLst>
    <p:sldId id="341" r:id="rId5"/>
    <p:sldId id="417" r:id="rId6"/>
    <p:sldId id="408" r:id="rId7"/>
    <p:sldId id="415" r:id="rId8"/>
    <p:sldId id="418" r:id="rId9"/>
    <p:sldId id="378" r:id="rId10"/>
    <p:sldId id="419" r:id="rId11"/>
    <p:sldId id="420" r:id="rId12"/>
    <p:sldId id="421" r:id="rId13"/>
    <p:sldId id="396" r:id="rId14"/>
    <p:sldId id="397" r:id="rId15"/>
    <p:sldId id="410" r:id="rId16"/>
    <p:sldId id="403" r:id="rId17"/>
    <p:sldId id="404" r:id="rId18"/>
    <p:sldId id="405" r:id="rId19"/>
    <p:sldId id="380" r:id="rId20"/>
    <p:sldId id="379" r:id="rId21"/>
    <p:sldId id="392" r:id="rId22"/>
    <p:sldId id="412" r:id="rId23"/>
    <p:sldId id="413" r:id="rId24"/>
    <p:sldId id="414" r:id="rId25"/>
    <p:sldId id="411"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#129</a:t>
            </a:r>
            <a:r>
              <a:rPr lang="sv-SE" altLang="en-US" sz="1200" b="1" dirty="0">
                <a:latin typeface="Arial" panose="020B0604020202020204" pitchFamily="34" charset="0"/>
              </a:rPr>
              <a:t>	</a:t>
            </a:r>
          </a:p>
          <a:p>
            <a:r>
              <a:rPr lang="en-GB" altLang="zh-CN" sz="1200" b="1" kern="1200" dirty="0">
                <a:solidFill>
                  <a:schemeClr val="tx1"/>
                </a:solidFill>
                <a:effectLst/>
                <a:latin typeface="Arial" panose="020B0604020202020204" pitchFamily="34" charset="0"/>
                <a:ea typeface="+mn-ea"/>
                <a:cs typeface="Arial" panose="020B0604020202020204" pitchFamily="34" charset="0"/>
              </a:rPr>
              <a:t>Goteborg, Sweden, 21 - 25 August, 2023</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C3-233001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ct/WG3_interworking_ex-CN3/TSGC3_129_Goteborg/Inbo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29_Goteborg/Inbox/Draf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29_Goteborg/Inbo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ct/WG3_interworking_ex-CN3/TSGC3_129_Goteborg/Docs/C3-233002.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29_Goteborg/Docs/C3-233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29_Goteborg/Docs/C3-233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9_Goteborg/Docs/C3-233003.zip" TargetMode="External"/><Relationship Id="rId5" Type="http://schemas.openxmlformats.org/officeDocument/2006/relationships/hyperlink" Target="https://www.3gpp.org/ftp/tsg_ct/WG3_interworking_ex-CN3/TSGC3_129_Goteborg/Docs/C3-233005.zip" TargetMode="External"/><Relationship Id="rId4" Type="http://schemas.openxmlformats.org/officeDocument/2006/relationships/hyperlink" Target="https://www.3gpp.org/ftp/tsg_ct/WG3_interworking_ex-CN3/TSGC3_129_Goteborg/Inbox/ChairNotes/draft_C3-233003.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WG3_interworking_ex-CN3/TSGC3_129_Goteborg/Inbox/ChairNotes" TargetMode="External"/><Relationship Id="rId2" Type="http://schemas.openxmlformats.org/officeDocument/2006/relationships/hyperlink" Target="https://www.3gpp.org/ftp/tsg_ct/WG3_interworking_ex-CN3/TSGC3_129_Goteborg/Docs/C3-233003.zip" TargetMode="External"/><Relationship Id="rId1" Type="http://schemas.openxmlformats.org/officeDocument/2006/relationships/slideLayout" Target="../slideLayouts/slideLayout2.xml"/><Relationship Id="rId4" Type="http://schemas.openxmlformats.org/officeDocument/2006/relationships/hyperlink" Target="mailto:3GPP_TSG_CT_WG3_main@LIST.ETSI.ORG"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delegates-corner/elections-technical-votes" TargetMode="External"/><Relationship Id="rId2" Type="http://schemas.openxmlformats.org/officeDocument/2006/relationships/hyperlink" Target="https://portal.3gpp.org/VotingToo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CT3#129</a:t>
            </a:r>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09880"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exception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Inbox folder </a:t>
            </a:r>
            <a:r>
              <a:rPr lang="en-GB" altLang="zh-CN" sz="2000" dirty="0"/>
              <a:t>under: </a:t>
            </a:r>
            <a:r>
              <a:rPr lang="en-GB" altLang="zh-CN" sz="2000" dirty="0">
                <a:solidFill>
                  <a:srgbClr val="FF0000"/>
                </a:solidFill>
                <a:hlinkClick r:id="rId2">
                  <a:extLst>
                    <a:ext uri="{A12FA001-AC4F-418D-AE19-62706E023703}">
                      <ahyp:hlinkClr xmlns:ahyp="http://schemas.microsoft.com/office/drawing/2018/hyperlinkcolor" xmlns="" val="tx"/>
                    </a:ext>
                  </a:extLst>
                </a:hlinkClick>
              </a:rPr>
              <a:t>https://www.3gpp.org/ftp/tsg_ct/WG3_interworking_ex-CN3/TSGC3_129_Goteborg/Inbox</a:t>
            </a:r>
            <a:r>
              <a:rPr lang="en-US" altLang="zh-CN" sz="2000" dirty="0">
                <a:solidFill>
                  <a:srgbClr val="FF0000"/>
                </a:solidFill>
              </a:rPr>
              <a:t>. </a:t>
            </a:r>
            <a:br>
              <a:rPr lang="en-US" altLang="zh-CN" sz="2000" dirty="0">
                <a:solidFill>
                  <a:srgbClr val="FF0000"/>
                </a:solidFill>
              </a:rPr>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a:solidFill>
                  <a:srgbClr val="FF0000"/>
                </a:solidFill>
                <a:hlinkClick r:id="rId2">
                  <a:extLst>
                    <a:ext uri="{A12FA001-AC4F-418D-AE19-62706E023703}">
                      <ahyp:hlinkClr xmlns:ahyp="http://schemas.microsoft.com/office/drawing/2018/hyperlinkcolor" xmlns="" val="tx"/>
                    </a:ext>
                  </a:extLst>
                </a:hlinkClick>
              </a:rPr>
              <a:t>https://www.3gpp.org/ftp/tsg_ct/WG3_interworking_ex-CN3/TSGC3_129_Goteborg/Inbox/Drafts</a:t>
            </a:r>
            <a:endParaRPr lang="en-GB" altLang="zh-CN" sz="2000" u="sng" dirty="0">
              <a:solidFill>
                <a:srgbClr val="FF0000"/>
              </a:solidFill>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will 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b="1" dirty="0"/>
              <a:t>30 mins before the meeting or during the meeting</a:t>
            </a:r>
            <a:r>
              <a:rPr lang="en-GB" altLang="zh-CN" sz="2000" dirty="0"/>
              <a:t>, when 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a:solidFill>
                  <a:srgbClr val="FF0000"/>
                </a:solidFill>
                <a:hlinkClick r:id="rId2">
                  <a:extLst>
                    <a:ext uri="{A12FA001-AC4F-418D-AE19-62706E023703}">
                      <ahyp:hlinkClr xmlns:ahyp="http://schemas.microsoft.com/office/drawing/2018/hyperlinkcolor" xmlns="" val="tx"/>
                    </a:ext>
                  </a:extLst>
                </a:hlinkClick>
              </a:rPr>
              <a:t>https://www.3gpp.org/ftp/tsg_ct/WG3_interworking_ex-CN3/TSGC3_129_Goteborg/Inbox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 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solidFill>
                  <a:srgbClr val="FF0000"/>
                </a:solidFill>
              </a:rPr>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1308956390"/>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2995133607"/>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15:30 CET (estimated time) on Friday 25</a:t>
            </a:r>
            <a:r>
              <a:rPr lang="en-US" altLang="zh-CN" sz="2400" b="1" baseline="30000" dirty="0"/>
              <a:t>th</a:t>
            </a:r>
            <a:r>
              <a:rPr lang="en-US" altLang="zh-CN" sz="2400" b="1" dirty="0"/>
              <a:t> August, 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WIs, if any, will be handled under the email approval procedure</a:t>
            </a:r>
          </a:p>
          <a:p>
            <a:pPr marL="360000" indent="-288000"/>
            <a:r>
              <a:rPr lang="en-US" altLang="zh-CN" sz="2000" dirty="0"/>
              <a:t>Rapporteurs will implement all the (p)CRs agreed in CT3#129 meeting into the SBI-related TSs under change control and/or the new TSs/TR not under change control</a:t>
            </a:r>
          </a:p>
          <a:p>
            <a:pPr marL="360000" indent="-288000"/>
            <a:r>
              <a:rPr lang="en-US" altLang="zh-CN" sz="2000" dirty="0"/>
              <a:t>MCC (Dongwook) will implement all the (p)CRs agreed in CT3#129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a:t>CT3#129 meeting </a:t>
            </a:r>
            <a:r>
              <a:rPr lang="en-GB" altLang="zh-CN" sz="2000" dirty="0"/>
              <a:t>, please refer to </a:t>
            </a:r>
            <a:r>
              <a:rPr lang="en-GB" altLang="zh-CN" sz="2000" dirty="0">
                <a:hlinkClick r:id="rId2"/>
              </a:rPr>
              <a:t>C3-233002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3GPP CT3 meetings in 2023</a:t>
            </a:r>
          </a:p>
        </p:txBody>
      </p:sp>
      <p:graphicFrame>
        <p:nvGraphicFramePr>
          <p:cNvPr id="4"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1028543576"/>
              </p:ext>
            </p:extLst>
          </p:nvPr>
        </p:nvGraphicFramePr>
        <p:xfrm>
          <a:off x="539352" y="1871542"/>
          <a:ext cx="10630002" cy="3999411"/>
        </p:xfrm>
        <a:graphic>
          <a:graphicData uri="http://schemas.openxmlformats.org/drawingml/2006/table">
            <a:tbl>
              <a:tblPr firstRow="1" firstCol="1" bandRow="1"/>
              <a:tblGrid>
                <a:gridCol w="2366219">
                  <a:extLst>
                    <a:ext uri="{9D8B030D-6E8A-4147-A177-3AD203B41FA5}">
                      <a16:colId xmlns:a16="http://schemas.microsoft.com/office/drawing/2014/main" xmlns="" val="20000"/>
                    </a:ext>
                  </a:extLst>
                </a:gridCol>
                <a:gridCol w="4272897">
                  <a:extLst>
                    <a:ext uri="{9D8B030D-6E8A-4147-A177-3AD203B41FA5}">
                      <a16:colId xmlns:a16="http://schemas.microsoft.com/office/drawing/2014/main" xmlns="" val="20001"/>
                    </a:ext>
                  </a:extLst>
                </a:gridCol>
                <a:gridCol w="3990886">
                  <a:extLst>
                    <a:ext uri="{9D8B030D-6E8A-4147-A177-3AD203B41FA5}">
                      <a16:colId xmlns:a16="http://schemas.microsoft.com/office/drawing/2014/main" xmlns="" val="20003"/>
                    </a:ext>
                  </a:extLst>
                </a:gridCol>
              </a:tblGrid>
              <a:tr h="444379">
                <a:tc>
                  <a:txBody>
                    <a:bodyPr/>
                    <a:lstStyle/>
                    <a:p>
                      <a:pPr algn="ctr" fontAlgn="auto" hangingPunct="1">
                        <a:spcAft>
                          <a:spcPts val="0"/>
                        </a:spcAft>
                      </a:pPr>
                      <a:r>
                        <a:rPr lang="fr-FR" sz="1400" b="1" dirty="0">
                          <a:solidFill>
                            <a:srgbClr val="FFFFFF"/>
                          </a:solidFill>
                          <a:effectLst/>
                          <a:latin typeface="Arial"/>
                          <a:ea typeface="Times New Roman"/>
                        </a:rPr>
                        <a:t>Meeting</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Dates</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Location</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444379">
                <a:tc>
                  <a:txBody>
                    <a:bodyPr/>
                    <a:lstStyle/>
                    <a:p>
                      <a:pPr marL="0" algn="l" defTabSz="914400" rtl="0" eaLnBrk="1" latinLnBrk="0" hangingPunct="1">
                        <a:spcAft>
                          <a:spcPts val="0"/>
                        </a:spcAft>
                      </a:pPr>
                      <a:r>
                        <a:rPr lang="en-US" altLang="zh-CN" sz="1400" kern="1200" dirty="0">
                          <a:solidFill>
                            <a:schemeClr val="bg1">
                              <a:lumMod val="50000"/>
                            </a:schemeClr>
                          </a:solidFill>
                          <a:effectLst/>
                          <a:latin typeface="Arial" panose="020B0604020202020204" pitchFamily="34" charset="0"/>
                          <a:ea typeface="宋体" panose="02010600030101010101" pitchFamily="2" charset="-122"/>
                          <a:cs typeface="+mn-cs"/>
                        </a:rPr>
                        <a:t>CT3#125-bis </a:t>
                      </a:r>
                      <a:r>
                        <a:rPr lang="en-GB" altLang="zh-CN" sz="1400" kern="1200" dirty="0">
                          <a:solidFill>
                            <a:schemeClr val="bg1">
                              <a:lumMod val="50000"/>
                            </a:schemeClr>
                          </a:solidFill>
                          <a:effectLst/>
                          <a:latin typeface="Arial" panose="020B0604020202020204" pitchFamily="34" charset="0"/>
                          <a:ea typeface="宋体" panose="02010600030101010101" pitchFamily="2" charset="-122"/>
                          <a:cs typeface="+mn-cs"/>
                        </a:rPr>
                        <a:t>(Cancelled)</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a:solidFill>
                            <a:schemeClr val="bg1">
                              <a:lumMod val="50000"/>
                            </a:schemeClr>
                          </a:solidFill>
                          <a:effectLst/>
                          <a:latin typeface="Arial" panose="020B0604020202020204" pitchFamily="34" charset="0"/>
                          <a:ea typeface="宋体" panose="02010600030101010101" pitchFamily="2" charset="-122"/>
                          <a:cs typeface="+mn-cs"/>
                        </a:rPr>
                        <a:t>16th -20th January, 2023</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444379">
                <a:tc>
                  <a:txBody>
                    <a:bodyPr/>
                    <a:lstStyle/>
                    <a:p>
                      <a:pPr marL="0" algn="l" defTabSz="914400" rtl="0" eaLnBrk="1" latinLnBrk="0" hangingPunct="1">
                        <a:spcAft>
                          <a:spcPts val="0"/>
                        </a:spcAft>
                      </a:pPr>
                      <a:r>
                        <a:rPr lang="en-US" altLang="zh-CN" sz="1400" kern="1200" dirty="0">
                          <a:solidFill>
                            <a:schemeClr val="bg1">
                              <a:lumMod val="50000"/>
                            </a:schemeClr>
                          </a:solidFill>
                          <a:effectLst/>
                          <a:latin typeface="Arial" panose="020B0604020202020204" pitchFamily="34" charset="0"/>
                          <a:ea typeface="宋体" panose="02010600030101010101" pitchFamily="2" charset="-122"/>
                          <a:cs typeface="+mn-cs"/>
                        </a:rPr>
                        <a:t>CT3#126</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a:solidFill>
                            <a:schemeClr val="bg1">
                              <a:lumMod val="50000"/>
                            </a:schemeClr>
                          </a:solidFill>
                          <a:effectLst/>
                          <a:latin typeface="Arial" panose="020B0604020202020204" pitchFamily="34" charset="0"/>
                          <a:ea typeface="宋体" panose="02010600030101010101" pitchFamily="2" charset="-122"/>
                          <a:cs typeface="+mn-cs"/>
                        </a:rPr>
                        <a:t>27th February – 03rd March, 2023</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a:solidFill>
                            <a:schemeClr val="bg1">
                              <a:lumMod val="50000"/>
                            </a:schemeClr>
                          </a:solidFill>
                          <a:effectLst/>
                          <a:latin typeface="Arial" panose="020B0604020202020204" pitchFamily="34" charset="0"/>
                          <a:ea typeface="宋体" panose="02010600030101010101" pitchFamily="2" charset="-122"/>
                          <a:cs typeface="+mn-cs"/>
                        </a:rPr>
                        <a:t>Athens, Greece</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444379">
                <a:tc>
                  <a:txBody>
                    <a:bodyPr/>
                    <a:lstStyle/>
                    <a:p>
                      <a:pPr>
                        <a:spcAft>
                          <a:spcPts val="0"/>
                        </a:spcAft>
                      </a:pPr>
                      <a:r>
                        <a:rPr lang="en-GB" sz="1400" dirty="0">
                          <a:solidFill>
                            <a:schemeClr val="bg1">
                              <a:lumMod val="50000"/>
                            </a:schemeClr>
                          </a:solidFill>
                          <a:effectLst/>
                          <a:latin typeface="Arial" panose="020B0604020202020204" pitchFamily="34" charset="0"/>
                          <a:ea typeface="宋体" panose="02010600030101010101" pitchFamily="2" charset="-122"/>
                        </a:rPr>
                        <a:t>CT3#127-e</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chemeClr val="bg1">
                              <a:lumMod val="50000"/>
                            </a:schemeClr>
                          </a:solidFill>
                          <a:effectLst/>
                          <a:latin typeface="Arial" panose="020B0604020202020204" pitchFamily="34" charset="0"/>
                          <a:ea typeface="宋体" panose="02010600030101010101" pitchFamily="2" charset="-122"/>
                        </a:rPr>
                        <a:t>17th – 21st April, 2023</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chemeClr val="bg1">
                              <a:lumMod val="50000"/>
                            </a:schemeClr>
                          </a:solidFill>
                          <a:effectLst/>
                          <a:latin typeface="Arial" panose="020B0604020202020204" pitchFamily="34" charset="0"/>
                          <a:ea typeface="宋体" panose="02010600030101010101" pitchFamily="2" charset="-122"/>
                        </a:rPr>
                        <a:t>E-meeting</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444379">
                <a:tc>
                  <a:txBody>
                    <a:bodyPr/>
                    <a:lstStyle/>
                    <a:p>
                      <a:pPr marL="0" algn="l" defTabSz="914400" rtl="0" eaLnBrk="1" latinLnBrk="0" hangingPunct="1">
                        <a:spcAft>
                          <a:spcPts val="0"/>
                        </a:spcAft>
                      </a:pPr>
                      <a:r>
                        <a:rPr lang="en-GB" sz="1400" kern="1200" dirty="0">
                          <a:solidFill>
                            <a:schemeClr val="bg1">
                              <a:lumMod val="50000"/>
                            </a:schemeClr>
                          </a:solidFill>
                          <a:effectLst/>
                          <a:latin typeface="Arial" panose="020B0604020202020204" pitchFamily="34" charset="0"/>
                          <a:ea typeface="宋体" panose="02010600030101010101" pitchFamily="2" charset="-122"/>
                          <a:cs typeface="+mn-cs"/>
                        </a:rPr>
                        <a:t>CT3#128</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spcAft>
                          <a:spcPts val="0"/>
                        </a:spcAft>
                      </a:pPr>
                      <a:r>
                        <a:rPr lang="en-GB" sz="1400" kern="1200" dirty="0">
                          <a:solidFill>
                            <a:schemeClr val="bg1">
                              <a:lumMod val="50000"/>
                            </a:schemeClr>
                          </a:solidFill>
                          <a:effectLst/>
                          <a:latin typeface="Arial" panose="020B0604020202020204" pitchFamily="34" charset="0"/>
                          <a:ea typeface="宋体" panose="02010600030101010101" pitchFamily="2" charset="-122"/>
                          <a:cs typeface="+mn-cs"/>
                        </a:rPr>
                        <a:t>22nd - 26th May, 2023</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spcAft>
                          <a:spcPts val="0"/>
                        </a:spcAft>
                      </a:pPr>
                      <a:r>
                        <a:rPr lang="en-GB" altLang="zh-CN" sz="1400" kern="1200" dirty="0">
                          <a:solidFill>
                            <a:schemeClr val="bg1">
                              <a:lumMod val="50000"/>
                            </a:schemeClr>
                          </a:solidFill>
                          <a:effectLst/>
                          <a:latin typeface="Arial" panose="020B0604020202020204" pitchFamily="34" charset="0"/>
                          <a:ea typeface="宋体" panose="02010600030101010101" pitchFamily="2" charset="-122"/>
                          <a:cs typeface="+mn-cs"/>
                        </a:rPr>
                        <a:t>Bratislava, Slovakia</a:t>
                      </a:r>
                      <a:endParaRPr lang="zh-CN" alt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444379">
                <a:tc>
                  <a:txBody>
                    <a:bodyPr/>
                    <a:lstStyle/>
                    <a:p>
                      <a:pPr marL="0" algn="l" defTabSz="914400" rtl="0" eaLnBrk="1" latinLnBrk="0" hangingPunct="1">
                        <a:spcAft>
                          <a:spcPts val="0"/>
                        </a:spcAft>
                      </a:pPr>
                      <a:r>
                        <a:rPr lang="en-GB" sz="1400" kern="1200" dirty="0">
                          <a:solidFill>
                            <a:schemeClr val="bg1">
                              <a:lumMod val="50000"/>
                            </a:schemeClr>
                          </a:solidFill>
                          <a:effectLst/>
                          <a:latin typeface="Arial" panose="020B0604020202020204" pitchFamily="34" charset="0"/>
                          <a:ea typeface="宋体" panose="02010600030101010101" pitchFamily="2" charset="-122"/>
                          <a:cs typeface="+mn-cs"/>
                        </a:rPr>
                        <a:t>CT3#128-bis-e (Cancelled)</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GB" sz="1400" kern="1200" dirty="0">
                          <a:solidFill>
                            <a:schemeClr val="bg1">
                              <a:lumMod val="50000"/>
                            </a:schemeClr>
                          </a:solidFill>
                          <a:effectLst/>
                          <a:latin typeface="Arial" panose="020B0604020202020204" pitchFamily="34" charset="0"/>
                          <a:ea typeface="宋体" panose="02010600030101010101" pitchFamily="2" charset="-122"/>
                          <a:cs typeface="+mn-cs"/>
                        </a:rPr>
                        <a:t>26th – 30th June, 2023</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CT3#129</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21st – 25th August,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algn="l" defTabSz="914400" rtl="0" eaLnBrk="1" latinLnBrk="0" hangingPunct="1">
                        <a:spcAft>
                          <a:spcPts val="0"/>
                        </a:spcAft>
                      </a:pPr>
                      <a:r>
                        <a:rPr lang="en-US" altLang="zh-CN" sz="1400" kern="1200" dirty="0" err="1">
                          <a:solidFill>
                            <a:srgbClr val="000000"/>
                          </a:solidFill>
                          <a:effectLst/>
                          <a:latin typeface="Arial" panose="020B0604020202020204" pitchFamily="34" charset="0"/>
                          <a:ea typeface="+mn-ea"/>
                          <a:cs typeface="+mn-cs"/>
                        </a:rPr>
                        <a:t>Göteborg</a:t>
                      </a:r>
                      <a:r>
                        <a:rPr lang="en-GB" sz="1400" kern="1200" dirty="0">
                          <a:solidFill>
                            <a:srgbClr val="000000"/>
                          </a:solidFill>
                          <a:effectLst/>
                          <a:latin typeface="Arial" panose="020B0604020202020204" pitchFamily="34" charset="0"/>
                          <a:ea typeface="+mn-ea"/>
                          <a:cs typeface="+mn-cs"/>
                        </a:rPr>
                        <a:t>, </a:t>
                      </a:r>
                      <a:r>
                        <a:rPr lang="en-US" altLang="zh-CN" sz="1400" kern="1200" dirty="0">
                          <a:solidFill>
                            <a:srgbClr val="000000"/>
                          </a:solidFill>
                          <a:effectLst/>
                          <a:latin typeface="Arial" panose="020B0604020202020204" pitchFamily="34" charset="0"/>
                          <a:ea typeface="+mn-ea"/>
                          <a:cs typeface="+mn-cs"/>
                        </a:rPr>
                        <a:t>Sweden</a:t>
                      </a:r>
                      <a:endParaRPr lang="zh-CN" sz="1400" kern="1200" dirty="0">
                        <a:solidFill>
                          <a:srgbClr val="000000"/>
                        </a:solidFill>
                        <a:effectLst/>
                        <a:latin typeface="Arial" panose="020B0604020202020204" pitchFamily="34" charset="0"/>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CT3#130</a:t>
                      </a:r>
                      <a:r>
                        <a:rPr lang="en-GB" sz="1400" strike="sngStrike" dirty="0">
                          <a:solidFill>
                            <a:srgbClr val="FF0000"/>
                          </a:solidFill>
                          <a:effectLst/>
                          <a:latin typeface="Arial" panose="020B0604020202020204" pitchFamily="34" charset="0"/>
                          <a:ea typeface="宋体" panose="02010600030101010101" pitchFamily="2" charset="-122"/>
                        </a:rPr>
                        <a:t>-e</a:t>
                      </a:r>
                      <a:endParaRPr lang="zh-CN" sz="1400" strike="sngStrike" dirty="0">
                        <a:solidFill>
                          <a:srgbClr val="FF0000"/>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09th – 13th October,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Xiamen (</a:t>
                      </a:r>
                      <a:r>
                        <a:rPr lang="zh-CN" altLang="en-US" sz="1400" dirty="0">
                          <a:solidFill>
                            <a:srgbClr val="000000"/>
                          </a:solidFill>
                          <a:effectLst/>
                          <a:latin typeface="Arial" panose="020B0604020202020204" pitchFamily="34" charset="0"/>
                          <a:ea typeface="宋体" panose="02010600030101010101" pitchFamily="2" charset="-122"/>
                        </a:rPr>
                        <a:t>厦门</a:t>
                      </a:r>
                      <a:r>
                        <a:rPr lang="en-GB" sz="1400" dirty="0">
                          <a:solidFill>
                            <a:srgbClr val="000000"/>
                          </a:solidFill>
                          <a:effectLst/>
                          <a:latin typeface="Arial" panose="020B0604020202020204" pitchFamily="34" charset="0"/>
                          <a:ea typeface="宋体" panose="02010600030101010101" pitchFamily="2" charset="-122"/>
                        </a:rPr>
                        <a:t>), China</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CT3#131</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13th – 17th November, 2023</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Chicago, USA</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a16="http://schemas.microsoft.com/office/drawing/2014/main" xmlns="" val="20000"/>
                    </a:ext>
                  </a:extLst>
                </a:gridCol>
                <a:gridCol w="973862">
                  <a:extLst>
                    <a:ext uri="{9D8B030D-6E8A-4147-A177-3AD203B41FA5}">
                      <a16:colId xmlns:a16="http://schemas.microsoft.com/office/drawing/2014/main" xmlns=""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Time plan for CT3#129 </a:t>
            </a:r>
          </a:p>
        </p:txBody>
      </p:sp>
      <p:sp>
        <p:nvSpPr>
          <p:cNvPr id="5"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a:latin typeface="Arial" panose="020B0604020202020204" pitchFamily="34" charset="0"/>
                <a:cs typeface="Arial" panose="020B0604020202020204" pitchFamily="34" charset="0"/>
              </a:rPr>
              <a:t>Registration deadline: </a:t>
            </a:r>
            <a:r>
              <a:rPr lang="en-US" altLang="zh-CN" sz="1600" u="sng" dirty="0">
                <a:latin typeface="Arial" panose="020B0604020202020204" pitchFamily="34" charset="0"/>
                <a:cs typeface="Arial" panose="020B0604020202020204" pitchFamily="34" charset="0"/>
              </a:rPr>
              <a:t>Monday, 14</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2023 07:00 UTC/09:00 CET</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14</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2023 14:00 UTC/16:00 CET</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15</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2023 07:00 UTC/09:00 CET</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16</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2023 07:00 UTC/09:00 CET</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18</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2023 07:00 UTC/09:00 CET</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21</a:t>
            </a:r>
            <a:r>
              <a:rPr lang="en-US" altLang="zh-CN" sz="1600" u="sng" baseline="30000" dirty="0">
                <a:latin typeface="Arial" panose="020B0604020202020204" pitchFamily="34" charset="0"/>
                <a:cs typeface="Arial" panose="020B0604020202020204" pitchFamily="34" charset="0"/>
              </a:rPr>
              <a:t>st</a:t>
            </a:r>
            <a:r>
              <a:rPr lang="en-US" altLang="zh-CN" sz="1600" u="sng" dirty="0">
                <a:latin typeface="Arial" panose="020B0604020202020204" pitchFamily="34" charset="0"/>
                <a:cs typeface="Arial" panose="020B0604020202020204" pitchFamily="34" charset="0"/>
              </a:rPr>
              <a:t> August 2023 09:00 CET</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25</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2023 15:30 CET (estimated time)</a:t>
            </a: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CT3#129 meeting       (1/2)</a:t>
            </a:r>
          </a:p>
        </p:txBody>
      </p:sp>
      <p:sp>
        <p:nvSpPr>
          <p:cNvPr id="50"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8008" y="1741963"/>
            <a:ext cx="11596642"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a:hlinkClick r:id="rId4"/>
              </a:rPr>
              <a:t>C3-233000</a:t>
            </a:r>
            <a:r>
              <a:rPr lang="en-US" altLang="zh-CN" sz="1800" dirty="0"/>
              <a:t> </a:t>
            </a:r>
          </a:p>
          <a:p>
            <a:pPr lvl="1"/>
            <a:r>
              <a:rPr lang="en-US" altLang="zh-CN" sz="1800" dirty="0"/>
              <a:t>For this meeting, all releases will be handled and Rel-18 shares the highest priority. In addition,</a:t>
            </a:r>
          </a:p>
          <a:p>
            <a:pPr lvl="2">
              <a:buFont typeface="Wingdings" panose="05000000000000000000" pitchFamily="2" charset="2"/>
              <a:buChar char="ü"/>
            </a:pPr>
            <a:r>
              <a:rPr lang="en-US" altLang="zh-CN" sz="1800" dirty="0"/>
              <a:t>For Rel-18, maximum </a:t>
            </a:r>
            <a:r>
              <a:rPr lang="en-US" altLang="zh-CN" sz="1800" b="1" dirty="0"/>
              <a:t>12</a:t>
            </a:r>
            <a:r>
              <a:rPr lang="en-US" altLang="zh-CN" sz="1800" dirty="0"/>
              <a:t> (p)CRs per company (as first source company) per Agenda Item/Work Item </a:t>
            </a:r>
            <a:r>
              <a:rPr lang="en-US" altLang="zh-CN" sz="1800" b="1" dirty="0"/>
              <a:t>for XRM, eNA_Ph3 and EDGEAPP_Ph2</a:t>
            </a:r>
            <a:r>
              <a:rPr lang="en-US" altLang="zh-CN" sz="1800" dirty="0"/>
              <a:t>; maximum </a:t>
            </a:r>
            <a:r>
              <a:rPr lang="en-US" altLang="zh-CN" sz="1800" b="1" dirty="0"/>
              <a:t>6</a:t>
            </a:r>
            <a:r>
              <a:rPr lang="en-US" altLang="zh-CN" sz="1800" dirty="0"/>
              <a:t> (p)CRs per company (as first source company) per other Agenda item; Gentle agreement on new API definition applies to this meeting</a:t>
            </a:r>
          </a:p>
          <a:p>
            <a:pPr lvl="2">
              <a:buFont typeface="Wingdings" panose="05000000000000000000" pitchFamily="2" charset="2"/>
              <a:buChar char="ü"/>
            </a:pPr>
            <a:r>
              <a:rPr lang="en-US" altLang="zh-CN" sz="1800" dirty="0"/>
              <a:t>For pre Rel-18, maximum </a:t>
            </a:r>
            <a:r>
              <a:rPr lang="en-US" altLang="zh-CN" sz="1800" b="1" dirty="0"/>
              <a:t>2</a:t>
            </a:r>
            <a:r>
              <a:rPr lang="en-US" altLang="zh-CN" sz="1800" dirty="0"/>
              <a:t> CRs per company (as first source company) per Agenda Item, not including mirror ones. </a:t>
            </a:r>
            <a:r>
              <a:rPr lang="en-GB" altLang="zh-CN" sz="1800" dirty="0"/>
              <a:t>Only FASMO CRs will be accepted</a:t>
            </a:r>
            <a:endParaRPr lang="en-US" altLang="zh-CN" sz="1800" dirty="0"/>
          </a:p>
          <a:p>
            <a:pPr lvl="2">
              <a:buFont typeface="Wingdings" panose="05000000000000000000" pitchFamily="2" charset="2"/>
              <a:buChar char="ü"/>
            </a:pPr>
            <a:r>
              <a:rPr lang="en-US" altLang="zh-CN" sz="1800" dirty="0"/>
              <a:t>Maximum 100 (p)CRs per company (as first source company) in total for all the Agenda items, </a:t>
            </a:r>
            <a:r>
              <a:rPr lang="en-US" altLang="zh-CN" sz="1800" b="1" dirty="0"/>
              <a:t>including mirror ones</a:t>
            </a:r>
            <a:r>
              <a:rPr lang="en-US" altLang="zh-CN" sz="1800" dirty="0"/>
              <a:t>.</a:t>
            </a:r>
          </a:p>
          <a:p>
            <a:pPr lvl="2">
              <a:buFont typeface="Wingdings" panose="05000000000000000000" pitchFamily="2" charset="2"/>
              <a:buChar char="ü"/>
            </a:pPr>
            <a:r>
              <a:rPr lang="en-US" altLang="zh-CN" sz="1800" dirty="0"/>
              <a:t>The </a:t>
            </a:r>
            <a:r>
              <a:rPr lang="en-US" altLang="zh-CN" sz="1800" dirty="0" err="1"/>
              <a:t>Tdocs</a:t>
            </a:r>
            <a:r>
              <a:rPr lang="en-US" altLang="zh-CN" sz="1800" dirty="0"/>
              <a:t> for </a:t>
            </a:r>
            <a:r>
              <a:rPr lang="en-US" altLang="zh-CN" sz="1800" dirty="0" err="1"/>
              <a:t>OpenAPI</a:t>
            </a:r>
            <a:r>
              <a:rPr lang="en-US" altLang="zh-CN" sz="1800" dirty="0"/>
              <a:t> updates, for new TSs not under change control, </a:t>
            </a:r>
            <a:r>
              <a:rPr lang="en-GB" altLang="zh-CN" sz="1800" dirty="0"/>
              <a:t>presentation sheets or exception sheets for WIs, if any, </a:t>
            </a:r>
            <a:r>
              <a:rPr lang="en-US" altLang="zh-CN" sz="1800" dirty="0"/>
              <a:t>are exceptions in above bullets, those documents will be handled during email approval process as usual.</a:t>
            </a:r>
          </a:p>
          <a:p>
            <a:pPr lvl="2">
              <a:buFont typeface="Wingdings" panose="05000000000000000000" pitchFamily="2" charset="2"/>
              <a:buChar char="ü"/>
            </a:pPr>
            <a:r>
              <a:rPr lang="en-GB" altLang="zh-CN" sz="1800" dirty="0"/>
              <a:t>LATE documents (unavailable at the submission deadline)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CT3#129 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33556" y="1878696"/>
            <a:ext cx="10820244" cy="4289425"/>
          </a:xfrm>
        </p:spPr>
        <p:txBody>
          <a:bodyPr/>
          <a:lstStyle/>
          <a:p>
            <a:pPr marL="360000" lvl="0" indent="-288000"/>
            <a:r>
              <a:rPr lang="en-GB" altLang="zh-CN" sz="2000" dirty="0"/>
              <a:t>The Chair will provide the DAD at submission deadline (as </a:t>
            </a:r>
            <a:r>
              <a:rPr lang="en-GB" altLang="zh-CN" sz="2000" dirty="0">
                <a:hlinkClick r:id="rId3"/>
              </a:rPr>
              <a:t>C3-233004</a:t>
            </a:r>
            <a:r>
              <a:rPr lang="en-GB" altLang="zh-CN" sz="2000" dirty="0"/>
              <a:t>) </a:t>
            </a:r>
            <a:r>
              <a:rPr lang="en-US" altLang="zh-CN" sz="2000" dirty="0"/>
              <a:t>by </a:t>
            </a:r>
            <a:r>
              <a:rPr lang="en-GB" altLang="zh-CN" sz="2000" dirty="0"/>
              <a:t>Tuesday, </a:t>
            </a:r>
            <a:r>
              <a:rPr lang="en-US" altLang="zh-CN" sz="2000" dirty="0"/>
              <a:t>15</a:t>
            </a:r>
            <a:r>
              <a:rPr lang="en-US" altLang="zh-CN" sz="2000" baseline="30000" dirty="0"/>
              <a:t>th</a:t>
            </a:r>
            <a:r>
              <a:rPr lang="en-US" altLang="zh-CN" sz="2000" dirty="0"/>
              <a:t> August 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a:hlinkClick r:id="rId4"/>
              </a:rPr>
              <a:t>draft_C3-233003</a:t>
            </a:r>
            <a:r>
              <a:rPr lang="en-US" altLang="zh-CN" sz="2000" dirty="0"/>
              <a:t>) by </a:t>
            </a:r>
            <a:r>
              <a:rPr lang="en-GB" altLang="zh-CN" sz="2000" dirty="0"/>
              <a:t>Wednesday, </a:t>
            </a:r>
            <a:r>
              <a:rPr lang="en-US" altLang="zh-CN" sz="2000" dirty="0"/>
              <a:t>16</a:t>
            </a:r>
            <a:r>
              <a:rPr lang="en-US" altLang="zh-CN" sz="2000" baseline="30000" dirty="0"/>
              <a:t>th </a:t>
            </a:r>
            <a:r>
              <a:rPr lang="en-US" altLang="zh-CN" sz="2000" dirty="0"/>
              <a:t>August 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a:hlinkClick r:id="rId5"/>
              </a:rPr>
              <a:t>C3-233005</a:t>
            </a:r>
            <a:r>
              <a:rPr lang="en-US" altLang="zh-CN" sz="2000" dirty="0"/>
              <a:t>) </a:t>
            </a:r>
            <a:r>
              <a:rPr lang="en-GB" altLang="zh-CN" sz="2000" dirty="0"/>
              <a:t>and the official proposed schedule</a:t>
            </a:r>
            <a:r>
              <a:rPr lang="en-US" altLang="zh-CN" sz="2000" dirty="0"/>
              <a:t> (as </a:t>
            </a:r>
            <a:r>
              <a:rPr lang="en-US" altLang="zh-CN" sz="2000" dirty="0">
                <a:hlinkClick r:id="rId6"/>
              </a:rPr>
              <a:t>C3-233003</a:t>
            </a:r>
            <a:r>
              <a:rPr lang="en-US" altLang="zh-CN" sz="2000" dirty="0"/>
              <a:t>) by Friday 18</a:t>
            </a:r>
            <a:r>
              <a:rPr lang="en-US" altLang="zh-CN" sz="2000" baseline="30000" dirty="0"/>
              <a:t>th</a:t>
            </a:r>
            <a:r>
              <a:rPr lang="en-US" altLang="zh-CN" sz="2000" dirty="0"/>
              <a:t> August 2023</a:t>
            </a:r>
            <a:endParaRPr lang="zh-CN" altLang="zh-CN" sz="2000" dirty="0"/>
          </a:p>
          <a:p>
            <a:pPr marL="360000" lvl="0" indent="-288000"/>
            <a:r>
              <a:rPr lang="en-GB" altLang="zh-CN" sz="2000" dirty="0"/>
              <a:t>The MCC will reserve conference bridges using Microsoft Teams and share the associated link(s) to remote participants registered for the CT3#129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1268" y="1767600"/>
            <a:ext cx="11305375" cy="4351338"/>
          </a:xfrm>
        </p:spPr>
        <p:txBody>
          <a:bodyPr/>
          <a:lstStyle/>
          <a:p>
            <a:r>
              <a:rPr lang="en-US" altLang="zh-CN" sz="2000" dirty="0"/>
              <a:t>CT3#129 meeting will officially </a:t>
            </a:r>
            <a:r>
              <a:rPr lang="en-US" altLang="zh-CN" sz="2000" b="1" dirty="0"/>
              <a:t>start at 09:00 CET on Monday 21</a:t>
            </a:r>
            <a:r>
              <a:rPr lang="en-US" altLang="zh-CN" sz="2000" b="1" baseline="30000" dirty="0"/>
              <a:t>st</a:t>
            </a:r>
            <a:r>
              <a:rPr lang="en-US" altLang="zh-CN" sz="2000" b="1" dirty="0"/>
              <a:t> August 2023 in Goteborg Sweden</a:t>
            </a:r>
          </a:p>
          <a:p>
            <a:r>
              <a:rPr lang="en-US" altLang="zh-CN" sz="2000" dirty="0"/>
              <a:t>CT3#129 will be a F2F meeting with </a:t>
            </a:r>
            <a:r>
              <a:rPr lang="en-US" altLang="zh-CN" sz="2000" b="1" dirty="0"/>
              <a:t>only one-way </a:t>
            </a:r>
            <a:r>
              <a:rPr lang="en-US" altLang="zh-CN" sz="2000" dirty="0"/>
              <a:t>remote participation</a:t>
            </a:r>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and </a:t>
            </a:r>
            <a:r>
              <a:rPr lang="en-US" altLang="zh-CN" sz="2000" b="1" dirty="0"/>
              <a:t>NOT</a:t>
            </a:r>
            <a:r>
              <a:rPr lang="en-US" altLang="zh-CN" sz="2000" dirty="0"/>
              <a:t> talk by accessing to the meeting links via the Teams. Comments from remote participants (e.g. via email discussion) will </a:t>
            </a:r>
            <a:r>
              <a:rPr lang="en-US" altLang="zh-CN" sz="2000" b="1" dirty="0"/>
              <a:t>NOT</a:t>
            </a:r>
            <a:r>
              <a:rPr lang="en-US" altLang="zh-CN" sz="2000" dirty="0"/>
              <a:t> be taken into account for the official meeting, and cannot prevent the final conclusion of documents (e.g. agreement).</a:t>
            </a:r>
          </a:p>
          <a:p>
            <a:r>
              <a:rPr lang="en-GB" altLang="zh-CN" sz="2000" dirty="0"/>
              <a:t>There will be </a:t>
            </a:r>
            <a:r>
              <a:rPr lang="en-US" altLang="zh-CN" sz="2000" dirty="0"/>
              <a:t>CT3 Chair and two Vice Chair elections in CT3#129 meeting. Please refer to the 7</a:t>
            </a:r>
            <a:r>
              <a:rPr lang="en-US" altLang="zh-CN" sz="2000" baseline="30000" dirty="0"/>
              <a:t>th</a:t>
            </a:r>
            <a:r>
              <a:rPr lang="en-US" altLang="zh-CN" sz="2000" dirty="0"/>
              <a:t> – 9</a:t>
            </a:r>
            <a:r>
              <a:rPr lang="en-US" altLang="zh-CN" sz="2000" baseline="30000" dirty="0"/>
              <a:t>th</a:t>
            </a:r>
            <a:r>
              <a:rPr lang="en-US" altLang="zh-CN" sz="2000" dirty="0"/>
              <a:t> slides for more details.</a:t>
            </a:r>
            <a:endParaRPr lang="en-GB" altLang="zh-CN" sz="2000" dirty="0"/>
          </a:p>
          <a:p>
            <a:r>
              <a:rPr lang="en-GB" altLang="zh-CN" sz="2000" dirty="0"/>
              <a:t>Contributions on Release 18 Work Items will be awarded the highest priority. </a:t>
            </a:r>
            <a:r>
              <a:rPr lang="en-US" altLang="zh-CN" sz="2000" dirty="0"/>
              <a:t>All releases will be handled and Rel-18 shares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a:hlinkClick r:id="rId2"/>
              </a:rPr>
              <a:t>C3-233003</a:t>
            </a:r>
            <a:r>
              <a:rPr lang="en-US" altLang="zh-CN" sz="2000" dirty="0"/>
              <a:t> will be followed during the meeting</a:t>
            </a:r>
          </a:p>
          <a:p>
            <a:pPr lvl="1"/>
            <a:r>
              <a:rPr lang="en-US" altLang="zh-CN" sz="2000" dirty="0"/>
              <a:t>F2F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3"/>
              </a:rPr>
              <a:t>https://www.3gpp.org/ftp/tsg_ct/WG3_interworking_ex-CN3/TSGC3_129_Goteborg/Inbox/ChairNotes</a:t>
            </a:r>
            <a:endParaRPr lang="en-GB" altLang="zh-CN" sz="2000" dirty="0"/>
          </a:p>
          <a:p>
            <a:pPr marL="360000" indent="-288000"/>
            <a:r>
              <a:rPr lang="en-US" altLang="zh-CN" sz="2000" dirty="0"/>
              <a:t>Email discussions via the email list </a:t>
            </a:r>
            <a:r>
              <a:rPr lang="en-US" altLang="zh-CN" sz="2000" u="sng" dirty="0">
                <a:hlinkClick r:id="rId4"/>
              </a:rPr>
              <a:t>3GPP_TSG_CT_WG3_main@LIST.ETSI.ORG</a:t>
            </a:r>
            <a:r>
              <a:rPr lang="en-US" altLang="zh-CN" sz="2000" u="sng" dirty="0"/>
              <a:t> </a:t>
            </a:r>
            <a:r>
              <a:rPr lang="en-GB" altLang="zh-CN" sz="2000" dirty="0"/>
              <a:t>are </a:t>
            </a:r>
            <a:r>
              <a:rPr lang="en-GB" altLang="zh-CN" sz="2000" b="1" dirty="0"/>
              <a:t>ONLY </a:t>
            </a:r>
            <a:r>
              <a:rPr lang="en-GB" altLang="zh-CN" sz="2000" dirty="0"/>
              <a:t>used for offline discussions.</a:t>
            </a:r>
          </a:p>
          <a:p>
            <a:pPr marL="360000" lvl="0" indent="-288000"/>
            <a:r>
              <a:rPr lang="en-GB" altLang="zh-CN" sz="2000" dirty="0"/>
              <a:t>Late documents shall be avoided with following exceptions:</a:t>
            </a:r>
          </a:p>
          <a:p>
            <a:pPr lvl="1"/>
            <a:r>
              <a:rPr lang="en-US" altLang="zh-CN" sz="2000" dirty="0"/>
              <a:t>Incoming LS(s) received during the meeting, and reply LS(s);</a:t>
            </a:r>
          </a:p>
          <a:p>
            <a:pPr lvl="1"/>
            <a:r>
              <a:rPr lang="en-GB" altLang="zh-CN" sz="2000" dirty="0"/>
              <a:t>Outcome of an action addressed during a joint session;</a:t>
            </a:r>
          </a:p>
          <a:p>
            <a:pPr lvl="1"/>
            <a:r>
              <a:rPr lang="en-GB" altLang="zh-CN" sz="2000" dirty="0"/>
              <a:t>Ones accepted during a topic discussion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60448" y="447811"/>
            <a:ext cx="10515600" cy="1325563"/>
          </a:xfrm>
        </p:spPr>
        <p:txBody>
          <a:bodyPr/>
          <a:lstStyle/>
          <a:p>
            <a:r>
              <a:rPr lang="en-GB" altLang="zh-CN" dirty="0"/>
              <a:t>CT3 Chair and Vice-Chair Elections</a:t>
            </a:r>
            <a:r>
              <a:rPr lang="en-GB" altLang="en-US" dirty="0"/>
              <a:t>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0448" y="1773374"/>
            <a:ext cx="11187665" cy="4351338"/>
          </a:xfrm>
        </p:spPr>
        <p:txBody>
          <a:bodyPr/>
          <a:lstStyle/>
          <a:p>
            <a:pPr marL="360000" indent="-288000"/>
            <a:r>
              <a:rPr lang="en-US" altLang="zh-CN" sz="2000" dirty="0"/>
              <a:t>Elections will be held in CT3#129 meeting for the CT3 Chair, 1</a:t>
            </a:r>
            <a:r>
              <a:rPr lang="en-US" altLang="zh-CN" sz="2000" baseline="30000" dirty="0"/>
              <a:t>st</a:t>
            </a:r>
            <a:r>
              <a:rPr lang="en-US" altLang="zh-CN" sz="2000" dirty="0"/>
              <a:t> and 2</a:t>
            </a:r>
            <a:r>
              <a:rPr lang="en-US" altLang="zh-CN" sz="2000" baseline="30000" dirty="0"/>
              <a:t>nd</a:t>
            </a:r>
            <a:r>
              <a:rPr lang="en-US" altLang="zh-CN" sz="2000" dirty="0"/>
              <a:t> Vice-Chair positions. </a:t>
            </a:r>
          </a:p>
          <a:p>
            <a:pPr marL="360000" indent="-288000"/>
            <a:r>
              <a:rPr lang="en-US" altLang="zh-CN" sz="2000" dirty="0"/>
              <a:t>Details of the election process will be provided in the 1st </a:t>
            </a:r>
            <a:r>
              <a:rPr lang="aa-ET" altLang="zh-CN" sz="2000" dirty="0"/>
              <a:t>s</a:t>
            </a:r>
            <a:r>
              <a:rPr lang="en-GB" altLang="zh-CN" sz="2000" dirty="0"/>
              <a:t>e</a:t>
            </a:r>
            <a:r>
              <a:rPr lang="aa-ET" altLang="zh-CN" sz="2000" dirty="0"/>
              <a:t>s</a:t>
            </a:r>
            <a:r>
              <a:rPr lang="en-GB" altLang="zh-CN" sz="2000" dirty="0"/>
              <a:t>s</a:t>
            </a:r>
            <a:r>
              <a:rPr lang="aa-ET" altLang="zh-CN" sz="2000" dirty="0"/>
              <a:t>i</a:t>
            </a:r>
            <a:r>
              <a:rPr lang="en-GB" altLang="zh-CN" sz="2000" dirty="0"/>
              <a:t>o</a:t>
            </a:r>
            <a:r>
              <a:rPr lang="aa-ET" altLang="zh-CN" sz="2000" dirty="0"/>
              <a:t>n</a:t>
            </a:r>
            <a:r>
              <a:rPr lang="en-US" altLang="zh-CN" sz="2000" dirty="0"/>
              <a:t> on August 21st, 09:00 CET. There will be a call for late candidates in that </a:t>
            </a:r>
            <a:r>
              <a:rPr lang="aa-ET" altLang="zh-CN" sz="2000" dirty="0"/>
              <a:t>s</a:t>
            </a:r>
            <a:r>
              <a:rPr lang="en-GB" altLang="zh-CN" sz="2000" dirty="0"/>
              <a:t>e</a:t>
            </a:r>
            <a:r>
              <a:rPr lang="aa-ET" altLang="zh-CN" sz="2000" dirty="0"/>
              <a:t>s</a:t>
            </a:r>
            <a:r>
              <a:rPr lang="en-GB" altLang="zh-CN" sz="2000" dirty="0"/>
              <a:t>s</a:t>
            </a:r>
            <a:r>
              <a:rPr lang="aa-ET" altLang="zh-CN" sz="2000" dirty="0"/>
              <a:t>i</a:t>
            </a:r>
            <a:r>
              <a:rPr lang="en-GB" altLang="zh-CN" sz="2000" dirty="0"/>
              <a:t>o</a:t>
            </a:r>
            <a:r>
              <a:rPr lang="aa-ET" altLang="zh-CN" sz="2000" dirty="0"/>
              <a:t>n</a:t>
            </a:r>
            <a:r>
              <a:rPr lang="en-US" altLang="zh-CN" sz="2000" dirty="0"/>
              <a:t>. If </a:t>
            </a:r>
            <a:r>
              <a:rPr lang="aa-ET" altLang="zh-CN" sz="2000" dirty="0"/>
              <a:t>a</a:t>
            </a:r>
            <a:r>
              <a:rPr lang="en-US" altLang="zh-CN" sz="2000" dirty="0"/>
              <a:t> candidate is elected by acclamation, he/she will be announced in the </a:t>
            </a:r>
            <a:r>
              <a:rPr lang="aa-ET" altLang="zh-CN" sz="2000" dirty="0"/>
              <a:t>s</a:t>
            </a:r>
            <a:r>
              <a:rPr lang="en-GB" altLang="zh-CN" sz="2000" dirty="0"/>
              <a:t>e</a:t>
            </a:r>
            <a:r>
              <a:rPr lang="aa-ET" altLang="zh-CN" sz="2000" dirty="0"/>
              <a:t>s</a:t>
            </a:r>
            <a:r>
              <a:rPr lang="en-GB" altLang="zh-CN" sz="2000" dirty="0"/>
              <a:t>s</a:t>
            </a:r>
            <a:r>
              <a:rPr lang="aa-ET" altLang="zh-CN" sz="2000" dirty="0"/>
              <a:t>i</a:t>
            </a:r>
            <a:r>
              <a:rPr lang="en-GB" altLang="zh-CN" sz="2000" dirty="0"/>
              <a:t>o</a:t>
            </a:r>
            <a:r>
              <a:rPr lang="aa-ET" altLang="zh-CN" sz="2000" dirty="0"/>
              <a:t>n</a:t>
            </a:r>
            <a:r>
              <a:rPr lang="en-US" altLang="zh-CN" sz="2000" dirty="0"/>
              <a:t> and no ballots will be required</a:t>
            </a:r>
            <a:r>
              <a:rPr lang="aa-ET" altLang="zh-CN" sz="2000" dirty="0"/>
              <a:t> </a:t>
            </a:r>
            <a:r>
              <a:rPr lang="en-GB" altLang="zh-CN" sz="2000" dirty="0"/>
              <a:t>f</a:t>
            </a:r>
            <a:r>
              <a:rPr lang="aa-ET" altLang="zh-CN" sz="2000" dirty="0"/>
              <a:t>o</a:t>
            </a:r>
            <a:r>
              <a:rPr lang="en-GB" altLang="zh-CN" sz="2000" dirty="0"/>
              <a:t>r</a:t>
            </a:r>
            <a:r>
              <a:rPr lang="aa-ET" altLang="zh-CN" sz="2000" dirty="0"/>
              <a:t> </a:t>
            </a:r>
            <a:r>
              <a:rPr lang="en-GB" altLang="zh-CN" sz="2000" dirty="0"/>
              <a:t>t</a:t>
            </a:r>
            <a:r>
              <a:rPr lang="aa-ET" altLang="zh-CN" sz="2000" dirty="0"/>
              <a:t>h</a:t>
            </a:r>
            <a:r>
              <a:rPr lang="en-GB" altLang="zh-CN" sz="2000" dirty="0"/>
              <a:t>a</a:t>
            </a:r>
            <a:r>
              <a:rPr lang="aa-ET" altLang="zh-CN" sz="2000" dirty="0"/>
              <a:t>t </a:t>
            </a:r>
            <a:r>
              <a:rPr lang="en-GB" altLang="zh-CN" sz="2000" dirty="0"/>
              <a:t>p</a:t>
            </a:r>
            <a:r>
              <a:rPr lang="aa-ET" altLang="zh-CN" sz="2000" dirty="0"/>
              <a:t>o</a:t>
            </a:r>
            <a:r>
              <a:rPr lang="en-GB" altLang="zh-CN" sz="2000" dirty="0"/>
              <a:t>s</a:t>
            </a:r>
            <a:r>
              <a:rPr lang="aa-ET" altLang="zh-CN" sz="2000" dirty="0"/>
              <a:t>i</a:t>
            </a:r>
            <a:r>
              <a:rPr lang="en-GB" altLang="zh-CN" sz="2000" dirty="0"/>
              <a:t>t</a:t>
            </a:r>
            <a:r>
              <a:rPr lang="aa-ET" altLang="zh-CN" sz="2000" dirty="0"/>
              <a:t>i</a:t>
            </a:r>
            <a:r>
              <a:rPr lang="en-GB" altLang="zh-CN" sz="2000" dirty="0"/>
              <a:t>o</a:t>
            </a:r>
            <a:r>
              <a:rPr lang="aa-ET" altLang="zh-CN" sz="2000" dirty="0"/>
              <a:t>n</a:t>
            </a:r>
            <a:r>
              <a:rPr lang="en-US" altLang="zh-CN" sz="2000" dirty="0"/>
              <a:t>.</a:t>
            </a:r>
            <a:r>
              <a:rPr lang="aa-ET" altLang="zh-CN" sz="2000" dirty="0"/>
              <a:t> </a:t>
            </a:r>
            <a:r>
              <a:rPr lang="en-GB" altLang="zh-CN" sz="2000" dirty="0"/>
              <a:t>T</a:t>
            </a:r>
            <a:r>
              <a:rPr lang="aa-ET" altLang="zh-CN" sz="2000" dirty="0"/>
              <a:t>im</a:t>
            </a:r>
            <a:r>
              <a:rPr lang="en-GB" altLang="zh-CN" sz="2000" dirty="0"/>
              <a:t>e</a:t>
            </a:r>
            <a:r>
              <a:rPr lang="aa-ET" altLang="zh-CN" sz="2000" dirty="0"/>
              <a:t>s</a:t>
            </a:r>
            <a:r>
              <a:rPr lang="en-GB" altLang="zh-CN" sz="2000" dirty="0"/>
              <a:t>l</a:t>
            </a:r>
            <a:r>
              <a:rPr lang="aa-ET" altLang="zh-CN" sz="2000" dirty="0"/>
              <a:t>o</a:t>
            </a:r>
            <a:r>
              <a:rPr lang="en-GB" altLang="zh-CN" sz="2000" dirty="0"/>
              <a:t>t</a:t>
            </a:r>
            <a:r>
              <a:rPr lang="aa-ET" altLang="zh-CN" sz="2000" dirty="0"/>
              <a:t>s </a:t>
            </a:r>
            <a:r>
              <a:rPr lang="en-GB" altLang="zh-CN" sz="2000" dirty="0"/>
              <a:t>f</a:t>
            </a:r>
            <a:r>
              <a:rPr lang="aa-ET" altLang="zh-CN" sz="2000" dirty="0"/>
              <a:t>o</a:t>
            </a:r>
            <a:r>
              <a:rPr lang="en-GB" altLang="zh-CN" sz="2000" dirty="0"/>
              <a:t>r</a:t>
            </a:r>
            <a:r>
              <a:rPr lang="aa-ET" altLang="zh-CN" sz="2000" dirty="0"/>
              <a:t> </a:t>
            </a:r>
            <a:r>
              <a:rPr lang="en-GB" altLang="zh-CN" sz="2000" dirty="0"/>
              <a:t>b</a:t>
            </a:r>
            <a:r>
              <a:rPr lang="aa-ET" altLang="zh-CN" sz="2000" dirty="0"/>
              <a:t>a</a:t>
            </a:r>
            <a:r>
              <a:rPr lang="en-GB" altLang="zh-CN" sz="2000" dirty="0"/>
              <a:t>l</a:t>
            </a:r>
            <a:r>
              <a:rPr lang="aa-ET" altLang="zh-CN" sz="2000" dirty="0"/>
              <a:t>l</a:t>
            </a:r>
            <a:r>
              <a:rPr lang="en-GB" altLang="zh-CN" sz="2000" dirty="0"/>
              <a:t>o</a:t>
            </a:r>
            <a:r>
              <a:rPr lang="aa-ET" altLang="zh-CN" sz="2000" dirty="0"/>
              <a:t>t</a:t>
            </a:r>
            <a:r>
              <a:rPr lang="en-GB" altLang="zh-CN" sz="2000" dirty="0"/>
              <a:t>s</a:t>
            </a:r>
            <a:r>
              <a:rPr lang="aa-ET" altLang="zh-CN" sz="2000" dirty="0"/>
              <a:t> </a:t>
            </a:r>
            <a:r>
              <a:rPr lang="en-GB" altLang="zh-CN" sz="2000" dirty="0"/>
              <a:t>w</a:t>
            </a:r>
            <a:r>
              <a:rPr lang="aa-ET" altLang="zh-CN" sz="2000" dirty="0"/>
              <a:t>i</a:t>
            </a:r>
            <a:r>
              <a:rPr lang="en-GB" altLang="zh-CN" sz="2000" dirty="0"/>
              <a:t>l</a:t>
            </a:r>
            <a:r>
              <a:rPr lang="aa-ET" altLang="zh-CN" sz="2000" dirty="0"/>
              <a:t>l </a:t>
            </a:r>
            <a:r>
              <a:rPr lang="en-GB" altLang="zh-CN" sz="2000" dirty="0"/>
              <a:t>b</a:t>
            </a:r>
            <a:r>
              <a:rPr lang="aa-ET" altLang="zh-CN" sz="2000" dirty="0"/>
              <a:t>e </a:t>
            </a:r>
            <a:r>
              <a:rPr lang="en-GB" altLang="zh-CN" sz="2000" dirty="0"/>
              <a:t>s</a:t>
            </a:r>
            <a:r>
              <a:rPr lang="aa-ET" altLang="zh-CN" sz="2000" dirty="0"/>
              <a:t>c</a:t>
            </a:r>
            <a:r>
              <a:rPr lang="en-GB" altLang="zh-CN" sz="2000" dirty="0"/>
              <a:t>h</a:t>
            </a:r>
            <a:r>
              <a:rPr lang="aa-ET" altLang="zh-CN" sz="2000" dirty="0"/>
              <a:t>e</a:t>
            </a:r>
            <a:r>
              <a:rPr lang="en-GB" altLang="zh-CN" sz="2000" dirty="0"/>
              <a:t>d</a:t>
            </a:r>
            <a:r>
              <a:rPr lang="aa-ET" altLang="zh-CN" sz="2000" dirty="0"/>
              <a:t>u</a:t>
            </a:r>
            <a:r>
              <a:rPr lang="en-GB" altLang="zh-CN" sz="2000" dirty="0"/>
              <a:t>l</a:t>
            </a:r>
            <a:r>
              <a:rPr lang="aa-ET" altLang="zh-CN" sz="2000" dirty="0"/>
              <a:t>e</a:t>
            </a:r>
            <a:r>
              <a:rPr lang="en-GB" altLang="zh-CN" sz="2000" dirty="0"/>
              <a:t>d</a:t>
            </a:r>
            <a:r>
              <a:rPr lang="aa-ET" altLang="zh-CN" sz="2000" dirty="0"/>
              <a:t> </a:t>
            </a:r>
            <a:r>
              <a:rPr lang="en-GB" altLang="zh-CN" sz="2000" dirty="0"/>
              <a:t>e</a:t>
            </a:r>
            <a:r>
              <a:rPr lang="aa-ET" altLang="zh-CN" sz="2000" dirty="0"/>
              <a:t>a</a:t>
            </a:r>
            <a:r>
              <a:rPr lang="en-GB" altLang="zh-CN" sz="2000" dirty="0"/>
              <a:t>c</a:t>
            </a:r>
            <a:r>
              <a:rPr lang="aa-ET" altLang="zh-CN" sz="2000" dirty="0"/>
              <a:t>h </a:t>
            </a:r>
            <a:r>
              <a:rPr lang="en-GB" altLang="zh-CN" sz="2000" dirty="0"/>
              <a:t>l</a:t>
            </a:r>
            <a:r>
              <a:rPr lang="aa-ET" altLang="zh-CN" sz="2000" dirty="0"/>
              <a:t>u</a:t>
            </a:r>
            <a:r>
              <a:rPr lang="en-GB" altLang="zh-CN" sz="2000" dirty="0"/>
              <a:t>n</a:t>
            </a:r>
            <a:r>
              <a:rPr lang="aa-ET" altLang="zh-CN" sz="2000" dirty="0"/>
              <a:t>c</a:t>
            </a:r>
            <a:r>
              <a:rPr lang="en-GB" altLang="zh-CN" sz="2000" dirty="0"/>
              <a:t>h</a:t>
            </a:r>
            <a:r>
              <a:rPr lang="aa-ET" altLang="zh-CN" sz="2000" dirty="0"/>
              <a:t> </a:t>
            </a:r>
            <a:r>
              <a:rPr lang="en-GB" altLang="zh-CN" sz="2000" dirty="0"/>
              <a:t>t</a:t>
            </a:r>
            <a:r>
              <a:rPr lang="aa-ET" altLang="zh-CN" sz="2000" dirty="0"/>
              <a:t>i</a:t>
            </a:r>
            <a:r>
              <a:rPr lang="en-GB" altLang="zh-CN" sz="2000" dirty="0"/>
              <a:t>m</a:t>
            </a:r>
            <a:r>
              <a:rPr lang="aa-ET" altLang="zh-CN" sz="2000" dirty="0"/>
              <a:t>e </a:t>
            </a:r>
            <a:r>
              <a:rPr lang="en-GB" altLang="zh-CN" sz="2000" dirty="0"/>
              <a:t>f</a:t>
            </a:r>
            <a:r>
              <a:rPr lang="aa-ET" altLang="zh-CN" sz="2000" dirty="0"/>
              <a:t>r</a:t>
            </a:r>
            <a:r>
              <a:rPr lang="en-GB" altLang="zh-CN" sz="2000" dirty="0"/>
              <a:t>o</a:t>
            </a:r>
            <a:r>
              <a:rPr lang="aa-ET" altLang="zh-CN" sz="2000" dirty="0"/>
              <a:t>m 12:30 </a:t>
            </a:r>
            <a:r>
              <a:rPr lang="en-GB" altLang="zh-CN" sz="2000" dirty="0"/>
              <a:t>t</a:t>
            </a:r>
            <a:r>
              <a:rPr lang="aa-ET" altLang="zh-CN" sz="2000" dirty="0"/>
              <a:t>i</a:t>
            </a:r>
            <a:r>
              <a:rPr lang="en-GB" altLang="zh-CN" sz="2000" dirty="0"/>
              <a:t>l</a:t>
            </a:r>
            <a:r>
              <a:rPr lang="aa-ET" altLang="zh-CN" sz="2000" dirty="0"/>
              <a:t>l 13:45 </a:t>
            </a:r>
            <a:r>
              <a:rPr lang="en-GB" altLang="zh-CN" sz="2000" dirty="0"/>
              <a:t>a</a:t>
            </a:r>
            <a:r>
              <a:rPr lang="aa-ET" altLang="zh-CN" sz="2000" dirty="0"/>
              <a:t>n</a:t>
            </a:r>
            <a:r>
              <a:rPr lang="en-GB" altLang="zh-CN" sz="2000" dirty="0"/>
              <a:t>d</a:t>
            </a:r>
            <a:r>
              <a:rPr lang="aa-ET" altLang="zh-CN" sz="2000" dirty="0"/>
              <a:t> </a:t>
            </a:r>
            <a:r>
              <a:rPr lang="en-GB" altLang="zh-CN" sz="2000" dirty="0"/>
              <a:t>s</a:t>
            </a:r>
            <a:r>
              <a:rPr lang="aa-ET" altLang="zh-CN" sz="2000" dirty="0"/>
              <a:t>t</a:t>
            </a:r>
            <a:r>
              <a:rPr lang="en-GB" altLang="zh-CN" sz="2000" dirty="0"/>
              <a:t>a</a:t>
            </a:r>
            <a:r>
              <a:rPr lang="aa-ET" altLang="zh-CN" sz="2000" dirty="0"/>
              <a:t>r</a:t>
            </a:r>
            <a:r>
              <a:rPr lang="en-GB" altLang="zh-CN" sz="2000" dirty="0"/>
              <a:t>t</a:t>
            </a:r>
            <a:r>
              <a:rPr lang="aa-ET" altLang="zh-CN" sz="2000" dirty="0"/>
              <a:t>i</a:t>
            </a:r>
            <a:r>
              <a:rPr lang="en-GB" altLang="zh-CN" sz="2000" dirty="0"/>
              <a:t>n</a:t>
            </a:r>
            <a:r>
              <a:rPr lang="aa-ET" altLang="zh-CN" sz="2000" dirty="0"/>
              <a:t>g </a:t>
            </a:r>
            <a:r>
              <a:rPr lang="en-GB" altLang="zh-CN" sz="2000" dirty="0"/>
              <a:t>f</a:t>
            </a:r>
            <a:r>
              <a:rPr lang="aa-ET" altLang="zh-CN" sz="2000" dirty="0"/>
              <a:t>r</a:t>
            </a:r>
            <a:r>
              <a:rPr lang="en-GB" altLang="zh-CN" sz="2000" dirty="0"/>
              <a:t>o</a:t>
            </a:r>
            <a:r>
              <a:rPr lang="aa-ET" altLang="zh-CN" sz="2000" dirty="0"/>
              <a:t>m </a:t>
            </a:r>
            <a:r>
              <a:rPr lang="en-GB" altLang="zh-CN" sz="2000" dirty="0"/>
              <a:t>T</a:t>
            </a:r>
            <a:r>
              <a:rPr lang="aa-ET" altLang="zh-CN" sz="2000" dirty="0"/>
              <a:t>u</a:t>
            </a:r>
            <a:r>
              <a:rPr lang="en-GB" altLang="zh-CN" sz="2000" dirty="0"/>
              <a:t>e</a:t>
            </a:r>
            <a:r>
              <a:rPr lang="aa-ET" altLang="zh-CN" sz="2000" dirty="0"/>
              <a:t>s</a:t>
            </a:r>
            <a:r>
              <a:rPr lang="en-GB" altLang="zh-CN" sz="2000" dirty="0"/>
              <a:t>d</a:t>
            </a:r>
            <a:r>
              <a:rPr lang="aa-ET" altLang="zh-CN" sz="2000" dirty="0"/>
              <a:t>a</a:t>
            </a:r>
            <a:r>
              <a:rPr lang="en-GB" altLang="zh-CN" sz="2000" dirty="0"/>
              <a:t>y</a:t>
            </a:r>
            <a:r>
              <a:rPr lang="aa-ET" altLang="zh-CN" sz="2000" dirty="0"/>
              <a:t> </a:t>
            </a:r>
            <a:r>
              <a:rPr lang="en-GB" altLang="zh-CN" sz="2000" dirty="0"/>
              <a:t>f</a:t>
            </a:r>
            <a:r>
              <a:rPr lang="aa-ET" altLang="zh-CN" sz="2000" dirty="0"/>
              <a:t>r</a:t>
            </a:r>
            <a:r>
              <a:rPr lang="en-GB" altLang="zh-CN" sz="2000" dirty="0"/>
              <a:t>o</a:t>
            </a:r>
            <a:r>
              <a:rPr lang="aa-ET" altLang="zh-CN" sz="2000" dirty="0"/>
              <a:t>m 17:30 </a:t>
            </a:r>
            <a:r>
              <a:rPr lang="en-GB" altLang="zh-CN" sz="2000" dirty="0"/>
              <a:t>t</a:t>
            </a:r>
            <a:r>
              <a:rPr lang="aa-ET" altLang="zh-CN" sz="2000" dirty="0"/>
              <a:t>i</a:t>
            </a:r>
            <a:r>
              <a:rPr lang="en-GB" altLang="zh-CN" sz="2000" dirty="0"/>
              <a:t>l</a:t>
            </a:r>
            <a:r>
              <a:rPr lang="aa-ET" altLang="zh-CN" sz="2000" dirty="0"/>
              <a:t>l 18:45 </a:t>
            </a:r>
            <a:r>
              <a:rPr lang="en-GB" altLang="zh-CN" sz="2000" dirty="0"/>
              <a:t>u</a:t>
            </a:r>
            <a:r>
              <a:rPr lang="aa-ET" altLang="zh-CN" sz="2000" dirty="0"/>
              <a:t>n</a:t>
            </a:r>
            <a:r>
              <a:rPr lang="en-GB" altLang="zh-CN" sz="2000" dirty="0"/>
              <a:t>t</a:t>
            </a:r>
            <a:r>
              <a:rPr lang="aa-ET" altLang="zh-CN" sz="2000" dirty="0"/>
              <a:t>i</a:t>
            </a:r>
            <a:r>
              <a:rPr lang="en-GB" altLang="zh-CN" sz="2000" dirty="0"/>
              <a:t>l</a:t>
            </a:r>
            <a:r>
              <a:rPr lang="aa-ET" altLang="zh-CN" sz="2000" dirty="0"/>
              <a:t> </a:t>
            </a:r>
            <a:r>
              <a:rPr lang="en-GB" altLang="zh-CN" sz="2000" dirty="0"/>
              <a:t>a</a:t>
            </a:r>
            <a:r>
              <a:rPr lang="aa-ET" altLang="zh-CN" sz="2000" dirty="0"/>
              <a:t>l</a:t>
            </a:r>
            <a:r>
              <a:rPr lang="en-GB" altLang="zh-CN" sz="2000" dirty="0"/>
              <a:t>l</a:t>
            </a:r>
            <a:r>
              <a:rPr lang="aa-ET" altLang="zh-CN" sz="2000" dirty="0"/>
              <a:t> </a:t>
            </a:r>
            <a:r>
              <a:rPr lang="en-GB" altLang="zh-CN" sz="2000" dirty="0"/>
              <a:t>p</a:t>
            </a:r>
            <a:r>
              <a:rPr lang="aa-ET" altLang="zh-CN" sz="2000" dirty="0"/>
              <a:t>o</a:t>
            </a:r>
            <a:r>
              <a:rPr lang="en-GB" altLang="zh-CN" sz="2000" dirty="0"/>
              <a:t>s</a:t>
            </a:r>
            <a:r>
              <a:rPr lang="aa-ET" altLang="zh-CN" sz="2000" dirty="0"/>
              <a:t>i</a:t>
            </a:r>
            <a:r>
              <a:rPr lang="en-GB" altLang="zh-CN" sz="2000" dirty="0"/>
              <a:t>ti</a:t>
            </a:r>
            <a:r>
              <a:rPr lang="aa-ET" altLang="zh-CN" sz="2000" dirty="0"/>
              <a:t>o</a:t>
            </a:r>
            <a:r>
              <a:rPr lang="en-GB" altLang="zh-CN" sz="2000" dirty="0"/>
              <a:t>n</a:t>
            </a:r>
            <a:r>
              <a:rPr lang="aa-ET" altLang="zh-CN" sz="2000" dirty="0"/>
              <a:t>s </a:t>
            </a:r>
            <a:r>
              <a:rPr lang="en-GB" altLang="zh-CN" sz="2000" dirty="0"/>
              <a:t>a</a:t>
            </a:r>
            <a:r>
              <a:rPr lang="aa-ET" altLang="zh-CN" sz="2000" dirty="0"/>
              <a:t>r</a:t>
            </a:r>
            <a:r>
              <a:rPr lang="en-GB" altLang="zh-CN" sz="2000" dirty="0"/>
              <a:t>e</a:t>
            </a:r>
            <a:r>
              <a:rPr lang="aa-ET" altLang="zh-CN" sz="2000" dirty="0"/>
              <a:t> </a:t>
            </a:r>
            <a:r>
              <a:rPr lang="en-GB" altLang="zh-CN" sz="2000" dirty="0"/>
              <a:t>t</a:t>
            </a:r>
            <a:r>
              <a:rPr lang="aa-ET" altLang="zh-CN" sz="2000" dirty="0"/>
              <a:t>a</a:t>
            </a:r>
            <a:r>
              <a:rPr lang="en-GB" altLang="zh-CN" sz="2000" dirty="0"/>
              <a:t>k</a:t>
            </a:r>
            <a:r>
              <a:rPr lang="aa-ET" altLang="zh-CN" sz="2000" dirty="0"/>
              <a:t>e</a:t>
            </a:r>
            <a:r>
              <a:rPr lang="en-GB" altLang="zh-CN" sz="2000" dirty="0"/>
              <a:t>n</a:t>
            </a:r>
            <a:r>
              <a:rPr lang="aa-ET" altLang="zh-CN" sz="2000" dirty="0"/>
              <a:t>.</a:t>
            </a:r>
            <a:r>
              <a:rPr lang="en-US" altLang="zh-CN" sz="2000" dirty="0"/>
              <a:t> After each ballot it will be checked if an other ballot is needed for that position. Further Ballots will be scheduled if needed.</a:t>
            </a:r>
          </a:p>
          <a:p>
            <a:pPr marL="360000" indent="-288000"/>
            <a:r>
              <a:rPr lang="en-GB" altLang="zh-CN" sz="2000" dirty="0"/>
              <a:t>Electronic voting will be held by using the 3GPP voting application tool. </a:t>
            </a:r>
            <a:r>
              <a:rPr lang="en-US" altLang="zh-CN" sz="2000" dirty="0"/>
              <a:t>Only delegates registered for the meeting can vote. Please, register</a:t>
            </a:r>
            <a:r>
              <a:rPr lang="en-US" altLang="zh-CN" sz="2000" u="sng" dirty="0"/>
              <a:t> </a:t>
            </a:r>
            <a:r>
              <a:rPr lang="en-GB" altLang="zh-CN" sz="2000" b="1" u="sng" dirty="0"/>
              <a:t>before 09:00 CET, 14</a:t>
            </a:r>
            <a:r>
              <a:rPr lang="en-GB" altLang="zh-CN" sz="2000" b="1" u="sng" baseline="30000" dirty="0"/>
              <a:t>th</a:t>
            </a:r>
            <a:r>
              <a:rPr lang="en-GB" altLang="zh-CN" sz="2000" b="1" u="sng" dirty="0"/>
              <a:t> of August, 2023</a:t>
            </a:r>
            <a:r>
              <a:rPr lang="en-US" altLang="zh-CN" sz="2000" u="sng" dirty="0"/>
              <a:t>. </a:t>
            </a:r>
            <a:r>
              <a:rPr lang="en-GB" altLang="zh-CN" sz="2000" dirty="0"/>
              <a:t>Details are shown in the following links:</a:t>
            </a:r>
          </a:p>
          <a:p>
            <a:pPr lvl="1"/>
            <a:r>
              <a:rPr lang="en-US" altLang="zh-CN" sz="2000" dirty="0"/>
              <a:t>Voting tool: </a:t>
            </a:r>
            <a:r>
              <a:rPr lang="en-US" altLang="zh-CN" sz="2000" u="sng" dirty="0">
                <a:hlinkClick r:id="rId2"/>
              </a:rPr>
              <a:t>https://portal.3gpp.org/VotingTool </a:t>
            </a:r>
            <a:endParaRPr lang="en-US" altLang="zh-CN" sz="2000" dirty="0"/>
          </a:p>
          <a:p>
            <a:pPr lvl="1"/>
            <a:r>
              <a:rPr lang="en-US" altLang="zh-CN" sz="2000" dirty="0"/>
              <a:t>Election page: </a:t>
            </a:r>
            <a:r>
              <a:rPr lang="en-US" altLang="zh-CN" sz="2000" u="sng" dirty="0">
                <a:hlinkClick r:id="rId3"/>
              </a:rPr>
              <a:t>Elections and Technical Votes (3gpp.org)</a:t>
            </a:r>
            <a:endParaRPr lang="en-US" altLang="zh-CN" sz="2000" dirty="0"/>
          </a:p>
        </p:txBody>
      </p:sp>
    </p:spTree>
    <p:extLst>
      <p:ext uri="{BB962C8B-B14F-4D97-AF65-F5344CB8AC3E}">
        <p14:creationId xmlns:p14="http://schemas.microsoft.com/office/powerpoint/2010/main" val="85206863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60448" y="447811"/>
            <a:ext cx="10515600" cy="1325563"/>
          </a:xfrm>
        </p:spPr>
        <p:txBody>
          <a:bodyPr/>
          <a:lstStyle/>
          <a:p>
            <a:r>
              <a:rPr lang="en-GB" altLang="zh-CN" dirty="0"/>
              <a:t>CT3 Chair and Vice-Chair Elections</a:t>
            </a:r>
            <a:r>
              <a:rPr lang="en-GB" altLang="en-US" dirty="0"/>
              <a:t>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0448" y="1773374"/>
            <a:ext cx="11187665" cy="4351338"/>
          </a:xfrm>
        </p:spPr>
        <p:txBody>
          <a:bodyPr/>
          <a:lstStyle/>
          <a:p>
            <a:pPr marL="0" indent="0">
              <a:buNone/>
            </a:pPr>
            <a:r>
              <a:rPr lang="en-GB" altLang="zh-CN" sz="2000" dirty="0"/>
              <a:t>P</a:t>
            </a:r>
            <a:r>
              <a:rPr lang="aa-ET" altLang="zh-CN" sz="2000" dirty="0"/>
              <a:t>o</a:t>
            </a:r>
            <a:r>
              <a:rPr lang="en-GB" altLang="zh-CN" sz="2000" dirty="0"/>
              <a:t>s</a:t>
            </a:r>
            <a:r>
              <a:rPr lang="aa-ET" altLang="zh-CN" sz="2000" dirty="0"/>
              <a:t>s</a:t>
            </a:r>
            <a:r>
              <a:rPr lang="en-GB" altLang="zh-CN" sz="2000" dirty="0"/>
              <a:t>i</a:t>
            </a:r>
            <a:r>
              <a:rPr lang="aa-ET" altLang="zh-CN" sz="2000" dirty="0"/>
              <a:t>b</a:t>
            </a:r>
            <a:r>
              <a:rPr lang="en-GB" altLang="zh-CN" sz="2000" dirty="0"/>
              <a:t>l</a:t>
            </a:r>
            <a:r>
              <a:rPr lang="aa-ET" altLang="zh-CN" sz="2000" dirty="0"/>
              <a:t>e </a:t>
            </a:r>
            <a:r>
              <a:rPr lang="en-GB" altLang="zh-CN" sz="2000" dirty="0"/>
              <a:t>t</a:t>
            </a:r>
            <a:r>
              <a:rPr lang="aa-ET" altLang="zh-CN" sz="2000" dirty="0"/>
              <a:t>i</a:t>
            </a:r>
            <a:r>
              <a:rPr lang="en-GB" altLang="zh-CN" sz="2000" dirty="0"/>
              <a:t>m</a:t>
            </a:r>
            <a:r>
              <a:rPr lang="aa-ET" altLang="zh-CN" sz="2000" dirty="0"/>
              <a:t>e </a:t>
            </a:r>
            <a:r>
              <a:rPr lang="en-GB" altLang="zh-CN" sz="2000" dirty="0"/>
              <a:t>s</a:t>
            </a:r>
            <a:r>
              <a:rPr lang="aa-ET" altLang="zh-CN" sz="2000" dirty="0"/>
              <a:t>c</a:t>
            </a:r>
            <a:r>
              <a:rPr lang="en-GB" altLang="zh-CN" sz="2000" dirty="0"/>
              <a:t>h</a:t>
            </a:r>
            <a:r>
              <a:rPr lang="aa-ET" altLang="zh-CN" sz="2000" dirty="0"/>
              <a:t>e</a:t>
            </a:r>
            <a:r>
              <a:rPr lang="en-GB" altLang="zh-CN" sz="2000" dirty="0"/>
              <a:t>d</a:t>
            </a:r>
            <a:r>
              <a:rPr lang="aa-ET" altLang="zh-CN" sz="2000" dirty="0"/>
              <a:t>u</a:t>
            </a:r>
            <a:r>
              <a:rPr lang="en-GB" altLang="zh-CN" sz="2000" dirty="0"/>
              <a:t>l</a:t>
            </a:r>
            <a:r>
              <a:rPr lang="aa-ET" altLang="zh-CN" sz="2000" dirty="0"/>
              <a:t>e </a:t>
            </a:r>
            <a:r>
              <a:rPr lang="en-GB" altLang="zh-CN" sz="2000" dirty="0"/>
              <a:t>f</a:t>
            </a:r>
            <a:r>
              <a:rPr lang="aa-ET" altLang="zh-CN" sz="2000" dirty="0"/>
              <a:t>o</a:t>
            </a:r>
            <a:r>
              <a:rPr lang="en-GB" altLang="zh-CN" sz="2000" dirty="0"/>
              <a:t>r the CT3 C</a:t>
            </a:r>
            <a:r>
              <a:rPr lang="aa-ET" altLang="zh-CN" sz="2000" dirty="0"/>
              <a:t>h</a:t>
            </a:r>
            <a:r>
              <a:rPr lang="en-GB" altLang="zh-CN" sz="2000" dirty="0"/>
              <a:t>a</a:t>
            </a:r>
            <a:r>
              <a:rPr lang="aa-ET" altLang="zh-CN" sz="2000" dirty="0"/>
              <a:t>i</a:t>
            </a:r>
            <a:r>
              <a:rPr lang="en-GB" altLang="zh-CN" sz="2000" dirty="0"/>
              <a:t>r</a:t>
            </a:r>
            <a:r>
              <a:rPr lang="aa-ET" altLang="zh-CN" sz="2000" dirty="0"/>
              <a:t> </a:t>
            </a:r>
            <a:r>
              <a:rPr lang="en-GB" altLang="zh-CN" sz="2000" dirty="0"/>
              <a:t>a</a:t>
            </a:r>
            <a:r>
              <a:rPr lang="aa-ET" altLang="zh-CN" sz="2000" dirty="0"/>
              <a:t>n</a:t>
            </a:r>
            <a:r>
              <a:rPr lang="en-GB" altLang="zh-CN" sz="2000" dirty="0"/>
              <a:t>d</a:t>
            </a:r>
            <a:r>
              <a:rPr lang="aa-ET" altLang="zh-CN" sz="2000" dirty="0"/>
              <a:t> </a:t>
            </a:r>
            <a:r>
              <a:rPr lang="en-GB" altLang="zh-CN" sz="2000" dirty="0"/>
              <a:t>V</a:t>
            </a:r>
            <a:r>
              <a:rPr lang="aa-ET" altLang="zh-CN" sz="2000" dirty="0"/>
              <a:t>i</a:t>
            </a:r>
            <a:r>
              <a:rPr lang="en-GB" altLang="zh-CN" sz="2000" dirty="0"/>
              <a:t>c</a:t>
            </a:r>
            <a:r>
              <a:rPr lang="aa-ET" altLang="zh-CN" sz="2000" dirty="0"/>
              <a:t>e </a:t>
            </a:r>
            <a:r>
              <a:rPr lang="en-GB" altLang="zh-CN" sz="2000" dirty="0"/>
              <a:t>C</a:t>
            </a:r>
            <a:r>
              <a:rPr lang="aa-ET" altLang="zh-CN" sz="2000" dirty="0"/>
              <a:t>h</a:t>
            </a:r>
            <a:r>
              <a:rPr lang="en-GB" altLang="zh-CN" sz="2000" dirty="0"/>
              <a:t>a</a:t>
            </a:r>
            <a:r>
              <a:rPr lang="aa-ET" altLang="zh-CN" sz="2000" dirty="0"/>
              <a:t>i</a:t>
            </a:r>
            <a:r>
              <a:rPr lang="en-GB" altLang="zh-CN" sz="2000" dirty="0"/>
              <a:t>r</a:t>
            </a:r>
            <a:r>
              <a:rPr lang="aa-ET" altLang="zh-CN" sz="2000" dirty="0"/>
              <a:t> </a:t>
            </a:r>
            <a:r>
              <a:rPr lang="en-GB" altLang="zh-CN" sz="2000" dirty="0"/>
              <a:t>e</a:t>
            </a:r>
            <a:r>
              <a:rPr lang="aa-ET" altLang="zh-CN" sz="2000" dirty="0"/>
              <a:t>l</a:t>
            </a:r>
            <a:r>
              <a:rPr lang="en-GB" altLang="zh-CN" sz="2000" dirty="0"/>
              <a:t>e</a:t>
            </a:r>
            <a:r>
              <a:rPr lang="aa-ET" altLang="zh-CN" sz="2000" dirty="0"/>
              <a:t>c</a:t>
            </a:r>
            <a:r>
              <a:rPr lang="en-GB" altLang="zh-CN" sz="2000" dirty="0"/>
              <a:t>t</a:t>
            </a:r>
            <a:r>
              <a:rPr lang="aa-ET" altLang="zh-CN" sz="2000" dirty="0"/>
              <a:t>i</a:t>
            </a:r>
            <a:r>
              <a:rPr lang="en-GB" altLang="zh-CN" sz="2000" dirty="0"/>
              <a:t>o</a:t>
            </a:r>
            <a:r>
              <a:rPr lang="aa-ET" altLang="zh-CN" sz="2000" dirty="0"/>
              <a:t>n</a:t>
            </a:r>
            <a:r>
              <a:rPr lang="en-GB" altLang="zh-CN" sz="2000" dirty="0"/>
              <a:t>s:</a:t>
            </a:r>
            <a:endParaRPr lang="aa-ET" altLang="zh-CN" sz="2000" dirty="0"/>
          </a:p>
          <a:p>
            <a:pPr marL="0" indent="0">
              <a:buNone/>
            </a:pPr>
            <a:r>
              <a:rPr lang="en-US" altLang="zh-CN" sz="2000" b="1" dirty="0"/>
              <a:t>CT3 Chair elections:</a:t>
            </a:r>
            <a:endParaRPr lang="zh-CN" altLang="zh-CN" sz="2000" dirty="0"/>
          </a:p>
          <a:p>
            <a:pPr marL="0" indent="0">
              <a:buNone/>
            </a:pPr>
            <a:r>
              <a:rPr lang="en-US" altLang="zh-CN" sz="2000" u="sng" dirty="0"/>
              <a:t>First Ballot</a:t>
            </a:r>
            <a:r>
              <a:rPr lang="en-GB" altLang="zh-CN" sz="2000" dirty="0"/>
              <a:t>:</a:t>
            </a:r>
          </a:p>
          <a:p>
            <a:pPr lvl="1"/>
            <a:r>
              <a:rPr lang="en-US" altLang="zh-CN" sz="2000" dirty="0"/>
              <a:t>Start of the first ballot: Monday, August 21st, 12:30 CET</a:t>
            </a:r>
            <a:endParaRPr lang="zh-CN" altLang="zh-CN" sz="2000" dirty="0"/>
          </a:p>
          <a:p>
            <a:pPr lvl="1"/>
            <a:r>
              <a:rPr lang="en-US" altLang="zh-CN" sz="2000" dirty="0"/>
              <a:t>End of the first ballot: Monday, August 21st, 13:45 CET</a:t>
            </a:r>
            <a:endParaRPr lang="zh-CN" altLang="zh-CN" sz="2000" dirty="0"/>
          </a:p>
          <a:p>
            <a:pPr marL="0" indent="0">
              <a:buNone/>
            </a:pPr>
            <a:endParaRPr lang="zh-CN" altLang="zh-CN" sz="2000" dirty="0"/>
          </a:p>
          <a:p>
            <a:pPr marL="0" indent="0">
              <a:buNone/>
            </a:pPr>
            <a:r>
              <a:rPr lang="en-US" altLang="zh-CN" sz="2000" u="sng" dirty="0"/>
              <a:t>Second Ballot: </a:t>
            </a:r>
            <a:endParaRPr lang="zh-CN" altLang="zh-CN" sz="2000" dirty="0"/>
          </a:p>
          <a:p>
            <a:pPr lvl="1"/>
            <a:r>
              <a:rPr lang="en-US" altLang="zh-CN" sz="2000" dirty="0"/>
              <a:t>Start of the second ballot: Tuesday, August 22nd, 12:30 CET</a:t>
            </a:r>
            <a:endParaRPr lang="zh-CN" altLang="zh-CN" sz="2000" dirty="0"/>
          </a:p>
          <a:p>
            <a:pPr lvl="1"/>
            <a:r>
              <a:rPr lang="en-US" altLang="zh-CN" sz="2000" dirty="0"/>
              <a:t>End of the second ballot: Tuesday, August 22nd, 13:45 CET</a:t>
            </a:r>
            <a:endParaRPr lang="zh-CN" altLang="zh-CN" sz="2000" dirty="0"/>
          </a:p>
        </p:txBody>
      </p:sp>
    </p:spTree>
    <p:extLst>
      <p:ext uri="{BB962C8B-B14F-4D97-AF65-F5344CB8AC3E}">
        <p14:creationId xmlns:p14="http://schemas.microsoft.com/office/powerpoint/2010/main" val="368375455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60448" y="447811"/>
            <a:ext cx="10515600" cy="1325563"/>
          </a:xfrm>
        </p:spPr>
        <p:txBody>
          <a:bodyPr/>
          <a:lstStyle/>
          <a:p>
            <a:r>
              <a:rPr lang="en-GB" altLang="zh-CN" dirty="0"/>
              <a:t>CT3 Chair and Vice-Chair Elections</a:t>
            </a:r>
            <a:r>
              <a:rPr lang="en-GB" altLang="en-US" dirty="0"/>
              <a:t>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0449" y="1773374"/>
            <a:ext cx="4801211" cy="4351338"/>
          </a:xfrm>
        </p:spPr>
        <p:txBody>
          <a:bodyPr/>
          <a:lstStyle/>
          <a:p>
            <a:pPr marL="0" indent="0">
              <a:buNone/>
            </a:pPr>
            <a:r>
              <a:rPr lang="en-US" altLang="zh-CN" sz="2000" b="1" dirty="0"/>
              <a:t>CT3 Vice-Chair elections:</a:t>
            </a:r>
          </a:p>
          <a:p>
            <a:pPr marL="0" indent="0">
              <a:buNone/>
            </a:pPr>
            <a:r>
              <a:rPr lang="en-US" altLang="zh-CN" sz="2000" b="1" dirty="0"/>
              <a:t>1</a:t>
            </a:r>
            <a:r>
              <a:rPr lang="en-US" altLang="zh-CN" sz="2000" b="1" baseline="30000" dirty="0"/>
              <a:t>st</a:t>
            </a:r>
            <a:r>
              <a:rPr lang="en-US" altLang="zh-CN" sz="2000" b="1" dirty="0"/>
              <a:t> Vice-Chair position:</a:t>
            </a:r>
            <a:endParaRPr lang="zh-CN" altLang="zh-CN" sz="2000" dirty="0"/>
          </a:p>
          <a:p>
            <a:pPr marL="0" indent="0">
              <a:buNone/>
            </a:pPr>
            <a:r>
              <a:rPr lang="en-US" altLang="zh-CN" sz="2000" u="sng" dirty="0"/>
              <a:t>First Ballot</a:t>
            </a:r>
            <a:r>
              <a:rPr lang="en-GB" altLang="zh-CN" sz="2000" dirty="0"/>
              <a:t>:</a:t>
            </a:r>
          </a:p>
          <a:p>
            <a:pPr lvl="1"/>
            <a:r>
              <a:rPr lang="en-US" altLang="zh-CN" sz="2000" dirty="0"/>
              <a:t>Start of the first ballot: Tuesday, August 22nd, 17:30 CET</a:t>
            </a:r>
            <a:endParaRPr lang="zh-CN" altLang="zh-CN" sz="2000" dirty="0"/>
          </a:p>
          <a:p>
            <a:pPr lvl="1"/>
            <a:r>
              <a:rPr lang="en-US" altLang="zh-CN" sz="2000" dirty="0"/>
              <a:t>End of the first ballot: Tuesday, August 22nd, 18:45 CET</a:t>
            </a:r>
            <a:endParaRPr lang="zh-CN" altLang="zh-CN" sz="2000" dirty="0"/>
          </a:p>
          <a:p>
            <a:pPr marL="0" indent="0">
              <a:buNone/>
            </a:pPr>
            <a:endParaRPr lang="zh-CN" altLang="zh-CN" sz="2000" dirty="0"/>
          </a:p>
          <a:p>
            <a:pPr marL="0" indent="0">
              <a:buNone/>
            </a:pPr>
            <a:r>
              <a:rPr lang="en-US" altLang="zh-CN" sz="2000" u="sng" dirty="0"/>
              <a:t>Second Ballot: </a:t>
            </a:r>
            <a:endParaRPr lang="zh-CN" altLang="zh-CN" sz="2000" dirty="0"/>
          </a:p>
          <a:p>
            <a:pPr lvl="1"/>
            <a:r>
              <a:rPr lang="en-US" altLang="zh-CN" sz="2000" dirty="0"/>
              <a:t>Start of the second ballot: Wednesday, August 23rd, 12:30 CET</a:t>
            </a:r>
            <a:endParaRPr lang="zh-CN" altLang="zh-CN" sz="2000" dirty="0"/>
          </a:p>
          <a:p>
            <a:pPr lvl="1"/>
            <a:r>
              <a:rPr lang="en-US" altLang="zh-CN" sz="2000" dirty="0"/>
              <a:t>End of the second ballot: Wednesday, August 23rd, 13:45 CET</a:t>
            </a:r>
            <a:endParaRPr lang="zh-CN" altLang="zh-CN" sz="2000" dirty="0"/>
          </a:p>
        </p:txBody>
      </p:sp>
      <p:sp>
        <p:nvSpPr>
          <p:cNvPr id="4"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5930781" y="1773374"/>
            <a:ext cx="466600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altLang="zh-CN" sz="2000" b="1" dirty="0"/>
              <a:t>   </a:t>
            </a:r>
          </a:p>
          <a:p>
            <a:pPr marL="0" indent="0">
              <a:buFontTx/>
              <a:buNone/>
            </a:pPr>
            <a:r>
              <a:rPr lang="en-US" altLang="zh-CN" sz="2000" b="1" dirty="0"/>
              <a:t>2</a:t>
            </a:r>
            <a:r>
              <a:rPr lang="en-US" altLang="zh-CN" sz="2000" b="1" baseline="30000" dirty="0"/>
              <a:t>nd</a:t>
            </a:r>
            <a:r>
              <a:rPr lang="en-US" altLang="zh-CN" sz="2000" b="1" dirty="0"/>
              <a:t> Vice-Chair position:</a:t>
            </a:r>
            <a:endParaRPr lang="zh-CN" altLang="zh-CN" sz="2000" dirty="0"/>
          </a:p>
          <a:p>
            <a:pPr marL="0" indent="0">
              <a:buFontTx/>
              <a:buNone/>
            </a:pPr>
            <a:r>
              <a:rPr lang="en-US" altLang="zh-CN" sz="2000" u="sng" dirty="0"/>
              <a:t>First Ballot</a:t>
            </a:r>
            <a:r>
              <a:rPr lang="en-GB" altLang="zh-CN" sz="2000" dirty="0"/>
              <a:t>:</a:t>
            </a:r>
          </a:p>
          <a:p>
            <a:pPr lvl="1"/>
            <a:r>
              <a:rPr lang="en-US" altLang="zh-CN" sz="2000" dirty="0"/>
              <a:t>Start of the first ballot: Thursday, August 24th, 12:30 CET</a:t>
            </a:r>
            <a:endParaRPr lang="zh-CN" altLang="zh-CN" sz="2000" dirty="0"/>
          </a:p>
          <a:p>
            <a:pPr lvl="1"/>
            <a:r>
              <a:rPr lang="en-US" altLang="zh-CN" sz="2000" dirty="0"/>
              <a:t>End of the first ballot: Thursday, August 24th, 13:45 CET</a:t>
            </a:r>
            <a:endParaRPr lang="zh-CN" altLang="zh-CN" sz="2000" dirty="0"/>
          </a:p>
          <a:p>
            <a:pPr marL="0" indent="0">
              <a:buFontTx/>
              <a:buNone/>
            </a:pPr>
            <a:endParaRPr lang="zh-CN" altLang="zh-CN" sz="2000" dirty="0"/>
          </a:p>
          <a:p>
            <a:pPr marL="0" indent="0">
              <a:buFontTx/>
              <a:buNone/>
            </a:pPr>
            <a:r>
              <a:rPr lang="en-US" altLang="zh-CN" sz="2000" u="sng" dirty="0"/>
              <a:t>Second Ballot: </a:t>
            </a:r>
            <a:endParaRPr lang="zh-CN" altLang="zh-CN" sz="2000" dirty="0"/>
          </a:p>
          <a:p>
            <a:pPr lvl="1"/>
            <a:r>
              <a:rPr lang="en-US" altLang="zh-CN" sz="2000" dirty="0"/>
              <a:t>Start of the second ballot: Friday, August 25th, 12:30 CET</a:t>
            </a:r>
            <a:endParaRPr lang="zh-CN" altLang="zh-CN" sz="2000" dirty="0"/>
          </a:p>
          <a:p>
            <a:pPr lvl="1"/>
            <a:r>
              <a:rPr lang="en-US" altLang="zh-CN" sz="2000" dirty="0"/>
              <a:t>End of the second ballot: Friday, August 25th, 13:45 CET</a:t>
            </a:r>
            <a:endParaRPr lang="zh-CN" altLang="zh-CN" sz="2000" dirty="0"/>
          </a:p>
        </p:txBody>
      </p:sp>
    </p:spTree>
    <p:extLst>
      <p:ext uri="{BB962C8B-B14F-4D97-AF65-F5344CB8AC3E}">
        <p14:creationId xmlns:p14="http://schemas.microsoft.com/office/powerpoint/2010/main" val="357826036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679a257e-872f-4c98-9e8a-0a9c104f72cd"/>
    <ds:schemaRef ds:uri="http://purl.org/dc/dcmitype/"/>
    <ds:schemaRef ds:uri="http://schemas.microsoft.com/office/2006/metadata/properties"/>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280d8efa-eff2-4910-88d2-79ca146720c4"/>
    <ds:schemaRef ds:uri="http://purl.org/dc/te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25946</TotalTime>
  <Words>2826</Words>
  <Application>Microsoft Office PowerPoint</Application>
  <PresentationFormat>宽屏</PresentationFormat>
  <Paragraphs>182</Paragraphs>
  <Slides>22</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 </vt:lpstr>
      <vt:lpstr>Batang</vt:lpstr>
      <vt:lpstr>宋体</vt:lpstr>
      <vt:lpstr>Arial</vt:lpstr>
      <vt:lpstr>Calibri</vt:lpstr>
      <vt:lpstr>Calibri Light</vt:lpstr>
      <vt:lpstr>Times New Roman</vt:lpstr>
      <vt:lpstr>Wingdings</vt:lpstr>
      <vt:lpstr>Office Theme</vt:lpstr>
      <vt:lpstr>Meeting guidance for 3GPP CT3#129</vt:lpstr>
      <vt:lpstr>Time plan for CT3#129 </vt:lpstr>
      <vt:lpstr>Before the CT3#129 meeting       (1/2)</vt:lpstr>
      <vt:lpstr>Before the CT3#129 meeting       (2/2)</vt:lpstr>
      <vt:lpstr>During the meeting – General      (1/2)</vt:lpstr>
      <vt:lpstr>During the meeting – General      (2/2)</vt:lpstr>
      <vt:lpstr>CT3 Chair and Vice-Chair Elections      (1/3)</vt:lpstr>
      <vt:lpstr>CT3 Chair and Vice-Chair Elections      (2/3)</vt:lpstr>
      <vt:lpstr>CT3 Chair and Vice-Chair Elections      (3/3)</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3GPP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1710</cp:revision>
  <dcterms:created xsi:type="dcterms:W3CDTF">2010-02-05T13:52:04Z</dcterms:created>
  <dcterms:modified xsi:type="dcterms:W3CDTF">2023-08-14T08:39:31Z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(3)+45GA3oE2MW4jPZHH80/g+DJEf7HNtFQv38oxhFs0ZSo0vssc3CCUTDECIRUqYlY+Bsomxmm
ldvipu9qcVeEOOX/N+Lb6v4g1pnP/pl79lxWLk0YOfLSrgclf8cTX4xVnlGZZfEmIAPS2fve
5NKAZ/IwfUiJmOcJmInVCtlU3MixO9qrAt3CHWGEuV72KaKw9FMccU83YTdiEX7H6NbYHk7j
huRILr7ardqmQaUI1B</vt:lpwstr>
  </property>
  <property fmtid="{D5CDD505-2E9C-101B-9397-08002B2CF9AE}" pid="4" name="_2015_ms_pID_7253431">
    <vt:lpwstr>iiMAXRoeIMYiE6mNPew3bP6e2G2BfvOgb1cCJyG+I/35X2ZJlIwvfN
jr9NtrxF2QIZPpLeBVZZEahFIVSWwYMsUZJa1u8ZTfKyUOzBiGkovuGYoRYGrhX7omVFduTF
eWCNFV/8eOpBeiItdIzeOLHCJZiYrTPw5WLstfCuMtNt0e+O4yuZIyVQVVxNVu4LwGL2afmy
N8X2cuwCg3BSFzcE/ilX0/goX/hQ2dMJsFXW</vt:lpwstr>
  </property>
  <property fmtid="{D5CDD505-2E9C-101B-9397-08002B2CF9AE}" pid="5" name="_2015_ms_pID_7253432">
    <vt:lpwstr>Qg==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1692002253</vt:lpwstr>
  </property>
</Properties>
</file>