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417" r:id="rId6"/>
    <p:sldId id="408" r:id="rId7"/>
    <p:sldId id="415" r:id="rId8"/>
    <p:sldId id="378" r:id="rId9"/>
    <p:sldId id="387" r:id="rId10"/>
    <p:sldId id="409" r:id="rId11"/>
    <p:sldId id="396" r:id="rId12"/>
    <p:sldId id="397" r:id="rId13"/>
    <p:sldId id="404" r:id="rId14"/>
    <p:sldId id="405" r:id="rId15"/>
    <p:sldId id="406" r:id="rId16"/>
    <p:sldId id="410" r:id="rId17"/>
    <p:sldId id="403" r:id="rId18"/>
    <p:sldId id="380" r:id="rId19"/>
    <p:sldId id="379" r:id="rId20"/>
    <p:sldId id="392" r:id="rId21"/>
    <p:sldId id="412" r:id="rId22"/>
    <p:sldId id="413" r:id="rId23"/>
    <p:sldId id="414" r:id="rId24"/>
    <p:sldId id="411"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50106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panose="020B0604020202020204" pitchFamily="34" charset="0"/>
              </a:rPr>
              <a:t>3GPP TSG</a:t>
            </a:r>
            <a:r>
              <a:rPr lang="sv-SE" altLang="en-US" sz="1200" b="1" baseline="0" dirty="0" smtClean="0">
                <a:latin typeface="Arial" panose="020B0604020202020204" pitchFamily="34" charset="0"/>
              </a:rPr>
              <a:t> </a:t>
            </a:r>
            <a:r>
              <a:rPr lang="sv-SE" altLang="en-US" sz="1200" b="1" dirty="0" smtClean="0">
                <a:latin typeface="Arial" panose="020B0604020202020204" pitchFamily="34" charset="0"/>
              </a:rPr>
              <a:t>CT WG3 Meeting </a:t>
            </a:r>
            <a:r>
              <a:rPr lang="en-GB" altLang="en-US" sz="1200" b="1" dirty="0" smtClean="0">
                <a:latin typeface="Arial" panose="020B0604020202020204" pitchFamily="34" charset="0"/>
              </a:rPr>
              <a:t>#128</a:t>
            </a:r>
            <a:r>
              <a:rPr lang="sv-SE" altLang="en-US" sz="1200" b="1" dirty="0" smtClean="0">
                <a:latin typeface="Arial" panose="020B0604020202020204" pitchFamily="34" charset="0"/>
              </a:rPr>
              <a:t>	</a:t>
            </a:r>
          </a:p>
          <a:p>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Bratislava Slovakia</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22</a:t>
            </a:r>
            <a:r>
              <a:rPr lang="zh-CN" altLang="zh-CN" sz="1200" b="1" kern="1200" baseline="30000" dirty="0" smtClean="0">
                <a:solidFill>
                  <a:schemeClr val="tx1"/>
                </a:solidFill>
                <a:effectLst/>
                <a:latin typeface="Arial" panose="020B0604020202020204" pitchFamily="34" charset="0"/>
                <a:ea typeface="+mn-ea"/>
                <a:cs typeface="Arial" panose="020B0604020202020204" pitchFamily="34" charset="0"/>
              </a:rPr>
              <a:t>nd</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- 26</a:t>
            </a:r>
            <a:r>
              <a:rPr lang="zh-CN"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May 2023</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C3-232001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28_Bratislava/Inbox/Draft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ct/WG3_interworking_ex-CN3/TSGC3_128_Bratislava/Inbox/Draft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28_Bratislava/Docs/C3-232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28_Bratislava/Docs/C3-232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28_Bratislava/Docs/C3-232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8_Bratislava/Docs/C3-232003.zip" TargetMode="External"/><Relationship Id="rId5" Type="http://schemas.openxmlformats.org/officeDocument/2006/relationships/hyperlink" Target="https://www.3gpp.org/ftp/tsg_ct/WG3_interworking_ex-CN3/TSGC3_128_Bratislava/Docs/C3-232005.zip" TargetMode="External"/><Relationship Id="rId4" Type="http://schemas.openxmlformats.org/officeDocument/2006/relationships/hyperlink" Target="https://www.3gpp.org/ftp/tsg_ct/WG3_interworking_ex-CN3/TSGC3_128_Bratislava/Inbox/ChairNotes/draft_C3-232003.zip"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3_interworking_ex-CN3/TSGC3_128_Bratislava/Docs/C3-232003.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ct/WG3_interworking_ex-CN3/TSGC3_128_Bratislava/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WG3_interworking_ex-CN3/TSGC3_128_Bratislava/Inbo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CT3#128</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For the contribution that remote participants are involved into the discussion</a:t>
            </a:r>
            <a:r>
              <a:rPr lang="zh-CN" altLang="en-US" sz="2000" dirty="0"/>
              <a:t>：</a:t>
            </a:r>
            <a:endParaRPr lang="en-GB" altLang="zh-CN" sz="2000" dirty="0"/>
          </a:p>
          <a:p>
            <a:pPr marL="360000" lvl="0" indent="-288000"/>
            <a:r>
              <a:rPr lang="en-GB" altLang="zh-CN" sz="2000" dirty="0"/>
              <a:t>Once the </a:t>
            </a:r>
            <a:r>
              <a:rPr lang="en-US" altLang="zh-CN" sz="2000" dirty="0"/>
              <a:t>meeting starts, remote participants </a:t>
            </a:r>
            <a:r>
              <a:rPr lang="en-GB" altLang="zh-CN" sz="2000" dirty="0"/>
              <a:t>can provide their comments on the submitted contribution(s) via the Teams or via the email during the meeting</a:t>
            </a:r>
          </a:p>
          <a:p>
            <a:pPr lvl="1"/>
            <a:r>
              <a:rPr lang="en-GB" altLang="zh-CN" sz="2000" b="1" dirty="0"/>
              <a:t>Remote delegates are encouraged to provide comments/arguments (if any) during ONLINE session, or via email discussion before the online session to ensure timely technical discussion with all the interested delegates</a:t>
            </a:r>
            <a:endParaRPr lang="en-US" altLang="zh-CN" sz="2000" dirty="0"/>
          </a:p>
          <a:p>
            <a:pPr marL="360000" lvl="0" indent="-288000"/>
            <a:r>
              <a:rPr lang="en-GB" altLang="zh-CN" sz="2000" dirty="0"/>
              <a:t>Email list to be used:</a:t>
            </a:r>
            <a:endParaRPr lang="zh-CN" altLang="zh-CN" sz="2000" dirty="0"/>
          </a:p>
          <a:p>
            <a:pPr lvl="1">
              <a:spcAft>
                <a:spcPts val="600"/>
              </a:spcAft>
            </a:pPr>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1308956390"/>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29951336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delegate name (Company name): summarized comment or reply.</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delegate name (Company name): require revision due to xxx.</a:t>
            </a:r>
            <a:endParaRPr lang="zh-CN" altLang="zh-CN" sz="1400" dirty="0"/>
          </a:p>
          <a:p>
            <a:pPr lvl="2"/>
            <a:r>
              <a:rPr lang="en-GB" altLang="zh-CN" sz="1400" dirty="0"/>
              <a:t>[</a:t>
            </a:r>
            <a:r>
              <a:rPr lang="en-GB" altLang="zh-CN" sz="1400" dirty="0" err="1"/>
              <a:t>ChairNotes</a:t>
            </a:r>
            <a:r>
              <a:rPr lang="en-GB" altLang="zh-CN" sz="1400" dirty="0"/>
              <a:t>] delegate name (Company name): still some comments are not considered.</a:t>
            </a:r>
            <a:endParaRPr lang="zh-CN" altLang="zh-CN" sz="1400" dirty="0"/>
          </a:p>
          <a:p>
            <a:pPr lvl="2"/>
            <a:r>
              <a:rPr lang="en-GB" altLang="zh-CN" sz="1400" dirty="0"/>
              <a:t>[</a:t>
            </a:r>
            <a:r>
              <a:rPr lang="en-GB" altLang="zh-CN" sz="1400" dirty="0" err="1"/>
              <a:t>ChairNotes</a:t>
            </a:r>
            <a:r>
              <a:rPr lang="en-GB" altLang="zh-CN" sz="1400" dirty="0"/>
              <a:t>] delegate name (Company name): further editorial comments.</a:t>
            </a:r>
            <a:endParaRPr lang="zh-CN" altLang="zh-CN" sz="1400" dirty="0"/>
          </a:p>
          <a:p>
            <a:pPr lvl="2"/>
            <a:r>
              <a:rPr lang="en-GB" altLang="zh-CN" sz="1400" dirty="0"/>
              <a:t>[</a:t>
            </a:r>
            <a:r>
              <a:rPr lang="en-GB" altLang="zh-CN" sz="1400" dirty="0" err="1"/>
              <a:t>ChairNotes</a:t>
            </a:r>
            <a:r>
              <a:rPr lang="en-GB" altLang="zh-CN" sz="1400" dirty="0"/>
              <a:t>] delegate name (Company name):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delegate name (Company name):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delegate name (Company name): disagree due to no stage 2 requirement.</a:t>
            </a:r>
            <a:endParaRPr lang="zh-CN" altLang="zh-CN" sz="1400" dirty="0"/>
          </a:p>
          <a:p>
            <a:pPr lvl="2"/>
            <a:r>
              <a:rPr lang="en-GB" altLang="zh-CN" sz="1400" dirty="0"/>
              <a:t>[</a:t>
            </a:r>
            <a:r>
              <a:rPr lang="en-GB" altLang="zh-CN" sz="1400" dirty="0" err="1"/>
              <a:t>ChairNotes</a:t>
            </a:r>
            <a:r>
              <a:rPr lang="en-GB" altLang="zh-CN" sz="1400" dirty="0"/>
              <a:t>] delegate name (Company name):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delegate name (Company name): fine with r1.</a:t>
            </a:r>
            <a:endParaRPr lang="zh-CN" altLang="zh-CN" sz="1400" dirty="0"/>
          </a:p>
          <a:p>
            <a:pPr lvl="2"/>
            <a:r>
              <a:rPr lang="en-GB" altLang="zh-CN" sz="1400" dirty="0"/>
              <a:t>[</a:t>
            </a:r>
            <a:r>
              <a:rPr lang="en-GB" altLang="zh-CN" sz="1400" dirty="0" err="1"/>
              <a:t>ChairNotes</a:t>
            </a:r>
            <a:r>
              <a:rPr lang="en-GB" altLang="zh-CN" sz="1400" dirty="0"/>
              <a:t>] delegate name (Company name): would like to co-sign.</a:t>
            </a:r>
            <a:endParaRPr lang="zh-CN" altLang="zh-CN" sz="1400" dirty="0"/>
          </a:p>
          <a:p>
            <a:pPr lvl="1"/>
            <a:r>
              <a:rPr lang="en-GB" altLang="zh-CN" sz="1800" b="1" dirty="0">
                <a:solidFill>
                  <a:srgbClr val="FF0000"/>
                </a:solidFill>
              </a:rPr>
              <a:t>Comments provided by emails may NOT be implemented into the Chair Notes since no much time for the Chair to check all the emails during the F2F meeting, especially on Friday, the last day of the meeting</a:t>
            </a:r>
          </a:p>
          <a:p>
            <a:pPr lvl="1"/>
            <a:r>
              <a:rPr lang="en-GB" altLang="zh-CN" sz="1800" b="1" dirty="0">
                <a:solidFill>
                  <a:srgbClr val="FF0000"/>
                </a:solidFill>
              </a:rPr>
              <a:t>Emails without the tag will NOT be implemented into the Chair Notes</a:t>
            </a:r>
          </a:p>
        </p:txBody>
      </p:sp>
    </p:spTree>
    <p:extLst>
      <p:ext uri="{BB962C8B-B14F-4D97-AF65-F5344CB8AC3E}">
        <p14:creationId xmlns:p14="http://schemas.microsoft.com/office/powerpoint/2010/main" val="2371133026"/>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a:t>
            </a:r>
            <a:r>
              <a:rPr lang="en-GB" altLang="en-US" dirty="0" smtClean="0"/>
              <a:t>contributions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smtClean="0">
                <a:hlinkClick r:id="rId2"/>
              </a:rPr>
              <a:t>https://www.3gpp.org/ftp/tsg_ct/WG3_interworking_ex-CN3/TSGC3_128_Bratislava/Inbox/Drafts</a:t>
            </a:r>
            <a:endParaRPr lang="en-GB" altLang="zh-CN" sz="2000" u="sng" dirty="0"/>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a:t>
            </a:r>
            <a:r>
              <a:rPr lang="en-GB" altLang="zh-CN" sz="2000" b="1" dirty="0" smtClean="0"/>
              <a:t>will </a:t>
            </a:r>
            <a:r>
              <a:rPr lang="en-GB" altLang="zh-CN" sz="2000" b="1" dirty="0"/>
              <a:t>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b="1" dirty="0"/>
              <a:t>30 mins before the meeting or during the meeting</a:t>
            </a:r>
            <a:r>
              <a:rPr lang="en-GB" altLang="zh-CN" sz="2000" dirty="0"/>
              <a:t>, when 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smtClean="0">
                <a:hlinkClick r:id="rId2"/>
              </a:rPr>
              <a:t>https://www.3gpp.org/ftp/tsg_ct/WG3_interworking_ex-CN3/TSGC3_128_Bratislava/Inbox/Drafts</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smtClean="0"/>
              <a:t>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 </a:t>
            </a:r>
            <a:r>
              <a:rPr lang="en-US" altLang="zh-CN" sz="2000" dirty="0"/>
              <a:t>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15:30 </a:t>
            </a:r>
            <a:r>
              <a:rPr lang="en-US" altLang="zh-CN" sz="2400" b="1" dirty="0" smtClean="0"/>
              <a:t>pm (local time, </a:t>
            </a:r>
            <a:r>
              <a:rPr lang="en-US" altLang="zh-CN" sz="2400" b="1" dirty="0"/>
              <a:t>estimated time) on Friday </a:t>
            </a:r>
            <a:r>
              <a:rPr lang="en-US" altLang="zh-CN" sz="2400" b="1" dirty="0" smtClean="0"/>
              <a:t>26</a:t>
            </a:r>
            <a:r>
              <a:rPr lang="en-US" altLang="zh-CN" sz="2400" b="1" baseline="30000" dirty="0" smtClean="0"/>
              <a:t>th</a:t>
            </a:r>
            <a:r>
              <a:rPr lang="en-US" altLang="zh-CN" sz="2400" b="1" dirty="0" smtClean="0"/>
              <a:t> May, </a:t>
            </a:r>
            <a:r>
              <a:rPr lang="en-US" altLang="zh-CN" sz="2400" b="1" dirty="0"/>
              <a:t>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a:t>
            </a:r>
            <a:r>
              <a:rPr lang="en-GB" altLang="zh-CN" sz="2000" dirty="0" err="1" smtClean="0"/>
              <a:t>Wis</a:t>
            </a:r>
            <a:r>
              <a:rPr lang="en-GB" altLang="zh-CN" sz="2000" dirty="0" smtClean="0"/>
              <a:t>, if any, </a:t>
            </a:r>
            <a:r>
              <a:rPr lang="en-GB" altLang="zh-CN" sz="2000" dirty="0"/>
              <a:t>will be handled under the email approval </a:t>
            </a:r>
            <a:r>
              <a:rPr lang="en-GB" altLang="zh-CN" sz="2000" dirty="0" smtClean="0"/>
              <a:t>procedure</a:t>
            </a:r>
          </a:p>
          <a:p>
            <a:pPr marL="360000" indent="-288000"/>
            <a:r>
              <a:rPr lang="en-US" altLang="zh-CN" sz="2000" dirty="0" smtClean="0"/>
              <a:t>Rapporteurs </a:t>
            </a:r>
            <a:r>
              <a:rPr lang="en-US" altLang="zh-CN" sz="2000" dirty="0"/>
              <a:t>will implement all the </a:t>
            </a:r>
            <a:r>
              <a:rPr lang="en-US" altLang="zh-CN" sz="2000" dirty="0" smtClean="0"/>
              <a:t>(p)CRs </a:t>
            </a:r>
            <a:r>
              <a:rPr lang="en-US" altLang="zh-CN" sz="2000" dirty="0"/>
              <a:t>agreed in </a:t>
            </a:r>
            <a:r>
              <a:rPr lang="en-US" altLang="zh-CN" sz="2000" dirty="0" smtClean="0"/>
              <a:t>CT3#127e and CT3#128 meetings </a:t>
            </a:r>
            <a:r>
              <a:rPr lang="en-US" altLang="zh-CN" sz="2000" dirty="0"/>
              <a:t>into the SBI-related TSs </a:t>
            </a:r>
            <a:r>
              <a:rPr lang="en-US" altLang="zh-CN" sz="2000" dirty="0" smtClean="0"/>
              <a:t>under </a:t>
            </a:r>
            <a:r>
              <a:rPr lang="en-US" altLang="zh-CN" sz="2000" dirty="0"/>
              <a:t>change </a:t>
            </a:r>
            <a:r>
              <a:rPr lang="en-US" altLang="zh-CN" sz="2000" dirty="0" smtClean="0"/>
              <a:t>control and/or the new TSs/TR not under change control</a:t>
            </a:r>
          </a:p>
          <a:p>
            <a:pPr marL="360000" indent="-288000"/>
            <a:r>
              <a:rPr lang="en-US" altLang="zh-CN" sz="2000" dirty="0" smtClean="0"/>
              <a:t>MCC </a:t>
            </a:r>
            <a:r>
              <a:rPr lang="en-US" altLang="zh-CN" sz="2000" dirty="0"/>
              <a:t>(Dongwook) will implement all the </a:t>
            </a:r>
            <a:r>
              <a:rPr lang="en-US" altLang="zh-CN" sz="2000" dirty="0" smtClean="0"/>
              <a:t>(p)CRs </a:t>
            </a:r>
            <a:r>
              <a:rPr lang="en-US" altLang="zh-CN" sz="2000" dirty="0"/>
              <a:t>agreed </a:t>
            </a:r>
            <a:r>
              <a:rPr lang="en-US" altLang="zh-CN" sz="2000" dirty="0" smtClean="0"/>
              <a:t>in </a:t>
            </a:r>
            <a:r>
              <a:rPr lang="en-US" altLang="zh-CN" sz="2000" dirty="0"/>
              <a:t>CT3#127e and CT3#128 meetings into the Non-SBI TSs </a:t>
            </a:r>
            <a:r>
              <a:rPr lang="en-US" altLang="zh-CN" sz="2000" dirty="0" smtClean="0"/>
              <a:t>under </a:t>
            </a:r>
            <a:r>
              <a:rPr lang="en-US" altLang="zh-CN" sz="2000" dirty="0"/>
              <a:t>change </a:t>
            </a:r>
            <a:r>
              <a:rPr lang="en-US" altLang="zh-CN" sz="2000" dirty="0" smtClean="0"/>
              <a:t>control</a:t>
            </a:r>
            <a:endParaRPr lang="en-US" altLang="zh-CN" sz="2000" dirty="0"/>
          </a:p>
          <a:p>
            <a:pPr marL="360000" indent="-288000"/>
            <a:r>
              <a:rPr lang="en-GB" altLang="zh-CN" sz="2000" dirty="0"/>
              <a:t>Rapporteurs will store the </a:t>
            </a:r>
            <a:r>
              <a:rPr lang="en-GB" altLang="zh-CN" sz="2000" dirty="0" err="1"/>
              <a:t>OpenAPI</a:t>
            </a:r>
            <a:r>
              <a:rPr lang="en-GB" altLang="zh-CN" sz="2000" dirty="0"/>
              <a:t> files in 3GPP Forge as per current procedures, and will </a:t>
            </a:r>
            <a:r>
              <a:rPr lang="en-GB" altLang="zh-CN" sz="2000" dirty="0" smtClean="0"/>
              <a:t>indicate the </a:t>
            </a:r>
            <a:r>
              <a:rPr lang="en-GB" altLang="zh-CN" sz="2000" dirty="0"/>
              <a:t>syntax errors which will be solved by bringing revision to the subsequent </a:t>
            </a:r>
            <a:r>
              <a:rPr lang="en-GB" altLang="zh-CN" sz="2000" dirty="0" smtClean="0"/>
              <a:t>CT Plenary meeting.</a:t>
            </a:r>
            <a:endParaRPr lang="en-GB" altLang="zh-CN" sz="2000" dirty="0"/>
          </a:p>
          <a:p>
            <a:pPr marL="0" indent="0">
              <a:buNone/>
            </a:pPr>
            <a:r>
              <a:rPr lang="en-GB" altLang="zh-CN" sz="2000" dirty="0"/>
              <a:t>For more details about the procedure after the </a:t>
            </a:r>
            <a:r>
              <a:rPr lang="en-GB" altLang="zh-CN" sz="2000" dirty="0" smtClean="0"/>
              <a:t>CT3#128 </a:t>
            </a:r>
            <a:r>
              <a:rPr lang="en-GB" altLang="zh-CN" sz="2000" dirty="0"/>
              <a:t>meeting, please refer to </a:t>
            </a:r>
            <a:r>
              <a:rPr lang="en-GB" altLang="zh-CN" sz="2000" dirty="0" smtClean="0">
                <a:hlinkClick r:id="rId2"/>
              </a:rPr>
              <a:t>C3-232002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smtClean="0"/>
              <a:t>3GPP CT3 </a:t>
            </a:r>
            <a:r>
              <a:rPr lang="en-GB" altLang="en-US" dirty="0"/>
              <a:t>meetings in 2023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559690549"/>
              </p:ext>
            </p:extLst>
          </p:nvPr>
        </p:nvGraphicFramePr>
        <p:xfrm>
          <a:off x="616264" y="2110825"/>
          <a:ext cx="10630002" cy="3999411"/>
        </p:xfrm>
        <a:graphic>
          <a:graphicData uri="http://schemas.openxmlformats.org/drawingml/2006/table">
            <a:tbl>
              <a:tblPr firstRow="1" firstCol="1" bandRow="1"/>
              <a:tblGrid>
                <a:gridCol w="2366219">
                  <a:extLst>
                    <a:ext uri="{9D8B030D-6E8A-4147-A177-3AD203B41FA5}">
                      <a16:colId xmlns="" xmlns:a16="http://schemas.microsoft.com/office/drawing/2014/main" val="20000"/>
                    </a:ext>
                  </a:extLst>
                </a:gridCol>
                <a:gridCol w="4272897">
                  <a:extLst>
                    <a:ext uri="{9D8B030D-6E8A-4147-A177-3AD203B41FA5}">
                      <a16:colId xmlns="" xmlns:a16="http://schemas.microsoft.com/office/drawing/2014/main" val="20001"/>
                    </a:ext>
                  </a:extLst>
                </a:gridCol>
                <a:gridCol w="3990886">
                  <a:extLst>
                    <a:ext uri="{9D8B030D-6E8A-4147-A177-3AD203B41FA5}">
                      <a16:colId xmlns="" xmlns:a16="http://schemas.microsoft.com/office/drawing/2014/main" val="20003"/>
                    </a:ext>
                  </a:extLst>
                </a:gridCol>
              </a:tblGrid>
              <a:tr h="444379">
                <a:tc>
                  <a:txBody>
                    <a:bodyPr/>
                    <a:lstStyle/>
                    <a:p>
                      <a:pPr algn="ctr" fontAlgn="auto" hangingPunct="1">
                        <a:spcAft>
                          <a:spcPts val="0"/>
                        </a:spcAft>
                      </a:pPr>
                      <a:r>
                        <a:rPr lang="fr-FR" sz="1400" b="1" dirty="0">
                          <a:solidFill>
                            <a:srgbClr val="FFFFFF"/>
                          </a:solidFill>
                          <a:effectLst/>
                          <a:latin typeface="Arial"/>
                          <a:ea typeface="Times New Roman"/>
                        </a:rPr>
                        <a:t>Meeting</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Dates</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Location</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44379">
                <a:tc>
                  <a:txBody>
                    <a:bodyPr/>
                    <a:lstStyle/>
                    <a:p>
                      <a:pPr marL="0" algn="l" defTabSz="914400" rtl="0" eaLnBrk="1" latinLnBrk="0" hangingPunct="1">
                        <a:spcAft>
                          <a:spcPts val="0"/>
                        </a:spcAft>
                      </a:pPr>
                      <a:r>
                        <a:rPr lang="en-US" altLang="zh-CN" sz="1400" kern="1200" dirty="0" smtClean="0">
                          <a:solidFill>
                            <a:schemeClr val="bg1">
                              <a:lumMod val="50000"/>
                            </a:schemeClr>
                          </a:solidFill>
                          <a:effectLst/>
                          <a:latin typeface="Arial" panose="020B0604020202020204" pitchFamily="34" charset="0"/>
                          <a:ea typeface="宋体" panose="02010600030101010101" pitchFamily="2" charset="-122"/>
                          <a:cs typeface="+mn-cs"/>
                        </a:rPr>
                        <a:t>CT3#125-bis </a:t>
                      </a:r>
                      <a:r>
                        <a:rPr lang="en-GB" altLang="zh-CN" sz="1400" kern="1200" dirty="0" smtClean="0">
                          <a:solidFill>
                            <a:schemeClr val="bg1">
                              <a:lumMod val="50000"/>
                            </a:schemeClr>
                          </a:solidFill>
                          <a:effectLst/>
                          <a:latin typeface="Arial" panose="020B0604020202020204" pitchFamily="34" charset="0"/>
                          <a:ea typeface="宋体" panose="02010600030101010101" pitchFamily="2" charset="-122"/>
                          <a:cs typeface="+mn-cs"/>
                        </a:rPr>
                        <a:t>(Cancelled)</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smtClean="0">
                          <a:solidFill>
                            <a:schemeClr val="bg1">
                              <a:lumMod val="50000"/>
                            </a:schemeClr>
                          </a:solidFill>
                          <a:effectLst/>
                          <a:latin typeface="Arial" panose="020B0604020202020204" pitchFamily="34" charset="0"/>
                          <a:ea typeface="宋体" panose="02010600030101010101" pitchFamily="2" charset="-122"/>
                          <a:cs typeface="+mn-cs"/>
                        </a:rPr>
                        <a:t>16th -20th January, 2023</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4379">
                <a:tc>
                  <a:txBody>
                    <a:bodyPr/>
                    <a:lstStyle/>
                    <a:p>
                      <a:pPr marL="0" algn="l" defTabSz="914400" rtl="0" eaLnBrk="1" latinLnBrk="0" hangingPunct="1">
                        <a:spcAft>
                          <a:spcPts val="0"/>
                        </a:spcAft>
                      </a:pPr>
                      <a:r>
                        <a:rPr lang="en-US" altLang="zh-CN" sz="1400" kern="1200" dirty="0" smtClean="0">
                          <a:solidFill>
                            <a:schemeClr val="bg1">
                              <a:lumMod val="50000"/>
                            </a:schemeClr>
                          </a:solidFill>
                          <a:effectLst/>
                          <a:latin typeface="Arial" panose="020B0604020202020204" pitchFamily="34" charset="0"/>
                          <a:ea typeface="宋体" panose="02010600030101010101" pitchFamily="2" charset="-122"/>
                          <a:cs typeface="+mn-cs"/>
                        </a:rPr>
                        <a:t>CT3#126</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smtClean="0">
                          <a:solidFill>
                            <a:schemeClr val="bg1">
                              <a:lumMod val="50000"/>
                            </a:schemeClr>
                          </a:solidFill>
                          <a:effectLst/>
                          <a:latin typeface="Arial" panose="020B0604020202020204" pitchFamily="34" charset="0"/>
                          <a:ea typeface="宋体" panose="02010600030101010101" pitchFamily="2" charset="-122"/>
                          <a:cs typeface="+mn-cs"/>
                        </a:rPr>
                        <a:t>27th February – 03rd March, 2023</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smtClean="0">
                          <a:solidFill>
                            <a:schemeClr val="bg1">
                              <a:lumMod val="50000"/>
                            </a:schemeClr>
                          </a:solidFill>
                          <a:effectLst/>
                          <a:latin typeface="Arial" panose="020B0604020202020204" pitchFamily="34" charset="0"/>
                          <a:ea typeface="宋体" panose="02010600030101010101" pitchFamily="2" charset="-122"/>
                          <a:cs typeface="+mn-cs"/>
                        </a:rPr>
                        <a:t>Athens, Greece</a:t>
                      </a:r>
                      <a:endParaRPr lang="zh-CN" sz="1400" kern="1200" dirty="0">
                        <a:solidFill>
                          <a:schemeClr val="bg1">
                            <a:lumMod val="50000"/>
                          </a:schemeClr>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4379">
                <a:tc>
                  <a:txBody>
                    <a:bodyPr/>
                    <a:lstStyle/>
                    <a:p>
                      <a:pPr>
                        <a:spcAft>
                          <a:spcPts val="0"/>
                        </a:spcAft>
                      </a:pPr>
                      <a:r>
                        <a:rPr lang="en-GB" sz="1400" dirty="0">
                          <a:solidFill>
                            <a:schemeClr val="bg1">
                              <a:lumMod val="50000"/>
                            </a:schemeClr>
                          </a:solidFill>
                          <a:effectLst/>
                          <a:latin typeface="Arial" panose="020B0604020202020204" pitchFamily="34" charset="0"/>
                          <a:ea typeface="宋体" panose="02010600030101010101" pitchFamily="2" charset="-122"/>
                        </a:rPr>
                        <a:t>CT3#127-e</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chemeClr val="bg1">
                              <a:lumMod val="50000"/>
                            </a:schemeClr>
                          </a:solidFill>
                          <a:effectLst/>
                          <a:latin typeface="Arial" panose="020B0604020202020204" pitchFamily="34" charset="0"/>
                          <a:ea typeface="宋体" panose="02010600030101010101" pitchFamily="2" charset="-122"/>
                        </a:rPr>
                        <a:t>17th – 21st April, 2023</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chemeClr val="bg1">
                              <a:lumMod val="50000"/>
                            </a:schemeClr>
                          </a:solidFill>
                          <a:effectLst/>
                          <a:latin typeface="Arial" panose="020B0604020202020204" pitchFamily="34" charset="0"/>
                          <a:ea typeface="宋体" panose="02010600030101010101" pitchFamily="2" charset="-122"/>
                        </a:rPr>
                        <a:t>E-meeting</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CT3#128</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22nd - 26th May,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en-GB" altLang="zh-CN" sz="1400" dirty="0" smtClean="0">
                          <a:solidFill>
                            <a:srgbClr val="000000"/>
                          </a:solidFill>
                          <a:effectLst/>
                          <a:latin typeface="Arial" panose="020B0604020202020204" pitchFamily="34" charset="0"/>
                          <a:ea typeface="+mn-ea"/>
                        </a:rPr>
                        <a:t>Bratislava,</a:t>
                      </a:r>
                      <a:r>
                        <a:rPr lang="en-GB" altLang="zh-CN" sz="1400" baseline="0" dirty="0" smtClean="0">
                          <a:solidFill>
                            <a:srgbClr val="000000"/>
                          </a:solidFill>
                          <a:effectLst/>
                          <a:latin typeface="Arial" panose="020B0604020202020204" pitchFamily="34" charset="0"/>
                          <a:ea typeface="+mn-ea"/>
                        </a:rPr>
                        <a:t> Slovakia</a:t>
                      </a:r>
                      <a:endParaRPr lang="zh-CN" alt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2"/>
                  </a:ext>
                </a:extLst>
              </a:tr>
              <a:tr h="444379">
                <a:tc>
                  <a:txBody>
                    <a:bodyPr/>
                    <a:lstStyle/>
                    <a:p>
                      <a:pPr>
                        <a:spcAft>
                          <a:spcPts val="0"/>
                        </a:spcAft>
                      </a:pPr>
                      <a:r>
                        <a:rPr lang="en-GB" sz="1400" dirty="0" smtClean="0">
                          <a:solidFill>
                            <a:schemeClr val="bg1">
                              <a:lumMod val="50000"/>
                            </a:schemeClr>
                          </a:solidFill>
                          <a:effectLst/>
                          <a:latin typeface="Arial" panose="020B0604020202020204" pitchFamily="34" charset="0"/>
                          <a:ea typeface="宋体" panose="02010600030101010101" pitchFamily="2" charset="-122"/>
                        </a:rPr>
                        <a:t>CT3#128-bis-e (Cancelled)</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chemeClr val="bg1">
                              <a:lumMod val="50000"/>
                            </a:schemeClr>
                          </a:solidFill>
                          <a:effectLst/>
                          <a:latin typeface="Arial" panose="020B0604020202020204" pitchFamily="34" charset="0"/>
                          <a:ea typeface="宋体" panose="02010600030101010101" pitchFamily="2" charset="-122"/>
                        </a:rPr>
                        <a:t>26th – 30th June, 2023</a:t>
                      </a: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endParaRPr lang="zh-CN" sz="1400" dirty="0">
                        <a:solidFill>
                          <a:schemeClr val="bg1">
                            <a:lumMod val="50000"/>
                          </a:schemeClr>
                        </a:solidFill>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44379">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CT3#129</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21st – 25th August, 2023</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400" kern="1200" dirty="0" err="1" smtClean="0">
                          <a:solidFill>
                            <a:srgbClr val="000000"/>
                          </a:solidFill>
                          <a:effectLst/>
                          <a:latin typeface="Arial" panose="020B0604020202020204" pitchFamily="34" charset="0"/>
                          <a:ea typeface="+mn-ea"/>
                          <a:cs typeface="+mn-cs"/>
                        </a:rPr>
                        <a:t>Göteborg</a:t>
                      </a:r>
                      <a:r>
                        <a:rPr lang="en-GB" sz="1400" kern="1200" dirty="0" smtClean="0">
                          <a:solidFill>
                            <a:srgbClr val="000000"/>
                          </a:solidFill>
                          <a:effectLst/>
                          <a:latin typeface="Arial" panose="020B0604020202020204" pitchFamily="34" charset="0"/>
                          <a:ea typeface="+mn-ea"/>
                          <a:cs typeface="+mn-cs"/>
                        </a:rPr>
                        <a:t>, </a:t>
                      </a:r>
                      <a:r>
                        <a:rPr lang="en-US" altLang="zh-CN" sz="1400" kern="1200" dirty="0" smtClean="0">
                          <a:solidFill>
                            <a:srgbClr val="000000"/>
                          </a:solidFill>
                          <a:effectLst/>
                          <a:latin typeface="Arial" panose="020B0604020202020204" pitchFamily="34" charset="0"/>
                          <a:ea typeface="+mn-ea"/>
                          <a:cs typeface="+mn-cs"/>
                        </a:rPr>
                        <a:t>Sweden</a:t>
                      </a:r>
                      <a:endParaRPr lang="zh-CN" sz="1400" kern="1200" dirty="0">
                        <a:solidFill>
                          <a:srgbClr val="000000"/>
                        </a:solidFill>
                        <a:effectLst/>
                        <a:latin typeface="Arial" panose="020B0604020202020204" pitchFamily="34" charset="0"/>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CT3#130-e</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a:solidFill>
                            <a:srgbClr val="000000"/>
                          </a:solidFill>
                          <a:effectLst/>
                          <a:latin typeface="Arial" panose="020B0604020202020204" pitchFamily="34" charset="0"/>
                          <a:ea typeface="宋体" panose="02010600030101010101" pitchFamily="2" charset="-122"/>
                        </a:rPr>
                        <a:t>09th – 13th October, 2023</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smtClean="0">
                          <a:solidFill>
                            <a:srgbClr val="000000"/>
                          </a:solidFill>
                          <a:effectLst/>
                          <a:latin typeface="Arial" panose="020B0604020202020204" pitchFamily="34" charset="0"/>
                          <a:ea typeface="宋体" panose="02010600030101010101" pitchFamily="2" charset="-122"/>
                        </a:rPr>
                        <a:t>Xiamen (</a:t>
                      </a:r>
                      <a:r>
                        <a:rPr lang="zh-CN" altLang="en-US" sz="1400" dirty="0" smtClean="0">
                          <a:solidFill>
                            <a:srgbClr val="000000"/>
                          </a:solidFill>
                          <a:effectLst/>
                          <a:latin typeface="Arial" panose="020B0604020202020204" pitchFamily="34" charset="0"/>
                          <a:ea typeface="宋体" panose="02010600030101010101" pitchFamily="2" charset="-122"/>
                        </a:rPr>
                        <a:t>厦门</a:t>
                      </a:r>
                      <a:r>
                        <a:rPr lang="en-GB" sz="1400" dirty="0" smtClean="0">
                          <a:solidFill>
                            <a:srgbClr val="000000"/>
                          </a:solidFill>
                          <a:effectLst/>
                          <a:latin typeface="Arial" panose="020B0604020202020204" pitchFamily="34" charset="0"/>
                          <a:ea typeface="宋体" panose="02010600030101010101" pitchFamily="2" charset="-122"/>
                        </a:rPr>
                        <a:t>), China</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44379">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CT3#131</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a:solidFill>
                            <a:srgbClr val="000000"/>
                          </a:solidFill>
                          <a:effectLst/>
                          <a:latin typeface="Arial" panose="020B0604020202020204" pitchFamily="34" charset="0"/>
                          <a:ea typeface="宋体" panose="02010600030101010101" pitchFamily="2" charset="-122"/>
                        </a:rPr>
                        <a:t>13th – 17th November, 2023</a:t>
                      </a:r>
                      <a:endParaRPr lang="zh-CN" sz="14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400" dirty="0" smtClean="0">
                          <a:solidFill>
                            <a:srgbClr val="000000"/>
                          </a:solidFill>
                          <a:effectLst/>
                          <a:latin typeface="Arial" panose="020B0604020202020204" pitchFamily="34" charset="0"/>
                          <a:ea typeface="宋体" panose="02010600030101010101" pitchFamily="2" charset="-122"/>
                        </a:rPr>
                        <a:t>Chicago, </a:t>
                      </a:r>
                      <a:r>
                        <a:rPr lang="en-GB" sz="1400" dirty="0">
                          <a:solidFill>
                            <a:srgbClr val="000000"/>
                          </a:solidFill>
                          <a:effectLst/>
                          <a:latin typeface="Arial" panose="020B0604020202020204" pitchFamily="34" charset="0"/>
                          <a:ea typeface="宋体" panose="02010600030101010101" pitchFamily="2" charset="-122"/>
                        </a:rPr>
                        <a:t>USA</a:t>
                      </a:r>
                      <a:endParaRPr lang="zh-CN" sz="14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 xmlns:a16="http://schemas.microsoft.com/office/drawing/2014/main" val="20000"/>
                    </a:ext>
                  </a:extLst>
                </a:gridCol>
                <a:gridCol w="973862">
                  <a:extLst>
                    <a:ext uri="{9D8B030D-6E8A-4147-A177-3AD203B41FA5}">
                      <a16:colId xmlns="" xmlns:a16="http://schemas.microsoft.com/office/drawing/2014/main"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Time plan for CT3#128 </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a:latin typeface="Arial" panose="020B0604020202020204" pitchFamily="34" charset="0"/>
                <a:cs typeface="Arial" panose="020B0604020202020204" pitchFamily="34" charset="0"/>
              </a:rPr>
              <a:t>Registration deadline: </a:t>
            </a:r>
            <a:r>
              <a:rPr lang="en-US" altLang="zh-CN" sz="1600" u="sng" dirty="0">
                <a:latin typeface="Arial" panose="020B0604020202020204" pitchFamily="34" charset="0"/>
                <a:cs typeface="Arial" panose="020B0604020202020204" pitchFamily="34" charset="0"/>
              </a:rPr>
              <a:t>Monday, 15</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May 2023 </a:t>
            </a:r>
            <a:r>
              <a:rPr lang="en-US" altLang="zh-CN" sz="1600" u="sng" dirty="0" smtClean="0">
                <a:latin typeface="Arial" panose="020B0604020202020204" pitchFamily="34" charset="0"/>
                <a:cs typeface="Arial" panose="020B0604020202020204" pitchFamily="34" charset="0"/>
              </a:rPr>
              <a:t>09:00 CET/07:00 UTC</a:t>
            </a:r>
            <a:endParaRPr lang="en-US" altLang="zh-CN" sz="1600" b="1" dirty="0" smtClean="0">
              <a:latin typeface="Arial" panose="020B0604020202020204" pitchFamily="34" charset="0"/>
              <a:cs typeface="Arial" panose="020B0604020202020204" pitchFamily="34" charset="0"/>
            </a:endParaRPr>
          </a:p>
          <a:p>
            <a:pPr>
              <a:spcBef>
                <a:spcPts val="1800"/>
              </a:spcBef>
            </a:pPr>
            <a:r>
              <a:rPr lang="en-US" altLang="zh-CN" sz="1600" b="1" dirty="0" err="1" smtClean="0">
                <a:latin typeface="Arial" panose="020B0604020202020204" pitchFamily="34" charset="0"/>
                <a:cs typeface="Arial" panose="020B0604020202020204" pitchFamily="34" charset="0"/>
              </a:rPr>
              <a:t>Tdoc</a:t>
            </a:r>
            <a:r>
              <a:rPr lang="en-US" altLang="zh-CN" sz="1600" b="1" dirty="0" smtClean="0">
                <a:latin typeface="Arial" panose="020B0604020202020204" pitchFamily="34" charset="0"/>
                <a:cs typeface="Arial" panose="020B0604020202020204" pitchFamily="34" charset="0"/>
              </a:rPr>
              <a:t> </a:t>
            </a:r>
            <a:r>
              <a:rPr lang="en-US" altLang="zh-CN" sz="1600" b="1" dirty="0">
                <a:latin typeface="Arial" panose="020B0604020202020204" pitchFamily="34" charset="0"/>
                <a:cs typeface="Arial" panose="020B0604020202020204" pitchFamily="34" charset="0"/>
              </a:rPr>
              <a:t>allocation &amp;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15</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May 2023 </a:t>
            </a:r>
            <a:r>
              <a:rPr lang="en-US" altLang="zh-CN" sz="1600" u="sng" dirty="0">
                <a:latin typeface="Arial" panose="020B0604020202020204" pitchFamily="34" charset="0"/>
                <a:cs typeface="Arial" panose="020B0604020202020204" pitchFamily="34" charset="0"/>
              </a:rPr>
              <a:t>14:00 </a:t>
            </a:r>
            <a:r>
              <a:rPr lang="en-US" altLang="zh-CN" sz="1600" u="sng" dirty="0" smtClean="0">
                <a:latin typeface="Arial" panose="020B0604020202020204" pitchFamily="34" charset="0"/>
                <a:cs typeface="Arial" panose="020B0604020202020204" pitchFamily="34" charset="0"/>
              </a:rPr>
              <a:t>UTC</a:t>
            </a:r>
          </a:p>
          <a:p>
            <a:pPr>
              <a:spcBef>
                <a:spcPts val="1800"/>
              </a:spcBef>
            </a:pPr>
            <a:r>
              <a:rPr lang="en-US" altLang="zh-CN" sz="1600" b="1" dirty="0">
                <a:latin typeface="Arial" panose="020B0604020202020204" pitchFamily="34" charset="0"/>
                <a:cs typeface="Arial" panose="020B0604020202020204" pitchFamily="34" charset="0"/>
              </a:rPr>
              <a:t>DAD at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Tuesday, </a:t>
            </a:r>
            <a:r>
              <a:rPr lang="en-US" altLang="zh-CN" sz="1600" u="sng" dirty="0" smtClean="0">
                <a:latin typeface="Arial" panose="020B0604020202020204" pitchFamily="34" charset="0"/>
                <a:cs typeface="Arial" panose="020B0604020202020204" pitchFamily="34" charset="0"/>
              </a:rPr>
              <a:t>16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May 2023 </a:t>
            </a:r>
            <a:r>
              <a:rPr lang="en-US" altLang="zh-CN" sz="1600" u="sng" dirty="0">
                <a:latin typeface="Arial" panose="020B0604020202020204" pitchFamily="34" charset="0"/>
                <a:cs typeface="Arial" panose="020B0604020202020204" pitchFamily="34" charset="0"/>
              </a:rPr>
              <a:t>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a:t>
            </a:r>
            <a:r>
              <a:rPr lang="en-US" altLang="zh-CN" sz="1600" b="1" dirty="0" smtClean="0">
                <a:latin typeface="Arial" panose="020B0604020202020204" pitchFamily="34" charset="0"/>
                <a:cs typeface="Arial" panose="020B0604020202020204" pitchFamily="34" charset="0"/>
              </a:rPr>
              <a:t>Schedule: </a:t>
            </a:r>
            <a:r>
              <a:rPr lang="en-US" altLang="zh-CN" sz="1600" u="sng" dirty="0">
                <a:latin typeface="Arial" panose="020B0604020202020204" pitchFamily="34" charset="0"/>
                <a:cs typeface="Arial" panose="020B0604020202020204" pitchFamily="34" charset="0"/>
              </a:rPr>
              <a:t>Wednesday, </a:t>
            </a:r>
            <a:r>
              <a:rPr lang="en-US" altLang="zh-CN" sz="1600" u="sng" dirty="0" smtClean="0">
                <a:latin typeface="Arial" panose="020B0604020202020204" pitchFamily="34" charset="0"/>
                <a:cs typeface="Arial" panose="020B0604020202020204" pitchFamily="34" charset="0"/>
              </a:rPr>
              <a:t>17</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May 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a:t>
            </a:r>
            <a:r>
              <a:rPr lang="en-US" altLang="zh-CN" sz="1600" b="1" dirty="0" smtClean="0">
                <a:latin typeface="Arial" panose="020B0604020202020204" pitchFamily="34" charset="0"/>
                <a:cs typeface="Arial" panose="020B0604020202020204" pitchFamily="34" charset="0"/>
              </a:rPr>
              <a:t>1: </a:t>
            </a:r>
            <a:r>
              <a:rPr lang="en-US" altLang="zh-CN" sz="1600" u="sng" dirty="0" smtClean="0">
                <a:latin typeface="Arial" panose="020B0604020202020204" pitchFamily="34" charset="0"/>
                <a:cs typeface="Arial" panose="020B0604020202020204" pitchFamily="34" charset="0"/>
              </a:rPr>
              <a:t>Friday</a:t>
            </a:r>
            <a:r>
              <a:rPr lang="en-US" altLang="zh-CN" sz="1600" u="sng" dirty="0">
                <a:latin typeface="Arial" panose="020B0604020202020204" pitchFamily="34" charset="0"/>
                <a:cs typeface="Arial" panose="020B0604020202020204" pitchFamily="34" charset="0"/>
              </a:rPr>
              <a:t>, </a:t>
            </a:r>
            <a:r>
              <a:rPr lang="en-US" altLang="zh-CN" sz="1600" u="sng" dirty="0" smtClean="0">
                <a:latin typeface="Arial" panose="020B0604020202020204" pitchFamily="34" charset="0"/>
                <a:cs typeface="Arial" panose="020B0604020202020204" pitchFamily="34" charset="0"/>
              </a:rPr>
              <a:t>19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May 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22</a:t>
            </a:r>
            <a:r>
              <a:rPr lang="en-US" altLang="zh-CN" sz="1600" u="sng" baseline="30000" dirty="0" smtClean="0">
                <a:latin typeface="Arial" panose="020B0604020202020204" pitchFamily="34" charset="0"/>
                <a:cs typeface="Arial" panose="020B0604020202020204" pitchFamily="34" charset="0"/>
              </a:rPr>
              <a:t>nd</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May 2023 </a:t>
            </a:r>
            <a:r>
              <a:rPr lang="en-US" altLang="zh-CN" sz="1600" u="sng" dirty="0" smtClean="0">
                <a:latin typeface="Arial" panose="020B0604020202020204" pitchFamily="34" charset="0"/>
                <a:cs typeface="Arial" panose="020B0604020202020204" pitchFamily="34" charset="0"/>
              </a:rPr>
              <a:t>09:00 am in local time</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a:t>
            </a:r>
            <a:r>
              <a:rPr lang="en-US" altLang="zh-CN" sz="1600" b="1" dirty="0" smtClean="0">
                <a:latin typeface="Arial" panose="020B0604020202020204" pitchFamily="34" charset="0"/>
                <a:cs typeface="Arial" panose="020B0604020202020204" pitchFamily="34" charset="0"/>
              </a:rPr>
              <a:t>X: </a:t>
            </a:r>
            <a:r>
              <a:rPr lang="en-US" altLang="zh-CN" sz="1600" dirty="0" smtClean="0">
                <a:latin typeface="Arial" panose="020B0604020202020204" pitchFamily="34" charset="0"/>
                <a:cs typeface="Arial" panose="020B0604020202020204" pitchFamily="34" charset="0"/>
              </a:rPr>
              <a:t>End </a:t>
            </a:r>
            <a:r>
              <a:rPr lang="en-US" altLang="zh-CN" sz="1600" dirty="0">
                <a:latin typeface="Arial" panose="020B0604020202020204" pitchFamily="34" charset="0"/>
                <a:cs typeface="Arial" panose="020B0604020202020204" pitchFamily="34" charset="0"/>
              </a:rPr>
              <a:t>of every Business Day</a:t>
            </a:r>
            <a:endParaRPr lang="en-US" altLang="zh-CN" sz="1600" b="1" dirty="0" smtClean="0">
              <a:latin typeface="Arial" panose="020B0604020202020204" pitchFamily="34" charset="0"/>
              <a:cs typeface="Arial" panose="020B0604020202020204" pitchFamily="34" charset="0"/>
            </a:endParaRPr>
          </a:p>
          <a:p>
            <a:pPr>
              <a:spcBef>
                <a:spcPts val="1800"/>
              </a:spcBef>
            </a:pPr>
            <a:r>
              <a:rPr lang="en-US" altLang="zh-CN" sz="1600" b="1" dirty="0" smtClean="0">
                <a:latin typeface="Arial" panose="020B0604020202020204" pitchFamily="34" charset="0"/>
                <a:cs typeface="Arial" panose="020B0604020202020204" pitchFamily="34" charset="0"/>
              </a:rPr>
              <a:t>End </a:t>
            </a:r>
            <a:r>
              <a:rPr lang="en-US" altLang="zh-CN" sz="1600" b="1" dirty="0">
                <a:latin typeface="Arial" panose="020B0604020202020204" pitchFamily="34" charset="0"/>
                <a:cs typeface="Arial" panose="020B0604020202020204" pitchFamily="34" charset="0"/>
              </a:rPr>
              <a:t>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26</a:t>
            </a:r>
            <a:r>
              <a:rPr lang="en-US" altLang="zh-CN" sz="1600" u="sng" baseline="30000" dirty="0" smtClean="0">
                <a:latin typeface="Arial" panose="020B0604020202020204" pitchFamily="34" charset="0"/>
                <a:cs typeface="Arial" panose="020B0604020202020204" pitchFamily="34" charset="0"/>
              </a:rPr>
              <a:t>nd</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May 2023 </a:t>
            </a:r>
            <a:r>
              <a:rPr lang="en-US" altLang="zh-CN" sz="1600" u="sng" dirty="0" smtClean="0">
                <a:latin typeface="Arial" panose="020B0604020202020204" pitchFamily="34" charset="0"/>
                <a:cs typeface="Arial" panose="020B0604020202020204" pitchFamily="34" charset="0"/>
              </a:rPr>
              <a:t>15:30 pm </a:t>
            </a:r>
            <a:r>
              <a:rPr lang="en-US" altLang="zh-CN" sz="1600" u="sng" dirty="0">
                <a:latin typeface="Arial" panose="020B0604020202020204" pitchFamily="34" charset="0"/>
                <a:cs typeface="Arial" panose="020B0604020202020204" pitchFamily="34" charset="0"/>
              </a:rPr>
              <a:t>(estimated time</a:t>
            </a:r>
            <a:r>
              <a:rPr lang="en-US" altLang="zh-CN" sz="1600" u="sng" dirty="0" smtClean="0">
                <a:latin typeface="Arial" panose="020B0604020202020204" pitchFamily="34" charset="0"/>
                <a:cs typeface="Arial" panose="020B0604020202020204" pitchFamily="34" charset="0"/>
              </a:rPr>
              <a:t>) in local time</a:t>
            </a:r>
            <a:endParaRPr lang="en-US" altLang="zh-CN" sz="1600"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CT3#128 </a:t>
            </a:r>
            <a:r>
              <a:rPr lang="en-GB" altLang="en-US" dirty="0"/>
              <a:t>meeting       (1/2)</a:t>
            </a:r>
          </a:p>
        </p:txBody>
      </p:sp>
      <p:sp>
        <p:nvSpPr>
          <p:cNvPr id="50"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29890" y="1741963"/>
            <a:ext cx="11081295"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a:t>
            </a:r>
            <a:r>
              <a:rPr lang="en-GB" altLang="zh-CN" sz="1800" dirty="0" smtClean="0"/>
              <a:t>contribution</a:t>
            </a:r>
          </a:p>
          <a:p>
            <a:pPr lvl="1"/>
            <a:r>
              <a:rPr lang="en-US" altLang="zh-CN" sz="1800" dirty="0"/>
              <a:t>Refer to the draft agenda as </a:t>
            </a:r>
            <a:r>
              <a:rPr lang="en-US" altLang="zh-CN" sz="1800" dirty="0" smtClean="0">
                <a:hlinkClick r:id="rId4"/>
              </a:rPr>
              <a:t>C3-232000</a:t>
            </a:r>
            <a:r>
              <a:rPr lang="en-US" altLang="zh-CN" sz="1800" dirty="0" smtClean="0"/>
              <a:t> </a:t>
            </a:r>
            <a:endParaRPr lang="en-US" altLang="zh-CN" sz="1800" dirty="0"/>
          </a:p>
          <a:p>
            <a:pPr lvl="1"/>
            <a:r>
              <a:rPr lang="en-US" altLang="zh-CN" sz="1800" dirty="0" smtClean="0"/>
              <a:t>For this meeting, all </a:t>
            </a:r>
            <a:r>
              <a:rPr lang="en-US" altLang="zh-CN" sz="1800" dirty="0"/>
              <a:t>releases will be handled and Rel-18 shares the highest </a:t>
            </a:r>
            <a:r>
              <a:rPr lang="en-US" altLang="zh-CN" sz="1800" dirty="0" smtClean="0"/>
              <a:t>priority. In addition,</a:t>
            </a:r>
          </a:p>
          <a:p>
            <a:pPr lvl="2">
              <a:buFont typeface="Wingdings" panose="05000000000000000000" pitchFamily="2" charset="2"/>
              <a:buChar char="ü"/>
            </a:pPr>
            <a:r>
              <a:rPr lang="en-US" altLang="zh-CN" sz="1800" dirty="0" smtClean="0"/>
              <a:t>For Rel-18, maximum 12 (p)CRs per company (as first source company) per Agenda Item/Work Item for </a:t>
            </a:r>
            <a:r>
              <a:rPr lang="en-US" altLang="zh-CN" sz="1800" dirty="0" err="1" smtClean="0"/>
              <a:t>AIMLsys</a:t>
            </a:r>
            <a:r>
              <a:rPr lang="en-US" altLang="zh-CN" sz="1800" dirty="0" smtClean="0"/>
              <a:t>, XRM and eNA_Ph3; maximum 6 (p)CRs per company (as first source company) per other Agenda item; Gentle agreement on new API definition applies to this meeting</a:t>
            </a:r>
          </a:p>
          <a:p>
            <a:pPr lvl="2">
              <a:buFont typeface="Wingdings" panose="05000000000000000000" pitchFamily="2" charset="2"/>
              <a:buChar char="ü"/>
            </a:pPr>
            <a:r>
              <a:rPr lang="en-US" altLang="zh-CN" sz="1800" dirty="0" smtClean="0"/>
              <a:t>For pre Rel-18, maximum 3 CRs per company (as first source company) per Agenda Item, not including mirror ones. </a:t>
            </a:r>
            <a:r>
              <a:rPr lang="en-GB" altLang="zh-CN" sz="1800" dirty="0" smtClean="0"/>
              <a:t>Only </a:t>
            </a:r>
            <a:r>
              <a:rPr lang="en-GB" altLang="zh-CN" sz="1800" dirty="0"/>
              <a:t>FASMO CRs will be accepted</a:t>
            </a:r>
            <a:endParaRPr lang="en-US" altLang="zh-CN" sz="1800" dirty="0" smtClean="0"/>
          </a:p>
          <a:p>
            <a:pPr lvl="2">
              <a:buFont typeface="Wingdings" panose="05000000000000000000" pitchFamily="2" charset="2"/>
              <a:buChar char="ü"/>
            </a:pPr>
            <a:r>
              <a:rPr lang="en-US" altLang="zh-CN" sz="1800" dirty="0" smtClean="0"/>
              <a:t>Maximum 100 (p)CRs per company (as first source company) in total for all the Agenda items</a:t>
            </a:r>
          </a:p>
          <a:p>
            <a:pPr lvl="2">
              <a:buFont typeface="Wingdings" panose="05000000000000000000" pitchFamily="2" charset="2"/>
              <a:buChar char="ü"/>
            </a:pPr>
            <a:r>
              <a:rPr lang="en-US" altLang="zh-CN" sz="1800" dirty="0" smtClean="0"/>
              <a:t>The </a:t>
            </a:r>
            <a:r>
              <a:rPr lang="en-US" altLang="zh-CN" sz="1800" dirty="0" err="1" smtClean="0"/>
              <a:t>Tdocs</a:t>
            </a:r>
            <a:r>
              <a:rPr lang="en-US" altLang="zh-CN" sz="1800" dirty="0" smtClean="0"/>
              <a:t> for </a:t>
            </a:r>
            <a:r>
              <a:rPr lang="en-US" altLang="zh-CN" sz="1800" dirty="0" err="1" smtClean="0"/>
              <a:t>OpenAPI</a:t>
            </a:r>
            <a:r>
              <a:rPr lang="en-US" altLang="zh-CN" sz="1800" dirty="0" smtClean="0"/>
              <a:t> updates and/or for new TSs not under change control are exceptions in above bullets, those documents will be handled during email approval process as usual.</a:t>
            </a:r>
          </a:p>
          <a:p>
            <a:pPr lvl="2">
              <a:buFont typeface="Wingdings" panose="05000000000000000000" pitchFamily="2" charset="2"/>
              <a:buChar char="ü"/>
            </a:pPr>
            <a:r>
              <a:rPr lang="en-GB" altLang="zh-CN" sz="1800" dirty="0" smtClean="0"/>
              <a:t>LATE documents (unavailable at the submission deadline) will not be handled by the CT3 meeting</a:t>
            </a:r>
          </a:p>
          <a:p>
            <a:pPr lvl="1"/>
            <a:r>
              <a:rPr lang="en-GB" altLang="zh-CN" sz="1800" dirty="0" smtClean="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CT3#128 </a:t>
            </a:r>
            <a:r>
              <a:rPr lang="en-GB" altLang="en-US" dirty="0"/>
              <a:t>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33556" y="1878696"/>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C3-232004</a:t>
            </a:r>
            <a:r>
              <a:rPr lang="en-GB" altLang="zh-CN" sz="2000" dirty="0"/>
              <a:t>) </a:t>
            </a:r>
            <a:r>
              <a:rPr lang="en-US" altLang="zh-CN" sz="2000" dirty="0" smtClean="0"/>
              <a:t>by </a:t>
            </a:r>
            <a:r>
              <a:rPr lang="en-GB" altLang="zh-CN" sz="2000" dirty="0"/>
              <a:t>Tuesday, </a:t>
            </a:r>
            <a:r>
              <a:rPr lang="en-US" altLang="zh-CN" sz="2000" dirty="0" smtClean="0"/>
              <a:t>16</a:t>
            </a:r>
            <a:r>
              <a:rPr lang="en-US" altLang="zh-CN" sz="2000" baseline="30000" dirty="0" smtClean="0"/>
              <a:t>th</a:t>
            </a:r>
            <a:r>
              <a:rPr lang="en-US" altLang="zh-CN" sz="2000" dirty="0" smtClean="0"/>
              <a:t> May </a:t>
            </a:r>
            <a:r>
              <a:rPr lang="en-US" altLang="zh-CN" sz="2000" dirty="0"/>
              <a:t>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hlinkClick r:id="rId4"/>
              </a:rPr>
              <a:t>draft_C3-232003</a:t>
            </a:r>
            <a:r>
              <a:rPr lang="en-US" altLang="zh-CN" sz="2000" dirty="0"/>
              <a:t>) </a:t>
            </a:r>
            <a:r>
              <a:rPr lang="en-US" altLang="zh-CN" sz="2000" dirty="0" smtClean="0"/>
              <a:t>by </a:t>
            </a:r>
            <a:r>
              <a:rPr lang="en-GB" altLang="zh-CN" sz="2000" dirty="0"/>
              <a:t>Wednesday, </a:t>
            </a:r>
            <a:r>
              <a:rPr lang="en-US" altLang="zh-CN" sz="2000" dirty="0" smtClean="0"/>
              <a:t>17</a:t>
            </a:r>
            <a:r>
              <a:rPr lang="en-US" altLang="zh-CN" sz="2000" baseline="30000" dirty="0" smtClean="0"/>
              <a:t>th</a:t>
            </a:r>
            <a:r>
              <a:rPr lang="en-US" altLang="zh-CN" sz="2000" dirty="0" smtClean="0"/>
              <a:t> May </a:t>
            </a:r>
            <a:r>
              <a:rPr lang="en-US" altLang="zh-CN" sz="2000" dirty="0"/>
              <a:t>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5"/>
              </a:rPr>
              <a:t>C3-232005</a:t>
            </a:r>
            <a:r>
              <a:rPr lang="en-US" altLang="zh-CN" sz="2000" dirty="0"/>
              <a:t>) </a:t>
            </a:r>
            <a:r>
              <a:rPr lang="en-GB" altLang="zh-CN" sz="2000" dirty="0"/>
              <a:t>and the official proposed schedule</a:t>
            </a:r>
            <a:r>
              <a:rPr lang="en-US" altLang="zh-CN" sz="2000" dirty="0"/>
              <a:t> (as </a:t>
            </a:r>
            <a:r>
              <a:rPr lang="en-US" altLang="zh-CN" sz="2000" dirty="0" smtClean="0">
                <a:hlinkClick r:id="rId6"/>
              </a:rPr>
              <a:t>C3-232003</a:t>
            </a:r>
            <a:r>
              <a:rPr lang="en-US" altLang="zh-CN" sz="2000" dirty="0"/>
              <a:t>) </a:t>
            </a:r>
            <a:r>
              <a:rPr lang="en-US" altLang="zh-CN" sz="2000" dirty="0" smtClean="0"/>
              <a:t>by </a:t>
            </a:r>
            <a:r>
              <a:rPr lang="en-US" altLang="zh-CN" sz="2000" dirty="0"/>
              <a:t>Friday </a:t>
            </a:r>
            <a:r>
              <a:rPr lang="en-US" altLang="zh-CN" sz="2000" dirty="0" smtClean="0"/>
              <a:t>19</a:t>
            </a:r>
            <a:r>
              <a:rPr lang="en-US" altLang="zh-CN" sz="2000" baseline="30000" dirty="0" smtClean="0"/>
              <a:t>th</a:t>
            </a:r>
            <a:r>
              <a:rPr lang="en-US" altLang="zh-CN" sz="2000" dirty="0" smtClean="0"/>
              <a:t> May </a:t>
            </a:r>
            <a:r>
              <a:rPr lang="en-US" altLang="zh-CN" sz="2000" dirty="0"/>
              <a:t>2023</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CT3#128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(1/3)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79894" y="1816103"/>
            <a:ext cx="10478364" cy="4351338"/>
          </a:xfrm>
        </p:spPr>
        <p:txBody>
          <a:bodyPr/>
          <a:lstStyle/>
          <a:p>
            <a:pPr marL="360000" indent="-288000"/>
            <a:r>
              <a:rPr lang="en-US" altLang="zh-CN" sz="2000" b="1" dirty="0" smtClean="0"/>
              <a:t>CT3#128 </a:t>
            </a:r>
            <a:r>
              <a:rPr lang="en-US" altLang="zh-CN" sz="2000" b="1" dirty="0"/>
              <a:t>meeting will officially start at 09:00 </a:t>
            </a:r>
            <a:r>
              <a:rPr lang="en-US" altLang="zh-CN" sz="2000" b="1" dirty="0" smtClean="0"/>
              <a:t>am (Local time) </a:t>
            </a:r>
            <a:r>
              <a:rPr lang="en-US" altLang="zh-CN" sz="2000" b="1" dirty="0"/>
              <a:t>on Monday </a:t>
            </a:r>
            <a:r>
              <a:rPr lang="en-US" altLang="zh-CN" sz="2000" b="1" dirty="0" smtClean="0"/>
              <a:t>22</a:t>
            </a:r>
            <a:r>
              <a:rPr lang="en-US" altLang="zh-CN" sz="2000" b="1" baseline="30000" dirty="0" smtClean="0"/>
              <a:t>nd</a:t>
            </a:r>
            <a:r>
              <a:rPr lang="en-US" altLang="zh-CN" sz="2000" b="1" dirty="0" smtClean="0"/>
              <a:t> May </a:t>
            </a:r>
            <a:r>
              <a:rPr lang="en-US" altLang="zh-CN" sz="2000" b="1" dirty="0"/>
              <a:t>2023 in </a:t>
            </a:r>
            <a:r>
              <a:rPr lang="en-GB" altLang="zh-CN" sz="2000" b="1" dirty="0" smtClean="0"/>
              <a:t>Bratislava </a:t>
            </a:r>
            <a:r>
              <a:rPr lang="en-GB" altLang="zh-CN" sz="2000" b="1" dirty="0"/>
              <a:t>Slovakia</a:t>
            </a:r>
            <a:endParaRPr lang="en-US" altLang="zh-CN" sz="2000" b="1" dirty="0"/>
          </a:p>
          <a:p>
            <a:pPr marL="360000" indent="-288000"/>
            <a:r>
              <a:rPr lang="en-GB" altLang="zh-CN" sz="2000" dirty="0"/>
              <a:t>Contributions on Release 18 Work Items will be awarded the highest priority. </a:t>
            </a:r>
            <a:r>
              <a:rPr lang="en-US" altLang="zh-CN" sz="2000" dirty="0" smtClean="0"/>
              <a:t>All </a:t>
            </a:r>
            <a:r>
              <a:rPr lang="en-US" altLang="zh-CN" sz="2000" dirty="0"/>
              <a:t>releases will be handled and Rel-18 shares the highest </a:t>
            </a:r>
            <a:r>
              <a:rPr lang="en-US" altLang="zh-CN" sz="2000" dirty="0" smtClean="0"/>
              <a:t>priority. </a:t>
            </a:r>
            <a:r>
              <a:rPr lang="en-GB" altLang="zh-CN" sz="2000" dirty="0" smtClean="0"/>
              <a:t>The detailed input contribution control as described in the 3</a:t>
            </a:r>
            <a:r>
              <a:rPr lang="en-GB" altLang="zh-CN" sz="2000" baseline="30000" dirty="0" smtClean="0"/>
              <a:t>rd</a:t>
            </a:r>
            <a:r>
              <a:rPr lang="en-GB" altLang="zh-CN" sz="2000" dirty="0" smtClean="0"/>
              <a:t> slide applies to this meeting</a:t>
            </a:r>
            <a:r>
              <a:rPr lang="en-US" altLang="zh-CN" sz="2000" b="1" dirty="0" smtClean="0"/>
              <a:t>.</a:t>
            </a:r>
            <a:endParaRPr lang="en-US" altLang="zh-CN" sz="2000" dirty="0"/>
          </a:p>
          <a:p>
            <a:pPr marL="360000" indent="-288000"/>
            <a:r>
              <a:rPr lang="en-US" altLang="zh-CN" sz="2000" dirty="0"/>
              <a:t>The time schedule as </a:t>
            </a:r>
            <a:r>
              <a:rPr lang="en-US" altLang="zh-CN" sz="2000" dirty="0" smtClean="0">
                <a:hlinkClick r:id="rId2"/>
              </a:rPr>
              <a:t>C3-232003</a:t>
            </a:r>
            <a:r>
              <a:rPr lang="en-US" altLang="zh-CN" sz="2000" dirty="0" smtClean="0"/>
              <a:t> </a:t>
            </a:r>
            <a:r>
              <a:rPr lang="en-US" altLang="zh-CN" sz="2000" dirty="0"/>
              <a:t>will be followed during the meeting</a:t>
            </a:r>
          </a:p>
          <a:p>
            <a:pPr lvl="1"/>
            <a:r>
              <a:rPr lang="en-US" altLang="zh-CN" sz="2000" dirty="0"/>
              <a:t>Delegates </a:t>
            </a:r>
            <a:r>
              <a:rPr lang="en-GB" altLang="zh-CN" sz="2000" dirty="0"/>
              <a:t>should provide comments according to the provided schedule, i.e. all comments to the submitted documents should be received at the latest the day the related WI(s) is/are scheduled </a:t>
            </a:r>
          </a:p>
          <a:p>
            <a:pPr lvl="1"/>
            <a:r>
              <a:rPr lang="en-US" altLang="zh-CN" sz="2000" dirty="0"/>
              <a:t>For</a:t>
            </a:r>
            <a:r>
              <a:rPr lang="zh-CN" altLang="en-US" sz="2000" dirty="0"/>
              <a:t> </a:t>
            </a:r>
            <a:r>
              <a:rPr lang="en-US" altLang="zh-CN" sz="2000" dirty="0"/>
              <a:t>email</a:t>
            </a:r>
            <a:r>
              <a:rPr lang="zh-CN" altLang="en-US" sz="2000" dirty="0"/>
              <a:t> </a:t>
            </a:r>
            <a:r>
              <a:rPr lang="en-US" altLang="zh-CN" sz="2000" dirty="0"/>
              <a:t>discussions, delegates </a:t>
            </a:r>
            <a:r>
              <a:rPr lang="en-GB" altLang="zh-CN" sz="2000" dirty="0"/>
              <a:t>can comment on any contribution, regardless of when the related Agenda Item will be checked by the Chair as long as the comments are provided before the assigned slot for the agenda item</a:t>
            </a:r>
            <a:r>
              <a:rPr lang="en-US" altLang="zh-CN" sz="2000" dirty="0"/>
              <a:t>,</a:t>
            </a:r>
            <a:r>
              <a:rPr lang="zh-CN" altLang="en-US" sz="2000" dirty="0"/>
              <a:t> </a:t>
            </a:r>
            <a:endParaRPr lang="en-US"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(2/3)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22005" y="1817079"/>
            <a:ext cx="11057546" cy="4351338"/>
          </a:xfrm>
        </p:spPr>
        <p:txBody>
          <a:bodyPr/>
          <a:lstStyle/>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https://www.3gpp.org/ftp/tsg_ct/WG3_interworking_ex-CN3/TSGC3_128_Bratislava/Inbox/ChairNotes</a:t>
            </a:r>
            <a:endParaRPr lang="en-GB" altLang="zh-CN" sz="2000" dirty="0"/>
          </a:p>
          <a:p>
            <a:pPr marL="360000" indent="-288000"/>
            <a:r>
              <a:rPr lang="en-US" altLang="zh-CN" sz="2000" dirty="0"/>
              <a:t>Email discussions </a:t>
            </a:r>
            <a:r>
              <a:rPr lang="en-GB" altLang="zh-CN" sz="2000" dirty="0"/>
              <a:t>are only used for the contributions that remote participants are involved into the technical discussion</a:t>
            </a:r>
          </a:p>
          <a:p>
            <a:pPr marL="360000" lvl="0" indent="-288000"/>
            <a:r>
              <a:rPr lang="en-GB" altLang="zh-CN" sz="2000" dirty="0"/>
              <a:t>Late documents shall be avoided with following exceptions:</a:t>
            </a:r>
          </a:p>
          <a:p>
            <a:pPr lvl="1"/>
            <a:r>
              <a:rPr lang="en-US" altLang="zh-CN" sz="2000" dirty="0"/>
              <a:t>Incoming LS(s) received during the meeting, and reply LS(s);</a:t>
            </a:r>
          </a:p>
          <a:p>
            <a:pPr lvl="1"/>
            <a:r>
              <a:rPr lang="en-GB" altLang="zh-CN" sz="2000" dirty="0"/>
              <a:t>Outcome of an action addressed during a joint session;</a:t>
            </a:r>
          </a:p>
          <a:p>
            <a:pPr lvl="1"/>
            <a:r>
              <a:rPr lang="en-GB" altLang="zh-CN" sz="2000" dirty="0"/>
              <a:t>Ones accepted during a topic discussion</a:t>
            </a:r>
          </a:p>
        </p:txBody>
      </p:sp>
    </p:spTree>
    <p:extLst>
      <p:ext uri="{BB962C8B-B14F-4D97-AF65-F5344CB8AC3E}">
        <p14:creationId xmlns:p14="http://schemas.microsoft.com/office/powerpoint/2010/main" val="312000187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(3/3)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1268" y="1767600"/>
            <a:ext cx="11305375" cy="4351338"/>
          </a:xfrm>
        </p:spPr>
        <p:txBody>
          <a:bodyPr/>
          <a:lstStyle/>
          <a:p>
            <a:r>
              <a:rPr lang="en-US" altLang="zh-CN" sz="2000" dirty="0" smtClean="0"/>
              <a:t>CT3#128 </a:t>
            </a:r>
            <a:r>
              <a:rPr lang="en-US" altLang="zh-CN" sz="2000" dirty="0"/>
              <a:t>will be a F2F meeting with two-way remote participation</a:t>
            </a:r>
          </a:p>
          <a:p>
            <a:pPr lvl="1"/>
            <a:r>
              <a:rPr lang="en-US" altLang="zh-CN" sz="2000" dirty="0" smtClean="0"/>
              <a:t>The </a:t>
            </a:r>
            <a:r>
              <a:rPr lang="en-US" altLang="zh-CN" sz="2000" dirty="0"/>
              <a:t>documents being processed in the meeting room will be shared to both the F2F and remote participations</a:t>
            </a:r>
          </a:p>
          <a:p>
            <a:pPr lvl="1"/>
            <a:r>
              <a:rPr lang="en-US" altLang="zh-CN" sz="2000" dirty="0"/>
              <a:t>F2F participants </a:t>
            </a:r>
            <a:r>
              <a:rPr lang="en-US" altLang="zh-CN" sz="2000" dirty="0" smtClean="0"/>
              <a:t>should </a:t>
            </a:r>
            <a:r>
              <a:rPr lang="en-US" altLang="zh-CN" sz="2000" dirty="0"/>
              <a:t>raise hand if </a:t>
            </a:r>
            <a:r>
              <a:rPr lang="en-US" altLang="zh-CN" sz="2000" dirty="0" smtClean="0"/>
              <a:t>you want </a:t>
            </a:r>
            <a:r>
              <a:rPr lang="en-US" altLang="zh-CN" sz="2000" dirty="0"/>
              <a:t>to speak, and use standing microphone in the meeting room to speak when your turn</a:t>
            </a:r>
          </a:p>
          <a:p>
            <a:pPr lvl="1"/>
            <a:r>
              <a:rPr lang="en-US" altLang="zh-CN" sz="2000" dirty="0"/>
              <a:t>R</a:t>
            </a:r>
            <a:r>
              <a:rPr lang="en-US" altLang="zh-CN" sz="2000" dirty="0" smtClean="0"/>
              <a:t>emote </a:t>
            </a:r>
            <a:r>
              <a:rPr lang="en-US" altLang="zh-CN" sz="2000" dirty="0"/>
              <a:t>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dirty="0"/>
              <a:t>Remote participants cannot formally object to decisions taken in the meeting</a:t>
            </a:r>
          </a:p>
          <a:p>
            <a:pPr lvl="2"/>
            <a:r>
              <a:rPr lang="en-GB" altLang="zh-CN" dirty="0"/>
              <a:t>A delegate participating remotely is not to be counted toward quorum or attendance, and is not allowed to vote.</a:t>
            </a:r>
          </a:p>
          <a:p>
            <a:pPr marL="914400" lvl="2" indent="0">
              <a:buNone/>
            </a:pPr>
            <a:endParaRPr lang="en-US" altLang="en-US" sz="1800" dirty="0"/>
          </a:p>
          <a:p>
            <a:endParaRPr lang="en-US" altLang="zh-CN" dirty="0"/>
          </a:p>
        </p:txBody>
      </p:sp>
    </p:spTree>
    <p:extLst>
      <p:ext uri="{BB962C8B-B14F-4D97-AF65-F5344CB8AC3E}">
        <p14:creationId xmlns:p14="http://schemas.microsoft.com/office/powerpoint/2010/main" val="366297060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46612"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a:t>
            </a:r>
            <a:r>
              <a:rPr lang="en-GB" altLang="zh-CN" sz="2000" b="1" dirty="0" smtClean="0"/>
              <a:t>numbers, if needed,</a:t>
            </a:r>
            <a:r>
              <a:rPr lang="en-GB" altLang="zh-CN" sz="2000" dirty="0" smtClean="0"/>
              <a:t> </a:t>
            </a:r>
            <a:r>
              <a:rPr lang="en-GB" altLang="zh-CN" sz="2000" b="1" dirty="0"/>
              <a:t>for CRs/DP on </a:t>
            </a:r>
            <a:r>
              <a:rPr lang="en-GB" altLang="zh-CN" sz="2000" b="1" dirty="0" err="1"/>
              <a:t>OpenAPI</a:t>
            </a:r>
            <a:r>
              <a:rPr lang="en-GB" altLang="zh-CN" sz="2000" b="1" dirty="0"/>
              <a:t> version update, new </a:t>
            </a:r>
            <a:r>
              <a:rPr lang="en-GB" altLang="zh-CN" sz="2000" b="1" dirty="0" smtClean="0"/>
              <a:t>TSs/TR not under change control, </a:t>
            </a:r>
            <a:r>
              <a:rPr lang="en-GB" altLang="zh-CN" sz="2000" b="1" dirty="0"/>
              <a:t>presentation sheets, exception sheets for WIs will be allocated by the </a:t>
            </a:r>
            <a:r>
              <a:rPr lang="en-GB" altLang="zh-CN" sz="2000" b="1" dirty="0" smtClean="0"/>
              <a:t>MCC</a:t>
            </a:r>
            <a:r>
              <a:rPr lang="en-GB" altLang="zh-CN" sz="2000" dirty="0" smtClean="0"/>
              <a:t> </a:t>
            </a:r>
            <a:r>
              <a:rPr lang="en-GB" altLang="zh-CN" sz="2000" dirty="0"/>
              <a:t>before the end of the </a:t>
            </a:r>
            <a:r>
              <a:rPr lang="en-GB" altLang="zh-CN" sz="2000" dirty="0" smtClean="0"/>
              <a:t>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a:t>
            </a:r>
            <a:r>
              <a:rPr lang="en-GB" altLang="zh-CN" sz="2000" b="1" dirty="0" smtClean="0"/>
              <a:t>Inbox </a:t>
            </a:r>
            <a:r>
              <a:rPr lang="en-GB" altLang="zh-CN" sz="2000" b="1" dirty="0"/>
              <a:t>folder </a:t>
            </a:r>
            <a:r>
              <a:rPr lang="en-GB" altLang="zh-CN" sz="2000" dirty="0"/>
              <a:t>under: </a:t>
            </a:r>
            <a:r>
              <a:rPr lang="en-GB" altLang="zh-CN" sz="2000" dirty="0" smtClean="0">
                <a:hlinkClick r:id="rId2"/>
              </a:rPr>
              <a:t>https://www.3gpp.org/ftp/tsg_ct/WG3_interworking_ex-CN3/TSGC3_128_Bratislava/Inbox</a:t>
            </a:r>
            <a:r>
              <a:rPr lang="en-US" altLang="zh-CN" sz="2000" dirty="0" smtClean="0"/>
              <a:t>. </a:t>
            </a:r>
            <a:r>
              <a:rPr lang="en-US" altLang="zh-CN" sz="2000" dirty="0"/>
              <a:t/>
            </a:r>
            <a:br>
              <a:rPr lang="en-US" altLang="zh-CN" sz="2000" dirty="0"/>
            </a:br>
            <a:r>
              <a:rPr lang="en-US" altLang="zh-CN" sz="2000" b="1" dirty="0"/>
              <a:t>NOTE: </a:t>
            </a:r>
            <a:r>
              <a:rPr lang="en-US" altLang="zh-CN" sz="2000" dirty="0"/>
              <a:t>T</a:t>
            </a:r>
            <a:r>
              <a:rPr lang="en-US" altLang="zh-CN" sz="2000" dirty="0" smtClean="0"/>
              <a: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http://purl.org/dc/elements/1.1/"/>
    <ds:schemaRef ds:uri="http://www.w3.org/XML/1998/namespace"/>
    <ds:schemaRef ds:uri="http://purl.org/dc/dcmitype/"/>
    <ds:schemaRef ds:uri="http://schemas.openxmlformats.org/package/2006/metadata/core-properties"/>
    <ds:schemaRef ds:uri="http://schemas.microsoft.com/office/infopath/2007/PartnerControls"/>
    <ds:schemaRef ds:uri="280d8efa-eff2-4910-88d2-79ca146720c4"/>
    <ds:schemaRef ds:uri="679a257e-872f-4c98-9e8a-0a9c104f72cd"/>
    <ds:schemaRef ds:uri="http://purl.org/dc/term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25790</TotalTime>
  <Words>2591</Words>
  <Application>Microsoft Office PowerPoint</Application>
  <PresentationFormat>宽屏</PresentationFormat>
  <Paragraphs>167</Paragraphs>
  <Slides>21</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 </vt:lpstr>
      <vt:lpstr>Batang</vt:lpstr>
      <vt:lpstr>宋体</vt:lpstr>
      <vt:lpstr>Arial</vt:lpstr>
      <vt:lpstr>Calibri</vt:lpstr>
      <vt:lpstr>Calibri Light</vt:lpstr>
      <vt:lpstr>Times New Roman</vt:lpstr>
      <vt:lpstr>Wingdings</vt:lpstr>
      <vt:lpstr>Office Theme</vt:lpstr>
      <vt:lpstr>Meeting guidance for 3GPP CT3#128</vt:lpstr>
      <vt:lpstr>Time plan for CT3#128 </vt:lpstr>
      <vt:lpstr>Before the CT3#128 meeting       (1/2)</vt:lpstr>
      <vt:lpstr>Before the CT3#128 meeting       (2/2)</vt:lpstr>
      <vt:lpstr>During the meeting – General      (1/3)</vt:lpstr>
      <vt:lpstr>During the meeting – General      (2/3)</vt:lpstr>
      <vt:lpstr>During the meeting – General      (3/3)</vt:lpstr>
      <vt:lpstr>Tdoc reservation &amp; submission    (1/2)</vt:lpstr>
      <vt:lpstr>Tdoc reservation &amp; submission    (2/2)</vt:lpstr>
      <vt:lpstr>Email discussions                            (1/3)</vt:lpstr>
      <vt:lpstr>Email discussions                            (2/3)</vt:lpstr>
      <vt:lpstr>Email discussions                            (3/3)</vt:lpstr>
      <vt:lpstr>Storage of draft contributions</vt:lpstr>
      <vt:lpstr>Handling of pre-agreed Tdocs</vt:lpstr>
      <vt:lpstr>End of the meeting</vt:lpstr>
      <vt:lpstr>After the meeting</vt:lpstr>
      <vt:lpstr>3GPP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1555</cp:revision>
  <dcterms:created xsi:type="dcterms:W3CDTF">2010-02-05T13:52:04Z</dcterms:created>
  <dcterms:modified xsi:type="dcterms:W3CDTF">2023-05-05T09:46:49Z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(3)20IQyEj0iUrUcVmq06FpFU8Wd795w9Fx7xxcAg9TMkuApW/BcxBmGA6V8fEggQUQk9AKY244
yqKnYNEKq1tjqpUsB8jSVaG8JG7m5tx1gAb3vut0jExBuzwPeTG9epLGU+H2fr0WWeTIfyuB
dVmr6qoKWEtYwS9yJIGqWEDR6n7s4C+xERVsGjewRa3RjpeaNIMnAqvOTD2M8L41Dv1qN9Z5
KPp1utPIHvq1JBP8ql</vt:lpwstr>
  </property>
  <property fmtid="{D5CDD505-2E9C-101B-9397-08002B2CF9AE}" pid="4" name="_2015_ms_pID_7253431">
    <vt:lpwstr>fGUd7gvaEV3b0gbJmEyp5uZPPtcSVKbB9GM6zYeFcEqHBghTeWJfvf
uHRNsddGQHN3/16F8dkYQfgfgpEXwRWHG2QvpZ/wXGUh0QGY2cfXuj30QT/GFChbDOf650e1
HQ1iQ5dc+99jHH3RgDu2uupXVUQ6JFrbq/zz6RKFCfKf8EQ0e5DWqQdHb8oq3fou/T34L5le
fBfHqCclITFh7AJ1/1nvjxx+6SQQA10QZfHd</vt:lpwstr>
  </property>
  <property fmtid="{D5CDD505-2E9C-101B-9397-08002B2CF9AE}" pid="5" name="_2015_ms_pID_7253432">
    <vt:lpwstr>JA==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1682314215</vt:lpwstr>
  </property>
</Properties>
</file>