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408" r:id="rId6"/>
    <p:sldId id="415" r:id="rId7"/>
    <p:sldId id="378" r:id="rId8"/>
    <p:sldId id="387" r:id="rId9"/>
    <p:sldId id="409" r:id="rId10"/>
    <p:sldId id="396" r:id="rId11"/>
    <p:sldId id="397" r:id="rId12"/>
    <p:sldId id="404" r:id="rId13"/>
    <p:sldId id="405" r:id="rId14"/>
    <p:sldId id="406" r:id="rId15"/>
    <p:sldId id="410" r:id="rId16"/>
    <p:sldId id="399" r:id="rId17"/>
    <p:sldId id="403" r:id="rId18"/>
    <p:sldId id="380" r:id="rId19"/>
    <p:sldId id="379" r:id="rId20"/>
    <p:sldId id="392" r:id="rId21"/>
    <p:sldId id="412" r:id="rId22"/>
    <p:sldId id="413" r:id="rId23"/>
    <p:sldId id="414" r:id="rId24"/>
    <p:sldId id="41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#126</a:t>
            </a:r>
            <a:r>
              <a:rPr lang="sv-SE" altLang="en-US" sz="1200" b="1" dirty="0">
                <a:latin typeface="Arial "/>
              </a:rPr>
              <a:t>	</a:t>
            </a:r>
          </a:p>
          <a:p>
            <a:pPr eaLnBrk="1" hangingPunct="1">
              <a:defRPr/>
            </a:pPr>
            <a:r>
              <a:rPr lang="en-US" altLang="en-US" sz="1200" b="1" dirty="0">
                <a:latin typeface="Arial "/>
              </a:rPr>
              <a:t>Athens</a:t>
            </a:r>
            <a:r>
              <a:rPr lang="sv-SE" altLang="en-US" sz="1200" b="1" dirty="0">
                <a:latin typeface="Arial "/>
              </a:rPr>
              <a:t> Greece,27th February – 03rd March 2023</a:t>
            </a: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C3-230001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Docs/C3-230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ct/WG3_interworking_ex-CN3/TSGC3_126_Athens/Docs/C3-230000.zip" TargetMode="External"/><Relationship Id="rId3" Type="http://schemas.openxmlformats.org/officeDocument/2006/relationships/notesSlide" Target="../notesSlides/notesSlide1.xml"/><Relationship Id="rId7" Type="http://schemas.openxmlformats.org/officeDocument/2006/relationships/hyperlink" Target="https://portal.3gpp.org/"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image" Target="../media/image6.png"/><Relationship Id="rId10" Type="http://schemas.openxmlformats.org/officeDocument/2006/relationships/image" Target="../media/image4.wmf"/><Relationship Id="rId4" Type="http://schemas.openxmlformats.org/officeDocument/2006/relationships/image" Target="../media/image5.png"/><Relationship Id="rId9"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ct/WG3_interworking_ex-CN3/TSGC3_126_Athens/Docs/C3-230004.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6_Athens/Docs/C3-230003.zip" TargetMode="External"/><Relationship Id="rId5" Type="http://schemas.openxmlformats.org/officeDocument/2006/relationships/hyperlink" Target="https://www.3gpp.org/ftp/tsg_ct/WG3_interworking_ex-CN3/TSGC3_126_Athens/Docs/C3-230005.zip" TargetMode="External"/><Relationship Id="rId4" Type="http://schemas.openxmlformats.org/officeDocument/2006/relationships/hyperlink" Target="https://www.3gpp.org/ftp/tsg_ct/WG3_interworking_ex-CN3/TSGC3_126_Athens/Inbox/ChairNotes/draft_C3-230003.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Docs/C3-230003.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ChairNot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CT3#126</a:t>
            </a:r>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65611" y="1706400"/>
            <a:ext cx="11660778" cy="4832032"/>
          </a:xfrm>
        </p:spPr>
        <p:txBody>
          <a:bodyPr/>
          <a:lstStyle/>
          <a:p>
            <a:pPr lvl="0"/>
            <a:r>
              <a:rPr lang="en-GB" altLang="zh-CN" sz="2000" b="1" dirty="0"/>
              <a:t>Naming convention for emails subject </a:t>
            </a:r>
            <a:r>
              <a:rPr lang="en-GB" altLang="zh-CN" sz="2000" b="1" dirty="0" smtClean="0"/>
              <a:t>field</a:t>
            </a:r>
            <a:r>
              <a:rPr lang="en-GB" altLang="zh-CN" sz="2000" dirty="0" smtClean="0"/>
              <a:t>:</a:t>
            </a:r>
            <a:endParaRPr lang="zh-CN" altLang="zh-CN" sz="2000" dirty="0"/>
          </a:p>
          <a:p>
            <a:pPr marL="0" indent="0">
              <a:buNone/>
            </a:pPr>
            <a:r>
              <a:rPr lang="en-GB" altLang="zh-CN" sz="2000" b="1" dirty="0"/>
              <a:t>       [WIC] [Agenda item] [</a:t>
            </a:r>
            <a:r>
              <a:rPr lang="en-GB" altLang="zh-CN" sz="2000" b="1" dirty="0" err="1"/>
              <a:t>Tdoc</a:t>
            </a:r>
            <a:r>
              <a:rPr lang="en-GB" altLang="zh-CN" sz="2000" b="1" dirty="0"/>
              <a:t> number] [version] [Title]</a:t>
            </a:r>
            <a:endParaRPr lang="zh-CN" altLang="zh-CN" sz="2000" dirty="0"/>
          </a:p>
          <a:p>
            <a:pPr lvl="1"/>
            <a:r>
              <a:rPr lang="en-US" altLang="zh-CN" sz="1800" dirty="0"/>
              <a:t>New or Revised WID example:</a:t>
            </a:r>
            <a:endParaRPr lang="zh-CN" altLang="zh-CN" sz="1800" dirty="0"/>
          </a:p>
          <a:p>
            <a:pPr marL="457200" lvl="1" indent="0">
              <a:buNone/>
            </a:pPr>
            <a:r>
              <a:rPr lang="en-US" altLang="zh-CN" sz="1800" dirty="0"/>
              <a:t>	[eNA_Ph2] [17.1.1] [C3-215314] [r0] [Revised WID on Enablers for Network Automation for 5G]</a:t>
            </a:r>
          </a:p>
          <a:p>
            <a:pPr lvl="1"/>
            <a:r>
              <a:rPr lang="en-US" altLang="zh-CN" sz="1800" dirty="0"/>
              <a:t>(p)CR example (second line indicates mirror CRs):</a:t>
            </a:r>
            <a:endParaRPr lang="zh-CN" altLang="zh-CN" sz="1800" dirty="0"/>
          </a:p>
          <a:p>
            <a:pPr marL="457200" lvl="1" indent="0">
              <a:buNone/>
            </a:pPr>
            <a:r>
              <a:rPr lang="en-US" altLang="zh-CN" sz="1800" dirty="0"/>
              <a:t>	[</a:t>
            </a:r>
            <a:r>
              <a:rPr lang="en-US" altLang="zh-CN" sz="1800" dirty="0" err="1"/>
              <a:t>pfdManEnh</a:t>
            </a:r>
            <a:r>
              <a:rPr lang="en-US" altLang="zh-CN" sz="1800" dirty="0"/>
              <a:t>] [17.3] [C3-215158] [r0] [Correction to PFD procedures]</a:t>
            </a:r>
          </a:p>
          <a:p>
            <a:pPr marL="457200" lvl="1" indent="0">
              <a:buNone/>
            </a:pPr>
            <a:r>
              <a:rPr lang="en-US" altLang="zh-CN" sz="1800" dirty="0"/>
              <a:t>	[</a:t>
            </a:r>
            <a:r>
              <a:rPr lang="en-US" altLang="zh-CN" sz="1800" dirty="0" err="1"/>
              <a:t>pfdManEnh</a:t>
            </a:r>
            <a:r>
              <a:rPr lang="en-US" altLang="zh-CN" sz="1800" dirty="0"/>
              <a:t>] [17.3] [C3-215160+mirrors] [r0] [Correction to PFD procedures]</a:t>
            </a:r>
            <a:endParaRPr lang="zh-CN" altLang="zh-CN" sz="1800" dirty="0"/>
          </a:p>
          <a:p>
            <a:pPr lvl="1"/>
            <a:r>
              <a:rPr lang="en-US" altLang="zh-CN" sz="1800" dirty="0"/>
              <a:t>Discussion Paper example:</a:t>
            </a:r>
            <a:endParaRPr lang="zh-CN" altLang="zh-CN" sz="1800" dirty="0"/>
          </a:p>
          <a:p>
            <a:pPr marL="457200" lvl="1" indent="0">
              <a:buNone/>
            </a:pPr>
            <a:r>
              <a:rPr lang="en-US" altLang="zh-CN" sz="1800" dirty="0"/>
              <a:t>	[EDGEAPP] [17.9] [C3-215118] [r0] [Application Context Relocation (ACR) issue; multiple unused ACRs]</a:t>
            </a:r>
            <a:endParaRPr lang="zh-CN" altLang="zh-CN" sz="1800" dirty="0"/>
          </a:p>
          <a:p>
            <a:pPr lvl="1"/>
            <a:r>
              <a:rPr lang="en-US" altLang="zh-CN" sz="1800" dirty="0"/>
              <a:t>Work plan example:</a:t>
            </a:r>
            <a:endParaRPr lang="zh-CN" altLang="zh-CN" sz="1800" dirty="0"/>
          </a:p>
          <a:p>
            <a:pPr marL="914400" lvl="2" indent="0">
              <a:buNone/>
            </a:pPr>
            <a:r>
              <a:rPr lang="en-US" altLang="zh-CN" sz="1800" dirty="0"/>
              <a:t>[EDGEAPP] [17.9] [C3-215232] [r0] [Work plan for CT3 aspects of EDGEAPP]</a:t>
            </a:r>
            <a:endParaRPr lang="zh-CN" altLang="zh-CN" sz="1800" dirty="0"/>
          </a:p>
          <a:p>
            <a:pPr lvl="1"/>
            <a:r>
              <a:rPr lang="en-US" altLang="zh-CN" sz="1800" dirty="0"/>
              <a:t>Received LS example:</a:t>
            </a:r>
            <a:endParaRPr lang="zh-CN" altLang="zh-CN" sz="1800" dirty="0"/>
          </a:p>
          <a:p>
            <a:pPr marL="914400" lvl="2" indent="0">
              <a:buNone/>
            </a:pPr>
            <a:r>
              <a:rPr lang="en-US" altLang="zh-CN" sz="1800" dirty="0"/>
              <a:t>[-] [6] [C3-215316] [r0] [LS on question and feedback about the EVEX Work Item]</a:t>
            </a:r>
            <a:endParaRPr lang="zh-CN" altLang="zh-CN" sz="1800" dirty="0"/>
          </a:p>
          <a:p>
            <a:pPr lvl="1"/>
            <a:r>
              <a:rPr lang="en-US" altLang="zh-CN" sz="1800" dirty="0"/>
              <a:t>Outgoing LS example:</a:t>
            </a:r>
            <a:endParaRPr lang="zh-CN" altLang="zh-CN" sz="1800" dirty="0"/>
          </a:p>
          <a:p>
            <a:pPr marL="914400" lvl="2" indent="0">
              <a:buNone/>
            </a:pPr>
            <a:r>
              <a:rPr lang="en-US" altLang="zh-CN" sz="1800" dirty="0"/>
              <a:t>[TEI17] [17.39.2] [C3-216137] [r0] [LS on a new AVP in TS 29.214]</a:t>
            </a:r>
            <a:endParaRPr lang="zh-CN" altLang="zh-CN" sz="1800" dirty="0"/>
          </a:p>
        </p:txBody>
      </p:sp>
      <p:pic>
        <p:nvPicPr>
          <p:cNvPr id="6" name="Picture 13" descr="PC"/>
          <p:cNvPicPr>
            <a:picLocks noChangeAspect="1" noChangeArrowheads="1"/>
          </p:cNvPicPr>
          <p:nvPr/>
        </p:nvPicPr>
        <p:blipFill>
          <a:blip r:embed="rId2"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require revision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still some comments are not considered.</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further editorial comments.</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disagree due to no stage 2 requirement.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fine with r1.</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all the emails during the F2F meeting, especially on Friday, the last day of the meeting</a:t>
            </a:r>
          </a:p>
          <a:p>
            <a:pPr lvl="1"/>
            <a:r>
              <a:rPr lang="en-GB" altLang="zh-CN" sz="1800" b="1" dirty="0">
                <a:solidFill>
                  <a:srgbClr val="FF0000"/>
                </a:solidFill>
              </a:rPr>
              <a:t>Emails without the tag will NOT be implemented into the Chair Notes</a:t>
            </a:r>
          </a:p>
        </p:txBody>
      </p:sp>
      <p:pic>
        <p:nvPicPr>
          <p:cNvPr id="4" name="Picture 13" descr="PC"/>
          <p:cNvPicPr>
            <a:picLocks noChangeAspect="1" noChangeArrowheads="1"/>
          </p:cNvPicPr>
          <p:nvPr/>
        </p:nvPicPr>
        <p:blipFill>
          <a:blip r:embed="rId3"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a:hlinkClick r:id="rId2"/>
              </a:rPr>
              <a:t>https://www.3gpp.org/ftp/tsg_ct/WG3_interworking_ex-CN3/TSGC3_126_Athens/Inbox/Drafts</a:t>
            </a:r>
            <a:endParaRPr lang="en-GB" altLang="zh-CN" sz="2000" u="sng" dirty="0"/>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will 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65625" y="1697855"/>
            <a:ext cx="11405381" cy="4351338"/>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[eNA_Ph2] [17.23] [C3-216050] [r0] [Adding DCCF as SMF event exposure NF service consumer] should be called as </a:t>
            </a:r>
            <a:r>
              <a:rPr lang="en-GB" altLang="zh-CN" sz="2000" b="1" dirty="0"/>
              <a:t>C3-216050_r1</a:t>
            </a:r>
            <a:r>
              <a:rPr lang="en-GB" altLang="zh-CN" sz="2000" dirty="0"/>
              <a:t>. New comments to that revision should use the email title: [eNA_Ph2] [17.23] [C3-216050] [</a:t>
            </a:r>
            <a:r>
              <a:rPr lang="en-GB" altLang="zh-CN" sz="2000" b="1" dirty="0"/>
              <a:t>r1</a:t>
            </a:r>
            <a:r>
              <a:rPr lang="en-GB" altLang="zh-CN" sz="2000" dirty="0"/>
              <a:t>] [Adding DCCF as SMF event exposure NF service consumer]</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[15.2.3] [C3-216582+mirrors] [r0] [Essential correction to immediate report]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not equal to the official “rev” field of the cover sheet. </a:t>
            </a:r>
            <a:r>
              <a:rPr lang="en-GB" altLang="zh-CN" sz="1800" b="1" dirty="0"/>
              <a:t>The “rev” field of the cover sheet shall be upgraded only when the </a:t>
            </a:r>
            <a:r>
              <a:rPr lang="en-GB" altLang="zh-CN" sz="1800" b="1" dirty="0" err="1"/>
              <a:t>Tdoc</a:t>
            </a:r>
            <a:r>
              <a:rPr lang="en-GB" altLang="zh-CN" sz="1800" b="1" dirty="0"/>
              <a:t> number is changed</a:t>
            </a:r>
            <a:endParaRPr lang="en-US" altLang="en-US" sz="1800" dirty="0"/>
          </a:p>
        </p:txBody>
      </p:sp>
    </p:spTree>
    <p:extLst>
      <p:ext uri="{BB962C8B-B14F-4D97-AF65-F5344CB8AC3E}">
        <p14:creationId xmlns:p14="http://schemas.microsoft.com/office/powerpoint/2010/main" val="86410366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a:hlinkClick r:id="rId2"/>
              </a:rPr>
              <a:t>https://www.3gpp.org/ftp/tsg_ct/WG3_interworking_ex-CN3/TSGC3_126_Athens/Inbox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smtClean="0"/>
              <a:t>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 </a:t>
            </a:r>
            <a:r>
              <a:rPr lang="en-US" altLang="zh-CN" sz="2000" dirty="0"/>
              <a:t>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CET (14:30 UTC, estimated time) on Friday 03</a:t>
            </a:r>
            <a:r>
              <a:rPr lang="en-US" altLang="zh-CN" sz="2400" b="1" baseline="30000" dirty="0"/>
              <a:t>rd</a:t>
            </a:r>
            <a:r>
              <a:rPr lang="en-US" altLang="zh-CN" sz="2400" b="1" dirty="0"/>
              <a:t> March, 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will be handled under the email approval procedure</a:t>
            </a:r>
            <a:endParaRPr lang="zh-CN" altLang="zh-CN" sz="2000" dirty="0"/>
          </a:p>
          <a:p>
            <a:pPr marL="360000" indent="-288000"/>
            <a:r>
              <a:rPr lang="en-US" altLang="zh-CN" sz="2000" dirty="0"/>
              <a:t>Rapporteurs will implement all the CRs agreed in CT3#126 meeting into the SBI-related TSs under change control, and also implement all the </a:t>
            </a:r>
            <a:r>
              <a:rPr lang="en-US" altLang="zh-CN" sz="2000" dirty="0" err="1"/>
              <a:t>pCRs</a:t>
            </a:r>
            <a:r>
              <a:rPr lang="en-US" altLang="zh-CN" sz="2000" dirty="0"/>
              <a:t> agreed in CT3#126 meeting into the new TSs not under change control, if any</a:t>
            </a:r>
          </a:p>
          <a:p>
            <a:pPr marL="360000" indent="-288000"/>
            <a:r>
              <a:rPr lang="en-US" altLang="zh-CN" sz="2000" dirty="0"/>
              <a:t>MCC (Dongwook) will implement all the CRs agreed in CT3#126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on the CT3 reflector, the syntax errors which will be solved by bringing revision to the subsequent CT3 meeting.</a:t>
            </a:r>
          </a:p>
          <a:p>
            <a:pPr marL="0" indent="0">
              <a:buNone/>
            </a:pPr>
            <a:r>
              <a:rPr lang="en-GB" altLang="zh-CN" sz="2000" dirty="0"/>
              <a:t>For more details about the procedure after the CT3#126 meeting, please refer to </a:t>
            </a:r>
            <a:r>
              <a:rPr lang="en-GB" altLang="zh-CN" sz="2000" dirty="0">
                <a:hlinkClick r:id="rId2"/>
              </a:rPr>
              <a:t>C3-230002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Future CT3 meetings in 2023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673448549"/>
              </p:ext>
            </p:extLst>
          </p:nvPr>
        </p:nvGraphicFramePr>
        <p:xfrm>
          <a:off x="616264" y="2110825"/>
          <a:ext cx="10630002" cy="3110653"/>
        </p:xfrm>
        <a:graphic>
          <a:graphicData uri="http://schemas.openxmlformats.org/drawingml/2006/table">
            <a:tbl>
              <a:tblPr firstRow="1" firstCol="1" bandRow="1"/>
              <a:tblGrid>
                <a:gridCol w="2366219">
                  <a:extLst>
                    <a:ext uri="{9D8B030D-6E8A-4147-A177-3AD203B41FA5}">
                      <a16:colId xmlns="" xmlns:a16="http://schemas.microsoft.com/office/drawing/2014/main" val="20000"/>
                    </a:ext>
                  </a:extLst>
                </a:gridCol>
                <a:gridCol w="4272897">
                  <a:extLst>
                    <a:ext uri="{9D8B030D-6E8A-4147-A177-3AD203B41FA5}">
                      <a16:colId xmlns="" xmlns:a16="http://schemas.microsoft.com/office/drawing/2014/main" val="20001"/>
                    </a:ext>
                  </a:extLst>
                </a:gridCol>
                <a:gridCol w="3990886">
                  <a:extLst>
                    <a:ext uri="{9D8B030D-6E8A-4147-A177-3AD203B41FA5}">
                      <a16:colId xmlns="" xmlns:a16="http://schemas.microsoft.com/office/drawing/2014/main"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CT3#127-e</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17th – 21st April,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E-meeting</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CT3#128</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22nd - 26th May,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F2F meeting, Europe</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CT3#128-b-e (TBD)</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26th – 30th June,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E-meeting</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CT3#129</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21st – 25th August,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F2F meeting, Gothenburg</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CT3#130-e</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09th – 13th October,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smtClean="0">
                          <a:solidFill>
                            <a:srgbClr val="000000"/>
                          </a:solidFill>
                          <a:effectLst/>
                          <a:latin typeface="Arial" panose="020B0604020202020204" pitchFamily="34" charset="0"/>
                          <a:ea typeface="宋体" panose="02010600030101010101" pitchFamily="2" charset="-122"/>
                        </a:rPr>
                        <a:t>E-meeting (TBD)</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CT3#131</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13th – 17th November,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F2F meeting, Chicago USA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 xmlns:a16="http://schemas.microsoft.com/office/drawing/2014/main" val="20000"/>
                    </a:ext>
                  </a:extLst>
                </a:gridCol>
                <a:gridCol w="973862">
                  <a:extLst>
                    <a:ext uri="{9D8B030D-6E8A-4147-A177-3AD203B41FA5}">
                      <a16:colId xmlns="" xmlns:a16="http://schemas.microsoft.com/office/drawing/2014/main"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CT3#126 meeting       (1/2)</a:t>
            </a:r>
          </a:p>
        </p:txBody>
      </p:sp>
      <p:grpSp>
        <p:nvGrpSpPr>
          <p:cNvPr id="90" name="Group 2"/>
          <p:cNvGrpSpPr>
            <a:grpSpLocks/>
          </p:cNvGrpSpPr>
          <p:nvPr/>
        </p:nvGrpSpPr>
        <p:grpSpPr bwMode="auto">
          <a:xfrm>
            <a:off x="1180308" y="3498215"/>
            <a:ext cx="1041400" cy="1052512"/>
            <a:chOff x="691" y="2077"/>
            <a:chExt cx="656" cy="663"/>
          </a:xfrm>
        </p:grpSpPr>
        <p:pic>
          <p:nvPicPr>
            <p:cNvPr id="91" name="Picture 3"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691" y="2077"/>
              <a:ext cx="656" cy="662"/>
            </a:xfrm>
            <a:prstGeom prst="rect">
              <a:avLst/>
            </a:prstGeom>
            <a:noFill/>
            <a:ln w="9525">
              <a:noFill/>
              <a:miter lim="800000"/>
              <a:headEnd/>
              <a:tailEnd/>
            </a:ln>
          </p:spPr>
        </p:pic>
        <p:sp>
          <p:nvSpPr>
            <p:cNvPr id="92" name="Oval 4"/>
            <p:cNvSpPr>
              <a:spLocks noChangeArrowheads="1"/>
            </p:cNvSpPr>
            <p:nvPr/>
          </p:nvSpPr>
          <p:spPr bwMode="gray">
            <a:xfrm>
              <a:off x="691" y="2077"/>
              <a:ext cx="652" cy="663"/>
            </a:xfrm>
            <a:prstGeom prst="ellipse">
              <a:avLst/>
            </a:prstGeom>
            <a:gradFill rotWithShape="1">
              <a:gsLst>
                <a:gs pos="0">
                  <a:srgbClr val="FF9900"/>
                </a:gs>
                <a:gs pos="50000">
                  <a:srgbClr val="FF9900">
                    <a:gamma/>
                    <a:tint val="22353"/>
                    <a:invGamma/>
                  </a:srgbClr>
                </a:gs>
                <a:gs pos="100000">
                  <a:srgbClr val="FF9900"/>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93" name="Group 5"/>
            <p:cNvGrpSpPr>
              <a:grpSpLocks/>
            </p:cNvGrpSpPr>
            <p:nvPr/>
          </p:nvGrpSpPr>
          <p:grpSpPr bwMode="auto">
            <a:xfrm>
              <a:off x="737" y="2609"/>
              <a:ext cx="575" cy="110"/>
              <a:chOff x="3704" y="1872"/>
              <a:chExt cx="827" cy="156"/>
            </a:xfrm>
          </p:grpSpPr>
          <p:grpSp>
            <p:nvGrpSpPr>
              <p:cNvPr id="94" name="Group 6"/>
              <p:cNvGrpSpPr>
                <a:grpSpLocks/>
              </p:cNvGrpSpPr>
              <p:nvPr/>
            </p:nvGrpSpPr>
            <p:grpSpPr bwMode="auto">
              <a:xfrm rot="-1297425" flipH="1" flipV="1">
                <a:off x="3850" y="1872"/>
                <a:ext cx="681" cy="150"/>
                <a:chOff x="1565" y="2568"/>
                <a:chExt cx="1118" cy="279"/>
              </a:xfrm>
            </p:grpSpPr>
            <p:sp>
              <p:nvSpPr>
                <p:cNvPr id="100" name="AutoShape 7"/>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1" name="AutoShape 8"/>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2" name="AutoShape 9"/>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3" name="AutoShape 10"/>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95" name="Group 11"/>
              <p:cNvGrpSpPr>
                <a:grpSpLocks/>
              </p:cNvGrpSpPr>
              <p:nvPr/>
            </p:nvGrpSpPr>
            <p:grpSpPr bwMode="auto">
              <a:xfrm rot="56115" flipH="1" flipV="1">
                <a:off x="3704" y="1878"/>
                <a:ext cx="681" cy="150"/>
                <a:chOff x="1565" y="2568"/>
                <a:chExt cx="1118" cy="279"/>
              </a:xfrm>
            </p:grpSpPr>
            <p:sp>
              <p:nvSpPr>
                <p:cNvPr id="96" name="AutoShape 12"/>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7" name="AutoShape 13"/>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8" name="AutoShape 14"/>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9" name="AutoShape 15"/>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grpSp>
        <p:nvGrpSpPr>
          <p:cNvPr id="132" name="Group 44"/>
          <p:cNvGrpSpPr>
            <a:grpSpLocks/>
          </p:cNvGrpSpPr>
          <p:nvPr/>
        </p:nvGrpSpPr>
        <p:grpSpPr bwMode="auto">
          <a:xfrm>
            <a:off x="3683017" y="3493452"/>
            <a:ext cx="1041400" cy="1050925"/>
            <a:chOff x="4385" y="2074"/>
            <a:chExt cx="656" cy="662"/>
          </a:xfrm>
        </p:grpSpPr>
        <p:pic>
          <p:nvPicPr>
            <p:cNvPr id="133" name="Picture 45" descr="circuler_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gray">
            <a:xfrm>
              <a:off x="4385" y="2074"/>
              <a:ext cx="656" cy="661"/>
            </a:xfrm>
            <a:prstGeom prst="rect">
              <a:avLst/>
            </a:prstGeom>
            <a:noFill/>
            <a:ln w="9525">
              <a:noFill/>
              <a:miter lim="800000"/>
              <a:headEnd/>
              <a:tailEnd/>
            </a:ln>
          </p:spPr>
        </p:pic>
        <p:sp>
          <p:nvSpPr>
            <p:cNvPr id="134" name="Oval 46"/>
            <p:cNvSpPr>
              <a:spLocks noChangeArrowheads="1"/>
            </p:cNvSpPr>
            <p:nvPr/>
          </p:nvSpPr>
          <p:spPr bwMode="gray">
            <a:xfrm>
              <a:off x="4385" y="2074"/>
              <a:ext cx="652" cy="662"/>
            </a:xfrm>
            <a:prstGeom prst="ellipse">
              <a:avLst/>
            </a:prstGeom>
            <a:gradFill rotWithShape="1">
              <a:gsLst>
                <a:gs pos="0">
                  <a:srgbClr val="FFCC99"/>
                </a:gs>
                <a:gs pos="50000">
                  <a:srgbClr val="FFCC99">
                    <a:gamma/>
                    <a:tint val="22353"/>
                    <a:invGamma/>
                  </a:srgbClr>
                </a:gs>
                <a:gs pos="100000">
                  <a:srgbClr val="FFCC99"/>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135" name="Group 47"/>
            <p:cNvGrpSpPr>
              <a:grpSpLocks/>
            </p:cNvGrpSpPr>
            <p:nvPr/>
          </p:nvGrpSpPr>
          <p:grpSpPr bwMode="auto">
            <a:xfrm>
              <a:off x="4431" y="2605"/>
              <a:ext cx="575" cy="111"/>
              <a:chOff x="3704" y="1872"/>
              <a:chExt cx="827" cy="156"/>
            </a:xfrm>
          </p:grpSpPr>
          <p:grpSp>
            <p:nvGrpSpPr>
              <p:cNvPr id="136" name="Group 48"/>
              <p:cNvGrpSpPr>
                <a:grpSpLocks/>
              </p:cNvGrpSpPr>
              <p:nvPr/>
            </p:nvGrpSpPr>
            <p:grpSpPr bwMode="auto">
              <a:xfrm rot="-1297425" flipH="1" flipV="1">
                <a:off x="3850" y="1872"/>
                <a:ext cx="681" cy="150"/>
                <a:chOff x="1565" y="2568"/>
                <a:chExt cx="1118" cy="279"/>
              </a:xfrm>
            </p:grpSpPr>
            <p:sp>
              <p:nvSpPr>
                <p:cNvPr id="142" name="AutoShape 49"/>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3" name="AutoShape 50"/>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4" name="AutoShape 51"/>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5" name="AutoShape 52"/>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137" name="Group 53"/>
              <p:cNvGrpSpPr>
                <a:grpSpLocks/>
              </p:cNvGrpSpPr>
              <p:nvPr/>
            </p:nvGrpSpPr>
            <p:grpSpPr bwMode="auto">
              <a:xfrm rot="56115" flipH="1" flipV="1">
                <a:off x="3704" y="1878"/>
                <a:ext cx="681" cy="150"/>
                <a:chOff x="1565" y="2568"/>
                <a:chExt cx="1118" cy="279"/>
              </a:xfrm>
            </p:grpSpPr>
            <p:sp>
              <p:nvSpPr>
                <p:cNvPr id="138" name="AutoShape 54"/>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39" name="AutoShape 55"/>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0" name="AutoShape 56"/>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1" name="AutoShape 57"/>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sp>
        <p:nvSpPr>
          <p:cNvPr id="146" name="Line 58"/>
          <p:cNvSpPr>
            <a:spLocks noChangeShapeType="1"/>
          </p:cNvSpPr>
          <p:nvPr/>
        </p:nvSpPr>
        <p:spPr bwMode="gray">
          <a:xfrm>
            <a:off x="1696245" y="46459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7" name="Line 59"/>
          <p:cNvSpPr>
            <a:spLocks noChangeShapeType="1"/>
          </p:cNvSpPr>
          <p:nvPr/>
        </p:nvSpPr>
        <p:spPr bwMode="gray">
          <a:xfrm flipH="1">
            <a:off x="605851" y="49756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8" name="Text Box 60"/>
          <p:cNvSpPr txBox="1">
            <a:spLocks noChangeArrowheads="1"/>
          </p:cNvSpPr>
          <p:nvPr/>
        </p:nvSpPr>
        <p:spPr bwMode="gray">
          <a:xfrm>
            <a:off x="545633" y="5060247"/>
            <a:ext cx="2518141" cy="954107"/>
          </a:xfrm>
          <a:prstGeom prst="rect">
            <a:avLst/>
          </a:prstGeom>
          <a:noFill/>
          <a:ln w="9525" algn="ctr">
            <a:noFill/>
            <a:miter lim="800000"/>
            <a:headEnd/>
            <a:tailEnd/>
          </a:ln>
        </p:spPr>
        <p:txBody>
          <a:bodyPr wrap="square">
            <a:spAutoFit/>
          </a:bodyPr>
          <a:lstStyle/>
          <a:p>
            <a:r>
              <a:rPr lang="en-US" altLang="zh-CN" sz="1400" dirty="0">
                <a:solidFill>
                  <a:prstClr val="black"/>
                </a:solidFill>
                <a:latin typeface="Arial" charset="0"/>
              </a:rPr>
              <a:t>R</a:t>
            </a:r>
            <a:r>
              <a:rPr lang="en-US" altLang="zh-CN" sz="1400" dirty="0">
                <a:solidFill>
                  <a:prstClr val="black"/>
                </a:solidFill>
              </a:rPr>
              <a:t>egistration deadline: </a:t>
            </a:r>
          </a:p>
          <a:p>
            <a:r>
              <a:rPr lang="en-GB" altLang="zh-CN" sz="1400" b="1" dirty="0">
                <a:solidFill>
                  <a:prstClr val="black"/>
                </a:solidFill>
              </a:rPr>
              <a:t>09:00 CET (08:00 UTC) Monday, 20</a:t>
            </a:r>
            <a:r>
              <a:rPr lang="en-GB" altLang="zh-CN" sz="1400" b="1" baseline="30000" dirty="0">
                <a:solidFill>
                  <a:prstClr val="black"/>
                </a:solidFill>
              </a:rPr>
              <a:t>th</a:t>
            </a:r>
            <a:r>
              <a:rPr lang="en-GB" altLang="zh-CN" sz="1400" b="1" dirty="0">
                <a:solidFill>
                  <a:prstClr val="black"/>
                </a:solidFill>
              </a:rPr>
              <a:t> February, 2023</a:t>
            </a:r>
          </a:p>
        </p:txBody>
      </p:sp>
      <p:sp>
        <p:nvSpPr>
          <p:cNvPr id="149" name="Text Box 61"/>
          <p:cNvSpPr txBox="1">
            <a:spLocks noChangeArrowheads="1"/>
          </p:cNvSpPr>
          <p:nvPr/>
        </p:nvSpPr>
        <p:spPr bwMode="gray">
          <a:xfrm>
            <a:off x="1167607" y="3811259"/>
            <a:ext cx="1044575" cy="430887"/>
          </a:xfrm>
          <a:prstGeom prst="rect">
            <a:avLst/>
          </a:prstGeom>
          <a:noFill/>
          <a:ln w="9525">
            <a:noFill/>
            <a:miter lim="800000"/>
            <a:headEnd/>
            <a:tailEnd/>
          </a:ln>
        </p:spPr>
        <p:txBody>
          <a:bodyPr>
            <a:spAutoFit/>
          </a:bodyPr>
          <a:lstStyle/>
          <a:p>
            <a:pPr marL="120650" indent="-120650" algn="ctr" eaLnBrk="1" hangingPunct="1">
              <a:spcBef>
                <a:spcPct val="50000"/>
              </a:spcBef>
            </a:pPr>
            <a:r>
              <a:rPr lang="en-US" altLang="zh-CN" sz="1100" b="1" dirty="0">
                <a:solidFill>
                  <a:srgbClr val="1C1C1C"/>
                </a:solidFill>
                <a:latin typeface="Arial" charset="0"/>
              </a:rPr>
              <a:t>Registration deadline</a:t>
            </a:r>
          </a:p>
        </p:txBody>
      </p:sp>
      <p:sp>
        <p:nvSpPr>
          <p:cNvPr id="151" name="Text Box 63"/>
          <p:cNvSpPr txBox="1">
            <a:spLocks noChangeArrowheads="1"/>
          </p:cNvSpPr>
          <p:nvPr/>
        </p:nvSpPr>
        <p:spPr bwMode="gray">
          <a:xfrm>
            <a:off x="3585385" y="3568406"/>
            <a:ext cx="1101725" cy="769441"/>
          </a:xfrm>
          <a:prstGeom prst="rect">
            <a:avLst/>
          </a:prstGeom>
          <a:noFill/>
          <a:ln w="9525">
            <a:noFill/>
            <a:miter lim="800000"/>
            <a:headEnd/>
            <a:tailEnd/>
          </a:ln>
        </p:spPr>
        <p:txBody>
          <a:bodyPr wrap="square">
            <a:spAutoFit/>
          </a:bodyPr>
          <a:lstStyle/>
          <a:p>
            <a:pPr marL="120650" indent="-120650" algn="ctr" eaLnBrk="1" hangingPunct="1">
              <a:spcBef>
                <a:spcPct val="50000"/>
              </a:spcBef>
            </a:pPr>
            <a:r>
              <a:rPr lang="en-US" altLang="zh-CN" sz="1100" b="1" dirty="0" err="1">
                <a:solidFill>
                  <a:srgbClr val="1C1C1C"/>
                </a:solidFill>
                <a:latin typeface="Arial" charset="0"/>
              </a:rPr>
              <a:t>Tdoc</a:t>
            </a:r>
            <a:r>
              <a:rPr lang="en-US" altLang="zh-CN" sz="1100" b="1" dirty="0">
                <a:solidFill>
                  <a:srgbClr val="1C1C1C"/>
                </a:solidFill>
                <a:latin typeface="Arial" charset="0"/>
              </a:rPr>
              <a:t> allocation &amp; submission deadline</a:t>
            </a:r>
          </a:p>
        </p:txBody>
      </p:sp>
      <p:sp>
        <p:nvSpPr>
          <p:cNvPr id="153" name="Line 65"/>
          <p:cNvSpPr>
            <a:spLocks noChangeShapeType="1"/>
          </p:cNvSpPr>
          <p:nvPr/>
        </p:nvSpPr>
        <p:spPr bwMode="gray">
          <a:xfrm>
            <a:off x="4202129" y="30711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62" name="Line 75"/>
          <p:cNvSpPr>
            <a:spLocks noChangeShapeType="1"/>
          </p:cNvSpPr>
          <p:nvPr/>
        </p:nvSpPr>
        <p:spPr bwMode="gray">
          <a:xfrm flipH="1">
            <a:off x="388139" y="4018915"/>
            <a:ext cx="730256"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5" name="Arc 78"/>
          <p:cNvSpPr>
            <a:spLocks/>
          </p:cNvSpPr>
          <p:nvPr/>
        </p:nvSpPr>
        <p:spPr bwMode="gray">
          <a:xfrm rot="16200000" flipV="1">
            <a:off x="3861633" y="3109277"/>
            <a:ext cx="663575"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sp>
        <p:nvSpPr>
          <p:cNvPr id="168" name="Line 81"/>
          <p:cNvSpPr>
            <a:spLocks noChangeShapeType="1"/>
          </p:cNvSpPr>
          <p:nvPr/>
        </p:nvSpPr>
        <p:spPr bwMode="gray">
          <a:xfrm flipH="1">
            <a:off x="4772042" y="4018915"/>
            <a:ext cx="749967"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9" name="Line 82"/>
          <p:cNvSpPr>
            <a:spLocks noChangeShapeType="1"/>
          </p:cNvSpPr>
          <p:nvPr/>
        </p:nvSpPr>
        <p:spPr bwMode="gray">
          <a:xfrm flipH="1">
            <a:off x="2269332" y="4018915"/>
            <a:ext cx="1320044"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70" name="Arc 83"/>
          <p:cNvSpPr>
            <a:spLocks/>
          </p:cNvSpPr>
          <p:nvPr/>
        </p:nvSpPr>
        <p:spPr bwMode="gray">
          <a:xfrm rot="5400000">
            <a:off x="1377158" y="3710940"/>
            <a:ext cx="635000"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pic>
        <p:nvPicPr>
          <p:cNvPr id="171" name="Picture 84" descr="Picture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88258" y="3509327"/>
            <a:ext cx="825500" cy="377825"/>
          </a:xfrm>
          <a:prstGeom prst="rect">
            <a:avLst/>
          </a:prstGeom>
          <a:noFill/>
          <a:ln w="9525">
            <a:noFill/>
            <a:miter lim="800000"/>
            <a:headEnd/>
            <a:tailEnd/>
          </a:ln>
        </p:spPr>
      </p:pic>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756877" y="1742439"/>
            <a:ext cx="5712578"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7"/>
              </a:rPr>
              <a:t>https://portal.3gpp.org</a:t>
            </a:r>
            <a:r>
              <a:rPr lang="en-GB" altLang="zh-CN" sz="1800" dirty="0"/>
              <a:t>).</a:t>
            </a:r>
          </a:p>
          <a:p>
            <a:pPr lvl="1"/>
            <a:r>
              <a:rPr lang="en-US" altLang="zh-CN" sz="1800" dirty="0"/>
              <a:t>Refer to the draft agenda as </a:t>
            </a:r>
            <a:r>
              <a:rPr lang="en-US" altLang="zh-CN" sz="1800" dirty="0">
                <a:hlinkClick r:id="rId8"/>
              </a:rPr>
              <a:t>C3-230000</a:t>
            </a:r>
            <a:r>
              <a:rPr lang="en-US" altLang="zh-CN" sz="1800" dirty="0"/>
              <a:t> </a:t>
            </a:r>
          </a:p>
          <a:p>
            <a:pPr lvl="1"/>
            <a:r>
              <a:rPr lang="en-GB" altLang="zh-CN" sz="1800" dirty="0"/>
              <a:t>The </a:t>
            </a:r>
            <a:r>
              <a:rPr lang="en-GB" altLang="zh-CN" sz="1800" dirty="0" err="1"/>
              <a:t>tdoc</a:t>
            </a:r>
            <a:r>
              <a:rPr lang="en-GB" altLang="zh-CN" sz="1800" dirty="0"/>
              <a:t> number shall be used as the zip file name for each submitted contribution</a:t>
            </a:r>
            <a:endParaRPr lang="en-US" altLang="zh-CN" sz="1800" dirty="0"/>
          </a:p>
          <a:p>
            <a:pPr lvl="1"/>
            <a:r>
              <a:rPr lang="en-US" altLang="zh-CN" sz="1800" dirty="0"/>
              <a:t>All releases will be handled and Rel-18 shares the highest priority, </a:t>
            </a:r>
            <a:r>
              <a:rPr lang="en-US" altLang="zh-CN" sz="1800" b="1" dirty="0">
                <a:solidFill>
                  <a:srgbClr val="FF0000"/>
                </a:solidFill>
              </a:rPr>
              <a:t>maximum 6 CAT.F CRs per company (as first source company) for each of Rel-17 work items</a:t>
            </a:r>
            <a:r>
              <a:rPr lang="en-US" altLang="zh-CN" sz="1800" b="1" dirty="0"/>
              <a:t>.</a:t>
            </a:r>
          </a:p>
          <a:p>
            <a:pPr lvl="1"/>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2000" dirty="0"/>
          </a:p>
        </p:txBody>
      </p:sp>
      <p:sp>
        <p:nvSpPr>
          <p:cNvPr id="72" name="Text Box 60"/>
          <p:cNvSpPr txBox="1">
            <a:spLocks noChangeArrowheads="1"/>
          </p:cNvSpPr>
          <p:nvPr/>
        </p:nvSpPr>
        <p:spPr bwMode="gray">
          <a:xfrm>
            <a:off x="3276496" y="1921312"/>
            <a:ext cx="2518141" cy="1169551"/>
          </a:xfrm>
          <a:prstGeom prst="rect">
            <a:avLst/>
          </a:prstGeom>
          <a:noFill/>
          <a:ln w="9525" algn="ctr">
            <a:noFill/>
            <a:miter lim="800000"/>
            <a:headEnd/>
            <a:tailEnd/>
          </a:ln>
        </p:spPr>
        <p:txBody>
          <a:bodyPr wrap="square">
            <a:spAutoFit/>
          </a:bodyPr>
          <a:lstStyle/>
          <a:p>
            <a:r>
              <a:rPr lang="en-GB" altLang="zh-CN" sz="1400" dirty="0" err="1">
                <a:solidFill>
                  <a:prstClr val="black"/>
                </a:solidFill>
              </a:rPr>
              <a:t>Tdoc</a:t>
            </a:r>
            <a:r>
              <a:rPr lang="en-GB" altLang="zh-CN" sz="1400" dirty="0">
                <a:solidFill>
                  <a:prstClr val="black"/>
                </a:solidFill>
              </a:rPr>
              <a:t> allocation &amp; submission deadline: </a:t>
            </a:r>
          </a:p>
          <a:p>
            <a:r>
              <a:rPr lang="en-GB" altLang="zh-CN" sz="1400" b="1" dirty="0">
                <a:solidFill>
                  <a:prstClr val="black"/>
                </a:solidFill>
              </a:rPr>
              <a:t>15:00 CET (14:00 UTC) Monday, 20</a:t>
            </a:r>
            <a:r>
              <a:rPr lang="en-GB" altLang="zh-CN" sz="1400" b="1" baseline="30000" dirty="0">
                <a:solidFill>
                  <a:prstClr val="black"/>
                </a:solidFill>
              </a:rPr>
              <a:t>th</a:t>
            </a:r>
            <a:r>
              <a:rPr lang="en-GB" altLang="zh-CN" sz="1400" b="1" dirty="0">
                <a:solidFill>
                  <a:prstClr val="black"/>
                </a:solidFill>
              </a:rPr>
              <a:t> February, 2023</a:t>
            </a:r>
          </a:p>
        </p:txBody>
      </p:sp>
      <p:sp>
        <p:nvSpPr>
          <p:cNvPr id="73" name="Line 59"/>
          <p:cNvSpPr>
            <a:spLocks noChangeShapeType="1"/>
          </p:cNvSpPr>
          <p:nvPr/>
        </p:nvSpPr>
        <p:spPr bwMode="gray">
          <a:xfrm flipH="1">
            <a:off x="3327448" y="30549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46" name="矩形 45"/>
          <p:cNvSpPr/>
          <p:nvPr/>
        </p:nvSpPr>
        <p:spPr>
          <a:xfrm>
            <a:off x="256374" y="1967293"/>
            <a:ext cx="2672980" cy="84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07939" y="1953997"/>
            <a:ext cx="1905819" cy="646331"/>
          </a:xfrm>
          <a:prstGeom prst="rect">
            <a:avLst/>
          </a:prstGeom>
        </p:spPr>
        <p:txBody>
          <a:bodyPr wrap="square">
            <a:spAutoFit/>
          </a:bodyPr>
          <a:lstStyle/>
          <a:p>
            <a:pPr marL="0" indent="0">
              <a:buNone/>
            </a:pPr>
            <a:r>
              <a:rPr lang="en-GB" altLang="zh-CN" sz="1200" dirty="0"/>
              <a:t>Please read the guide for </a:t>
            </a:r>
            <a:r>
              <a:rPr lang="en-GB" altLang="zh-CN" sz="1200" dirty="0" smtClean="0"/>
              <a:t>CT WG</a:t>
            </a:r>
            <a:r>
              <a:rPr lang="en-US" altLang="zh-CN" sz="1200" dirty="0" smtClean="0"/>
              <a:t>x</a:t>
            </a:r>
            <a:r>
              <a:rPr lang="en-US" altLang="zh-CN" sz="1200" dirty="0"/>
              <a:t>,</a:t>
            </a:r>
            <a:r>
              <a:rPr lang="zh-CN" altLang="en-US" sz="1200" dirty="0" smtClean="0"/>
              <a:t> </a:t>
            </a:r>
            <a:r>
              <a:rPr lang="en-US" altLang="zh-CN" sz="1200" dirty="0" smtClean="0"/>
              <a:t>SA5, SA6 </a:t>
            </a:r>
            <a:r>
              <a:rPr lang="en-GB" altLang="zh-CN" sz="1200" dirty="0" smtClean="0"/>
              <a:t>in </a:t>
            </a:r>
            <a:r>
              <a:rPr lang="en-US" altLang="zh-CN" sz="1200" dirty="0" smtClean="0"/>
              <a:t>Athens</a:t>
            </a:r>
            <a:endParaRPr lang="en-GB" altLang="zh-CN" sz="1200" dirty="0"/>
          </a:p>
        </p:txBody>
      </p:sp>
      <p:graphicFrame>
        <p:nvGraphicFramePr>
          <p:cNvPr id="48" name="对象 47"/>
          <p:cNvGraphicFramePr>
            <a:graphicFrameLocks noChangeAspect="1"/>
          </p:cNvGraphicFramePr>
          <p:nvPr>
            <p:extLst>
              <p:ext uri="{D42A27DB-BD31-4B8C-83A1-F6EECF244321}">
                <p14:modId xmlns:p14="http://schemas.microsoft.com/office/powerpoint/2010/main" val="3721963003"/>
              </p:ext>
            </p:extLst>
          </p:nvPr>
        </p:nvGraphicFramePr>
        <p:xfrm>
          <a:off x="2013388" y="2032600"/>
          <a:ext cx="914400" cy="828675"/>
        </p:xfrm>
        <a:graphic>
          <a:graphicData uri="http://schemas.openxmlformats.org/presentationml/2006/ole">
            <mc:AlternateContent xmlns:mc="http://schemas.openxmlformats.org/markup-compatibility/2006">
              <mc:Choice xmlns:v="urn:schemas-microsoft-com:vml" Requires="v">
                <p:oleObj spid="_x0000_s1045" name="Acrobat Document" showAsIcon="1" r:id="rId9" imgW="914400" imgH="828720" progId="AcroExch.Document.DC">
                  <p:embed/>
                </p:oleObj>
              </mc:Choice>
              <mc:Fallback>
                <p:oleObj name="Acrobat Document" showAsIcon="1" r:id="rId9" imgW="914400" imgH="828720" progId="AcroExch.Document.DC">
                  <p:embed/>
                  <p:pic>
                    <p:nvPicPr>
                      <p:cNvPr id="0" name=""/>
                      <p:cNvPicPr/>
                      <p:nvPr/>
                    </p:nvPicPr>
                    <p:blipFill>
                      <a:blip r:embed="rId10"/>
                      <a:stretch>
                        <a:fillRect/>
                      </a:stretch>
                    </p:blipFill>
                    <p:spPr>
                      <a:xfrm>
                        <a:off x="2013388" y="2032600"/>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CT3#126 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a:hlinkClick r:id="rId3"/>
              </a:rPr>
              <a:t>C3-230004</a:t>
            </a:r>
            <a:r>
              <a:rPr lang="en-GB" altLang="zh-CN" sz="2000" dirty="0"/>
              <a:t>) </a:t>
            </a:r>
            <a:r>
              <a:rPr lang="en-US" altLang="zh-CN" sz="2000" dirty="0"/>
              <a:t>on </a:t>
            </a:r>
            <a:r>
              <a:rPr lang="en-GB" altLang="zh-CN" sz="2000" dirty="0"/>
              <a:t>Tuesday, </a:t>
            </a:r>
            <a:r>
              <a:rPr lang="en-US" altLang="zh-CN" sz="2000" dirty="0"/>
              <a:t>21</a:t>
            </a:r>
            <a:r>
              <a:rPr lang="en-US" altLang="zh-CN" sz="2000" baseline="30000" dirty="0"/>
              <a:t>st</a:t>
            </a:r>
            <a:r>
              <a:rPr lang="en-US" altLang="zh-CN" sz="2000" dirty="0"/>
              <a:t> February 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a:hlinkClick r:id="rId4"/>
              </a:rPr>
              <a:t>draft_C3-230003</a:t>
            </a:r>
            <a:r>
              <a:rPr lang="en-US" altLang="zh-CN" sz="2000" dirty="0"/>
              <a:t>) on </a:t>
            </a:r>
            <a:r>
              <a:rPr lang="en-GB" altLang="zh-CN" sz="2000" dirty="0"/>
              <a:t>Wednesday, </a:t>
            </a:r>
            <a:r>
              <a:rPr lang="en-US" altLang="zh-CN" sz="2000" dirty="0"/>
              <a:t>22</a:t>
            </a:r>
            <a:r>
              <a:rPr lang="en-US" altLang="zh-CN" sz="2000" baseline="30000" dirty="0"/>
              <a:t>nd</a:t>
            </a:r>
            <a:r>
              <a:rPr lang="en-US" altLang="zh-CN" sz="2000" dirty="0"/>
              <a:t> February 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a:hlinkClick r:id="rId5"/>
              </a:rPr>
              <a:t>C3-230005</a:t>
            </a:r>
            <a:r>
              <a:rPr lang="en-US" altLang="zh-CN" sz="2000" dirty="0"/>
              <a:t>) </a:t>
            </a:r>
            <a:r>
              <a:rPr lang="en-GB" altLang="zh-CN" sz="2000" dirty="0"/>
              <a:t>and the official proposed schedule</a:t>
            </a:r>
            <a:r>
              <a:rPr lang="en-US" altLang="zh-CN" sz="2000" dirty="0"/>
              <a:t> (as </a:t>
            </a:r>
            <a:r>
              <a:rPr lang="en-US" altLang="zh-CN" sz="2000" dirty="0">
                <a:hlinkClick r:id="rId6"/>
              </a:rPr>
              <a:t>C3-230003</a:t>
            </a:r>
            <a:r>
              <a:rPr lang="en-US" altLang="zh-CN" sz="2000" dirty="0"/>
              <a:t>) on Friday 24</a:t>
            </a:r>
            <a:r>
              <a:rPr lang="en-US" altLang="zh-CN" sz="2000" baseline="30000" dirty="0"/>
              <a:t>th</a:t>
            </a:r>
            <a:r>
              <a:rPr lang="en-US" altLang="zh-CN" sz="2000" dirty="0"/>
              <a:t> February 2023</a:t>
            </a:r>
            <a:endParaRPr lang="zh-CN" altLang="zh-CN" sz="2000" dirty="0"/>
          </a:p>
          <a:p>
            <a:pPr marL="360000" lvl="0" indent="-288000"/>
            <a:r>
              <a:rPr lang="en-GB" altLang="zh-CN" sz="2000" dirty="0"/>
              <a:t>The MCC will reserve conference bridges using Microsoft Teams and share the associated link(s) to remote participants registered for the CT3#126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79894" y="1816103"/>
            <a:ext cx="10478364" cy="4351338"/>
          </a:xfrm>
        </p:spPr>
        <p:txBody>
          <a:bodyPr/>
          <a:lstStyle/>
          <a:p>
            <a:pPr marL="360000" indent="-288000"/>
            <a:r>
              <a:rPr lang="en-US" altLang="zh-CN" sz="2000" b="1" dirty="0"/>
              <a:t>CT3#126 meeting will officially start at 09:00 CET (08:00 UTC) on Monday 27</a:t>
            </a:r>
            <a:r>
              <a:rPr lang="en-US" altLang="zh-CN" sz="2000" b="1" baseline="30000" dirty="0"/>
              <a:t>th</a:t>
            </a:r>
            <a:r>
              <a:rPr lang="en-US" altLang="zh-CN" sz="2000" b="1" dirty="0"/>
              <a:t> February 2023 in Athens Greece </a:t>
            </a:r>
          </a:p>
          <a:p>
            <a:pPr marL="360000" indent="-288000"/>
            <a:r>
              <a:rPr lang="en-GB" altLang="zh-CN" sz="2000" dirty="0"/>
              <a:t>Contributions on Release 18 Work Items will be awarded the highest priority. For pre-Release 18 Work Items, only FASMO CRs will be accepted, and </a:t>
            </a:r>
            <a:r>
              <a:rPr lang="en-US" altLang="zh-CN" sz="2000" b="1" dirty="0">
                <a:solidFill>
                  <a:srgbClr val="FF0000"/>
                </a:solidFill>
              </a:rPr>
              <a:t>maximum 6 CAT.F CRs per company (as first source company) for each of Rel-17 work items</a:t>
            </a:r>
            <a:r>
              <a:rPr lang="en-US" altLang="zh-CN" sz="2000" b="1" dirty="0"/>
              <a:t>.</a:t>
            </a:r>
            <a:endParaRPr lang="en-US" altLang="zh-CN" sz="2000" dirty="0"/>
          </a:p>
          <a:p>
            <a:pPr marL="360000" indent="-288000"/>
            <a:r>
              <a:rPr lang="en-US" altLang="zh-CN" sz="2000" dirty="0"/>
              <a:t>The time schedule as </a:t>
            </a:r>
            <a:r>
              <a:rPr lang="en-US" altLang="zh-CN" sz="2000" dirty="0">
                <a:hlinkClick r:id="rId2"/>
              </a:rPr>
              <a:t>C3-230003</a:t>
            </a:r>
            <a:r>
              <a:rPr lang="en-US" altLang="zh-CN" sz="2000" dirty="0"/>
              <a:t> will be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US" altLang="zh-CN" sz="2000" dirty="0"/>
              <a:t>For</a:t>
            </a:r>
            <a:r>
              <a:rPr lang="zh-CN" altLang="en-US" sz="2000" dirty="0"/>
              <a:t> </a:t>
            </a:r>
            <a:r>
              <a:rPr lang="en-US" altLang="zh-CN" sz="2000" dirty="0"/>
              <a:t>email</a:t>
            </a:r>
            <a:r>
              <a:rPr lang="zh-CN" altLang="en-US" sz="2000" dirty="0"/>
              <a:t> </a:t>
            </a:r>
            <a:r>
              <a:rPr lang="en-US" altLang="zh-CN" sz="2000" dirty="0"/>
              <a:t>discussions, delegates </a:t>
            </a:r>
            <a:r>
              <a:rPr lang="en-GB" altLang="zh-CN" sz="2000" dirty="0"/>
              <a:t>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22005" y="1817079"/>
            <a:ext cx="11057546" cy="4351338"/>
          </a:xfrm>
        </p:spPr>
        <p:txBody>
          <a:bodyPr/>
          <a:lstStyle/>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https://www.3gpp.org/ftp/tsg_ct/WG3_interworking_ex-CN3/TSGC3_126_Athens/Inbox/ChairNotes</a:t>
            </a:r>
            <a:endParaRPr lang="en-GB" altLang="zh-CN" sz="2000" dirty="0"/>
          </a:p>
          <a:p>
            <a:pPr marL="360000" indent="-288000"/>
            <a:r>
              <a:rPr lang="en-US" altLang="zh-CN" sz="2000" dirty="0"/>
              <a:t>Email discussions </a:t>
            </a:r>
            <a:r>
              <a:rPr lang="en-GB" altLang="zh-CN" sz="2000" dirty="0"/>
              <a:t>are only used for the contributions that remote participants are involved into the technical discussion</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a:t>CT3#126 will be a F2F meeting with two-way remote participation</a:t>
            </a:r>
          </a:p>
          <a:p>
            <a:pPr lvl="1"/>
            <a:r>
              <a:rPr lang="en-US" altLang="zh-CN" sz="2000" dirty="0" err="1"/>
              <a:t>RThe</a:t>
            </a:r>
            <a:r>
              <a:rPr lang="en-US" altLang="zh-CN" sz="2000" dirty="0"/>
              <a:t> documents being processed in the meeting room will be shared to both the F2F and remote participations</a:t>
            </a:r>
          </a:p>
          <a:p>
            <a:pPr lvl="1"/>
            <a:r>
              <a:rPr lang="en-US" altLang="zh-CN" sz="2000" dirty="0"/>
              <a:t>F2F participants </a:t>
            </a:r>
            <a:r>
              <a:rPr lang="en-US" altLang="zh-CN" sz="2000" dirty="0" smtClean="0"/>
              <a:t>should </a:t>
            </a:r>
            <a:r>
              <a:rPr lang="en-US" altLang="zh-CN" sz="2000" dirty="0"/>
              <a:t>raise hand if you want to speak, and use standing microphone in the meeting room to speak when your turn</a:t>
            </a:r>
          </a:p>
          <a:p>
            <a:pPr lvl="1"/>
            <a:r>
              <a:rPr lang="en-US" altLang="zh-CN" sz="2000" dirty="0"/>
              <a:t>emote 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dirty="0"/>
              <a:t>Remote participants cannot formally object to decisions taken in the meeting</a:t>
            </a:r>
          </a:p>
          <a:p>
            <a:pPr lvl="2"/>
            <a:r>
              <a:rPr lang="en-GB" altLang="zh-CN" dirty="0"/>
              <a:t>A delegate participating remotely is not to be counted toward quorum or attendance, and is not allowed to vote.</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46612"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791442"/>
            <a:ext cx="10515600" cy="4351338"/>
          </a:xfrm>
        </p:spPr>
        <p:txBody>
          <a:bodyPr/>
          <a:lstStyle/>
          <a:p>
            <a:pPr marL="360000" lvl="0" indent="-288000"/>
            <a:r>
              <a:rPr lang="en-GB" altLang="zh-CN" sz="2000" b="1" dirty="0"/>
              <a:t>The </a:t>
            </a:r>
            <a:r>
              <a:rPr lang="en-GB" altLang="zh-CN" sz="2000" b="1" dirty="0" err="1"/>
              <a:t>Tdoc</a:t>
            </a:r>
            <a:r>
              <a:rPr lang="en-GB" altLang="zh-CN" sz="2000" b="1" dirty="0"/>
              <a:t> numbers</a:t>
            </a:r>
            <a:r>
              <a:rPr lang="en-GB" altLang="zh-CN" sz="2000" dirty="0"/>
              <a:t> </a:t>
            </a:r>
            <a:r>
              <a:rPr lang="en-GB" altLang="zh-CN" sz="2000" b="1" dirty="0"/>
              <a:t>for CRs/DP on </a:t>
            </a:r>
            <a:r>
              <a:rPr lang="en-GB" altLang="zh-CN" sz="2000" b="1" dirty="0" err="1"/>
              <a:t>OpenAPI</a:t>
            </a:r>
            <a:r>
              <a:rPr lang="en-GB" altLang="zh-CN" sz="2000" b="1" dirty="0"/>
              <a:t> version update, new TSs/TR, presentation sheets, exception sheets for WIs will be allocated by the Chair &amp; MCC</a:t>
            </a:r>
            <a:r>
              <a:rPr lang="en-GB" altLang="zh-CN" sz="2000" dirty="0"/>
              <a:t> before the end of the meeting, if needed.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a:t>
            </a:r>
            <a:r>
              <a:rPr lang="en-GB" altLang="zh-CN" sz="2000" b="1" dirty="0" smtClean="0"/>
              <a:t>Inbox </a:t>
            </a:r>
            <a:r>
              <a:rPr lang="en-GB" altLang="zh-CN" sz="2000" b="1" dirty="0"/>
              <a:t>folder </a:t>
            </a:r>
            <a:r>
              <a:rPr lang="en-GB" altLang="zh-CN" sz="2000" dirty="0"/>
              <a:t>under: </a:t>
            </a:r>
            <a:r>
              <a:rPr lang="en-GB" altLang="zh-CN" sz="2000" dirty="0">
                <a:hlinkClick r:id="rId2"/>
              </a:rPr>
              <a:t>https://www.3gpp.org/ftp/tsg_ct/WG3_interworking_ex-CN3/TSGC3_126_Athens/Inbox</a:t>
            </a:r>
            <a:r>
              <a:rPr lang="en-US" altLang="zh-CN" sz="2000" dirty="0"/>
              <a:t>. </a:t>
            </a:r>
            <a:br>
              <a:rPr lang="en-US" altLang="zh-CN" sz="2000" dirty="0"/>
            </a:br>
            <a:r>
              <a:rPr lang="en-US" altLang="zh-CN" sz="2000" b="1" dirty="0"/>
              <a:t>NOTE: </a:t>
            </a:r>
            <a:r>
              <a:rPr lang="en-US" altLang="zh-CN" sz="2000" dirty="0"/>
              <a:t>T</a:t>
            </a:r>
            <a:r>
              <a:rPr lang="en-US" altLang="zh-CN" sz="2000" dirty="0" smtClean="0"/>
              <a: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54383" y="1799987"/>
            <a:ext cx="10699417"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r>
              <a:rPr lang="en-US" altLang="zh-CN" sz="2000" u="sng" dirty="0">
                <a:hlinkClick r:id="rId2"/>
              </a:rPr>
              <a:t>3GPP_TSG_CT_WG3_main@LIST.ETSI.ORG</a:t>
            </a:r>
            <a:endParaRPr lang="en-US" altLang="zh-CN" sz="2000" u="sng" dirty="0"/>
          </a:p>
        </p:txBody>
      </p:sp>
      <p:pic>
        <p:nvPicPr>
          <p:cNvPr id="7" name="Picture 13" descr="PC"/>
          <p:cNvPicPr>
            <a:picLocks noChangeAspect="1" noChangeArrowheads="1"/>
          </p:cNvPicPr>
          <p:nvPr/>
        </p:nvPicPr>
        <p:blipFill>
          <a:blip r:embed="rId3"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www.w3.org/XML/1998/namespace"/>
    <ds:schemaRef ds:uri="http://purl.org/dc/dcmitype/"/>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9698</TotalTime>
  <Words>2325</Words>
  <Application>Microsoft Office PowerPoint</Application>
  <PresentationFormat>宽屏</PresentationFormat>
  <Paragraphs>167</Paragraphs>
  <Slides>21</Slides>
  <Notes>3</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1" baseType="lpstr">
      <vt:lpstr>Arial </vt:lpstr>
      <vt:lpstr>Batang</vt:lpstr>
      <vt:lpstr>宋体</vt:lpstr>
      <vt:lpstr>Arial</vt:lpstr>
      <vt:lpstr>Calibri</vt:lpstr>
      <vt:lpstr>Calibri Light</vt:lpstr>
      <vt:lpstr>Times New Roman</vt:lpstr>
      <vt:lpstr>Wingdings</vt:lpstr>
      <vt:lpstr>Office Theme</vt:lpstr>
      <vt:lpstr>Adobe Acrobat Document</vt:lpstr>
      <vt:lpstr>Meeting guidance for 3GPP CT3#126</vt:lpstr>
      <vt:lpstr>Before the CT3#126 meeting       (1/2)</vt:lpstr>
      <vt:lpstr>Before the CT3#126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      (1/2)</vt:lpstr>
      <vt:lpstr>Storage of draft contributions      (2/2)</vt:lpstr>
      <vt:lpstr>Handling of pre-agreed Tdocs</vt:lpstr>
      <vt:lpstr>End of the meeting</vt:lpstr>
      <vt:lpstr>After the meeting</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1410</cp:revision>
  <dcterms:created xsi:type="dcterms:W3CDTF">2010-02-05T13:52:04Z</dcterms:created>
  <dcterms:modified xsi:type="dcterms:W3CDTF">2023-02-20T02:34:45Z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(3)20IQyEj0iUrUcVmq06FpFU8Wd795w9Fx7xxcAg9TMkuApW/BcxBmGA6V8fEggQUQk9AKY244
yqKnYNEKq1tjqpUsB8jSVaG8JG7m5tx1gAb3vut0jExBuzwPeTG9epLGU+H2fr0WWeTIfyuB
dVmr6qoKWEtYwS9yJIGqWEDR6n7s4C+xERVsGjewRa3RjpeaNIMnAqvOTD2M8L41Dv1qN9Z5
KPp1utPIHvq1JBP8ql</vt:lpwstr>
  </property>
  <property fmtid="{D5CDD505-2E9C-101B-9397-08002B2CF9AE}" pid="4" name="_2015_ms_pID_7253431">
    <vt:lpwstr>fGUd7gvaEV3b0gbJmEyp5uZPPtcSVKbB9GM6zYeFcEqHBghTeWJfvf
uHRNsddGQHN3/16F8dkYQfgfgpEXwRWHG2QvpZ/wXGUh0QGY2cfXuj30QT/GFChbDOf650e1
HQ1iQ5dc+99jHH3RgDu2uupXVUQ6JFrbq/zz6RKFCfKf8EQ0e5DWqQdHb8oq3fou/T34L5le
fBfHqCclITFh7AJ1/1nvjxx+6SQQA10QZfHd</vt:lpwstr>
  </property>
  <property fmtid="{D5CDD505-2E9C-101B-9397-08002B2CF9AE}" pid="5" name="_2015_ms_pID_7253432">
    <vt:lpwstr>JA==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1672883085</vt:lpwstr>
  </property>
</Properties>
</file>