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408" r:id="rId6"/>
    <p:sldId id="415" r:id="rId7"/>
    <p:sldId id="378" r:id="rId8"/>
    <p:sldId id="387" r:id="rId9"/>
    <p:sldId id="409" r:id="rId10"/>
    <p:sldId id="396" r:id="rId11"/>
    <p:sldId id="397" r:id="rId12"/>
    <p:sldId id="404" r:id="rId13"/>
    <p:sldId id="405" r:id="rId14"/>
    <p:sldId id="406" r:id="rId15"/>
    <p:sldId id="410" r:id="rId16"/>
    <p:sldId id="399" r:id="rId17"/>
    <p:sldId id="403" r:id="rId18"/>
    <p:sldId id="380" r:id="rId19"/>
    <p:sldId id="379" r:id="rId20"/>
    <p:sldId id="392" r:id="rId21"/>
    <p:sldId id="412" r:id="rId22"/>
    <p:sldId id="413" r:id="rId23"/>
    <p:sldId id="414" r:id="rId24"/>
    <p:sldId id="41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497018-58A5-48A1-B0F4-6E36870BEC80}" v="4" dt="2022-10-24T09:10:23.3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579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#125</a:t>
            </a:r>
            <a:r>
              <a:rPr lang="sv-SE" altLang="en-US" sz="1200" b="1" dirty="0">
                <a:latin typeface="Arial "/>
              </a:rPr>
              <a:t>	</a:t>
            </a:r>
          </a:p>
          <a:p>
            <a:pPr eaLnBrk="1" hangingPunct="1">
              <a:defRPr/>
            </a:pPr>
            <a:r>
              <a:rPr lang="sv-SE" altLang="en-US" sz="1200" b="1" dirty="0">
                <a:latin typeface="Arial "/>
              </a:rPr>
              <a:t>Toulouse,France, 14th - 18th November 2022</a:t>
            </a: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C3-225001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5/Inbox/Draft"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25/Inbo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5/Docs/C3-225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ct/WG1_mm-cc-sm_ex-CN1/TSGC1_139_Toulouse/Invitation" TargetMode="External"/><Relationship Id="rId3" Type="http://schemas.openxmlformats.org/officeDocument/2006/relationships/image" Target="../media/image4.png"/><Relationship Id="rId7" Type="http://schemas.openxmlformats.org/officeDocument/2006/relationships/hyperlink" Target="https://www.3gpp.org/ftp/tsg_ct/WG3_interworking_ex-CN3/TSGC3_125/Docs/C3-225000.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portal.3gpp.org/" TargetMode="External"/><Relationship Id="rId5" Type="http://schemas.openxmlformats.org/officeDocument/2006/relationships/image" Target="../media/image6.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ct/WG3_interworking_ex-CN3/TSGC3_125/Docs/C3-225004.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5/Docs/C3-225003.zip" TargetMode="External"/><Relationship Id="rId5" Type="http://schemas.openxmlformats.org/officeDocument/2006/relationships/hyperlink" Target="https://www.3gpp.org/ftp/tsg_ct/WG3_interworking_ex-CN3/TSGC3_125/Docs/C3-225005.zip" TargetMode="External"/><Relationship Id="rId4" Type="http://schemas.openxmlformats.org/officeDocument/2006/relationships/hyperlink" Target="https://www.3gpp.org/ftp/tsg_ct/WG3_interworking_ex-CN3/TSGC3_125/Inbox/ChairNotes/draft_C3-225003.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ct/WG3_interworking_ex-CN3/TSGC3_125/Docs/C3-225003.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25/Inbox/ChairNote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1_mm-cc-sm_ex-CN1/TSGC1_139_Toulouse/Invitatio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25/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8781" y="1737225"/>
            <a:ext cx="7886700" cy="1704022"/>
          </a:xfrm>
        </p:spPr>
        <p:txBody>
          <a:bodyPr/>
          <a:lstStyle/>
          <a:p>
            <a:pPr eaLnBrk="1" hangingPunct="1"/>
            <a:r>
              <a:rPr lang="en-GB" altLang="en-US" dirty="0"/>
              <a:t>Meeting guidance for 3GPP CT3#125</a:t>
            </a:r>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65611" y="1690688"/>
            <a:ext cx="11660778" cy="4832032"/>
          </a:xfrm>
        </p:spPr>
        <p:txBody>
          <a:bodyPr/>
          <a:lstStyle/>
          <a:p>
            <a:pPr lvl="0"/>
            <a:r>
              <a:rPr lang="en-GB" altLang="zh-CN" sz="2400" b="1" dirty="0"/>
              <a:t>Naming convention for emails subject field</a:t>
            </a:r>
            <a:r>
              <a:rPr lang="en-GB" altLang="zh-CN" sz="2400" dirty="0"/>
              <a:t>:</a:t>
            </a:r>
            <a:endParaRPr lang="zh-CN" altLang="zh-CN" sz="2400" dirty="0"/>
          </a:p>
          <a:p>
            <a:pPr marL="0" indent="0">
              <a:buNone/>
            </a:pPr>
            <a:r>
              <a:rPr lang="en-GB" altLang="zh-CN" sz="2000" b="1" dirty="0"/>
              <a:t>       [WIC] [Agenda item] [</a:t>
            </a:r>
            <a:r>
              <a:rPr lang="en-GB" altLang="zh-CN" sz="2000" b="1" dirty="0" err="1"/>
              <a:t>Tdoc</a:t>
            </a:r>
            <a:r>
              <a:rPr lang="en-GB" altLang="zh-CN" sz="2000" b="1" dirty="0"/>
              <a:t> number] [version] [Title]</a:t>
            </a:r>
            <a:endParaRPr lang="zh-CN" altLang="zh-CN" sz="2000" dirty="0"/>
          </a:p>
          <a:p>
            <a:pPr lvl="1"/>
            <a:r>
              <a:rPr lang="en-US" altLang="zh-CN" sz="2000" dirty="0"/>
              <a:t>(p)CR example (second line indicates mirror CRs):</a:t>
            </a:r>
            <a:endParaRPr lang="zh-CN" altLang="zh-CN" sz="2000" dirty="0"/>
          </a:p>
          <a:p>
            <a:pPr marL="457200" lvl="1" indent="0">
              <a:buNone/>
            </a:pPr>
            <a:r>
              <a:rPr lang="en-US" altLang="zh-CN" sz="2000" dirty="0"/>
              <a:t>	</a:t>
            </a:r>
            <a:r>
              <a:rPr lang="en-US" altLang="zh-CN" sz="1400" dirty="0"/>
              <a:t>[</a:t>
            </a:r>
            <a:r>
              <a:rPr lang="en-US" altLang="zh-CN" sz="1400" dirty="0" err="1"/>
              <a:t>pfdManEnh</a:t>
            </a:r>
            <a:r>
              <a:rPr lang="en-US" altLang="zh-CN" sz="1400" dirty="0"/>
              <a:t>] [17.3] [C3-215158] [r0] [Correction to PFD procedures]</a:t>
            </a:r>
          </a:p>
          <a:p>
            <a:pPr marL="457200" lvl="1" indent="0">
              <a:buNone/>
            </a:pPr>
            <a:r>
              <a:rPr lang="en-US" altLang="zh-CN" sz="1400" dirty="0"/>
              <a:t>	[</a:t>
            </a:r>
            <a:r>
              <a:rPr lang="en-US" altLang="zh-CN" sz="1400" dirty="0" err="1"/>
              <a:t>pfdManEnh</a:t>
            </a:r>
            <a:r>
              <a:rPr lang="en-US" altLang="zh-CN" sz="1400" dirty="0"/>
              <a:t>] [17.3] [C3-215160+mirrors] [r0] [Correction to PFD procedures]</a:t>
            </a:r>
            <a:endParaRPr lang="zh-CN" altLang="zh-CN" sz="1400" dirty="0"/>
          </a:p>
          <a:p>
            <a:pPr lvl="1"/>
            <a:r>
              <a:rPr lang="en-US" altLang="zh-CN" sz="2000" dirty="0"/>
              <a:t>New or Revised WID example:</a:t>
            </a:r>
            <a:endParaRPr lang="zh-CN" altLang="zh-CN" sz="2000" dirty="0"/>
          </a:p>
          <a:p>
            <a:pPr marL="457200" lvl="1" indent="0">
              <a:buNone/>
            </a:pPr>
            <a:r>
              <a:rPr lang="en-US" altLang="zh-CN" sz="2000" dirty="0"/>
              <a:t>	</a:t>
            </a:r>
            <a:r>
              <a:rPr lang="en-US" altLang="zh-CN" sz="1400" dirty="0"/>
              <a:t>[eNA_Ph2] [17.1.1] [C3-215314] [r0] [Revised WID on Enablers for Network Automation for 5G]</a:t>
            </a:r>
            <a:endParaRPr lang="zh-CN" altLang="zh-CN" sz="1400" dirty="0"/>
          </a:p>
          <a:p>
            <a:pPr lvl="1"/>
            <a:r>
              <a:rPr lang="en-US" altLang="zh-CN" sz="2000" dirty="0"/>
              <a:t>Discussion Paper example:</a:t>
            </a:r>
            <a:endParaRPr lang="zh-CN" altLang="zh-CN" sz="2000" dirty="0"/>
          </a:p>
          <a:p>
            <a:pPr marL="457200" lvl="1" indent="0">
              <a:buNone/>
            </a:pPr>
            <a:r>
              <a:rPr lang="en-US" altLang="zh-CN" sz="2000" dirty="0"/>
              <a:t>	</a:t>
            </a:r>
            <a:r>
              <a:rPr lang="en-US" altLang="zh-CN" sz="1400" dirty="0"/>
              <a:t>[EDGEAPP] [17.9] [C3-215118] [r0] [Application Context Relocation (ACR) issue; multiple unused ACRs]</a:t>
            </a:r>
            <a:endParaRPr lang="zh-CN" altLang="zh-CN" sz="1400" dirty="0"/>
          </a:p>
          <a:p>
            <a:pPr lvl="1"/>
            <a:r>
              <a:rPr lang="en-US" altLang="zh-CN" sz="2000" dirty="0"/>
              <a:t>Work plan example:</a:t>
            </a:r>
            <a:endParaRPr lang="zh-CN" altLang="zh-CN" sz="2000" dirty="0"/>
          </a:p>
          <a:p>
            <a:pPr marL="914400" lvl="2" indent="0">
              <a:buNone/>
            </a:pPr>
            <a:r>
              <a:rPr lang="en-US" altLang="zh-CN" sz="1400" dirty="0"/>
              <a:t>[EDGEAPP] [17.9] [C3-215232] [r0] [Work plan for CT3 aspects of EDGEAPP]</a:t>
            </a:r>
            <a:endParaRPr lang="zh-CN" altLang="zh-CN" sz="1400" dirty="0"/>
          </a:p>
          <a:p>
            <a:pPr lvl="1"/>
            <a:r>
              <a:rPr lang="en-US" altLang="zh-CN" sz="2000" dirty="0"/>
              <a:t>Received LS example:</a:t>
            </a:r>
            <a:endParaRPr lang="zh-CN" altLang="zh-CN" sz="2000" dirty="0"/>
          </a:p>
          <a:p>
            <a:pPr marL="914400" lvl="2" indent="0">
              <a:buNone/>
            </a:pPr>
            <a:r>
              <a:rPr lang="en-US" altLang="zh-CN" sz="1400" dirty="0"/>
              <a:t>[-] [6] [C3-215316] [r0] [LS on question and feedback about the EVEX Work Item]</a:t>
            </a:r>
            <a:endParaRPr lang="zh-CN" altLang="zh-CN" sz="1400" dirty="0"/>
          </a:p>
          <a:p>
            <a:pPr lvl="1"/>
            <a:r>
              <a:rPr lang="en-US" altLang="zh-CN" sz="1800" dirty="0"/>
              <a:t>O</a:t>
            </a:r>
            <a:r>
              <a:rPr lang="en-US" altLang="zh-CN" sz="2000" dirty="0"/>
              <a:t>utgoing LS example:</a:t>
            </a:r>
            <a:endParaRPr lang="zh-CN" altLang="zh-CN" sz="2000" dirty="0"/>
          </a:p>
          <a:p>
            <a:pPr marL="914400" lvl="2" indent="0">
              <a:buNone/>
            </a:pPr>
            <a:r>
              <a:rPr lang="en-US" altLang="zh-CN" sz="1400" dirty="0"/>
              <a:t>[TEI17] [17.39.2] [C3-216137] [r0] [LS on a new AVP in TS 29.214]</a:t>
            </a:r>
            <a:endParaRPr lang="zh-CN" altLang="zh-CN" sz="1400" dirty="0"/>
          </a:p>
        </p:txBody>
      </p:sp>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lvl="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require revision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still some comments are not considered.</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further editorial comments.</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disagree due to no stage 2 requirement.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fine with r1.</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would like to co-sign.</a:t>
            </a:r>
            <a:endParaRPr lang="zh-CN" altLang="zh-CN" sz="1400" dirty="0"/>
          </a:p>
          <a:p>
            <a:pPr lvl="1"/>
            <a:r>
              <a:rPr lang="en-GB" altLang="zh-CN" sz="1800" b="1" dirty="0" smtClean="0">
                <a:solidFill>
                  <a:srgbClr val="FF0000"/>
                </a:solidFill>
              </a:rPr>
              <a:t>Comments provided by emails may not be implemented into the Chair Notes since no much time for the Chair to check the emails during the F2F meeting, especially on Friday, the last day of the meeting</a:t>
            </a:r>
          </a:p>
          <a:p>
            <a:pPr lvl="1"/>
            <a:r>
              <a:rPr lang="en-GB" altLang="zh-CN" sz="1800" b="1" dirty="0">
                <a:solidFill>
                  <a:srgbClr val="FF0000"/>
                </a:solidFill>
              </a:rPr>
              <a:t>E</a:t>
            </a:r>
            <a:r>
              <a:rPr lang="en-GB" altLang="zh-CN" sz="1800" b="1" dirty="0" smtClean="0">
                <a:solidFill>
                  <a:srgbClr val="FF0000"/>
                </a:solidFill>
              </a:rPr>
              <a:t>mails </a:t>
            </a:r>
            <a:r>
              <a:rPr lang="en-GB" altLang="zh-CN" sz="1800" b="1" dirty="0">
                <a:solidFill>
                  <a:srgbClr val="FF0000"/>
                </a:solidFill>
              </a:rPr>
              <a:t>without the </a:t>
            </a:r>
            <a:r>
              <a:rPr lang="en-GB" altLang="zh-CN" sz="1800" b="1" dirty="0" smtClean="0">
                <a:solidFill>
                  <a:srgbClr val="FF0000"/>
                </a:solidFill>
              </a:rPr>
              <a:t>tag will </a:t>
            </a:r>
            <a:r>
              <a:rPr lang="en-GB" altLang="zh-CN" sz="1800" b="1" dirty="0">
                <a:solidFill>
                  <a:srgbClr val="FF0000"/>
                </a:solidFill>
              </a:rPr>
              <a:t>NOT be implemented into the Chair N</a:t>
            </a:r>
            <a:r>
              <a:rPr lang="en-GB" altLang="zh-CN" sz="1800" b="1" dirty="0" smtClean="0">
                <a:solidFill>
                  <a:srgbClr val="FF0000"/>
                </a:solidFill>
              </a:rPr>
              <a:t>otes</a:t>
            </a:r>
          </a:p>
        </p:txBody>
      </p:sp>
    </p:spTree>
    <p:extLst>
      <p:ext uri="{BB962C8B-B14F-4D97-AF65-F5344CB8AC3E}">
        <p14:creationId xmlns:p14="http://schemas.microsoft.com/office/powerpoint/2010/main" val="237113302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lvl="0"/>
            <a:r>
              <a:rPr lang="en-GB" altLang="zh-CN" sz="2400" dirty="0"/>
              <a:t>The preliminary versions of the revised contributions will be stored under a sub-folder in 3GPP server. Like e-meetings, </a:t>
            </a:r>
            <a:r>
              <a:rPr lang="en-GB" altLang="zh-CN" sz="2400" b="1" dirty="0"/>
              <a:t>each sub-folder is created for each work item within the Draft folder</a:t>
            </a:r>
            <a:r>
              <a:rPr lang="en-GB" altLang="zh-CN" sz="2400" dirty="0"/>
              <a:t>:</a:t>
            </a:r>
            <a:endParaRPr lang="zh-CN" altLang="zh-CN" sz="2400" dirty="0"/>
          </a:p>
          <a:p>
            <a:pPr lvl="1"/>
            <a:r>
              <a:rPr lang="en-GB" altLang="zh-CN" u="sng" dirty="0">
                <a:hlinkClick r:id="rId2"/>
              </a:rPr>
              <a:t>https://www.3gpp.org/ftp/tsg_ct/WG3_interworking_ex-CN3/TSGC3_125/Inbox/Draft</a:t>
            </a:r>
            <a:endParaRPr lang="en-GB" altLang="zh-CN" u="sng" dirty="0"/>
          </a:p>
          <a:p>
            <a:r>
              <a:rPr lang="en-GB" altLang="zh-CN" sz="2400" dirty="0"/>
              <a:t>The naming convention for the revised contributions in the Draft folder should </a:t>
            </a:r>
            <a:r>
              <a:rPr lang="en-GB" altLang="zh-CN" sz="2400" b="1" dirty="0"/>
              <a:t>correspond to the original </a:t>
            </a:r>
            <a:r>
              <a:rPr lang="en-GB" altLang="zh-CN" sz="2400" b="1" dirty="0" err="1"/>
              <a:t>Tdoc</a:t>
            </a:r>
            <a:r>
              <a:rPr lang="en-GB" altLang="zh-CN" sz="2400" b="1" dirty="0"/>
              <a:t> number followed by the draft revision number, </a:t>
            </a:r>
            <a:r>
              <a:rPr lang="en-GB" altLang="zh-CN" sz="2400" dirty="0"/>
              <a:t>e.g. C3-216050_r1, C3-216050_r2</a:t>
            </a:r>
            <a:endParaRPr lang="en-GB" altLang="zh-CN" sz="2400" u="sng" dirty="0"/>
          </a:p>
          <a:p>
            <a:r>
              <a:rPr lang="en-GB" altLang="zh-CN" sz="2400" b="1" dirty="0"/>
              <a:t>For the contributions that no remote participants are involved into the discussion, the preliminary revisions will also be stored under the Draft folder</a:t>
            </a:r>
            <a:r>
              <a:rPr lang="en-GB" altLang="zh-CN" sz="2400" dirty="0"/>
              <a:t>, the contributors can inform of the interested delegates during the meeting or offline</a:t>
            </a:r>
            <a:endParaRPr lang="en-US" altLang="zh-CN"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74171" y="1690688"/>
            <a:ext cx="11547566" cy="4351338"/>
          </a:xfrm>
        </p:spPr>
        <p:txBody>
          <a:bodyPr/>
          <a:lstStyle/>
          <a:p>
            <a:r>
              <a:rPr lang="en-GB" altLang="zh-CN" sz="1800" dirty="0"/>
              <a:t>During email discussion procedure, the revised documents will NOT be shared by email as an attachment, only the link of the new draft contribution will be included in the corresponding email, in order to optimize the search of new stored files</a:t>
            </a:r>
          </a:p>
          <a:p>
            <a:r>
              <a:rPr lang="en-GB" altLang="zh-CN" sz="1800" dirty="0"/>
              <a:t>The naming convention for the revised contribution used in the email should be aligned with should be aligned with the naming convention in the Draft folder</a:t>
            </a:r>
            <a:r>
              <a:rPr lang="en-GB" altLang="zh-CN" sz="1800" b="1" dirty="0"/>
              <a:t>,</a:t>
            </a:r>
            <a:r>
              <a:rPr lang="en-GB" altLang="zh-CN" sz="1800" dirty="0"/>
              <a:t> e.g. revised version with comments provided in an email with title: [eNA_Ph2] [17.23] [C3-216050] [r0] [Adding DCCF as SMF event exposure NF service consumer] should be called as </a:t>
            </a:r>
            <a:r>
              <a:rPr lang="en-GB" altLang="zh-CN" sz="1800" b="1" dirty="0"/>
              <a:t>C3-216050_r1</a:t>
            </a:r>
            <a:r>
              <a:rPr lang="en-GB" altLang="zh-CN" sz="1800" dirty="0"/>
              <a:t>. New comments to that revision should use the email title: [eNA_Ph2] [17.23] [C3-216050] [</a:t>
            </a:r>
            <a:r>
              <a:rPr lang="en-GB" altLang="zh-CN" sz="1800" b="1" dirty="0"/>
              <a:t>r1</a:t>
            </a:r>
            <a:r>
              <a:rPr lang="en-GB" altLang="zh-CN" sz="1800" dirty="0"/>
              <a:t>] [Adding DCCF as SMF event exposure NF service consumer</a:t>
            </a:r>
            <a:r>
              <a:rPr lang="en-GB" altLang="zh-CN" sz="1800" dirty="0" smtClean="0"/>
              <a:t>]</a:t>
            </a:r>
            <a:endParaRPr lang="zh-CN" altLang="zh-CN" sz="18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a:t>
            </a:r>
            <a:r>
              <a:rPr lang="en-GB" altLang="zh-CN" sz="1800" dirty="0" smtClean="0"/>
              <a:t>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p"/>
            </a:pPr>
            <a:r>
              <a:rPr lang="en-GB" altLang="zh-CN" sz="1600" dirty="0"/>
              <a:t>example: [5GS_Ph1-CT] [15.2.3] [C3-216582+mirrors] [r0] [Essential correction to immediate report]</a:t>
            </a:r>
            <a:endParaRPr lang="zh-CN" altLang="zh-CN" sz="1600" dirty="0"/>
          </a:p>
          <a:p>
            <a:pPr lvl="1"/>
            <a:r>
              <a:rPr lang="en-GB" altLang="zh-CN" sz="1800" dirty="0"/>
              <a:t>When a company confirms it is fine with a draft revision, it should indicate the acceptable draft revision in the email (e.g. r1, r2, etc</a:t>
            </a:r>
            <a:r>
              <a:rPr lang="en-GB" altLang="zh-CN" sz="1800" dirty="0" smtClean="0"/>
              <a:t>.)</a:t>
            </a:r>
            <a:endParaRPr lang="zh-CN" altLang="zh-CN" sz="1800" dirty="0"/>
          </a:p>
          <a:p>
            <a:pPr lvl="1"/>
            <a:r>
              <a:rPr lang="en-GB" altLang="zh-CN" sz="1800" dirty="0"/>
              <a:t>For a CR, the draft revision number in the email is not equal to the official “rev” field of the cover sheet. </a:t>
            </a:r>
            <a:r>
              <a:rPr lang="en-GB" altLang="zh-CN" sz="1800" b="1" dirty="0"/>
              <a:t>The “rev” field of the cover sheet shall be upgraded only when the </a:t>
            </a:r>
            <a:r>
              <a:rPr lang="en-GB" altLang="zh-CN" sz="1800" b="1" dirty="0" err="1"/>
              <a:t>Tdoc</a:t>
            </a:r>
            <a:r>
              <a:rPr lang="en-GB" altLang="zh-CN" sz="1800" b="1" dirty="0"/>
              <a:t> number is </a:t>
            </a:r>
            <a:r>
              <a:rPr lang="en-GB" altLang="zh-CN" sz="1800" b="1" dirty="0" smtClean="0"/>
              <a:t>changed</a:t>
            </a:r>
            <a:endParaRPr lang="en-US" altLang="en-US" sz="1800" dirty="0"/>
          </a:p>
        </p:txBody>
      </p:sp>
    </p:spTree>
    <p:extLst>
      <p:ext uri="{BB962C8B-B14F-4D97-AF65-F5344CB8AC3E}">
        <p14:creationId xmlns:p14="http://schemas.microsoft.com/office/powerpoint/2010/main" val="86410366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6091" y="1773373"/>
            <a:ext cx="11286309" cy="4679677"/>
          </a:xfrm>
        </p:spPr>
        <p:txBody>
          <a:bodyPr/>
          <a:lstStyle/>
          <a:p>
            <a:pPr lvl="0"/>
            <a:r>
              <a:rPr lang="en-GB" altLang="zh-CN" sz="24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a:t>
            </a:r>
            <a:r>
              <a:rPr lang="en-GB" altLang="zh-CN" sz="2400" dirty="0" smtClean="0"/>
              <a:t>Item</a:t>
            </a:r>
            <a:endParaRPr lang="en-US" altLang="zh-CN" sz="2400" dirty="0"/>
          </a:p>
          <a:p>
            <a:pPr lvl="0"/>
            <a:r>
              <a:rPr lang="en-GB" altLang="zh-CN" sz="2400" dirty="0"/>
              <a:t>Pre-agreed documents will be marked as agreed in the DAD </a:t>
            </a:r>
            <a:r>
              <a:rPr lang="en-GB" altLang="zh-CN" sz="2400" b="1" dirty="0"/>
              <a:t>in the last two days</a:t>
            </a:r>
            <a:r>
              <a:rPr lang="en-GB" altLang="zh-CN" sz="2400" dirty="0"/>
              <a:t>, </a:t>
            </a:r>
            <a:r>
              <a:rPr lang="en-GB" altLang="zh-CN" sz="2400" b="1" dirty="0"/>
              <a:t>30 </a:t>
            </a:r>
            <a:r>
              <a:rPr lang="en-GB" altLang="zh-CN" sz="2400" b="1" dirty="0" err="1"/>
              <a:t>mins</a:t>
            </a:r>
            <a:r>
              <a:rPr lang="en-GB" altLang="zh-CN" sz="2400" b="1" dirty="0"/>
              <a:t> before the meeting or during the meeting</a:t>
            </a:r>
            <a:r>
              <a:rPr lang="en-GB" altLang="zh-CN" sz="2400" dirty="0"/>
              <a:t>, when there are no more </a:t>
            </a:r>
            <a:r>
              <a:rPr lang="en-GB" altLang="zh-CN" sz="2400" dirty="0" smtClean="0"/>
              <a:t>comments, the </a:t>
            </a:r>
            <a:r>
              <a:rPr lang="en-GB" altLang="zh-CN" sz="2400" dirty="0" err="1"/>
              <a:t>Tdoc</a:t>
            </a:r>
            <a:r>
              <a:rPr lang="en-GB" altLang="zh-CN" sz="2400" dirty="0"/>
              <a:t> is reserved and available in the Inbox folder: </a:t>
            </a:r>
            <a:r>
              <a:rPr lang="en-GB" altLang="zh-CN" sz="2400" dirty="0">
                <a:hlinkClick r:id="rId2"/>
              </a:rPr>
              <a:t>https://www.3gpp.org/ftp/tsg_ct/WG3_interworking_ex-CN3/TSGC3_125/Inbox</a:t>
            </a:r>
            <a:endParaRPr lang="zh-CN" altLang="zh-CN" sz="24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r>
              <a:rPr lang="en-US" altLang="zh-CN" dirty="0"/>
              <a:t>The meeting will officially end at 15:30 CET (14:30 UTC, estimated time) on Friday 18</a:t>
            </a:r>
            <a:r>
              <a:rPr lang="en-US" altLang="zh-CN" baseline="30000" dirty="0"/>
              <a:t>th</a:t>
            </a:r>
            <a:r>
              <a:rPr lang="en-US" altLang="zh-CN" dirty="0"/>
              <a:t> November, 2022</a:t>
            </a:r>
          </a:p>
          <a:p>
            <a:endParaRPr lang="en-US" altLang="zh-CN" dirty="0"/>
          </a:p>
          <a:p>
            <a:endParaRPr lang="en-US" altLang="zh-CN" dirty="0"/>
          </a:p>
          <a:p>
            <a:endParaRPr lang="en-US" altLang="zh-CN"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825625"/>
            <a:ext cx="11216640" cy="4351338"/>
          </a:xfrm>
        </p:spPr>
        <p:txBody>
          <a:bodyPr/>
          <a:lstStyle/>
          <a:p>
            <a:pPr lvl="0"/>
            <a:r>
              <a:rPr lang="en-GB" altLang="zh-CN" sz="2400" dirty="0"/>
              <a:t>The </a:t>
            </a:r>
            <a:r>
              <a:rPr lang="en-GB" altLang="zh-CN" sz="2400" dirty="0" err="1"/>
              <a:t>Tdoc</a:t>
            </a:r>
            <a:r>
              <a:rPr lang="en-GB" altLang="zh-CN" sz="2400" dirty="0"/>
              <a:t> numbers for CRs/DP of </a:t>
            </a:r>
            <a:r>
              <a:rPr lang="en-GB" altLang="zh-CN" sz="2400" dirty="0" err="1"/>
              <a:t>OpenAPI</a:t>
            </a:r>
            <a:r>
              <a:rPr lang="en-GB" altLang="zh-CN" sz="2400" dirty="0"/>
              <a:t> version update, new TSs/TR, presentation sheets, exception sheets for WIs will be handled during the email approval procedure</a:t>
            </a:r>
            <a:endParaRPr lang="zh-CN" altLang="zh-CN" sz="2400" dirty="0"/>
          </a:p>
          <a:p>
            <a:r>
              <a:rPr lang="en-US" altLang="zh-CN" sz="2400" dirty="0"/>
              <a:t>Rapporteurs will implement all the CRs agreed in CT3#125 meeting into the SBI-related TSs under change control, and also implement all the </a:t>
            </a:r>
            <a:r>
              <a:rPr lang="en-US" altLang="zh-CN" sz="2400" dirty="0" err="1"/>
              <a:t>pCRs</a:t>
            </a:r>
            <a:r>
              <a:rPr lang="en-US" altLang="zh-CN" sz="2400" dirty="0"/>
              <a:t> agreed in CT3#125 meeting into the new TSs not under change control, if any</a:t>
            </a:r>
          </a:p>
          <a:p>
            <a:r>
              <a:rPr lang="en-US" altLang="zh-CN" sz="2400" dirty="0"/>
              <a:t>MCC (Dongwook) will implement all the CRs agreed in CT3#125 meeting into the Non-SBI TSs under change control</a:t>
            </a:r>
          </a:p>
          <a:p>
            <a:r>
              <a:rPr lang="en-GB" altLang="zh-CN" sz="2400" dirty="0"/>
              <a:t>Rapporteurs will store the </a:t>
            </a:r>
            <a:r>
              <a:rPr lang="en-GB" altLang="zh-CN" sz="2400" dirty="0" err="1"/>
              <a:t>OpenAPI</a:t>
            </a:r>
            <a:r>
              <a:rPr lang="en-GB" altLang="zh-CN" sz="2400" dirty="0"/>
              <a:t> files in 3GPP Forge as per current procedures, and will indicate, on the CT3 reflector, the syntax errors which will be solved by bringing revision to the subsequent CT3 meeting.</a:t>
            </a:r>
          </a:p>
          <a:p>
            <a:pPr marL="0" indent="0">
              <a:buNone/>
            </a:pPr>
            <a:r>
              <a:rPr lang="en-GB" altLang="zh-CN" sz="2000" dirty="0"/>
              <a:t>For more details about the procedure after the CT3#123e meeting, </a:t>
            </a:r>
            <a:r>
              <a:rPr lang="en-GB" altLang="zh-CN" sz="2000" dirty="0" smtClean="0"/>
              <a:t>please refer </a:t>
            </a:r>
            <a:r>
              <a:rPr lang="en-GB" altLang="zh-CN" sz="2000" dirty="0"/>
              <a:t>to </a:t>
            </a:r>
            <a:r>
              <a:rPr lang="en-GB" altLang="zh-CN" sz="2000" dirty="0">
                <a:hlinkClick r:id="rId2"/>
              </a:rPr>
              <a:t>C3-225002</a:t>
            </a:r>
            <a:r>
              <a:rPr lang="en-GB" altLang="zh-CN" sz="2000" dirty="0"/>
              <a:t>, which will be shared by the </a:t>
            </a:r>
            <a:r>
              <a:rPr lang="en-GB" altLang="zh-CN" sz="2000" dirty="0" smtClean="0"/>
              <a:t>Chair to the </a:t>
            </a:r>
            <a:r>
              <a:rPr lang="en-GB" altLang="zh-CN" sz="2000" dirty="0"/>
              <a:t>CT3 reflector when the meeting is </a:t>
            </a:r>
            <a:r>
              <a:rPr lang="en-GB" altLang="zh-CN" sz="2000" dirty="0" smtClean="0"/>
              <a:t>officially closed</a:t>
            </a:r>
            <a:r>
              <a:rPr lang="en-GB" altLang="zh-CN" sz="2000" dirty="0"/>
              <a:t>.</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Future CT3 meetings in 2023</a:t>
            </a:r>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p:txBody>
          <a:bodyPr/>
          <a:lstStyle/>
          <a:p>
            <a:r>
              <a:rPr lang="fr-FR" altLang="zh-CN" sz="2400" dirty="0"/>
              <a:t>CT3#126		February		</a:t>
            </a:r>
            <a:r>
              <a:rPr lang="en-US" altLang="zh-CN" sz="2400" dirty="0"/>
              <a:t>F2F, TBD</a:t>
            </a:r>
            <a:endParaRPr lang="zh-CN" altLang="zh-CN" sz="2400" dirty="0"/>
          </a:p>
          <a:p>
            <a:r>
              <a:rPr lang="fr-FR" altLang="zh-CN" sz="2400" dirty="0"/>
              <a:t>CT3#127e		April			E-meeting</a:t>
            </a:r>
            <a:endParaRPr lang="zh-CN" altLang="zh-CN" sz="2400" dirty="0"/>
          </a:p>
          <a:p>
            <a:r>
              <a:rPr lang="fr-FR" altLang="zh-CN" sz="2400" dirty="0"/>
              <a:t>CT3#128		May			F2F, Europe or Signapore (</a:t>
            </a:r>
            <a:r>
              <a:rPr lang="en-GB" altLang="zh-CN" sz="2400" dirty="0"/>
              <a:t>TBD</a:t>
            </a:r>
            <a:r>
              <a:rPr lang="fr-FR" altLang="zh-CN" sz="2400" dirty="0"/>
              <a:t>)</a:t>
            </a:r>
          </a:p>
          <a:p>
            <a:r>
              <a:rPr lang="en-US" altLang="zh-CN" sz="2400" dirty="0"/>
              <a:t>CT3#129		August			</a:t>
            </a:r>
            <a:r>
              <a:rPr lang="fr-FR" altLang="zh-CN" sz="2400" dirty="0"/>
              <a:t>F2F, Europe</a:t>
            </a:r>
            <a:endParaRPr lang="zh-CN" altLang="zh-CN" sz="2400" dirty="0"/>
          </a:p>
          <a:p>
            <a:r>
              <a:rPr lang="fr-FR" altLang="zh-CN" sz="2400" dirty="0"/>
              <a:t>CT3#130</a:t>
            </a:r>
            <a:r>
              <a:rPr lang="en-US" altLang="zh-CN" sz="2400" dirty="0"/>
              <a:t>e		</a:t>
            </a:r>
            <a:r>
              <a:rPr lang="fr-FR" altLang="zh-CN" sz="2400" dirty="0"/>
              <a:t>October		E-meeting</a:t>
            </a:r>
            <a:endParaRPr lang="zh-CN" altLang="zh-CN" sz="2400" dirty="0"/>
          </a:p>
          <a:p>
            <a:r>
              <a:rPr lang="fr-FR" altLang="zh-CN" sz="2400" dirty="0"/>
              <a:t>CT3#131		November		F2F, NA</a:t>
            </a:r>
            <a:endParaRPr lang="zh-CN" altLang="zh-CN" sz="2400" dirty="0"/>
          </a:p>
        </p:txBody>
      </p:sp>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lvl="0"/>
            <a:r>
              <a:rPr lang="fr-FR" altLang="zh-CN" sz="2400" dirty="0"/>
              <a:t>December 2021		Stage 1 completed</a:t>
            </a:r>
            <a:endParaRPr lang="zh-CN" altLang="zh-CN" sz="2400" dirty="0"/>
          </a:p>
          <a:p>
            <a:pPr lvl="0"/>
            <a:r>
              <a:rPr lang="fr-FR" altLang="zh-CN" sz="2400" dirty="0"/>
              <a:t>March 2023			</a:t>
            </a:r>
            <a:r>
              <a:rPr lang="fr-FR" altLang="zh-CN" sz="2400" dirty="0" smtClean="0"/>
              <a:t>Planed </a:t>
            </a:r>
            <a:r>
              <a:rPr lang="fr-FR" altLang="zh-CN" sz="2400" dirty="0"/>
              <a:t>Stage 2 freeze</a:t>
            </a:r>
            <a:endParaRPr lang="zh-CN" altLang="zh-CN" sz="2400" dirty="0"/>
          </a:p>
          <a:p>
            <a:pPr lvl="0"/>
            <a:r>
              <a:rPr lang="fr-FR" altLang="zh-CN" sz="2400" dirty="0"/>
              <a:t>December 2023		Planed Stage 3 freeze</a:t>
            </a:r>
            <a:endParaRPr lang="zh-CN" altLang="zh-CN" sz="2400" dirty="0"/>
          </a:p>
          <a:p>
            <a:pPr lvl="0"/>
            <a:r>
              <a:rPr lang="fr-FR" altLang="zh-CN" sz="2400" dirty="0"/>
              <a:t>March 2024</a:t>
            </a:r>
            <a:r>
              <a:rPr lang="fr-FR" altLang="zh-CN" dirty="0"/>
              <a:t>		</a:t>
            </a:r>
            <a:r>
              <a:rPr lang="fr-FR" altLang="zh-CN" dirty="0" smtClean="0"/>
              <a:t>	</a:t>
            </a:r>
            <a:r>
              <a:rPr lang="fr-FR" altLang="zh-CN" sz="2400" dirty="0" smtClean="0"/>
              <a:t>Planed </a:t>
            </a:r>
            <a:r>
              <a:rPr lang="fr-FR" altLang="zh-CN" sz="2400" dirty="0"/>
              <a:t>Protocol Coding Freeze </a:t>
            </a:r>
            <a:br>
              <a:rPr lang="fr-FR" altLang="zh-CN" sz="2400" dirty="0"/>
            </a:br>
            <a:r>
              <a:rPr lang="fr-FR" altLang="zh-CN" sz="2400" dirty="0"/>
              <a:t>				(ASN.1 and OpenAPI)</a:t>
            </a:r>
            <a:endParaRPr lang="zh-CN" altLang="zh-CN" sz="24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smtClean="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CT3#125 </a:t>
            </a:r>
            <a:r>
              <a:rPr lang="en-GB" altLang="en-US" dirty="0" smtClean="0"/>
              <a:t>meeting       (1/2)</a:t>
            </a:r>
            <a:endParaRPr lang="en-GB" altLang="en-US" dirty="0"/>
          </a:p>
        </p:txBody>
      </p:sp>
      <p:grpSp>
        <p:nvGrpSpPr>
          <p:cNvPr id="90" name="Group 2"/>
          <p:cNvGrpSpPr>
            <a:grpSpLocks/>
          </p:cNvGrpSpPr>
          <p:nvPr/>
        </p:nvGrpSpPr>
        <p:grpSpPr bwMode="auto">
          <a:xfrm>
            <a:off x="1180308" y="3498215"/>
            <a:ext cx="1041400" cy="1052512"/>
            <a:chOff x="691" y="2077"/>
            <a:chExt cx="656" cy="663"/>
          </a:xfrm>
        </p:grpSpPr>
        <p:pic>
          <p:nvPicPr>
            <p:cNvPr id="91" name="Picture 3" descr="circuler_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691" y="2077"/>
              <a:ext cx="656" cy="662"/>
            </a:xfrm>
            <a:prstGeom prst="rect">
              <a:avLst/>
            </a:prstGeom>
            <a:noFill/>
            <a:ln w="9525">
              <a:noFill/>
              <a:miter lim="800000"/>
              <a:headEnd/>
              <a:tailEnd/>
            </a:ln>
          </p:spPr>
        </p:pic>
        <p:sp>
          <p:nvSpPr>
            <p:cNvPr id="92" name="Oval 4"/>
            <p:cNvSpPr>
              <a:spLocks noChangeArrowheads="1"/>
            </p:cNvSpPr>
            <p:nvPr/>
          </p:nvSpPr>
          <p:spPr bwMode="gray">
            <a:xfrm>
              <a:off x="691" y="2077"/>
              <a:ext cx="652" cy="663"/>
            </a:xfrm>
            <a:prstGeom prst="ellipse">
              <a:avLst/>
            </a:prstGeom>
            <a:gradFill rotWithShape="1">
              <a:gsLst>
                <a:gs pos="0">
                  <a:srgbClr val="FF9900"/>
                </a:gs>
                <a:gs pos="50000">
                  <a:srgbClr val="FF9900">
                    <a:gamma/>
                    <a:tint val="22353"/>
                    <a:invGamma/>
                  </a:srgbClr>
                </a:gs>
                <a:gs pos="100000">
                  <a:srgbClr val="FF9900"/>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93" name="Group 5"/>
            <p:cNvGrpSpPr>
              <a:grpSpLocks/>
            </p:cNvGrpSpPr>
            <p:nvPr/>
          </p:nvGrpSpPr>
          <p:grpSpPr bwMode="auto">
            <a:xfrm>
              <a:off x="737" y="2609"/>
              <a:ext cx="575" cy="110"/>
              <a:chOff x="3704" y="1872"/>
              <a:chExt cx="827" cy="156"/>
            </a:xfrm>
          </p:grpSpPr>
          <p:grpSp>
            <p:nvGrpSpPr>
              <p:cNvPr id="94" name="Group 6"/>
              <p:cNvGrpSpPr>
                <a:grpSpLocks/>
              </p:cNvGrpSpPr>
              <p:nvPr/>
            </p:nvGrpSpPr>
            <p:grpSpPr bwMode="auto">
              <a:xfrm rot="-1297425" flipH="1" flipV="1">
                <a:off x="3850" y="1872"/>
                <a:ext cx="681" cy="150"/>
                <a:chOff x="1565" y="2568"/>
                <a:chExt cx="1118" cy="279"/>
              </a:xfrm>
            </p:grpSpPr>
            <p:sp>
              <p:nvSpPr>
                <p:cNvPr id="100" name="AutoShape 7"/>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1" name="AutoShape 8"/>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2" name="AutoShape 9"/>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3" name="AutoShape 10"/>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95" name="Group 11"/>
              <p:cNvGrpSpPr>
                <a:grpSpLocks/>
              </p:cNvGrpSpPr>
              <p:nvPr/>
            </p:nvGrpSpPr>
            <p:grpSpPr bwMode="auto">
              <a:xfrm rot="56115" flipH="1" flipV="1">
                <a:off x="3704" y="1878"/>
                <a:ext cx="681" cy="150"/>
                <a:chOff x="1565" y="2568"/>
                <a:chExt cx="1118" cy="279"/>
              </a:xfrm>
            </p:grpSpPr>
            <p:sp>
              <p:nvSpPr>
                <p:cNvPr id="96" name="AutoShape 12"/>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7" name="AutoShape 13"/>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8" name="AutoShape 14"/>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9" name="AutoShape 15"/>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grpSp>
        <p:nvGrpSpPr>
          <p:cNvPr id="132" name="Group 44"/>
          <p:cNvGrpSpPr>
            <a:grpSpLocks/>
          </p:cNvGrpSpPr>
          <p:nvPr/>
        </p:nvGrpSpPr>
        <p:grpSpPr bwMode="auto">
          <a:xfrm>
            <a:off x="3683017" y="3493452"/>
            <a:ext cx="1041400" cy="1050925"/>
            <a:chOff x="4385" y="2074"/>
            <a:chExt cx="656" cy="662"/>
          </a:xfrm>
        </p:grpSpPr>
        <p:pic>
          <p:nvPicPr>
            <p:cNvPr id="133" name="Picture 45" descr="circuler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a:off x="4385" y="2074"/>
              <a:ext cx="656" cy="661"/>
            </a:xfrm>
            <a:prstGeom prst="rect">
              <a:avLst/>
            </a:prstGeom>
            <a:noFill/>
            <a:ln w="9525">
              <a:noFill/>
              <a:miter lim="800000"/>
              <a:headEnd/>
              <a:tailEnd/>
            </a:ln>
          </p:spPr>
        </p:pic>
        <p:sp>
          <p:nvSpPr>
            <p:cNvPr id="134" name="Oval 46"/>
            <p:cNvSpPr>
              <a:spLocks noChangeArrowheads="1"/>
            </p:cNvSpPr>
            <p:nvPr/>
          </p:nvSpPr>
          <p:spPr bwMode="gray">
            <a:xfrm>
              <a:off x="4385" y="2074"/>
              <a:ext cx="652" cy="662"/>
            </a:xfrm>
            <a:prstGeom prst="ellipse">
              <a:avLst/>
            </a:prstGeom>
            <a:gradFill rotWithShape="1">
              <a:gsLst>
                <a:gs pos="0">
                  <a:srgbClr val="FFCC99"/>
                </a:gs>
                <a:gs pos="50000">
                  <a:srgbClr val="FFCC99">
                    <a:gamma/>
                    <a:tint val="22353"/>
                    <a:invGamma/>
                  </a:srgbClr>
                </a:gs>
                <a:gs pos="100000">
                  <a:srgbClr val="FFCC99"/>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135" name="Group 47"/>
            <p:cNvGrpSpPr>
              <a:grpSpLocks/>
            </p:cNvGrpSpPr>
            <p:nvPr/>
          </p:nvGrpSpPr>
          <p:grpSpPr bwMode="auto">
            <a:xfrm>
              <a:off x="4431" y="2605"/>
              <a:ext cx="575" cy="111"/>
              <a:chOff x="3704" y="1872"/>
              <a:chExt cx="827" cy="156"/>
            </a:xfrm>
          </p:grpSpPr>
          <p:grpSp>
            <p:nvGrpSpPr>
              <p:cNvPr id="136" name="Group 48"/>
              <p:cNvGrpSpPr>
                <a:grpSpLocks/>
              </p:cNvGrpSpPr>
              <p:nvPr/>
            </p:nvGrpSpPr>
            <p:grpSpPr bwMode="auto">
              <a:xfrm rot="-1297425" flipH="1" flipV="1">
                <a:off x="3850" y="1872"/>
                <a:ext cx="681" cy="150"/>
                <a:chOff x="1565" y="2568"/>
                <a:chExt cx="1118" cy="279"/>
              </a:xfrm>
            </p:grpSpPr>
            <p:sp>
              <p:nvSpPr>
                <p:cNvPr id="142" name="AutoShape 49"/>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3" name="AutoShape 50"/>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4" name="AutoShape 51"/>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5" name="AutoShape 52"/>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137" name="Group 53"/>
              <p:cNvGrpSpPr>
                <a:grpSpLocks/>
              </p:cNvGrpSpPr>
              <p:nvPr/>
            </p:nvGrpSpPr>
            <p:grpSpPr bwMode="auto">
              <a:xfrm rot="56115" flipH="1" flipV="1">
                <a:off x="3704" y="1878"/>
                <a:ext cx="681" cy="150"/>
                <a:chOff x="1565" y="2568"/>
                <a:chExt cx="1118" cy="279"/>
              </a:xfrm>
            </p:grpSpPr>
            <p:sp>
              <p:nvSpPr>
                <p:cNvPr id="138" name="AutoShape 54"/>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39" name="AutoShape 55"/>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0" name="AutoShape 56"/>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1" name="AutoShape 57"/>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sp>
        <p:nvSpPr>
          <p:cNvPr id="146" name="Line 58"/>
          <p:cNvSpPr>
            <a:spLocks noChangeShapeType="1"/>
          </p:cNvSpPr>
          <p:nvPr/>
        </p:nvSpPr>
        <p:spPr bwMode="gray">
          <a:xfrm>
            <a:off x="1696245" y="46459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7" name="Line 59"/>
          <p:cNvSpPr>
            <a:spLocks noChangeShapeType="1"/>
          </p:cNvSpPr>
          <p:nvPr/>
        </p:nvSpPr>
        <p:spPr bwMode="gray">
          <a:xfrm flipH="1">
            <a:off x="605851" y="49756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8" name="Text Box 60"/>
          <p:cNvSpPr txBox="1">
            <a:spLocks noChangeArrowheads="1"/>
          </p:cNvSpPr>
          <p:nvPr/>
        </p:nvSpPr>
        <p:spPr bwMode="gray">
          <a:xfrm>
            <a:off x="545633" y="5060247"/>
            <a:ext cx="2518141" cy="954107"/>
          </a:xfrm>
          <a:prstGeom prst="rect">
            <a:avLst/>
          </a:prstGeom>
          <a:noFill/>
          <a:ln w="9525" algn="ctr">
            <a:noFill/>
            <a:miter lim="800000"/>
            <a:headEnd/>
            <a:tailEnd/>
          </a:ln>
        </p:spPr>
        <p:txBody>
          <a:bodyPr wrap="square">
            <a:spAutoFit/>
          </a:bodyPr>
          <a:lstStyle/>
          <a:p>
            <a:r>
              <a:rPr lang="en-US" altLang="zh-CN" sz="1400" dirty="0">
                <a:solidFill>
                  <a:prstClr val="black"/>
                </a:solidFill>
                <a:latin typeface="Arial" charset="0"/>
              </a:rPr>
              <a:t>R</a:t>
            </a:r>
            <a:r>
              <a:rPr lang="en-US" altLang="zh-CN" sz="1400" dirty="0">
                <a:solidFill>
                  <a:prstClr val="black"/>
                </a:solidFill>
              </a:rPr>
              <a:t>egistration deadline: </a:t>
            </a:r>
          </a:p>
          <a:p>
            <a:r>
              <a:rPr lang="en-GB" altLang="zh-CN" sz="1400" b="1" dirty="0">
                <a:solidFill>
                  <a:prstClr val="black"/>
                </a:solidFill>
              </a:rPr>
              <a:t>09:00 CET (08:00 UTC) Monday, 7</a:t>
            </a:r>
            <a:r>
              <a:rPr lang="en-GB" altLang="zh-CN" sz="1400" b="1" baseline="30000" dirty="0">
                <a:solidFill>
                  <a:prstClr val="black"/>
                </a:solidFill>
              </a:rPr>
              <a:t>th</a:t>
            </a:r>
            <a:r>
              <a:rPr lang="en-GB" altLang="zh-CN" sz="1400" b="1" dirty="0">
                <a:solidFill>
                  <a:prstClr val="black"/>
                </a:solidFill>
              </a:rPr>
              <a:t> November, 2022</a:t>
            </a:r>
          </a:p>
        </p:txBody>
      </p:sp>
      <p:sp>
        <p:nvSpPr>
          <p:cNvPr id="149" name="Text Box 61"/>
          <p:cNvSpPr txBox="1">
            <a:spLocks noChangeArrowheads="1"/>
          </p:cNvSpPr>
          <p:nvPr/>
        </p:nvSpPr>
        <p:spPr bwMode="gray">
          <a:xfrm>
            <a:off x="1167607" y="3811259"/>
            <a:ext cx="1044575" cy="430887"/>
          </a:xfrm>
          <a:prstGeom prst="rect">
            <a:avLst/>
          </a:prstGeom>
          <a:noFill/>
          <a:ln w="9525">
            <a:noFill/>
            <a:miter lim="800000"/>
            <a:headEnd/>
            <a:tailEnd/>
          </a:ln>
        </p:spPr>
        <p:txBody>
          <a:bodyPr>
            <a:spAutoFit/>
          </a:bodyPr>
          <a:lstStyle/>
          <a:p>
            <a:pPr marL="120650" indent="-120650" algn="ctr" eaLnBrk="1" hangingPunct="1">
              <a:spcBef>
                <a:spcPct val="50000"/>
              </a:spcBef>
            </a:pPr>
            <a:r>
              <a:rPr lang="en-US" altLang="zh-CN" sz="1100" b="1" dirty="0">
                <a:solidFill>
                  <a:srgbClr val="1C1C1C"/>
                </a:solidFill>
                <a:latin typeface="Arial" charset="0"/>
              </a:rPr>
              <a:t>Registration deadline</a:t>
            </a:r>
          </a:p>
        </p:txBody>
      </p:sp>
      <p:sp>
        <p:nvSpPr>
          <p:cNvPr id="151" name="Text Box 63"/>
          <p:cNvSpPr txBox="1">
            <a:spLocks noChangeArrowheads="1"/>
          </p:cNvSpPr>
          <p:nvPr/>
        </p:nvSpPr>
        <p:spPr bwMode="gray">
          <a:xfrm>
            <a:off x="3585385" y="3568406"/>
            <a:ext cx="1101725" cy="769441"/>
          </a:xfrm>
          <a:prstGeom prst="rect">
            <a:avLst/>
          </a:prstGeom>
          <a:noFill/>
          <a:ln w="9525">
            <a:noFill/>
            <a:miter lim="800000"/>
            <a:headEnd/>
            <a:tailEnd/>
          </a:ln>
        </p:spPr>
        <p:txBody>
          <a:bodyPr wrap="square">
            <a:spAutoFit/>
          </a:bodyPr>
          <a:lstStyle/>
          <a:p>
            <a:pPr marL="120650" indent="-120650" algn="ctr" eaLnBrk="1" hangingPunct="1">
              <a:spcBef>
                <a:spcPct val="50000"/>
              </a:spcBef>
            </a:pPr>
            <a:r>
              <a:rPr lang="en-US" altLang="zh-CN" sz="1100" b="1" dirty="0" err="1">
                <a:solidFill>
                  <a:srgbClr val="1C1C1C"/>
                </a:solidFill>
                <a:latin typeface="Arial" charset="0"/>
              </a:rPr>
              <a:t>Tdoc</a:t>
            </a:r>
            <a:r>
              <a:rPr lang="en-US" altLang="zh-CN" sz="1100" b="1" dirty="0">
                <a:solidFill>
                  <a:srgbClr val="1C1C1C"/>
                </a:solidFill>
                <a:latin typeface="Arial" charset="0"/>
              </a:rPr>
              <a:t> allocation &amp; submission deadline</a:t>
            </a:r>
          </a:p>
        </p:txBody>
      </p:sp>
      <p:sp>
        <p:nvSpPr>
          <p:cNvPr id="153" name="Line 65"/>
          <p:cNvSpPr>
            <a:spLocks noChangeShapeType="1"/>
          </p:cNvSpPr>
          <p:nvPr/>
        </p:nvSpPr>
        <p:spPr bwMode="gray">
          <a:xfrm>
            <a:off x="4202129" y="30711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62" name="Line 75"/>
          <p:cNvSpPr>
            <a:spLocks noChangeShapeType="1"/>
          </p:cNvSpPr>
          <p:nvPr/>
        </p:nvSpPr>
        <p:spPr bwMode="gray">
          <a:xfrm flipH="1">
            <a:off x="388139" y="4018915"/>
            <a:ext cx="730256"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5" name="Arc 78"/>
          <p:cNvSpPr>
            <a:spLocks/>
          </p:cNvSpPr>
          <p:nvPr/>
        </p:nvSpPr>
        <p:spPr bwMode="gray">
          <a:xfrm rot="16200000" flipV="1">
            <a:off x="3861633" y="3109277"/>
            <a:ext cx="663575"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sp>
        <p:nvSpPr>
          <p:cNvPr id="168" name="Line 81"/>
          <p:cNvSpPr>
            <a:spLocks noChangeShapeType="1"/>
          </p:cNvSpPr>
          <p:nvPr/>
        </p:nvSpPr>
        <p:spPr bwMode="gray">
          <a:xfrm flipH="1">
            <a:off x="4772042" y="4018915"/>
            <a:ext cx="749967"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9" name="Line 82"/>
          <p:cNvSpPr>
            <a:spLocks noChangeShapeType="1"/>
          </p:cNvSpPr>
          <p:nvPr/>
        </p:nvSpPr>
        <p:spPr bwMode="gray">
          <a:xfrm flipH="1">
            <a:off x="2269332" y="4018915"/>
            <a:ext cx="1320044"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70" name="Arc 83"/>
          <p:cNvSpPr>
            <a:spLocks/>
          </p:cNvSpPr>
          <p:nvPr/>
        </p:nvSpPr>
        <p:spPr bwMode="gray">
          <a:xfrm rot="5400000">
            <a:off x="1377158" y="3710940"/>
            <a:ext cx="635000"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pic>
        <p:nvPicPr>
          <p:cNvPr id="171" name="Picture 84" descr="Picture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88258" y="3509327"/>
            <a:ext cx="825500" cy="377825"/>
          </a:xfrm>
          <a:prstGeom prst="rect">
            <a:avLst/>
          </a:prstGeom>
          <a:noFill/>
          <a:ln w="9525">
            <a:noFill/>
            <a:miter lim="800000"/>
            <a:headEnd/>
            <a:tailEnd/>
          </a:ln>
        </p:spPr>
      </p:pic>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757146" y="1771650"/>
            <a:ext cx="5712578" cy="4289425"/>
          </a:xfrm>
        </p:spPr>
        <p:txBody>
          <a:bodyPr/>
          <a:lstStyle/>
          <a:p>
            <a:r>
              <a:rPr lang="en-GB" altLang="zh-CN" sz="2000" dirty="0" err="1"/>
              <a:t>Tdoc</a:t>
            </a:r>
            <a:r>
              <a:rPr lang="en-GB" altLang="zh-CN" sz="2000" dirty="0"/>
              <a:t> reservation and submission will be handled as per the current procedures, i.e. via the 3GU Portal (</a:t>
            </a:r>
            <a:r>
              <a:rPr lang="en-GB" altLang="zh-CN" sz="2000" dirty="0">
                <a:hlinkClick r:id="rId6"/>
              </a:rPr>
              <a:t>https://portal.3gpp.org</a:t>
            </a:r>
            <a:r>
              <a:rPr lang="en-GB" altLang="zh-CN" sz="2000" dirty="0"/>
              <a:t>).</a:t>
            </a:r>
          </a:p>
          <a:p>
            <a:pPr lvl="1"/>
            <a:r>
              <a:rPr lang="en-US" altLang="zh-CN" sz="2000" dirty="0"/>
              <a:t>Refer to the draft agenda as </a:t>
            </a:r>
            <a:r>
              <a:rPr lang="en-US" altLang="zh-CN" sz="2000" dirty="0">
                <a:hlinkClick r:id="rId7"/>
              </a:rPr>
              <a:t>C3-225000</a:t>
            </a:r>
            <a:r>
              <a:rPr lang="en-US" altLang="zh-CN" sz="2000" dirty="0"/>
              <a:t> </a:t>
            </a:r>
          </a:p>
          <a:p>
            <a:pPr lvl="1"/>
            <a:r>
              <a:rPr lang="en-GB" altLang="zh-CN" sz="2000" dirty="0"/>
              <a:t>The </a:t>
            </a:r>
            <a:r>
              <a:rPr lang="en-GB" altLang="zh-CN" sz="2000" dirty="0" err="1"/>
              <a:t>tdoc</a:t>
            </a:r>
            <a:r>
              <a:rPr lang="en-GB" altLang="zh-CN" sz="2000" dirty="0"/>
              <a:t> number shall be used as the zip file name for each submitted contribution</a:t>
            </a:r>
            <a:endParaRPr lang="en-US" altLang="zh-CN" sz="2000" dirty="0"/>
          </a:p>
          <a:p>
            <a:pPr lvl="1"/>
            <a:r>
              <a:rPr lang="en-GB" altLang="zh-CN" sz="2000" dirty="0"/>
              <a:t>If delegates believe the documents should be discussed jointly in both WGs, the documents should be submitted to both WGs. Delegates should inform the Chairs that the documents should be discussed jointly in both </a:t>
            </a:r>
            <a:r>
              <a:rPr lang="en-GB" altLang="zh-CN" sz="2000" dirty="0" smtClean="0"/>
              <a:t>reflectors</a:t>
            </a:r>
            <a:endParaRPr lang="en-GB" altLang="zh-CN" sz="2000" dirty="0"/>
          </a:p>
          <a:p>
            <a:pPr lvl="1"/>
            <a:r>
              <a:rPr lang="en-GB" altLang="zh-CN" sz="2000" dirty="0"/>
              <a:t>LATE documents (unavailable at the submission deadline) will not be handled by the CT3 </a:t>
            </a:r>
            <a:r>
              <a:rPr lang="en-GB" altLang="zh-CN" sz="2000" dirty="0" smtClean="0"/>
              <a:t>meeting</a:t>
            </a:r>
            <a:endParaRPr lang="en-US" altLang="zh-CN" sz="2000" dirty="0"/>
          </a:p>
        </p:txBody>
      </p:sp>
      <p:sp>
        <p:nvSpPr>
          <p:cNvPr id="72" name="Text Box 60"/>
          <p:cNvSpPr txBox="1">
            <a:spLocks noChangeArrowheads="1"/>
          </p:cNvSpPr>
          <p:nvPr/>
        </p:nvSpPr>
        <p:spPr bwMode="gray">
          <a:xfrm>
            <a:off x="3276496" y="1921312"/>
            <a:ext cx="2518141" cy="1169551"/>
          </a:xfrm>
          <a:prstGeom prst="rect">
            <a:avLst/>
          </a:prstGeom>
          <a:noFill/>
          <a:ln w="9525" algn="ctr">
            <a:noFill/>
            <a:miter lim="800000"/>
            <a:headEnd/>
            <a:tailEnd/>
          </a:ln>
        </p:spPr>
        <p:txBody>
          <a:bodyPr wrap="square">
            <a:spAutoFit/>
          </a:bodyPr>
          <a:lstStyle/>
          <a:p>
            <a:r>
              <a:rPr lang="en-GB" altLang="zh-CN" sz="1400" dirty="0" err="1">
                <a:solidFill>
                  <a:prstClr val="black"/>
                </a:solidFill>
              </a:rPr>
              <a:t>Tdoc</a:t>
            </a:r>
            <a:r>
              <a:rPr lang="en-GB" altLang="zh-CN" sz="1400" dirty="0">
                <a:solidFill>
                  <a:prstClr val="black"/>
                </a:solidFill>
              </a:rPr>
              <a:t> allocation &amp; submission deadline: </a:t>
            </a:r>
          </a:p>
          <a:p>
            <a:r>
              <a:rPr lang="en-GB" altLang="zh-CN" sz="1400" b="1" dirty="0">
                <a:solidFill>
                  <a:prstClr val="black"/>
                </a:solidFill>
              </a:rPr>
              <a:t>15:00 CET (14:00 UTC) Monday, 7</a:t>
            </a:r>
            <a:r>
              <a:rPr lang="en-GB" altLang="zh-CN" sz="1400" b="1" baseline="30000" dirty="0">
                <a:solidFill>
                  <a:prstClr val="black"/>
                </a:solidFill>
              </a:rPr>
              <a:t>th</a:t>
            </a:r>
            <a:r>
              <a:rPr lang="en-GB" altLang="zh-CN" sz="1400" b="1" dirty="0">
                <a:solidFill>
                  <a:prstClr val="black"/>
                </a:solidFill>
              </a:rPr>
              <a:t> November, 2022</a:t>
            </a:r>
          </a:p>
        </p:txBody>
      </p:sp>
      <p:sp>
        <p:nvSpPr>
          <p:cNvPr id="73" name="Line 59"/>
          <p:cNvSpPr>
            <a:spLocks noChangeShapeType="1"/>
          </p:cNvSpPr>
          <p:nvPr/>
        </p:nvSpPr>
        <p:spPr bwMode="gray">
          <a:xfrm flipH="1">
            <a:off x="3327448" y="30549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2" name="矩形 1"/>
          <p:cNvSpPr/>
          <p:nvPr/>
        </p:nvSpPr>
        <p:spPr>
          <a:xfrm>
            <a:off x="256374" y="1907507"/>
            <a:ext cx="2672980" cy="130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7939" y="1902396"/>
            <a:ext cx="2786924" cy="1200329"/>
          </a:xfrm>
          <a:prstGeom prst="rect">
            <a:avLst/>
          </a:prstGeom>
        </p:spPr>
        <p:txBody>
          <a:bodyPr wrap="square">
            <a:spAutoFit/>
          </a:bodyPr>
          <a:lstStyle/>
          <a:p>
            <a:pPr marL="0" indent="0">
              <a:buNone/>
            </a:pPr>
            <a:r>
              <a:rPr lang="en-GB" altLang="zh-CN" sz="1200" dirty="0"/>
              <a:t>Please read the guide for a smooth 3GPP WGs November 2022 in Toulouse (</a:t>
            </a:r>
            <a:r>
              <a:rPr lang="en-GB" altLang="zh-CN" sz="1200" dirty="0">
                <a:hlinkClick r:id="rId8"/>
              </a:rPr>
              <a:t>https://www.3gpp.org/ftp/tsg_ct/WG1_mm-cc-sm_ex-CN1/TSGC1_139_Toulouse/Invitation</a:t>
            </a:r>
            <a:r>
              <a:rPr lang="en-GB" altLang="zh-CN" sz="1200" dirty="0"/>
              <a:t>)</a:t>
            </a:r>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smtClean="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lvl="0"/>
            <a:r>
              <a:rPr lang="fr-FR" altLang="zh-CN" sz="2400" dirty="0" smtClean="0"/>
              <a:t>For SBI-related TS, the OpenAPI impact in a CR shall be </a:t>
            </a:r>
            <a:r>
              <a:rPr lang="en-GB" altLang="zh-CN" sz="2400" dirty="0" smtClean="0"/>
              <a:t>indicated </a:t>
            </a:r>
            <a:r>
              <a:rPr lang="en-GB" altLang="zh-CN" sz="2400" dirty="0"/>
              <a:t>in the “Other comments” section of the cover sheet. Examples: </a:t>
            </a:r>
          </a:p>
          <a:p>
            <a:pPr lvl="1"/>
            <a:r>
              <a:rPr lang="en-GB" altLang="zh-CN" sz="2000" dirty="0" smtClean="0"/>
              <a:t>The </a:t>
            </a:r>
            <a:r>
              <a:rPr lang="en-GB" altLang="zh-CN" sz="2000" dirty="0"/>
              <a:t>CR introduces a new </a:t>
            </a:r>
            <a:r>
              <a:rPr lang="en-GB" altLang="zh-CN" sz="2000" dirty="0" err="1"/>
              <a:t>OpenAPI</a:t>
            </a:r>
            <a:r>
              <a:rPr lang="en-GB" altLang="zh-CN" sz="2000" dirty="0"/>
              <a:t> file of the </a:t>
            </a:r>
            <a:r>
              <a:rPr lang="en-GB" altLang="zh-CN" sz="2000" dirty="0" err="1"/>
              <a:t>Nxx_yyyy</a:t>
            </a:r>
            <a:r>
              <a:rPr lang="en-GB" altLang="zh-CN" sz="2000" dirty="0"/>
              <a:t> </a:t>
            </a:r>
            <a:r>
              <a:rPr lang="en-GB" altLang="zh-CN" sz="2000" dirty="0" smtClean="0"/>
              <a:t>API.</a:t>
            </a:r>
            <a:endParaRPr lang="en-US" altLang="zh-CN" sz="2000" dirty="0"/>
          </a:p>
          <a:p>
            <a:pPr lvl="1"/>
            <a:r>
              <a:rPr lang="en-GB" altLang="zh-CN" sz="2000" dirty="0" smtClean="0"/>
              <a:t>The </a:t>
            </a:r>
            <a:r>
              <a:rPr lang="en-GB" altLang="zh-CN" sz="2000" dirty="0"/>
              <a:t>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t>
            </a:r>
            <a:r>
              <a:rPr lang="en-GB" altLang="zh-CN" sz="2000" dirty="0" smtClean="0"/>
              <a:t>API.</a:t>
            </a:r>
            <a:endParaRPr lang="en-US" altLang="zh-CN" sz="2000" dirty="0"/>
          </a:p>
          <a:p>
            <a:pPr lvl="1"/>
            <a:r>
              <a:rPr lang="en-GB" altLang="zh-CN" sz="2000" dirty="0" smtClean="0"/>
              <a:t>The </a:t>
            </a:r>
            <a:r>
              <a:rPr lang="en-GB" altLang="zh-CN" sz="2000" dirty="0"/>
              <a:t>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r>
              <a:rPr lang="en-GB" altLang="zh-CN" sz="2000" dirty="0" smtClean="0"/>
              <a:t>.</a:t>
            </a:r>
            <a:endParaRPr lang="en-GB" altLang="zh-CN" sz="2400" dirty="0" smtClean="0"/>
          </a:p>
          <a:p>
            <a:pPr lvl="0"/>
            <a:r>
              <a:rPr lang="fr-FR" altLang="zh-CN" sz="2400" dirty="0" smtClean="0"/>
              <a:t>For </a:t>
            </a:r>
            <a:r>
              <a:rPr lang="en-GB" altLang="zh-CN" sz="2400" dirty="0"/>
              <a:t>a revised WID, only </a:t>
            </a:r>
            <a:r>
              <a:rPr lang="en-GB" altLang="zh-CN" sz="2400" dirty="0" err="1"/>
              <a:t>rm</a:t>
            </a:r>
            <a:r>
              <a:rPr lang="en-GB" altLang="zh-CN" sz="2400" dirty="0"/>
              <a:t> version will be included in the zip </a:t>
            </a:r>
            <a:r>
              <a:rPr lang="en-GB" altLang="zh-CN" sz="2400" dirty="0" smtClean="0"/>
              <a:t>file</a:t>
            </a:r>
          </a:p>
          <a:p>
            <a:pPr lvl="0"/>
            <a:r>
              <a:rPr lang="en-GB" altLang="zh-CN" sz="2400" dirty="0" smtClean="0"/>
              <a:t>For </a:t>
            </a:r>
            <a:r>
              <a:rPr lang="en-GB" altLang="zh-CN" sz="2400" dirty="0"/>
              <a:t>a new WID, only cl version will be included in the zip file</a:t>
            </a:r>
            <a:r>
              <a:rPr lang="en-GB" altLang="zh-CN" sz="2400" dirty="0" smtClean="0"/>
              <a:t>.</a:t>
            </a:r>
            <a:endParaRPr lang="zh-CN" altLang="zh-CN" sz="24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CT3#125 </a:t>
            </a:r>
            <a:r>
              <a:rPr lang="en-GB" altLang="en-US" dirty="0" smtClean="0"/>
              <a:t>meeting       (2/2)</a:t>
            </a:r>
            <a:endParaRPr lang="en-GB" altLang="en-US" dirty="0"/>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33556" y="1690688"/>
            <a:ext cx="10820244" cy="4289425"/>
          </a:xfrm>
        </p:spPr>
        <p:txBody>
          <a:bodyPr/>
          <a:lstStyle/>
          <a:p>
            <a:pPr lvl="0"/>
            <a:r>
              <a:rPr lang="en-GB" altLang="zh-CN" sz="2400" dirty="0"/>
              <a:t>The Chair will provide the DAD at submission </a:t>
            </a:r>
            <a:r>
              <a:rPr lang="en-GB" altLang="zh-CN" sz="2400" dirty="0" smtClean="0"/>
              <a:t>deadline (as </a:t>
            </a:r>
            <a:r>
              <a:rPr lang="en-GB" altLang="zh-CN" sz="2400" dirty="0" smtClean="0">
                <a:hlinkClick r:id="rId3"/>
              </a:rPr>
              <a:t>C3-225004</a:t>
            </a:r>
            <a:r>
              <a:rPr lang="en-GB" altLang="zh-CN" sz="2400" dirty="0" smtClean="0"/>
              <a:t>) </a:t>
            </a:r>
            <a:r>
              <a:rPr lang="en-US" altLang="zh-CN" sz="2400" dirty="0"/>
              <a:t>on </a:t>
            </a:r>
            <a:r>
              <a:rPr lang="en-GB" altLang="zh-CN" sz="2400" dirty="0" smtClean="0"/>
              <a:t>Tuesday</a:t>
            </a:r>
            <a:r>
              <a:rPr lang="en-GB" altLang="zh-CN" sz="2400" dirty="0"/>
              <a:t>, </a:t>
            </a:r>
            <a:r>
              <a:rPr lang="en-US" altLang="zh-CN" sz="2400" dirty="0" smtClean="0"/>
              <a:t>8</a:t>
            </a:r>
            <a:r>
              <a:rPr lang="en-US" altLang="zh-CN" sz="2400" baseline="30000" dirty="0" smtClean="0"/>
              <a:t>th</a:t>
            </a:r>
            <a:r>
              <a:rPr lang="en-US" altLang="zh-CN" sz="2400" dirty="0" smtClean="0"/>
              <a:t> </a:t>
            </a:r>
            <a:r>
              <a:rPr lang="en-US" altLang="zh-CN" sz="2400" dirty="0"/>
              <a:t>Nov. 2022</a:t>
            </a:r>
            <a:r>
              <a:rPr lang="en-GB" altLang="zh-CN" sz="2400" dirty="0" smtClean="0"/>
              <a:t>. </a:t>
            </a:r>
            <a:r>
              <a:rPr lang="en-GB" altLang="zh-CN" sz="2400" dirty="0"/>
              <a:t>The DAD will include the CR impact on </a:t>
            </a:r>
            <a:r>
              <a:rPr lang="en-GB" altLang="zh-CN" sz="2400" dirty="0" err="1"/>
              <a:t>OpenAPI</a:t>
            </a:r>
            <a:r>
              <a:rPr lang="en-GB" altLang="zh-CN" sz="2400" dirty="0"/>
              <a:t> file(s), and the LS related actions proposed by the </a:t>
            </a:r>
            <a:r>
              <a:rPr lang="en-GB" altLang="zh-CN" sz="2400" dirty="0" smtClean="0"/>
              <a:t>Chair</a:t>
            </a:r>
            <a:endParaRPr lang="zh-CN" altLang="zh-CN" sz="2400" dirty="0"/>
          </a:p>
          <a:p>
            <a:pPr lvl="1"/>
            <a:r>
              <a:rPr lang="en-GB" altLang="zh-CN" dirty="0"/>
              <a:t>When a LS requires an action (CRs, LS reply), the related documents should be submitted to the meeting. Otherwise the LS will be postponed.</a:t>
            </a:r>
            <a:endParaRPr lang="zh-CN" altLang="zh-CN" dirty="0"/>
          </a:p>
          <a:p>
            <a:r>
              <a:rPr lang="en-GB" altLang="zh-CN" sz="2400" dirty="0" smtClean="0"/>
              <a:t>The </a:t>
            </a:r>
            <a:r>
              <a:rPr lang="en-GB" altLang="zh-CN" sz="2400" dirty="0"/>
              <a:t>Chair will provide a preliminary proposed </a:t>
            </a:r>
            <a:r>
              <a:rPr lang="en-GB" altLang="zh-CN" sz="2400" dirty="0" smtClean="0"/>
              <a:t>schedule</a:t>
            </a:r>
            <a:r>
              <a:rPr lang="en-US" altLang="zh-CN" sz="2400" dirty="0"/>
              <a:t> </a:t>
            </a:r>
            <a:r>
              <a:rPr lang="en-US" altLang="zh-CN" sz="2400" dirty="0" smtClean="0"/>
              <a:t>(as </a:t>
            </a:r>
            <a:r>
              <a:rPr lang="en-US" altLang="zh-CN" sz="2400" dirty="0" smtClean="0">
                <a:hlinkClick r:id="rId4"/>
              </a:rPr>
              <a:t>draft_C3-225003</a:t>
            </a:r>
            <a:r>
              <a:rPr lang="en-US" altLang="zh-CN" sz="2400" dirty="0" smtClean="0"/>
              <a:t>) on </a:t>
            </a:r>
            <a:r>
              <a:rPr lang="en-GB" altLang="zh-CN" sz="2400" dirty="0" smtClean="0"/>
              <a:t>Wednesday, </a:t>
            </a:r>
            <a:r>
              <a:rPr lang="en-US" altLang="zh-CN" sz="2400" dirty="0" smtClean="0"/>
              <a:t>9</a:t>
            </a:r>
            <a:r>
              <a:rPr lang="en-US" altLang="zh-CN" sz="2400" baseline="30000" dirty="0" smtClean="0"/>
              <a:t>th</a:t>
            </a:r>
            <a:r>
              <a:rPr lang="en-US" altLang="zh-CN" sz="2400" dirty="0" smtClean="0"/>
              <a:t> </a:t>
            </a:r>
            <a:r>
              <a:rPr lang="en-US" altLang="zh-CN" sz="2400" dirty="0"/>
              <a:t>Nov. </a:t>
            </a:r>
            <a:r>
              <a:rPr lang="en-US" altLang="zh-CN" sz="2400" dirty="0" smtClean="0"/>
              <a:t>2022</a:t>
            </a:r>
            <a:r>
              <a:rPr lang="en-GB" altLang="zh-CN" sz="2400" dirty="0" smtClean="0"/>
              <a:t>. </a:t>
            </a:r>
            <a:r>
              <a:rPr lang="en-GB" altLang="zh-CN" sz="2400" dirty="0"/>
              <a:t>If needed, delegates should inform the Chair about any controversial </a:t>
            </a:r>
            <a:r>
              <a:rPr lang="en-GB" altLang="zh-CN" sz="2400" dirty="0" smtClean="0"/>
              <a:t>topics </a:t>
            </a:r>
            <a:r>
              <a:rPr lang="en-GB" altLang="zh-CN" sz="2400" dirty="0"/>
              <a:t>that should be prioritized so that it is considered in the schedule, if accepted by the </a:t>
            </a:r>
            <a:r>
              <a:rPr lang="en-GB" altLang="zh-CN" sz="2400" dirty="0" smtClean="0"/>
              <a:t>WG</a:t>
            </a:r>
            <a:r>
              <a:rPr lang="en-US" altLang="zh-CN" sz="2400" dirty="0" smtClean="0"/>
              <a:t> </a:t>
            </a:r>
          </a:p>
          <a:p>
            <a:r>
              <a:rPr lang="en-GB" altLang="zh-CN" sz="2400" dirty="0" smtClean="0"/>
              <a:t>The </a:t>
            </a:r>
            <a:r>
              <a:rPr lang="en-GB" altLang="zh-CN" sz="2400" dirty="0"/>
              <a:t>Chair will provide the DAD at Start of Day 1 </a:t>
            </a:r>
            <a:r>
              <a:rPr lang="en-US" altLang="zh-CN" sz="2400" dirty="0"/>
              <a:t>(as </a:t>
            </a:r>
            <a:r>
              <a:rPr lang="en-US" altLang="zh-CN" sz="2400" dirty="0" smtClean="0">
                <a:hlinkClick r:id="rId5"/>
              </a:rPr>
              <a:t>C3-225005</a:t>
            </a:r>
            <a:r>
              <a:rPr lang="en-US" altLang="zh-CN" sz="2400" dirty="0" smtClean="0"/>
              <a:t>) </a:t>
            </a:r>
            <a:r>
              <a:rPr lang="en-GB" altLang="zh-CN" sz="2400" dirty="0" smtClean="0"/>
              <a:t>and </a:t>
            </a:r>
            <a:r>
              <a:rPr lang="en-GB" altLang="zh-CN" sz="2400" dirty="0"/>
              <a:t>the </a:t>
            </a:r>
            <a:r>
              <a:rPr lang="en-GB" altLang="zh-CN" sz="2400" dirty="0" smtClean="0"/>
              <a:t>official proposed schedule</a:t>
            </a:r>
            <a:r>
              <a:rPr lang="en-US" altLang="zh-CN" sz="2400" dirty="0"/>
              <a:t> </a:t>
            </a:r>
            <a:r>
              <a:rPr lang="en-US" altLang="zh-CN" sz="2400" dirty="0" smtClean="0"/>
              <a:t>(as </a:t>
            </a:r>
            <a:r>
              <a:rPr lang="en-US" altLang="zh-CN" sz="2400" dirty="0" smtClean="0">
                <a:hlinkClick r:id="rId6"/>
              </a:rPr>
              <a:t>C3-225003</a:t>
            </a:r>
            <a:r>
              <a:rPr lang="en-US" altLang="zh-CN" sz="2400" dirty="0" smtClean="0"/>
              <a:t>) </a:t>
            </a:r>
            <a:r>
              <a:rPr lang="en-US" altLang="zh-CN" sz="2400" dirty="0"/>
              <a:t>on Friday 11</a:t>
            </a:r>
            <a:r>
              <a:rPr lang="en-US" altLang="zh-CN" sz="2400" baseline="30000" dirty="0"/>
              <a:t>th</a:t>
            </a:r>
            <a:r>
              <a:rPr lang="en-US" altLang="zh-CN" sz="2400" dirty="0"/>
              <a:t> Nov. </a:t>
            </a:r>
            <a:r>
              <a:rPr lang="en-US" altLang="zh-CN" sz="2400" dirty="0" smtClean="0"/>
              <a:t>2022</a:t>
            </a:r>
            <a:endParaRPr lang="zh-CN" altLang="zh-CN" sz="2400" dirty="0"/>
          </a:p>
          <a:p>
            <a:pPr lvl="0"/>
            <a:r>
              <a:rPr lang="en-GB" altLang="zh-CN" sz="2400" dirty="0"/>
              <a:t>The MCC will reserve </a:t>
            </a:r>
            <a:r>
              <a:rPr lang="en-GB" altLang="zh-CN" sz="2400" dirty="0" smtClean="0"/>
              <a:t>conference </a:t>
            </a:r>
            <a:r>
              <a:rPr lang="en-GB" altLang="zh-CN" sz="2400" dirty="0"/>
              <a:t>bridges using Microsoft Teams and distribute the associated links on the CT3 </a:t>
            </a:r>
            <a:r>
              <a:rPr lang="en-GB" altLang="zh-CN" sz="2400" dirty="0" smtClean="0"/>
              <a:t>reflector</a:t>
            </a:r>
            <a:endParaRPr lang="zh-CN" altLang="zh-CN" sz="24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88439" y="1773374"/>
            <a:ext cx="10478364" cy="4351338"/>
          </a:xfrm>
        </p:spPr>
        <p:txBody>
          <a:bodyPr/>
          <a:lstStyle/>
          <a:p>
            <a:r>
              <a:rPr lang="en-US" altLang="zh-CN" sz="2400" dirty="0"/>
              <a:t>CT3#125 meeting will officially start at 09:00 CET (08:00 UTC) on Monday 14</a:t>
            </a:r>
            <a:r>
              <a:rPr lang="en-US" altLang="zh-CN" sz="2400" baseline="30000" dirty="0"/>
              <a:t>th</a:t>
            </a:r>
            <a:r>
              <a:rPr lang="en-US" altLang="zh-CN" sz="2400" dirty="0"/>
              <a:t> November 2022 in Toulouse, France </a:t>
            </a:r>
          </a:p>
          <a:p>
            <a:r>
              <a:rPr lang="en-GB" altLang="zh-CN" sz="2400" dirty="0"/>
              <a:t>Contributions on Release 18 Work Items will be awarded the highest priority. For pre-Release 18 Work Items, only FASMO CRs will be accepted</a:t>
            </a:r>
            <a:endParaRPr lang="en-US" altLang="zh-CN" sz="2400" dirty="0"/>
          </a:p>
          <a:p>
            <a:r>
              <a:rPr lang="en-US" altLang="zh-CN" sz="2400" dirty="0"/>
              <a:t>The time schedule as </a:t>
            </a:r>
            <a:r>
              <a:rPr lang="en-US" altLang="zh-CN" sz="2400" dirty="0">
                <a:hlinkClick r:id="rId2"/>
              </a:rPr>
              <a:t>C3-225003</a:t>
            </a:r>
            <a:r>
              <a:rPr lang="en-US" altLang="zh-CN" sz="2400" dirty="0"/>
              <a:t> will be strictly followed during the meeting</a:t>
            </a:r>
          </a:p>
          <a:p>
            <a:pPr lvl="1"/>
            <a:r>
              <a:rPr lang="en-US" altLang="zh-CN" sz="2000" dirty="0" smtClean="0"/>
              <a:t>Delegates </a:t>
            </a:r>
            <a:r>
              <a:rPr lang="en-GB" altLang="zh-CN" sz="2000" dirty="0"/>
              <a:t>should provide comments according to the provided schedule, i.e. all comments to the submitted documents should be received at the latest the day the related WI(s) is/are </a:t>
            </a:r>
            <a:r>
              <a:rPr lang="en-GB" altLang="zh-CN" sz="2000" dirty="0" smtClean="0"/>
              <a:t>scheduled </a:t>
            </a:r>
            <a:endParaRPr lang="en-GB" altLang="zh-CN" sz="2000" dirty="0"/>
          </a:p>
          <a:p>
            <a:pPr lvl="1"/>
            <a:r>
              <a:rPr lang="en-GB" altLang="zh-CN" sz="2000" dirty="0"/>
              <a:t>Delegates can comment on any contribution, regardless of when the related Agenda Item will be checked by the Chair as long as the comments are provided before the assigned slot for the agenda </a:t>
            </a:r>
            <a:r>
              <a:rPr lang="en-GB" altLang="zh-CN" sz="2000" dirty="0" smtClean="0"/>
              <a:t>item</a:t>
            </a:r>
            <a:endParaRPr lang="en-US"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p:txBody>
          <a:bodyPr/>
          <a:lstStyle/>
          <a:p>
            <a:pPr lvl="0"/>
            <a:r>
              <a:rPr lang="en-GB" altLang="zh-CN" sz="2400" dirty="0"/>
              <a:t>The Chair will share the updated official DAD at the end of each day on the CT3 reflector. The Chair will provide a draft DAD during daily lunch break under:</a:t>
            </a:r>
            <a:endParaRPr lang="zh-CN" altLang="zh-CN" sz="2400" dirty="0"/>
          </a:p>
          <a:p>
            <a:pPr lvl="1"/>
            <a:r>
              <a:rPr lang="en-GB" altLang="zh-CN" u="sng" dirty="0">
                <a:hlinkClick r:id="rId2"/>
              </a:rPr>
              <a:t>https://www.3gpp.org/ftp/tsg_ct/WG3_interworking_ex-CN3/TSGC3_125/Inbox/ChairNotes</a:t>
            </a:r>
            <a:endParaRPr lang="en-GB" altLang="zh-CN" dirty="0"/>
          </a:p>
          <a:p>
            <a:r>
              <a:rPr lang="en-US" altLang="zh-CN" sz="2400" dirty="0"/>
              <a:t>Email discussions </a:t>
            </a:r>
            <a:r>
              <a:rPr lang="en-GB" altLang="zh-CN" sz="2400" dirty="0"/>
              <a:t>are only used for the contributions that remote participants are involved into the technical </a:t>
            </a:r>
            <a:r>
              <a:rPr lang="en-GB" altLang="zh-CN" sz="2400" dirty="0" smtClean="0"/>
              <a:t>discussion</a:t>
            </a:r>
          </a:p>
          <a:p>
            <a:pPr lvl="0"/>
            <a:r>
              <a:rPr lang="en-GB" altLang="zh-CN" sz="2400" dirty="0" smtClean="0"/>
              <a:t>Late </a:t>
            </a:r>
            <a:r>
              <a:rPr lang="en-GB" altLang="zh-CN" sz="2400" dirty="0"/>
              <a:t>documents shall be avoided with following exceptions:</a:t>
            </a:r>
          </a:p>
          <a:p>
            <a:pPr lvl="1"/>
            <a:r>
              <a:rPr lang="en-US" altLang="zh-CN" dirty="0"/>
              <a:t>Incoming LS(s) received during the meeting, and reply LS(s);</a:t>
            </a:r>
          </a:p>
          <a:p>
            <a:pPr lvl="1"/>
            <a:r>
              <a:rPr lang="en-GB" altLang="zh-CN" dirty="0"/>
              <a:t>Outcome of an action addressed during a </a:t>
            </a:r>
            <a:r>
              <a:rPr lang="en-GB" altLang="zh-CN" dirty="0" smtClean="0"/>
              <a:t>joint session;</a:t>
            </a:r>
          </a:p>
          <a:p>
            <a:pPr lvl="1"/>
            <a:r>
              <a:rPr lang="en-GB" altLang="zh-CN" dirty="0" smtClean="0"/>
              <a:t>Ones accepted during a topic discussion</a:t>
            </a:r>
            <a:endParaRPr lang="en-GB" altLang="zh-CN" dirty="0"/>
          </a:p>
        </p:txBody>
      </p:sp>
    </p:spTree>
    <p:extLst>
      <p:ext uri="{BB962C8B-B14F-4D97-AF65-F5344CB8AC3E}">
        <p14:creationId xmlns:p14="http://schemas.microsoft.com/office/powerpoint/2010/main" val="3120001874"/>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9814" y="1690688"/>
            <a:ext cx="11305375" cy="4351338"/>
          </a:xfrm>
        </p:spPr>
        <p:txBody>
          <a:bodyPr/>
          <a:lstStyle/>
          <a:p>
            <a:r>
              <a:rPr lang="en-US" altLang="zh-CN" sz="2400" dirty="0"/>
              <a:t>CT3#125 will be a F2F meeting with two-way remote participation</a:t>
            </a:r>
          </a:p>
          <a:p>
            <a:pPr lvl="1"/>
            <a:r>
              <a:rPr lang="en-US" altLang="zh-CN" dirty="0"/>
              <a:t>The documents being processed in the meeting room will be shared to both the F2F and remote participations</a:t>
            </a:r>
          </a:p>
          <a:p>
            <a:pPr lvl="1"/>
            <a:r>
              <a:rPr lang="en-US" altLang="zh-CN" dirty="0"/>
              <a:t>F2F participants wear headsets and listen to the CT3#125 meeting channel by using an I/R receiver (per </a:t>
            </a:r>
            <a:r>
              <a:rPr lang="en-US" altLang="zh-CN" dirty="0">
                <a:hlinkClick r:id="rId2"/>
              </a:rPr>
              <a:t>the guide of Nov. 2022 meetings</a:t>
            </a:r>
            <a:r>
              <a:rPr lang="en-US" altLang="zh-CN" dirty="0"/>
              <a:t>) to access to an infrared audio system. Delegates should raise hand if you want to speak, and use standing microphone in the meeting room to speak when your turn</a:t>
            </a:r>
          </a:p>
          <a:p>
            <a:pPr lvl="1"/>
            <a:r>
              <a:rPr lang="en-US" altLang="zh-CN" dirty="0"/>
              <a:t>Remote participants will listen and talk by accessing to the meeting links </a:t>
            </a:r>
            <a:r>
              <a:rPr lang="en-US" altLang="zh-CN" dirty="0" smtClean="0"/>
              <a:t>via </a:t>
            </a:r>
            <a:r>
              <a:rPr lang="en-US" altLang="zh-CN" dirty="0"/>
              <a:t>the Teams, use the raising hand functionality if you want to speak. Comments from remote participants will be taken as the same way from F2F participants. Note that:</a:t>
            </a:r>
          </a:p>
          <a:p>
            <a:pPr lvl="2"/>
            <a:r>
              <a:rPr lang="en-US" altLang="zh-CN" sz="1800" dirty="0"/>
              <a:t>Remote participants cannot formally object to decisions taken in the meeting</a:t>
            </a:r>
          </a:p>
          <a:p>
            <a:pPr lvl="2"/>
            <a:r>
              <a:rPr lang="en-US" altLang="zh-CN" sz="1800" dirty="0"/>
              <a:t>Voting rights may not be accrued through remote participation, but Hardship Exemption applies to all Individual Members for the entirety of 2022</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46612" y="1799499"/>
            <a:ext cx="10515600" cy="4351338"/>
          </a:xfrm>
        </p:spPr>
        <p:txBody>
          <a:bodyPr/>
          <a:lstStyle/>
          <a:p>
            <a:r>
              <a:rPr lang="en-GB" altLang="zh-CN" sz="2400" b="1" dirty="0"/>
              <a:t>For contributions that require revision, </a:t>
            </a:r>
            <a:r>
              <a:rPr lang="en-GB" altLang="zh-CN" sz="2400" dirty="0"/>
              <a:t>delegate will </a:t>
            </a:r>
            <a:r>
              <a:rPr lang="en-GB" altLang="zh-CN" sz="2400" b="1" dirty="0"/>
              <a:t>reserve the </a:t>
            </a:r>
            <a:r>
              <a:rPr lang="en-GB" altLang="zh-CN" sz="2400" b="1" dirty="0" err="1"/>
              <a:t>Tdoc</a:t>
            </a:r>
            <a:r>
              <a:rPr lang="en-GB" altLang="zh-CN" sz="2400" b="1" dirty="0"/>
              <a:t> number for the revision via the </a:t>
            </a:r>
            <a:r>
              <a:rPr lang="en-GB" altLang="zh-CN" sz="2400" b="1" dirty="0" smtClean="0"/>
              <a:t>3GU </a:t>
            </a:r>
            <a:r>
              <a:rPr lang="en-GB" altLang="zh-CN" sz="2400" dirty="0"/>
              <a:t>Portal (</a:t>
            </a:r>
            <a:r>
              <a:rPr lang="en-GB" altLang="zh-CN" sz="2400" dirty="0">
                <a:hlinkClick r:id="rId2"/>
              </a:rPr>
              <a:t>https://</a:t>
            </a:r>
            <a:r>
              <a:rPr lang="en-GB" altLang="zh-CN" sz="2400" dirty="0" smtClean="0">
                <a:hlinkClick r:id="rId2"/>
              </a:rPr>
              <a:t>portal.3gpp.org</a:t>
            </a:r>
            <a:r>
              <a:rPr lang="en-GB" altLang="zh-CN" sz="2400" dirty="0" smtClean="0"/>
              <a:t>).</a:t>
            </a:r>
            <a:endParaRPr lang="zh-CN" altLang="zh-CN" sz="2400" dirty="0"/>
          </a:p>
          <a:p>
            <a:pPr lvl="1"/>
            <a:r>
              <a:rPr lang="en-GB" altLang="zh-CN" dirty="0"/>
              <a:t>New </a:t>
            </a:r>
            <a:r>
              <a:rPr lang="en-GB" altLang="zh-CN" dirty="0" err="1"/>
              <a:t>Tdoc</a:t>
            </a:r>
            <a:r>
              <a:rPr lang="en-GB" altLang="zh-CN" dirty="0"/>
              <a:t> number should be reserved </a:t>
            </a:r>
            <a:r>
              <a:rPr lang="en-GB" altLang="zh-CN" b="1" dirty="0"/>
              <a:t>when there is no any objection or request to postpone, and the draft revision is stable </a:t>
            </a:r>
            <a:r>
              <a:rPr lang="en-GB" altLang="zh-CN" b="1" dirty="0" smtClean="0"/>
              <a:t>enough</a:t>
            </a:r>
            <a:endParaRPr lang="zh-CN" altLang="zh-CN" dirty="0"/>
          </a:p>
          <a:p>
            <a:pPr lvl="1"/>
            <a:r>
              <a:rPr lang="en-GB" altLang="zh-CN" dirty="0"/>
              <a:t>All the relevant fields for each </a:t>
            </a:r>
            <a:r>
              <a:rPr lang="en-GB" altLang="zh-CN" dirty="0" err="1"/>
              <a:t>Tdoc</a:t>
            </a:r>
            <a:r>
              <a:rPr lang="en-GB" altLang="zh-CN" dirty="0"/>
              <a:t> should be fulfilled when allocating the </a:t>
            </a:r>
            <a:r>
              <a:rPr lang="en-GB" altLang="zh-CN" dirty="0" err="1"/>
              <a:t>Tdoc</a:t>
            </a:r>
            <a:r>
              <a:rPr lang="en-GB" altLang="zh-CN" dirty="0"/>
              <a:t> number, e.g.:</a:t>
            </a:r>
            <a:endParaRPr lang="zh-CN" altLang="zh-CN"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a:t>
            </a:r>
            <a:r>
              <a:rPr lang="en-GB" altLang="zh-CN" dirty="0" smtClean="0"/>
              <a:t>p)CR, and category </a:t>
            </a:r>
            <a:r>
              <a:rPr lang="en-GB" altLang="zh-CN" dirty="0"/>
              <a:t>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791442"/>
            <a:ext cx="10515600" cy="4351338"/>
          </a:xfrm>
        </p:spPr>
        <p:txBody>
          <a:bodyPr/>
          <a:lstStyle/>
          <a:p>
            <a:pPr lvl="0"/>
            <a:r>
              <a:rPr lang="en-GB" altLang="zh-CN" sz="2400" dirty="0"/>
              <a:t>As e-meetings, </a:t>
            </a:r>
            <a:r>
              <a:rPr lang="en-GB" altLang="zh-CN" sz="2400" b="1" dirty="0"/>
              <a:t>the </a:t>
            </a:r>
            <a:r>
              <a:rPr lang="en-GB" altLang="zh-CN" sz="2400" b="1" dirty="0" err="1"/>
              <a:t>Tdoc</a:t>
            </a:r>
            <a:r>
              <a:rPr lang="en-GB" altLang="zh-CN" sz="2400" b="1" dirty="0"/>
              <a:t> numbers</a:t>
            </a:r>
            <a:r>
              <a:rPr lang="en-GB" altLang="zh-CN" sz="2400" dirty="0"/>
              <a:t> </a:t>
            </a:r>
            <a:r>
              <a:rPr lang="en-GB" altLang="zh-CN" sz="2400" b="1" dirty="0"/>
              <a:t>for CRs/DP on </a:t>
            </a:r>
            <a:r>
              <a:rPr lang="en-GB" altLang="zh-CN" sz="2400" b="1" dirty="0" err="1"/>
              <a:t>OpenAPI</a:t>
            </a:r>
            <a:r>
              <a:rPr lang="en-GB" altLang="zh-CN" sz="2400" b="1" dirty="0"/>
              <a:t> version update, new TSs/TR, presentation sheets, exception sheets for WIs will be allocated by the Chair &amp; MCC</a:t>
            </a:r>
            <a:r>
              <a:rPr lang="en-GB" altLang="zh-CN" sz="2400" dirty="0"/>
              <a:t> before the end of the meeting, if needed. </a:t>
            </a:r>
            <a:r>
              <a:rPr lang="en-GB" altLang="zh-CN" sz="2400" b="1" dirty="0"/>
              <a:t>Those documents will be handled during the email approval procedure</a:t>
            </a:r>
            <a:endParaRPr lang="en-US" altLang="zh-CN" sz="2400" b="1" dirty="0"/>
          </a:p>
          <a:p>
            <a:pPr lvl="0"/>
            <a:r>
              <a:rPr lang="en-GB" altLang="zh-CN" sz="2400" b="1" dirty="0"/>
              <a:t>Once and only when that revision is considered stable with all the comments on board, </a:t>
            </a:r>
            <a:r>
              <a:rPr lang="en-US" altLang="zh-CN" sz="2400" b="1" dirty="0"/>
              <a:t>the delegate owner of the contribution will upload it in the Inbox folder under:</a:t>
            </a:r>
            <a:r>
              <a:rPr lang="en-US" altLang="zh-CN" sz="2400" dirty="0"/>
              <a:t> </a:t>
            </a:r>
            <a:r>
              <a:rPr lang="en-US" altLang="zh-CN" sz="2400" u="sng" dirty="0">
                <a:hlinkClick r:id="rId2"/>
              </a:rPr>
              <a:t>https://www.3gpp.org/ftp/tsg_ct/WG3_interworking_ex-CN3/TSGC3_125/Inbox</a:t>
            </a:r>
            <a:r>
              <a:rPr lang="en-US" altLang="zh-CN" sz="2400" dirty="0"/>
              <a:t>. </a:t>
            </a:r>
            <a:r>
              <a:rPr lang="en-US" altLang="zh-CN" sz="2400" dirty="0">
                <a:solidFill>
                  <a:srgbClr val="FF0000"/>
                </a:solidFill>
              </a:rPr>
              <a:t>Please do NOT upload the final </a:t>
            </a:r>
            <a:r>
              <a:rPr lang="en-US" altLang="zh-CN" sz="2400" dirty="0" err="1" smtClean="0">
                <a:solidFill>
                  <a:srgbClr val="FF0000"/>
                </a:solidFill>
              </a:rPr>
              <a:t>Tdoc</a:t>
            </a:r>
            <a:r>
              <a:rPr lang="en-US" altLang="zh-CN" sz="2400" dirty="0" smtClean="0">
                <a:solidFill>
                  <a:srgbClr val="FF0000"/>
                </a:solidFill>
              </a:rPr>
              <a:t>(s) </a:t>
            </a:r>
            <a:r>
              <a:rPr lang="en-US" altLang="zh-CN" sz="2400" dirty="0">
                <a:solidFill>
                  <a:srgbClr val="FF0000"/>
                </a:solidFill>
              </a:rPr>
              <a:t>to the 3GU, the </a:t>
            </a:r>
            <a:r>
              <a:rPr lang="en-US" altLang="zh-CN" sz="2400" dirty="0" smtClean="0">
                <a:solidFill>
                  <a:srgbClr val="FF0000"/>
                </a:solidFill>
              </a:rPr>
              <a:t>MCC </a:t>
            </a:r>
            <a:r>
              <a:rPr lang="en-US" altLang="zh-CN" sz="2400" dirty="0">
                <a:solidFill>
                  <a:srgbClr val="FF0000"/>
                </a:solidFill>
              </a:rPr>
              <a:t>will do that after the </a:t>
            </a:r>
            <a:r>
              <a:rPr lang="en-US" altLang="zh-CN" sz="2400" dirty="0" smtClean="0">
                <a:solidFill>
                  <a:srgbClr val="FF0000"/>
                </a:solidFill>
              </a:rPr>
              <a:t>meeting</a:t>
            </a:r>
            <a:endParaRPr lang="zh-CN" altLang="zh-CN" sz="2400" dirty="0"/>
          </a:p>
          <a:p>
            <a:pPr lvl="1"/>
            <a:r>
              <a:rPr lang="en-GB" altLang="zh-CN" sz="2000" dirty="0"/>
              <a:t>For a revised WID, only </a:t>
            </a:r>
            <a:r>
              <a:rPr lang="en-GB" altLang="zh-CN" sz="2000" dirty="0" err="1"/>
              <a:t>rm</a:t>
            </a:r>
            <a:r>
              <a:rPr lang="en-GB" altLang="zh-CN" sz="2000" dirty="0"/>
              <a:t> version will be included in the final zip file.</a:t>
            </a:r>
            <a:endParaRPr lang="zh-CN" altLang="zh-CN" sz="2000" dirty="0"/>
          </a:p>
          <a:p>
            <a:pPr lvl="1"/>
            <a:r>
              <a:rPr lang="en-GB" altLang="zh-CN" sz="2000" dirty="0"/>
              <a:t>For a new WID, only cl version will be included in the final zip file.</a:t>
            </a:r>
            <a:endParaRPr lang="zh-CN" altLang="zh-CN" sz="2000" dirty="0"/>
          </a:p>
          <a:p>
            <a:pPr lvl="1"/>
            <a:r>
              <a:rPr lang="en-GB" altLang="zh-CN" sz="2000" dirty="0">
                <a:solidFill>
                  <a:srgbClr val="FF0000"/>
                </a:solidFill>
              </a:rPr>
              <a:t>For a CR, the “rev” field of the cover sheet should be upgraded only when the </a:t>
            </a:r>
            <a:r>
              <a:rPr lang="en-GB" altLang="zh-CN" sz="2000" dirty="0" err="1">
                <a:solidFill>
                  <a:srgbClr val="FF0000"/>
                </a:solidFill>
              </a:rPr>
              <a:t>Tdoc</a:t>
            </a:r>
            <a:r>
              <a:rPr lang="en-GB" altLang="zh-CN" sz="2000" dirty="0">
                <a:solidFill>
                  <a:srgbClr val="FF0000"/>
                </a:solidFill>
              </a:rPr>
              <a:t> number is changed.</a:t>
            </a:r>
            <a:endParaRPr lang="zh-CN" altLang="zh-CN" sz="20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54383" y="1834171"/>
            <a:ext cx="10699417" cy="4351338"/>
          </a:xfrm>
        </p:spPr>
        <p:txBody>
          <a:bodyPr/>
          <a:lstStyle/>
          <a:p>
            <a:pPr marL="0" indent="0">
              <a:buNone/>
            </a:pPr>
            <a:r>
              <a:rPr lang="en-GB" altLang="zh-CN" dirty="0"/>
              <a:t>For the contribution that remote participants are involved into the discussion</a:t>
            </a:r>
            <a:r>
              <a:rPr lang="zh-CN" altLang="en-US" dirty="0"/>
              <a:t>：</a:t>
            </a:r>
            <a:endParaRPr lang="en-GB" altLang="zh-CN" dirty="0"/>
          </a:p>
          <a:p>
            <a:pPr lvl="0"/>
            <a:r>
              <a:rPr lang="en-GB" altLang="zh-CN" dirty="0"/>
              <a:t>Once the </a:t>
            </a:r>
            <a:r>
              <a:rPr lang="en-US" altLang="zh-CN" dirty="0"/>
              <a:t>meeting starts, remote participants </a:t>
            </a:r>
            <a:r>
              <a:rPr lang="en-GB" altLang="zh-CN" dirty="0"/>
              <a:t>can provide their comments on the submitted contribution(s) via the Teams (</a:t>
            </a:r>
            <a:r>
              <a:rPr lang="en-GB" altLang="zh-CN" dirty="0">
                <a:solidFill>
                  <a:srgbClr val="FF0000"/>
                </a:solidFill>
              </a:rPr>
              <a:t>Recommended!</a:t>
            </a:r>
            <a:r>
              <a:rPr lang="en-GB" altLang="zh-CN" dirty="0"/>
              <a:t>) or via the email during the </a:t>
            </a:r>
            <a:r>
              <a:rPr lang="en-GB" altLang="zh-CN" dirty="0" smtClean="0"/>
              <a:t>meeting</a:t>
            </a:r>
          </a:p>
          <a:p>
            <a:pPr lvl="1"/>
            <a:r>
              <a:rPr lang="en-GB" altLang="zh-CN" b="1" dirty="0" smtClean="0"/>
              <a:t>Remote delegates </a:t>
            </a:r>
            <a:r>
              <a:rPr lang="en-GB" altLang="zh-CN" b="1" dirty="0"/>
              <a:t>are encouraged to provide </a:t>
            </a:r>
            <a:r>
              <a:rPr lang="en-GB" altLang="zh-CN" b="1" dirty="0" smtClean="0"/>
              <a:t>comments/arguments (if any) during </a:t>
            </a:r>
            <a:r>
              <a:rPr lang="en-GB" altLang="zh-CN" b="1" dirty="0"/>
              <a:t>ONLINE </a:t>
            </a:r>
            <a:r>
              <a:rPr lang="en-GB" altLang="zh-CN" b="1" dirty="0" smtClean="0"/>
              <a:t>session to ensure timely technical discussion with all the interested delegates</a:t>
            </a:r>
            <a:endParaRPr lang="en-US" altLang="zh-CN" dirty="0" smtClean="0"/>
          </a:p>
          <a:p>
            <a:pPr lvl="0"/>
            <a:r>
              <a:rPr lang="en-GB" altLang="zh-CN" dirty="0" smtClean="0"/>
              <a:t>Email list to be used:</a:t>
            </a:r>
            <a:endParaRPr lang="zh-CN" altLang="zh-CN" sz="4000" dirty="0" smtClean="0"/>
          </a:p>
          <a:p>
            <a:pPr lvl="1"/>
            <a:r>
              <a:rPr lang="en-US" altLang="zh-CN" u="sng" dirty="0" smtClean="0">
                <a:hlinkClick r:id="rId2"/>
              </a:rPr>
              <a:t>3GPP_TSG_CT_WG3_main@LIST.ETSI.ORG</a:t>
            </a:r>
            <a:endParaRPr lang="en-US" altLang="zh-CN" u="sng" dirty="0"/>
          </a:p>
        </p:txBody>
      </p:sp>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280d8efa-eff2-4910-88d2-79ca146720c4"/>
    <ds:schemaRef ds:uri="679a257e-872f-4c98-9e8a-0a9c104f72cd"/>
    <ds:schemaRef ds:uri="http://schemas.openxmlformats.org/package/2006/metadata/core-properties"/>
    <ds:schemaRef ds:uri="http://schemas.microsoft.com/office/infopath/2007/PartnerControls"/>
    <ds:schemaRef ds:uri="http://schemas.microsoft.com/office/2006/metadata/properties"/>
    <ds:schemaRef ds:uri="http://schemas.microsoft.com/office/2006/documentManagement/typ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6874</TotalTime>
  <Words>2247</Words>
  <Application>Microsoft Office PowerPoint</Application>
  <PresentationFormat>宽屏</PresentationFormat>
  <Paragraphs>147</Paragraphs>
  <Slides>21</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Arial </vt:lpstr>
      <vt:lpstr>宋体</vt:lpstr>
      <vt:lpstr>Arial</vt:lpstr>
      <vt:lpstr>Calibri</vt:lpstr>
      <vt:lpstr>Calibri Light</vt:lpstr>
      <vt:lpstr>Times New Roman</vt:lpstr>
      <vt:lpstr>Wingdings</vt:lpstr>
      <vt:lpstr>Office Theme</vt:lpstr>
      <vt:lpstr>Meeting guidance for 3GPP CT3#125</vt:lpstr>
      <vt:lpstr>Before the CT3#125 meeting       (1/2)</vt:lpstr>
      <vt:lpstr>Before the CT3#125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      (1/2)</vt:lpstr>
      <vt:lpstr>Storage of draft contributions      (2/2)</vt:lpstr>
      <vt:lpstr>Handling of pre-agreed Tdocs</vt:lpstr>
      <vt:lpstr>End of the meeting</vt:lpstr>
      <vt:lpstr>After the meeting</vt:lpstr>
      <vt:lpstr>Future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1277</cp:revision>
  <dcterms:created xsi:type="dcterms:W3CDTF">2010-02-05T13:52:04Z</dcterms:created>
  <dcterms:modified xsi:type="dcterms:W3CDTF">2022-10-25T07:05:39Z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(2)8/Lj8wd5N3GqIYQjkwDU/nc0X7VcT3dSfkvF5qTBxsyq+O7geswqQMKvQnVKGQbB+cCA9w99
kxIsObthiUujGR5IL9aNApOBb+G6vkGaddL8lANciOcYjQlBYgdSv3Fc4PzFpUJtI+eiOD+f
SskeWgEgWq8SOV0SGmBJxxboX8vPn4zvuiyO7oru3Wf82CnzGU3NUXpuyRcYOklZzgViGEs8
u2HcYK8qqFMYtgkUAG</vt:lpwstr>
  </property>
  <property fmtid="{D5CDD505-2E9C-101B-9397-08002B2CF9AE}" pid="4" name="_2015_ms_pID_7253431">
    <vt:lpwstr>FhtFjdcTz9BmaWRuGYcnQGYMG1ARSEs/gRbOOGhO8q9VjZgrvItgjO
SehfXroOPYPs9QRBP7kCqMsOTHfxHg2I2YAZP5hCiHqUUCgb9F4N7S6Vf1hbox6PsG8d8Wos
brnrSoUBKhOGMEcgLkIqvxYjDA4/hJIgBpKwE2V56rxYPikSsKciJly9bkb3tSStK41v8rbD
ExOGoWflxK7m4inr</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1666227892</vt:lpwstr>
  </property>
</Properties>
</file>