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4" r:id="rId7"/>
    <p:sldId id="366" r:id="rId8"/>
    <p:sldId id="1123" r:id="rId9"/>
    <p:sldId id="1124" r:id="rId10"/>
    <p:sldId id="1125" r:id="rId11"/>
    <p:sldId id="365" r:id="rId12"/>
    <p:sldId id="367" r:id="rId13"/>
    <p:sldId id="1120" r:id="rId14"/>
    <p:sldId id="1121" r:id="rId15"/>
    <p:sldId id="1122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4" d="100"/>
          <a:sy n="74" d="100"/>
        </p:scale>
        <p:origin x="82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r Zia" userId="060d88f2-53ad-426c-9596-4f6006f50d7e" providerId="ADAL" clId="{1E7AF2BC-0FEB-47BC-9F0B-02EB908FAEFB}"/>
    <pc:docChg chg="undo custSel modMainMaster">
      <pc:chgData name="Waqar Zia" userId="060d88f2-53ad-426c-9596-4f6006f50d7e" providerId="ADAL" clId="{1E7AF2BC-0FEB-47BC-9F0B-02EB908FAEFB}" dt="2022-08-11T09:40:08.295" v="8" actId="20577"/>
      <pc:docMkLst>
        <pc:docMk/>
      </pc:docMkLst>
      <pc:sldMasterChg chg="modSp mod">
        <pc:chgData name="Waqar Zia" userId="060d88f2-53ad-426c-9596-4f6006f50d7e" providerId="ADAL" clId="{1E7AF2BC-0FEB-47BC-9F0B-02EB908FAEFB}" dt="2022-08-11T09:40:08.295" v="8" actId="20577"/>
        <pc:sldMasterMkLst>
          <pc:docMk/>
          <pc:sldMasterMk cId="0" sldId="2147485146"/>
        </pc:sldMasterMkLst>
        <pc:spChg chg="mod">
          <ac:chgData name="Waqar Zia" userId="060d88f2-53ad-426c-9596-4f6006f50d7e" providerId="ADAL" clId="{1E7AF2BC-0FEB-47BC-9F0B-02EB908FAEFB}" dt="2022-08-11T09:40:08.295" v="8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Waqar Zia" userId="060d88f2-53ad-426c-9596-4f6006f50d7e" providerId="ADAL" clId="{1E7AF2BC-0FEB-47BC-9F0B-02EB908FAEFB}" dt="2022-08-11T09:39:54.676" v="2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Waqar Zia" userId="060d88f2-53ad-426c-9596-4f6006f50d7e" providerId="ADAL" clId="{4992DF5C-A8FB-46A4-8ECB-1742AFF182D3}"/>
    <pc:docChg chg="undo redo custSel modMainMaster">
      <pc:chgData name="Waqar Zia" userId="060d88f2-53ad-426c-9596-4f6006f50d7e" providerId="ADAL" clId="{4992DF5C-A8FB-46A4-8ECB-1742AFF182D3}" dt="2022-08-10T14:44:44.766" v="14"/>
      <pc:docMkLst>
        <pc:docMk/>
      </pc:docMkLst>
      <pc:sldMasterChg chg="modSp mod">
        <pc:chgData name="Waqar Zia" userId="060d88f2-53ad-426c-9596-4f6006f50d7e" providerId="ADAL" clId="{4992DF5C-A8FB-46A4-8ECB-1742AFF182D3}" dt="2022-08-10T14:44:44.766" v="14"/>
        <pc:sldMasterMkLst>
          <pc:docMk/>
          <pc:sldMasterMk cId="0" sldId="2147485146"/>
        </pc:sldMasterMkLst>
        <pc:spChg chg="mod">
          <ac:chgData name="Waqar Zia" userId="060d88f2-53ad-426c-9596-4f6006f50d7e" providerId="ADAL" clId="{4992DF5C-A8FB-46A4-8ECB-1742AFF182D3}" dt="2022-08-10T14:44:44.766" v="14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Waqar Zia" userId="060d88f2-53ad-426c-9596-4f6006f50d7e" providerId="ADAL" clId="{4992DF5C-A8FB-46A4-8ECB-1742AFF182D3}" dt="2022-08-10T14:43:25.917" v="2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6590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F562B6-6782-DF40-A0DE-4284E33F42C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C4C0399-C533-E645-93BA-DB35C1BE5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1676"/>
            <a:ext cx="5954053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129906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439B72-5EB7-AF43-9235-87E717E6753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321F8FC-52F9-A74E-B5B2-7216FBC3A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1676"/>
            <a:ext cx="5954053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99069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2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TSG-CT WG3 Meeting #123-e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18th – 26th August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C3-224053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  <p:sldLayoutId id="214748516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928" y="1772817"/>
            <a:ext cx="9048847" cy="24661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Generic use of </a:t>
            </a:r>
            <a:br>
              <a:rPr lang="en-GB" altLang="en-US" b="1" dirty="0"/>
            </a:br>
            <a:r>
              <a:rPr lang="en-GB" altLang="en-US" b="1" dirty="0"/>
              <a:t>service-level-AA procedure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Sunghoon Kim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delegate,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6D36C7-85DA-46E2-8219-F07C76514A5E}"/>
              </a:ext>
            </a:extLst>
          </p:cNvPr>
          <p:cNvSpPr txBox="1"/>
          <p:nvPr/>
        </p:nvSpPr>
        <p:spPr>
          <a:xfrm>
            <a:off x="270588" y="776037"/>
            <a:ext cx="6164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3600" b="1" dirty="0"/>
              <a:t>Discussion paper</a:t>
            </a:r>
            <a:endParaRPr lang="en-US" sz="36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8022F68-749D-46B0-A539-42B17559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Encoding of SLAC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A34AE1-B390-4FDA-945E-FE38059693C2}"/>
              </a:ext>
            </a:extLst>
          </p:cNvPr>
          <p:cNvSpPr/>
          <p:nvPr/>
        </p:nvSpPr>
        <p:spPr>
          <a:xfrm>
            <a:off x="1519820" y="2067668"/>
            <a:ext cx="265092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container IE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A579A3-DA7C-4BF1-BAD2-D1FAC13CA659}"/>
              </a:ext>
            </a:extLst>
          </p:cNvPr>
          <p:cNvSpPr/>
          <p:nvPr/>
        </p:nvSpPr>
        <p:spPr>
          <a:xfrm>
            <a:off x="4565024" y="2067668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device ID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66900D-2A4E-4CBB-A1B3-551DFE4ED6D6}"/>
              </a:ext>
            </a:extLst>
          </p:cNvPr>
          <p:cNvSpPr/>
          <p:nvPr/>
        </p:nvSpPr>
        <p:spPr>
          <a:xfrm>
            <a:off x="4565024" y="2705231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server address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6B2B67-65EF-4FD8-8A9E-9041FA03045E}"/>
              </a:ext>
            </a:extLst>
          </p:cNvPr>
          <p:cNvSpPr/>
          <p:nvPr/>
        </p:nvSpPr>
        <p:spPr>
          <a:xfrm>
            <a:off x="4565024" y="3342794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response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39AE8E-CA05-4EBC-A923-86DCEF61BF6E}"/>
              </a:ext>
            </a:extLst>
          </p:cNvPr>
          <p:cNvSpPr/>
          <p:nvPr/>
        </p:nvSpPr>
        <p:spPr>
          <a:xfrm>
            <a:off x="4565024" y="3980357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payload type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97B64-0F0E-430B-A71B-2F9BB8DFACC7}"/>
              </a:ext>
            </a:extLst>
          </p:cNvPr>
          <p:cNvSpPr/>
          <p:nvPr/>
        </p:nvSpPr>
        <p:spPr>
          <a:xfrm>
            <a:off x="4565024" y="4617920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pending indication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FF3A2-100C-4848-BDC1-195B6EC24B11}"/>
              </a:ext>
            </a:extLst>
          </p:cNvPr>
          <p:cNvSpPr/>
          <p:nvPr/>
        </p:nvSpPr>
        <p:spPr>
          <a:xfrm>
            <a:off x="4565024" y="5255483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payload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56DAEC-05DE-4E94-B563-71B33AE07C90}"/>
              </a:ext>
            </a:extLst>
          </p:cNvPr>
          <p:cNvSpPr txBox="1"/>
          <p:nvPr/>
        </p:nvSpPr>
        <p:spPr>
          <a:xfrm>
            <a:off x="7778006" y="3953232"/>
            <a:ext cx="2273416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“UUAA payload”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964912-66C8-4254-9C48-BB0C67FF901B}"/>
              </a:ext>
            </a:extLst>
          </p:cNvPr>
          <p:cNvSpPr txBox="1"/>
          <p:nvPr/>
        </p:nvSpPr>
        <p:spPr>
          <a:xfrm>
            <a:off x="7778006" y="4265146"/>
            <a:ext cx="2835479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“C2 authorization payload”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F625285-9C76-4305-9E7C-E821A956905A}"/>
              </a:ext>
            </a:extLst>
          </p:cNvPr>
          <p:cNvCxnSpPr>
            <a:stCxn id="13" idx="3"/>
            <a:endCxn id="18" idx="1"/>
          </p:cNvCxnSpPr>
          <p:nvPr/>
        </p:nvCxnSpPr>
        <p:spPr>
          <a:xfrm flipV="1">
            <a:off x="7283532" y="4071406"/>
            <a:ext cx="494474" cy="136546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708A05B-A9B6-41AA-B7ED-75414F2F8B59}"/>
              </a:ext>
            </a:extLst>
          </p:cNvPr>
          <p:cNvCxnSpPr>
            <a:stCxn id="13" idx="3"/>
            <a:endCxn id="19" idx="1"/>
          </p:cNvCxnSpPr>
          <p:nvPr/>
        </p:nvCxnSpPr>
        <p:spPr>
          <a:xfrm>
            <a:off x="7283532" y="4207952"/>
            <a:ext cx="494474" cy="175368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8410D3-3EF4-491F-A35A-90C0423367B7}"/>
              </a:ext>
            </a:extLst>
          </p:cNvPr>
          <p:cNvCxnSpPr>
            <a:cxnSpLocks/>
          </p:cNvCxnSpPr>
          <p:nvPr/>
        </p:nvCxnSpPr>
        <p:spPr>
          <a:xfrm>
            <a:off x="4170741" y="2246400"/>
            <a:ext cx="394283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575004B-3C68-4AAC-B8EC-14455632D3A0}"/>
              </a:ext>
            </a:extLst>
          </p:cNvPr>
          <p:cNvCxnSpPr>
            <a:cxnSpLocks/>
          </p:cNvCxnSpPr>
          <p:nvPr/>
        </p:nvCxnSpPr>
        <p:spPr>
          <a:xfrm>
            <a:off x="4367882" y="2246399"/>
            <a:ext cx="0" cy="3187815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9E2C9B-DED1-43BD-B1C0-90A0797CCBA9}"/>
              </a:ext>
            </a:extLst>
          </p:cNvPr>
          <p:cNvCxnSpPr>
            <a:cxnSpLocks/>
          </p:cNvCxnSpPr>
          <p:nvPr/>
        </p:nvCxnSpPr>
        <p:spPr>
          <a:xfrm>
            <a:off x="4367882" y="2883962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6D98C-9481-4B3B-B86D-1DFD512AB091}"/>
              </a:ext>
            </a:extLst>
          </p:cNvPr>
          <p:cNvCxnSpPr>
            <a:cxnSpLocks/>
          </p:cNvCxnSpPr>
          <p:nvPr/>
        </p:nvCxnSpPr>
        <p:spPr>
          <a:xfrm>
            <a:off x="4367882" y="3521525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2D5B5AC-6CFC-4B28-80C4-B135BF61F5FA}"/>
              </a:ext>
            </a:extLst>
          </p:cNvPr>
          <p:cNvCxnSpPr>
            <a:cxnSpLocks/>
          </p:cNvCxnSpPr>
          <p:nvPr/>
        </p:nvCxnSpPr>
        <p:spPr>
          <a:xfrm>
            <a:off x="4367882" y="4159088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260F94B-0CB0-4087-8D7D-8482D1FE5E68}"/>
              </a:ext>
            </a:extLst>
          </p:cNvPr>
          <p:cNvCxnSpPr>
            <a:cxnSpLocks/>
          </p:cNvCxnSpPr>
          <p:nvPr/>
        </p:nvCxnSpPr>
        <p:spPr>
          <a:xfrm>
            <a:off x="4367882" y="4794988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16099E-8575-478E-9326-8C5AD125D947}"/>
              </a:ext>
            </a:extLst>
          </p:cNvPr>
          <p:cNvCxnSpPr>
            <a:cxnSpLocks/>
          </p:cNvCxnSpPr>
          <p:nvPr/>
        </p:nvCxnSpPr>
        <p:spPr>
          <a:xfrm>
            <a:off x="4367882" y="5434214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2F7B89C-126A-495F-9AAB-541E87FF2F95}"/>
              </a:ext>
            </a:extLst>
          </p:cNvPr>
          <p:cNvCxnSpPr>
            <a:cxnSpLocks/>
            <a:stCxn id="9" idx="3"/>
            <a:endCxn id="42" idx="1"/>
          </p:cNvCxnSpPr>
          <p:nvPr/>
        </p:nvCxnSpPr>
        <p:spPr>
          <a:xfrm flipV="1">
            <a:off x="7283532" y="3373148"/>
            <a:ext cx="553851" cy="197241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DE6931C-3F58-4DBB-8061-1830C44B6E5E}"/>
              </a:ext>
            </a:extLst>
          </p:cNvPr>
          <p:cNvCxnSpPr>
            <a:cxnSpLocks/>
            <a:stCxn id="9" idx="3"/>
            <a:endCxn id="43" idx="1"/>
          </p:cNvCxnSpPr>
          <p:nvPr/>
        </p:nvCxnSpPr>
        <p:spPr>
          <a:xfrm>
            <a:off x="7283532" y="3570389"/>
            <a:ext cx="553851" cy="158661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5509C9DD-24BA-41E2-94F4-C61F94002F49}"/>
              </a:ext>
            </a:extLst>
          </p:cNvPr>
          <p:cNvSpPr txBox="1"/>
          <p:nvPr/>
        </p:nvSpPr>
        <p:spPr>
          <a:xfrm>
            <a:off x="7837383" y="3254974"/>
            <a:ext cx="2273416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SLAR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C57F6B-9192-4E84-99D6-CABED07C8F11}"/>
              </a:ext>
            </a:extLst>
          </p:cNvPr>
          <p:cNvSpPr txBox="1"/>
          <p:nvPr/>
        </p:nvSpPr>
        <p:spPr>
          <a:xfrm>
            <a:off x="7837383" y="3610876"/>
            <a:ext cx="2273416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C2AR</a:t>
            </a:r>
          </a:p>
        </p:txBody>
      </p:sp>
    </p:spTree>
    <p:extLst>
      <p:ext uri="{BB962C8B-B14F-4D97-AF65-F5344CB8AC3E}">
        <p14:creationId xmlns:p14="http://schemas.microsoft.com/office/powerpoint/2010/main" val="15361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8022F68-749D-46B0-A539-42B17559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Nnef_Auth</a:t>
            </a:r>
            <a:r>
              <a:rPr lang="en-US" dirty="0"/>
              <a:t> data model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A34AE1-B390-4FDA-945E-FE38059693C2}"/>
              </a:ext>
            </a:extLst>
          </p:cNvPr>
          <p:cNvSpPr/>
          <p:nvPr/>
        </p:nvSpPr>
        <p:spPr>
          <a:xfrm>
            <a:off x="494190" y="1972381"/>
            <a:ext cx="2037562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Nnef_auth</a:t>
            </a: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 data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A579A3-DA7C-4BF1-BAD2-D1FAC13CA659}"/>
              </a:ext>
            </a:extLst>
          </p:cNvPr>
          <p:cNvSpPr/>
          <p:nvPr/>
        </p:nvSpPr>
        <p:spPr>
          <a:xfrm>
            <a:off x="2876262" y="1972381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UAVAuthinfo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66900D-2A4E-4CBB-A1B3-551DFE4ED6D6}"/>
              </a:ext>
            </a:extLst>
          </p:cNvPr>
          <p:cNvSpPr/>
          <p:nvPr/>
        </p:nvSpPr>
        <p:spPr>
          <a:xfrm>
            <a:off x="2876262" y="2609944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AuthNotification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6B2B67-65EF-4FD8-8A9E-9041FA03045E}"/>
              </a:ext>
            </a:extLst>
          </p:cNvPr>
          <p:cNvSpPr/>
          <p:nvPr/>
        </p:nvSpPr>
        <p:spPr>
          <a:xfrm>
            <a:off x="2876262" y="3247507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UAVAuthResponse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39AE8E-CA05-4EBC-A923-86DCEF61BF6E}"/>
              </a:ext>
            </a:extLst>
          </p:cNvPr>
          <p:cNvSpPr/>
          <p:nvPr/>
        </p:nvSpPr>
        <p:spPr>
          <a:xfrm>
            <a:off x="2876262" y="3885070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UAVAuthFailure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97B64-0F0E-430B-A71B-2F9BB8DFACC7}"/>
              </a:ext>
            </a:extLst>
          </p:cNvPr>
          <p:cNvSpPr/>
          <p:nvPr/>
        </p:nvSpPr>
        <p:spPr>
          <a:xfrm>
            <a:off x="2876262" y="4522633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AuthResult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FF3A2-100C-4848-BDC1-195B6EC24B11}"/>
              </a:ext>
            </a:extLst>
          </p:cNvPr>
          <p:cNvSpPr/>
          <p:nvPr/>
        </p:nvSpPr>
        <p:spPr>
          <a:xfrm>
            <a:off x="2876262" y="5154258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Notify Type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8410D3-3EF4-491F-A35A-90C0423367B7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2523506" y="2199976"/>
            <a:ext cx="352756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575004B-3C68-4AAC-B8EC-14455632D3A0}"/>
              </a:ext>
            </a:extLst>
          </p:cNvPr>
          <p:cNvCxnSpPr>
            <a:cxnSpLocks/>
          </p:cNvCxnSpPr>
          <p:nvPr/>
        </p:nvCxnSpPr>
        <p:spPr>
          <a:xfrm>
            <a:off x="2724734" y="2199976"/>
            <a:ext cx="0" cy="3125715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9E2C9B-DED1-43BD-B1C0-90A0797CCBA9}"/>
              </a:ext>
            </a:extLst>
          </p:cNvPr>
          <p:cNvCxnSpPr>
            <a:cxnSpLocks/>
          </p:cNvCxnSpPr>
          <p:nvPr/>
        </p:nvCxnSpPr>
        <p:spPr>
          <a:xfrm>
            <a:off x="2724734" y="2775439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6D98C-9481-4B3B-B86D-1DFD512AB091}"/>
              </a:ext>
            </a:extLst>
          </p:cNvPr>
          <p:cNvCxnSpPr>
            <a:cxnSpLocks/>
          </p:cNvCxnSpPr>
          <p:nvPr/>
        </p:nvCxnSpPr>
        <p:spPr>
          <a:xfrm>
            <a:off x="2724734" y="3413002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2D5B5AC-6CFC-4B28-80C4-B135BF61F5FA}"/>
              </a:ext>
            </a:extLst>
          </p:cNvPr>
          <p:cNvCxnSpPr>
            <a:cxnSpLocks/>
          </p:cNvCxnSpPr>
          <p:nvPr/>
        </p:nvCxnSpPr>
        <p:spPr>
          <a:xfrm>
            <a:off x="2724734" y="4050565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260F94B-0CB0-4087-8D7D-8482D1FE5E68}"/>
              </a:ext>
            </a:extLst>
          </p:cNvPr>
          <p:cNvCxnSpPr>
            <a:cxnSpLocks/>
          </p:cNvCxnSpPr>
          <p:nvPr/>
        </p:nvCxnSpPr>
        <p:spPr>
          <a:xfrm>
            <a:off x="2724734" y="4686465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16099E-8575-478E-9326-8C5AD125D947}"/>
              </a:ext>
            </a:extLst>
          </p:cNvPr>
          <p:cNvCxnSpPr>
            <a:cxnSpLocks/>
          </p:cNvCxnSpPr>
          <p:nvPr/>
        </p:nvCxnSpPr>
        <p:spPr>
          <a:xfrm>
            <a:off x="2724734" y="5325691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BD78894-7FC3-4F6F-A53C-3B8AB7187394}"/>
              </a:ext>
            </a:extLst>
          </p:cNvPr>
          <p:cNvSpPr txBox="1"/>
          <p:nvPr/>
        </p:nvSpPr>
        <p:spPr>
          <a:xfrm>
            <a:off x="5353792" y="2022683"/>
            <a:ext cx="5826826" cy="3545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IP of UE, Auth msg, PEI, Auth Server Address, Auth notification URI, DNN, S-NSSAI, UE location info, </a:t>
            </a:r>
            <a:r>
              <a:rPr lang="en-US" sz="12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nf</a:t>
            </a: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type (AMF/SMF)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D67C13-1670-4BDE-BEF1-DFF51DA83002}"/>
              </a:ext>
            </a:extLst>
          </p:cNvPr>
          <p:cNvSpPr txBox="1"/>
          <p:nvPr/>
        </p:nvSpPr>
        <p:spPr>
          <a:xfrm>
            <a:off x="5373678" y="2660246"/>
            <a:ext cx="5332020" cy="3545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Auth msg, auth session correlation ID, notification type, revoke cause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51ED99-E6C5-48C9-A92C-310E6B252B3C}"/>
              </a:ext>
            </a:extLst>
          </p:cNvPr>
          <p:cNvSpPr txBox="1"/>
          <p:nvPr/>
        </p:nvSpPr>
        <p:spPr>
          <a:xfrm>
            <a:off x="5353789" y="3386454"/>
            <a:ext cx="5939643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Auth result, Auth msg, Service-level device ID, auth session correlation ID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E50207-F3FF-4E47-B066-AEBFD89FAEC0}"/>
              </a:ext>
            </a:extLst>
          </p:cNvPr>
          <p:cNvSpPr txBox="1"/>
          <p:nvPr/>
        </p:nvSpPr>
        <p:spPr>
          <a:xfrm>
            <a:off x="5373678" y="4025380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Error, UAS resource release indication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38B293C-B4DB-4C76-A326-E5AF0CD908B0}"/>
              </a:ext>
            </a:extLst>
          </p:cNvPr>
          <p:cNvSpPr txBox="1"/>
          <p:nvPr/>
        </p:nvSpPr>
        <p:spPr>
          <a:xfrm>
            <a:off x="5373678" y="4661580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Success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F1E9C7-4148-4A55-B989-DF091A2696D1}"/>
              </a:ext>
            </a:extLst>
          </p:cNvPr>
          <p:cNvSpPr txBox="1"/>
          <p:nvPr/>
        </p:nvSpPr>
        <p:spPr>
          <a:xfrm>
            <a:off x="5353788" y="5293205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Re-auth, update of authorization data, revoke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44600E-D037-46A5-A006-C5AAEA1BB82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965773" y="2199975"/>
            <a:ext cx="388019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1D6AED0-BFD3-46E5-AC8E-A2FD7062315A}"/>
              </a:ext>
            </a:extLst>
          </p:cNvPr>
          <p:cNvCxnSpPr>
            <a:endCxn id="44" idx="1"/>
          </p:cNvCxnSpPr>
          <p:nvPr/>
        </p:nvCxnSpPr>
        <p:spPr>
          <a:xfrm>
            <a:off x="4965773" y="2837538"/>
            <a:ext cx="407905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5FC173A-17F9-4DDD-90B9-E16B4CD6DC43}"/>
              </a:ext>
            </a:extLst>
          </p:cNvPr>
          <p:cNvCxnSpPr>
            <a:cxnSpLocks/>
            <a:stCxn id="9" idx="3"/>
            <a:endCxn id="45" idx="1"/>
          </p:cNvCxnSpPr>
          <p:nvPr/>
        </p:nvCxnSpPr>
        <p:spPr>
          <a:xfrm flipV="1">
            <a:off x="4965773" y="3475101"/>
            <a:ext cx="388016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4C126E7-8A93-486C-A321-5B54A7893C4A}"/>
              </a:ext>
            </a:extLst>
          </p:cNvPr>
          <p:cNvCxnSpPr>
            <a:stCxn id="13" idx="3"/>
            <a:endCxn id="46" idx="1"/>
          </p:cNvCxnSpPr>
          <p:nvPr/>
        </p:nvCxnSpPr>
        <p:spPr>
          <a:xfrm>
            <a:off x="4965773" y="4112665"/>
            <a:ext cx="407905" cy="1362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59354DD-6188-40C9-9239-7EC80F15EB97}"/>
              </a:ext>
            </a:extLst>
          </p:cNvPr>
          <p:cNvCxnSpPr>
            <a:stCxn id="14" idx="3"/>
            <a:endCxn id="47" idx="1"/>
          </p:cNvCxnSpPr>
          <p:nvPr/>
        </p:nvCxnSpPr>
        <p:spPr>
          <a:xfrm flipV="1">
            <a:off x="4965773" y="4750227"/>
            <a:ext cx="407905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2EC8EA8-4C47-4E94-B5A9-2F58FF405B4F}"/>
              </a:ext>
            </a:extLst>
          </p:cNvPr>
          <p:cNvCxnSpPr>
            <a:stCxn id="15" idx="3"/>
            <a:endCxn id="48" idx="1"/>
          </p:cNvCxnSpPr>
          <p:nvPr/>
        </p:nvCxnSpPr>
        <p:spPr>
          <a:xfrm flipV="1">
            <a:off x="4965773" y="5381852"/>
            <a:ext cx="388015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9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8022F68-749D-46B0-A539-42B17559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Naf_Auth</a:t>
            </a:r>
            <a:r>
              <a:rPr lang="en-US" dirty="0"/>
              <a:t> data model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A34AE1-B390-4FDA-945E-FE38059693C2}"/>
              </a:ext>
            </a:extLst>
          </p:cNvPr>
          <p:cNvSpPr/>
          <p:nvPr/>
        </p:nvSpPr>
        <p:spPr>
          <a:xfrm>
            <a:off x="494190" y="1910177"/>
            <a:ext cx="2037562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Naf_auth</a:t>
            </a: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 data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A579A3-DA7C-4BF1-BAD2-D1FAC13CA659}"/>
              </a:ext>
            </a:extLst>
          </p:cNvPr>
          <p:cNvSpPr/>
          <p:nvPr/>
        </p:nvSpPr>
        <p:spPr>
          <a:xfrm>
            <a:off x="2876262" y="1910177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UAVAuthinfo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66900D-2A4E-4CBB-A1B3-551DFE4ED6D6}"/>
              </a:ext>
            </a:extLst>
          </p:cNvPr>
          <p:cNvSpPr/>
          <p:nvPr/>
        </p:nvSpPr>
        <p:spPr>
          <a:xfrm>
            <a:off x="2876262" y="2435337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UAVAuthResponse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6B2B67-65EF-4FD8-8A9E-9041FA03045E}"/>
              </a:ext>
            </a:extLst>
          </p:cNvPr>
          <p:cNvSpPr/>
          <p:nvPr/>
        </p:nvSpPr>
        <p:spPr>
          <a:xfrm>
            <a:off x="2876262" y="2980881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AuthResult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39AE8E-CA05-4EBC-A923-86DCEF61BF6E}"/>
              </a:ext>
            </a:extLst>
          </p:cNvPr>
          <p:cNvSpPr/>
          <p:nvPr/>
        </p:nvSpPr>
        <p:spPr>
          <a:xfrm>
            <a:off x="2876262" y="3500946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Re-auth or Revoke Notify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97B64-0F0E-430B-A71B-2F9BB8DFACC7}"/>
              </a:ext>
            </a:extLst>
          </p:cNvPr>
          <p:cNvSpPr/>
          <p:nvPr/>
        </p:nvSpPr>
        <p:spPr>
          <a:xfrm>
            <a:off x="2876262" y="4051102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Notify Type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FF3A2-100C-4848-BDC1-195B6EC24B11}"/>
              </a:ext>
            </a:extLst>
          </p:cNvPr>
          <p:cNvSpPr/>
          <p:nvPr/>
        </p:nvSpPr>
        <p:spPr>
          <a:xfrm>
            <a:off x="2876262" y="4601258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Problem Details</a:t>
            </a:r>
          </a:p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Authenticate Authorize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8410D3-3EF4-491F-A35A-90C0423367B7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2523506" y="2137772"/>
            <a:ext cx="352756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575004B-3C68-4AAC-B8EC-14455632D3A0}"/>
              </a:ext>
            </a:extLst>
          </p:cNvPr>
          <p:cNvCxnSpPr>
            <a:cxnSpLocks/>
          </p:cNvCxnSpPr>
          <p:nvPr/>
        </p:nvCxnSpPr>
        <p:spPr>
          <a:xfrm>
            <a:off x="2724734" y="2137772"/>
            <a:ext cx="0" cy="3750141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9E2C9B-DED1-43BD-B1C0-90A0797CCBA9}"/>
              </a:ext>
            </a:extLst>
          </p:cNvPr>
          <p:cNvCxnSpPr>
            <a:cxnSpLocks/>
          </p:cNvCxnSpPr>
          <p:nvPr/>
        </p:nvCxnSpPr>
        <p:spPr>
          <a:xfrm>
            <a:off x="2724734" y="2600832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6D98C-9481-4B3B-B86D-1DFD512AB091}"/>
              </a:ext>
            </a:extLst>
          </p:cNvPr>
          <p:cNvCxnSpPr>
            <a:cxnSpLocks/>
          </p:cNvCxnSpPr>
          <p:nvPr/>
        </p:nvCxnSpPr>
        <p:spPr>
          <a:xfrm>
            <a:off x="2724734" y="3146376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2D5B5AC-6CFC-4B28-80C4-B135BF61F5FA}"/>
              </a:ext>
            </a:extLst>
          </p:cNvPr>
          <p:cNvCxnSpPr>
            <a:cxnSpLocks/>
          </p:cNvCxnSpPr>
          <p:nvPr/>
        </p:nvCxnSpPr>
        <p:spPr>
          <a:xfrm>
            <a:off x="2724734" y="3666441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260F94B-0CB0-4087-8D7D-8482D1FE5E68}"/>
              </a:ext>
            </a:extLst>
          </p:cNvPr>
          <p:cNvCxnSpPr>
            <a:cxnSpLocks/>
          </p:cNvCxnSpPr>
          <p:nvPr/>
        </p:nvCxnSpPr>
        <p:spPr>
          <a:xfrm>
            <a:off x="2724734" y="4214934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16099E-8575-478E-9326-8C5AD125D947}"/>
              </a:ext>
            </a:extLst>
          </p:cNvPr>
          <p:cNvCxnSpPr>
            <a:cxnSpLocks/>
          </p:cNvCxnSpPr>
          <p:nvPr/>
        </p:nvCxnSpPr>
        <p:spPr>
          <a:xfrm>
            <a:off x="2724734" y="4772691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BD78894-7FC3-4F6F-A53C-3B8AB7187394}"/>
              </a:ext>
            </a:extLst>
          </p:cNvPr>
          <p:cNvSpPr txBox="1"/>
          <p:nvPr/>
        </p:nvSpPr>
        <p:spPr>
          <a:xfrm>
            <a:off x="5353792" y="1960479"/>
            <a:ext cx="5826826" cy="3545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IP of UE, Auth msg, PEI, Auth notification URI, Notification correlation ID, UE location info, supported feature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E50207-F3FF-4E47-B066-AEBFD89FAEC0}"/>
              </a:ext>
            </a:extLst>
          </p:cNvPr>
          <p:cNvSpPr txBox="1"/>
          <p:nvPr/>
        </p:nvSpPr>
        <p:spPr>
          <a:xfrm>
            <a:off x="5373678" y="3641256"/>
            <a:ext cx="6584771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IP of UE, Auth msg, Notification correlation ID, Notify type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38B293C-B4DB-4C76-A326-E5AF0CD908B0}"/>
              </a:ext>
            </a:extLst>
          </p:cNvPr>
          <p:cNvSpPr txBox="1"/>
          <p:nvPr/>
        </p:nvSpPr>
        <p:spPr>
          <a:xfrm>
            <a:off x="5353788" y="3110237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Success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44600E-D037-46A5-A006-C5AAEA1BB82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965773" y="2137771"/>
            <a:ext cx="388019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1D6AED0-BFD3-46E5-AC8E-A2FD7062315A}"/>
              </a:ext>
            </a:extLst>
          </p:cNvPr>
          <p:cNvCxnSpPr>
            <a:cxnSpLocks/>
          </p:cNvCxnSpPr>
          <p:nvPr/>
        </p:nvCxnSpPr>
        <p:spPr>
          <a:xfrm>
            <a:off x="4965773" y="2662931"/>
            <a:ext cx="407905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5FC173A-17F9-4DDD-90B9-E16B4CD6DC43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4965773" y="3208475"/>
            <a:ext cx="388016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4C126E7-8A93-486C-A321-5B54A7893C4A}"/>
              </a:ext>
            </a:extLst>
          </p:cNvPr>
          <p:cNvCxnSpPr>
            <a:cxnSpLocks/>
            <a:stCxn id="13" idx="3"/>
            <a:endCxn id="46" idx="1"/>
          </p:cNvCxnSpPr>
          <p:nvPr/>
        </p:nvCxnSpPr>
        <p:spPr>
          <a:xfrm>
            <a:off x="4965773" y="3728541"/>
            <a:ext cx="407905" cy="1362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59354DD-6188-40C9-9239-7EC80F15EB97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4965773" y="4278697"/>
            <a:ext cx="416021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57DE4092-9F64-4FC2-A7B1-C3754216D70B}"/>
              </a:ext>
            </a:extLst>
          </p:cNvPr>
          <p:cNvSpPr/>
          <p:nvPr/>
        </p:nvSpPr>
        <p:spPr>
          <a:xfrm>
            <a:off x="2876262" y="5116482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Additional Info</a:t>
            </a:r>
          </a:p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Authenticate Authorize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53ABCEA-D746-4F10-BF33-DC75F136BB91}"/>
              </a:ext>
            </a:extLst>
          </p:cNvPr>
          <p:cNvSpPr/>
          <p:nvPr/>
        </p:nvSpPr>
        <p:spPr>
          <a:xfrm>
            <a:off x="2876262" y="5660319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Revoke Cause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11C3BCF-AE0A-4617-A1E0-D37B7BF1AA76}"/>
              </a:ext>
            </a:extLst>
          </p:cNvPr>
          <p:cNvCxnSpPr>
            <a:cxnSpLocks/>
          </p:cNvCxnSpPr>
          <p:nvPr/>
        </p:nvCxnSpPr>
        <p:spPr>
          <a:xfrm>
            <a:off x="2724734" y="5344076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15E3FAF-62DC-449E-8C6D-B43E5438AA3C}"/>
              </a:ext>
            </a:extLst>
          </p:cNvPr>
          <p:cNvCxnSpPr>
            <a:cxnSpLocks/>
          </p:cNvCxnSpPr>
          <p:nvPr/>
        </p:nvCxnSpPr>
        <p:spPr>
          <a:xfrm>
            <a:off x="2724734" y="5887913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23AE711-D594-4E04-BF68-2FA63E9D2D79}"/>
              </a:ext>
            </a:extLst>
          </p:cNvPr>
          <p:cNvSpPr txBox="1"/>
          <p:nvPr/>
        </p:nvSpPr>
        <p:spPr>
          <a:xfrm>
            <a:off x="5373678" y="2568344"/>
            <a:ext cx="5939643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Auth result, Auth msg, Service-level device ID, supported feature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B013500-ED45-4EFA-8A08-361F57BA38E9}"/>
              </a:ext>
            </a:extLst>
          </p:cNvPr>
          <p:cNvSpPr txBox="1"/>
          <p:nvPr/>
        </p:nvSpPr>
        <p:spPr>
          <a:xfrm>
            <a:off x="5353786" y="5255429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UAS resource release indication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B893E6A-54BB-4D38-B257-77030D6DBD6F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4965773" y="5344077"/>
            <a:ext cx="397959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23036CC-4A62-4355-80EA-BB45AE5784B4}"/>
              </a:ext>
            </a:extLst>
          </p:cNvPr>
          <p:cNvSpPr txBox="1"/>
          <p:nvPr/>
        </p:nvSpPr>
        <p:spPr>
          <a:xfrm>
            <a:off x="5353787" y="4209114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Re-authentication, Re-authorization, revoke</a:t>
            </a:r>
          </a:p>
        </p:txBody>
      </p:sp>
    </p:spTree>
    <p:extLst>
      <p:ext uri="{BB962C8B-B14F-4D97-AF65-F5344CB8AC3E}">
        <p14:creationId xmlns:p14="http://schemas.microsoft.com/office/powerpoint/2010/main" val="190717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Rel-17 feature summary</a:t>
            </a:r>
          </a:p>
          <a:p>
            <a:r>
              <a:rPr lang="en-US" altLang="en-US" dirty="0"/>
              <a:t>Rel-17 limitation</a:t>
            </a:r>
          </a:p>
          <a:p>
            <a:r>
              <a:rPr lang="en-US" altLang="en-US" dirty="0"/>
              <a:t>Objectives</a:t>
            </a:r>
          </a:p>
          <a:p>
            <a:r>
              <a:rPr lang="en-US" altLang="en-US" dirty="0"/>
              <a:t>Proposals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Rel-17 Feature summary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During ID_UAS stage-3, API based Authentication/Authorization procedure was introduced</a:t>
            </a:r>
          </a:p>
          <a:p>
            <a:pPr lvl="1"/>
            <a:r>
              <a:rPr lang="en-US" altLang="en-US" sz="1800" dirty="0"/>
              <a:t>Service-level AA procedure (SM NAS, TS 24.501) + </a:t>
            </a:r>
            <a:r>
              <a:rPr lang="en-US" altLang="en-US" sz="1800" dirty="0" err="1"/>
              <a:t>Nnef</a:t>
            </a:r>
            <a:r>
              <a:rPr lang="en-US" altLang="en-US" sz="1800" dirty="0"/>
              <a:t> service (TS 29.256) + </a:t>
            </a:r>
            <a:r>
              <a:rPr lang="en-US" altLang="en-US" sz="1800" dirty="0" err="1"/>
              <a:t>Naf</a:t>
            </a:r>
            <a:r>
              <a:rPr lang="en-US" altLang="en-US" sz="1800" dirty="0"/>
              <a:t> service (TS 29.255)</a:t>
            </a:r>
          </a:p>
          <a:p>
            <a:pPr lvl="1"/>
            <a:r>
              <a:rPr lang="en-US" altLang="en-US" sz="1800" dirty="0"/>
              <a:t>For future-proofness, stage-3 WGs have specified the protocol for generic purpose not limited to ID_UAS features. Any services requiring Authentication/Authorization procedure with 5GS/EPS, rel-17 mechanism will be used as baseline</a:t>
            </a:r>
          </a:p>
          <a:p>
            <a:pPr lvl="2"/>
            <a:r>
              <a:rPr lang="en-US" altLang="en-US" sz="1400" dirty="0"/>
              <a:t>CT1 has defined Service-Level-AA Container (SLAC) to cope with any vertical services requiring authentication/authorization</a:t>
            </a:r>
          </a:p>
          <a:p>
            <a:pPr lvl="2"/>
            <a:r>
              <a:rPr lang="en-US" altLang="en-US" sz="1400" dirty="0" err="1"/>
              <a:t>Nnef</a:t>
            </a:r>
            <a:r>
              <a:rPr lang="en-US" altLang="en-US" sz="1400" dirty="0"/>
              <a:t> service and </a:t>
            </a:r>
            <a:r>
              <a:rPr lang="en-US" altLang="en-US" sz="1400" dirty="0" err="1"/>
              <a:t>Naf</a:t>
            </a:r>
            <a:r>
              <a:rPr lang="en-US" altLang="en-US" sz="1400" dirty="0"/>
              <a:t> service carry a transparent payload for authentication/authorization not specific to certain services</a:t>
            </a:r>
          </a:p>
          <a:p>
            <a:pPr lvl="1"/>
            <a:endParaRPr lang="en-US" altLang="en-US"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31F9C5-DE63-44EA-9829-5B7A2528355F}"/>
              </a:ext>
            </a:extLst>
          </p:cNvPr>
          <p:cNvSpPr/>
          <p:nvPr/>
        </p:nvSpPr>
        <p:spPr>
          <a:xfrm>
            <a:off x="511987" y="4042487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80FE82-3000-4A56-93C9-481560430F4D}"/>
              </a:ext>
            </a:extLst>
          </p:cNvPr>
          <p:cNvSpPr/>
          <p:nvPr/>
        </p:nvSpPr>
        <p:spPr>
          <a:xfrm>
            <a:off x="4860747" y="4042487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SMF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FF4464-F814-4C02-AD55-B935DD973F30}"/>
              </a:ext>
            </a:extLst>
          </p:cNvPr>
          <p:cNvSpPr/>
          <p:nvPr/>
        </p:nvSpPr>
        <p:spPr>
          <a:xfrm>
            <a:off x="7653081" y="4042487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NEF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4EDFD9-7FCE-4482-9B71-974A1AC47B9B}"/>
              </a:ext>
            </a:extLst>
          </p:cNvPr>
          <p:cNvSpPr/>
          <p:nvPr/>
        </p:nvSpPr>
        <p:spPr>
          <a:xfrm>
            <a:off x="10533530" y="4042488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AF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DED498-B037-4045-9855-8E345147C22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1332257" y="4408920"/>
            <a:ext cx="3528490" cy="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D6954-0D1F-473E-BA52-FC94A4297043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681017" y="4408920"/>
            <a:ext cx="1972064" cy="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69860D-9358-4F86-BADC-90AD1990A364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8473351" y="4408920"/>
            <a:ext cx="2060179" cy="1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008FEA2-72E8-4C2F-8117-782F8805D392}"/>
              </a:ext>
            </a:extLst>
          </p:cNvPr>
          <p:cNvSpPr txBox="1"/>
          <p:nvPr/>
        </p:nvSpPr>
        <p:spPr>
          <a:xfrm>
            <a:off x="1454777" y="4172572"/>
            <a:ext cx="3705101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SM NAS: Service-level AA procedure</a:t>
            </a: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(SLAC)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097AF7-5306-429F-817F-F76FBF146AFA}"/>
              </a:ext>
            </a:extLst>
          </p:cNvPr>
          <p:cNvSpPr txBox="1"/>
          <p:nvPr/>
        </p:nvSpPr>
        <p:spPr>
          <a:xfrm>
            <a:off x="5727854" y="4168183"/>
            <a:ext cx="1878390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Nnef_authentication</a:t>
            </a:r>
            <a:endParaRPr lang="en-US" sz="16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(auth msg + others)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99A98B-B96E-4CBE-9ABB-DB8D6F83D98C}"/>
              </a:ext>
            </a:extLst>
          </p:cNvPr>
          <p:cNvSpPr txBox="1"/>
          <p:nvPr/>
        </p:nvSpPr>
        <p:spPr>
          <a:xfrm>
            <a:off x="8565848" y="4179262"/>
            <a:ext cx="1883568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Naf_authentication</a:t>
            </a:r>
            <a:endParaRPr lang="en-US" sz="16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(auth msg + others)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D6E0DB-E3C5-437B-9A8C-08A5CFC48CD0}"/>
              </a:ext>
            </a:extLst>
          </p:cNvPr>
          <p:cNvSpPr txBox="1"/>
          <p:nvPr/>
        </p:nvSpPr>
        <p:spPr>
          <a:xfrm>
            <a:off x="903499" y="4940132"/>
            <a:ext cx="920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NOTE: For details of SLAC encoding and </a:t>
            </a:r>
            <a:r>
              <a:rPr lang="en-US" sz="1400" dirty="0" err="1"/>
              <a:t>Nnef</a:t>
            </a:r>
            <a:r>
              <a:rPr lang="en-US" sz="1400" dirty="0"/>
              <a:t>/</a:t>
            </a:r>
            <a:r>
              <a:rPr lang="en-US" sz="1400" dirty="0" err="1"/>
              <a:t>Naf</a:t>
            </a:r>
            <a:r>
              <a:rPr lang="en-US" sz="1400" dirty="0"/>
              <a:t> API data model, please see Annex</a:t>
            </a:r>
          </a:p>
          <a:p>
            <a:r>
              <a:rPr lang="en-US" sz="1400" dirty="0"/>
              <a:t>NOTE: UUAA procedure during NAS registration procedure is supported (ID_UAS specific requirement)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Rel-17 Overall procedural steps for UUAA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3736" indent="-228600">
              <a:buFont typeface="+mj-lt"/>
              <a:buAutoNum type="arabicPeriod"/>
            </a:pPr>
            <a:r>
              <a:rPr lang="en-US" sz="1200" dirty="0"/>
              <a:t>Upon app layer request, the UE includes SLAC in the PDU session establishment message with service-level device ID set to CAA-level UAV ID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checks UE subscription if it is required for UUAA, and trigger UUAA procedure by invoking </a:t>
            </a:r>
            <a:r>
              <a:rPr lang="en-US" sz="1200" dirty="0" err="1"/>
              <a:t>Nnef_auth</a:t>
            </a:r>
            <a:r>
              <a:rPr lang="en-US" sz="1200" dirty="0"/>
              <a:t> services (including service-level device ID)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Naf_auth</a:t>
            </a:r>
            <a:r>
              <a:rPr lang="en-US" sz="1200" dirty="0"/>
              <a:t> services with including the service-level device ID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USS(AF) trigger </a:t>
            </a:r>
            <a:r>
              <a:rPr lang="en-US" sz="1200" dirty="0" err="1"/>
              <a:t>Naf_auth</a:t>
            </a:r>
            <a:r>
              <a:rPr lang="en-US" sz="1200" dirty="0"/>
              <a:t> notification service to UAS-NF(NEF) with including authentication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Nnef_auth</a:t>
            </a:r>
            <a:r>
              <a:rPr lang="en-US" sz="1200" dirty="0"/>
              <a:t> notification services to SMF with including authentication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sets the service-level AA payload of the SLAC to the received authentication msg, and includes the SLAC in the Service-Level Authentication Command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UE forwards the received service-level AA payload to the upper layer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The upper layer of the UE provides UUAA payload then the UE sets the service-level AA payload of the SLAC to the received UUAA payload and includes the SLAC in the Service-Level Authentication Complete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forwards the service-level AA payload to UAS-NF(NEF) by invoking </a:t>
            </a:r>
            <a:r>
              <a:rPr lang="en-US" sz="1200" dirty="0" err="1"/>
              <a:t>Nnef_auth</a:t>
            </a:r>
            <a:r>
              <a:rPr lang="en-US" sz="1200" dirty="0"/>
              <a:t> service (including authentication msg)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Naf_auth</a:t>
            </a:r>
            <a:r>
              <a:rPr lang="en-US" sz="1200" dirty="0"/>
              <a:t> services with including the authentication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USS(AF) sends authentication result by invoking </a:t>
            </a:r>
            <a:r>
              <a:rPr lang="en-US" sz="1200" dirty="0" err="1"/>
              <a:t>Naf_auth</a:t>
            </a:r>
            <a:r>
              <a:rPr lang="en-US" sz="1200" dirty="0"/>
              <a:t> notification service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Nnef_auth</a:t>
            </a:r>
            <a:r>
              <a:rPr lang="en-US" sz="1200" dirty="0"/>
              <a:t> notification services to SMF with including the authentication result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sends PDU session establishment accept message with including SLAC where the service-level-AA result (SLAR field) is set to successful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UE forwards the result of service-level AA procedure and proceed NAS procedure</a:t>
            </a:r>
          </a:p>
          <a:p>
            <a:endParaRPr lang="en-US" sz="1200" dirty="0"/>
          </a:p>
          <a:p>
            <a:pPr lvl="1"/>
            <a:endParaRPr lang="en-US" altLang="en-US" sz="1100" dirty="0"/>
          </a:p>
        </p:txBody>
      </p:sp>
      <p:sp>
        <p:nvSpPr>
          <p:cNvPr id="15" name="Subtitle 10">
            <a:extLst>
              <a:ext uri="{FF2B5EF4-FFF2-40B4-BE49-F238E27FC236}">
                <a16:creationId xmlns:a16="http://schemas.microsoft.com/office/drawing/2014/main" id="{5FFF7E46-CCE1-4EB1-9964-93EE6797B12C}"/>
              </a:ext>
            </a:extLst>
          </p:cNvPr>
          <p:cNvSpPr txBox="1">
            <a:spLocks/>
          </p:cNvSpPr>
          <p:nvPr/>
        </p:nvSpPr>
        <p:spPr bwMode="auto">
          <a:xfrm>
            <a:off x="838200" y="1155604"/>
            <a:ext cx="11188223" cy="26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(TS 24.501, 29.256, 29.255)</a:t>
            </a:r>
            <a:endParaRPr lang="en-US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E8D747-AD8A-4630-B0AB-CD2564F3669C}"/>
              </a:ext>
            </a:extLst>
          </p:cNvPr>
          <p:cNvSpPr txBox="1"/>
          <p:nvPr/>
        </p:nvSpPr>
        <p:spPr>
          <a:xfrm>
            <a:off x="3534111" y="1195369"/>
            <a:ext cx="307422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Miscellaneous details are omitted</a:t>
            </a:r>
          </a:p>
        </p:txBody>
      </p:sp>
    </p:spTree>
    <p:extLst>
      <p:ext uri="{BB962C8B-B14F-4D97-AF65-F5344CB8AC3E}">
        <p14:creationId xmlns:p14="http://schemas.microsoft.com/office/powerpoint/2010/main" val="242582103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9F3B-AFBE-4F3C-94AF-79A6997CA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limitation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0A816-D1D6-4F39-AA45-D7744F5FA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NAS</a:t>
            </a:r>
          </a:p>
          <a:p>
            <a:pPr lvl="1"/>
            <a:r>
              <a:rPr lang="en-US" sz="1200" dirty="0"/>
              <a:t>UE operation: it is specified that the UE supporting UAS services can include service-level device ID which will trigger service-level AA procedure</a:t>
            </a:r>
          </a:p>
          <a:p>
            <a:pPr lvl="1"/>
            <a:r>
              <a:rPr lang="en-US" sz="1200" dirty="0"/>
              <a:t>NW operation: it is specified that the SMF checks UE SM subscription data and triggers UUAA procedure, or rejects the request from the UE with cause ‘UAS services not allowed’</a:t>
            </a:r>
          </a:p>
          <a:p>
            <a:pPr lvl="1"/>
            <a:r>
              <a:rPr lang="en-US" sz="1200" dirty="0"/>
              <a:t>SLAC: two types of payload are specified - UUAA and C2 authorization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UE and NW operation for AA procedure (trigger, accept, reject) are not specified for generic use cases. No support for services other than UAS services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2000" dirty="0" err="1"/>
              <a:t>Nnef</a:t>
            </a:r>
            <a:endParaRPr lang="en-US" sz="2000" dirty="0"/>
          </a:p>
          <a:p>
            <a:pPr lvl="1"/>
            <a:r>
              <a:rPr lang="en-US" sz="1200" dirty="0"/>
              <a:t>Data models are UAS specific</a:t>
            </a:r>
          </a:p>
          <a:p>
            <a:pPr lvl="1"/>
            <a:r>
              <a:rPr lang="en-US" sz="1200" dirty="0"/>
              <a:t>The scope of TS 29.256 is specific to UAS, but the applicability is not restricted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 Although ‘</a:t>
            </a:r>
            <a:r>
              <a:rPr lang="en-US" sz="1600" dirty="0" err="1">
                <a:solidFill>
                  <a:srgbClr val="FF0000"/>
                </a:solidFill>
                <a:sym typeface="Wingdings" panose="05000000000000000000" pitchFamily="2" charset="2"/>
              </a:rPr>
              <a:t>authmsg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’ can be used for any services, data model and descriptions are UAS specific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dirty="0" err="1"/>
              <a:t>Naf</a:t>
            </a:r>
            <a:endParaRPr lang="en-US" sz="2000" dirty="0"/>
          </a:p>
          <a:p>
            <a:pPr lvl="1"/>
            <a:r>
              <a:rPr lang="en-US" sz="1200" dirty="0"/>
              <a:t>Data models are UAS specific</a:t>
            </a:r>
          </a:p>
          <a:p>
            <a:pPr lvl="1"/>
            <a:r>
              <a:rPr lang="en-US" sz="1200" dirty="0"/>
              <a:t>The scope of TS 29.255 is specific to UAS, but the applicability is not restricted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 Although ‘</a:t>
            </a:r>
            <a:r>
              <a:rPr lang="en-US" sz="1600" dirty="0" err="1">
                <a:solidFill>
                  <a:srgbClr val="FF0000"/>
                </a:solidFill>
                <a:sym typeface="Wingdings" panose="05000000000000000000" pitchFamily="2" charset="2"/>
              </a:rPr>
              <a:t>authmsg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’ can be used for any services, data model and descriptions are UAS specific</a:t>
            </a:r>
            <a:endParaRPr lang="en-US" sz="16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88286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6E0EA-CED8-49B0-8914-62F72B798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E93C3-A892-4869-9866-49D9B8064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Basic assumptions</a:t>
            </a:r>
          </a:p>
          <a:p>
            <a:pPr lvl="1"/>
            <a:r>
              <a:rPr lang="en-US" sz="1200" dirty="0"/>
              <a:t>Service-level device ID is required for those services</a:t>
            </a:r>
          </a:p>
          <a:p>
            <a:pPr lvl="1"/>
            <a:r>
              <a:rPr lang="en-US" sz="1200" dirty="0"/>
              <a:t>UE subscription should indicate to perform AA procedure for those services</a:t>
            </a:r>
          </a:p>
          <a:p>
            <a:r>
              <a:rPr lang="en-US" sz="1600" dirty="0"/>
              <a:t>CT1: UE and network operation for services requiring AA procedure</a:t>
            </a:r>
          </a:p>
          <a:p>
            <a:pPr lvl="1"/>
            <a:r>
              <a:rPr lang="en-US" sz="1400" dirty="0"/>
              <a:t>Existing NAS procedure and IE (SLAP and SLAC) can be enhanced to cope with any services requiring AA procedure</a:t>
            </a:r>
          </a:p>
          <a:p>
            <a:pPr lvl="2"/>
            <a:r>
              <a:rPr lang="en-US" sz="1200" dirty="0"/>
              <a:t>Successful case, reject case, re-try case</a:t>
            </a:r>
          </a:p>
          <a:p>
            <a:pPr lvl="1"/>
            <a:r>
              <a:rPr lang="en-US" sz="1400" dirty="0"/>
              <a:t>Further enhancement for the case where multiple services (requiring AA procedure) are available for the UE</a:t>
            </a:r>
          </a:p>
          <a:p>
            <a:pPr lvl="2"/>
            <a:r>
              <a:rPr lang="en-US" sz="1200" dirty="0"/>
              <a:t>Related with the issue on CT3/CT4: How to identify the target application function/target services</a:t>
            </a:r>
          </a:p>
          <a:p>
            <a:r>
              <a:rPr lang="en-US" sz="1600" dirty="0"/>
              <a:t>CT3/CT4</a:t>
            </a:r>
          </a:p>
          <a:p>
            <a:pPr lvl="1"/>
            <a:r>
              <a:rPr lang="en-US" sz="1400" dirty="0"/>
              <a:t>Adding new data model for generic purpose</a:t>
            </a:r>
          </a:p>
          <a:p>
            <a:pPr lvl="1"/>
            <a:r>
              <a:rPr lang="en-US" sz="1400" dirty="0"/>
              <a:t>How to discover target network function e.g., target NEF or target AF for the requested service</a:t>
            </a:r>
          </a:p>
          <a:p>
            <a:pPr lvl="1"/>
            <a:r>
              <a:rPr lang="en-US" sz="1400"/>
              <a:t>Further </a:t>
            </a:r>
            <a:r>
              <a:rPr lang="en-US" sz="1400" dirty="0"/>
              <a:t>enhancement for the case where multiple services (requiring AA procedure) available for the UE</a:t>
            </a:r>
          </a:p>
          <a:p>
            <a:pPr lvl="1"/>
            <a:endParaRPr lang="en-US" sz="14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433674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2E840-4130-4718-9FF1-83918BDEB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770399"/>
            <a:ext cx="11187112" cy="439479"/>
          </a:xfrm>
        </p:spPr>
        <p:txBody>
          <a:bodyPr/>
          <a:lstStyle/>
          <a:p>
            <a:r>
              <a:rPr lang="en-US" sz="4000" dirty="0"/>
              <a:t>Why stage-3 led work item?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791A2-6006-4A51-80BC-31D80C88B56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878563"/>
            <a:ext cx="11187112" cy="4522236"/>
          </a:xfrm>
        </p:spPr>
        <p:txBody>
          <a:bodyPr/>
          <a:lstStyle/>
          <a:p>
            <a:r>
              <a:rPr lang="en-US" sz="2000" dirty="0"/>
              <a:t>Rel-17 ID_UAS stage-3 work has accepted stage-2 requirement on specifying generic container, procedure, and API for AA procedure</a:t>
            </a:r>
          </a:p>
          <a:p>
            <a:r>
              <a:rPr lang="en-US" sz="2000" dirty="0"/>
              <a:t>No architecture impact or end-to-end procedure changes are needed</a:t>
            </a:r>
          </a:p>
          <a:p>
            <a:r>
              <a:rPr lang="en-US" sz="2000" dirty="0"/>
              <a:t>Enhancement of existing stage-3 tools (IE, procedures, APIs) should be enough to support the feature for any services</a:t>
            </a:r>
          </a:p>
          <a:p>
            <a:r>
              <a:rPr lang="en-US" sz="2000" dirty="0"/>
              <a:t>The scope is not ID_UAS specific but general support for any services, new Stage-3 work item is appropriate approach (it is not about feature enhancement of ID_UAS)</a:t>
            </a:r>
          </a:p>
          <a:p>
            <a:r>
              <a:rPr lang="en-US" sz="2000" dirty="0"/>
              <a:t>CT3 CT4 may need new API (new spec) as current TS scope and description are ID_UAS specific</a:t>
            </a:r>
          </a:p>
          <a:p>
            <a:pPr lvl="1"/>
            <a:r>
              <a:rPr lang="en-US" sz="1400" dirty="0"/>
              <a:t>Can be addressed by extending the scope of the specs</a:t>
            </a:r>
          </a:p>
          <a:p>
            <a:pPr lvl="1"/>
            <a:r>
              <a:rPr lang="en-US" sz="1400" dirty="0"/>
              <a:t>Alternatively, new specs can be created for Rel-18, with a pointer added in the Rel-17 of the existing specs saying their contents for Rel-18 have been transferred to the new specs (as done for TSN in CT1, where TS 24.519 only goes up to Rel-16 and was replaced by TS 24.539 in Rel-17).</a:t>
            </a:r>
          </a:p>
          <a:p>
            <a:pPr lvl="1"/>
            <a:endParaRPr lang="en-US" sz="1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5FB7D-40FD-4676-88F6-99065C27B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Source sample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34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Motivation: In rel-17, Stage-3 WGs have specified new AA procedure and protocol for generic purpose not limited to ID_UAS features, but it is not specified how to use it for services other than ID_UAS. Any services requiring Authentication/Authorization procedure with 5GS/EPS, rel-17 mechanism should be used as baseline </a:t>
            </a:r>
          </a:p>
          <a:p>
            <a:pPr marL="0" indent="0">
              <a:buNone/>
            </a:pPr>
            <a:endParaRPr lang="en-US" altLang="en-US" sz="2000" dirty="0"/>
          </a:p>
          <a:p>
            <a:r>
              <a:rPr lang="en-US" altLang="en-US" sz="2000" dirty="0"/>
              <a:t>Proposal: CT wide Work Item for generic use of service-level-AA procedure is proposed in C1-22xxyy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85799-8A2A-42AC-9C70-B91273466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4129607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5712</TotalTime>
  <Words>1333</Words>
  <Application>Microsoft Office PowerPoint</Application>
  <PresentationFormat>Widescreen</PresentationFormat>
  <Paragraphs>129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Microsoft Sans Serif</vt:lpstr>
      <vt:lpstr>Times New Roman</vt:lpstr>
      <vt:lpstr>Wingdings</vt:lpstr>
      <vt:lpstr>Office Theme</vt:lpstr>
      <vt:lpstr>Generic use of  service-level-AA procedure</vt:lpstr>
      <vt:lpstr>Outline</vt:lpstr>
      <vt:lpstr>Rel-17 Feature summary</vt:lpstr>
      <vt:lpstr>Rel-17 Overall procedural steps for UUAA</vt:lpstr>
      <vt:lpstr>Rel-17 limitation</vt:lpstr>
      <vt:lpstr>Objectives</vt:lpstr>
      <vt:lpstr>Why stage-3 led work item?</vt:lpstr>
      <vt:lpstr>Summary</vt:lpstr>
      <vt:lpstr>Annex</vt:lpstr>
      <vt:lpstr>Encoding of SLAC</vt:lpstr>
      <vt:lpstr>Nnef_Auth data model</vt:lpstr>
      <vt:lpstr>Naf_Auth data model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Qualcomm_01</cp:lastModifiedBy>
  <cp:revision>602</cp:revision>
  <dcterms:created xsi:type="dcterms:W3CDTF">2010-02-05T13:52:04Z</dcterms:created>
  <dcterms:modified xsi:type="dcterms:W3CDTF">2022-08-11T09:40:17Z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