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6"/>
  </p:sldMasterIdLst>
  <p:notesMasterIdLst>
    <p:notesMasterId r:id="rId22"/>
  </p:notesMasterIdLst>
  <p:handoutMasterIdLst>
    <p:handoutMasterId r:id="rId23"/>
  </p:handoutMasterIdLst>
  <p:sldIdLst>
    <p:sldId id="341" r:id="rId7"/>
    <p:sldId id="395" r:id="rId8"/>
    <p:sldId id="392" r:id="rId9"/>
    <p:sldId id="393" r:id="rId10"/>
    <p:sldId id="405" r:id="rId11"/>
    <p:sldId id="404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365" r:id="rId20"/>
    <p:sldId id="383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72EBB5-74C9-4797-A907-AA282CCC23FA}" v="1" dt="2021-02-21T14:21:23.8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38" autoAdjust="0"/>
    <p:restoredTop sz="94679" autoAdjust="0"/>
  </p:normalViewPr>
  <p:slideViewPr>
    <p:cSldViewPr snapToGrid="0">
      <p:cViewPr varScale="1">
        <p:scale>
          <a:sx n="68" d="100"/>
          <a:sy n="68" d="100"/>
        </p:scale>
        <p:origin x="25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us De Gregorio" userId="b4c35ebb-093d-40fc-b709-60a7bde4445c" providerId="ADAL" clId="{E472EBB5-74C9-4797-A907-AA282CCC23FA}"/>
    <pc:docChg chg="custSel modSld">
      <pc:chgData name="Jesus De Gregorio" userId="b4c35ebb-093d-40fc-b709-60a7bde4445c" providerId="ADAL" clId="{E472EBB5-74C9-4797-A907-AA282CCC23FA}" dt="2021-02-21T14:22:02.603" v="336" actId="6549"/>
      <pc:docMkLst>
        <pc:docMk/>
      </pc:docMkLst>
      <pc:sldChg chg="modSp mod">
        <pc:chgData name="Jesus De Gregorio" userId="b4c35ebb-093d-40fc-b709-60a7bde4445c" providerId="ADAL" clId="{E472EBB5-74C9-4797-A907-AA282CCC23FA}" dt="2021-02-21T14:22:02.603" v="336" actId="6549"/>
        <pc:sldMkLst>
          <pc:docMk/>
          <pc:sldMk cId="4180498749" sldId="396"/>
        </pc:sldMkLst>
        <pc:spChg chg="mod">
          <ac:chgData name="Jesus De Gregorio" userId="b4c35ebb-093d-40fc-b709-60a7bde4445c" providerId="ADAL" clId="{E472EBB5-74C9-4797-A907-AA282CCC23FA}" dt="2021-02-21T14:22:02.603" v="336" actId="6549"/>
          <ac:spMkLst>
            <pc:docMk/>
            <pc:sldMk cId="4180498749" sldId="396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87807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09792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2857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WG5 Meeting 136-e</a:t>
            </a:r>
            <a:endParaRPr lang="en-US" sz="10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sz="10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meeting, online, 1 - 9 March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5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S5-212235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3gpp.org/rep/all/5G_APIs/blob/master/README.md" TargetMode="External"/><Relationship Id="rId7" Type="http://schemas.openxmlformats.org/officeDocument/2006/relationships/hyperlink" Target="https://forge.3gpp.org/swagger/tools/versions.html" TargetMode="External"/><Relationship Id="rId2" Type="http://schemas.openxmlformats.org/officeDocument/2006/relationships/hyperlink" Target="https://forge.3gpp.org/rep/all/5G_APIs/tree/Rel17-draft-CT9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ge.3gpp.org/swagger/tools/types.html" TargetMode="External"/><Relationship Id="rId5" Type="http://schemas.openxmlformats.org/officeDocument/2006/relationships/hyperlink" Target="https://en.wikipedia.org/wiki/Lint_(software)" TargetMode="External"/><Relationship Id="rId4" Type="http://schemas.openxmlformats.org/officeDocument/2006/relationships/hyperlink" Target="https://forge.3gpp.org/swagger/tools/parser.htm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Cross-origin_resource_sharin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9654906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Recommended </a:t>
            </a:r>
            <a:r>
              <a:rPr lang="en-GB" altLang="en-US" dirty="0" err="1" smtClean="0"/>
              <a:t>OpenAPI</a:t>
            </a:r>
            <a:r>
              <a:rPr lang="en-GB" altLang="en-US" dirty="0" smtClean="0"/>
              <a:t> </a:t>
            </a:r>
            <a:r>
              <a:rPr lang="en-GB" altLang="en-US" dirty="0"/>
              <a:t>specification file handling and design </a:t>
            </a:r>
            <a:r>
              <a:rPr lang="en-GB" dirty="0"/>
              <a:t>guidelines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3GPP TSG 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OpenAPI</a:t>
            </a:r>
            <a:r>
              <a:rPr lang="en-US" dirty="0"/>
              <a:t> specification file validation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responsible MCC officer, in conjunction with its rapporteur, </a:t>
            </a:r>
            <a:r>
              <a:rPr lang="en-US" dirty="0">
                <a:solidFill>
                  <a:srgbClr val="FF0000"/>
                </a:solidFill>
              </a:rPr>
              <a:t>shall</a:t>
            </a:r>
            <a:r>
              <a:rPr lang="en-US" dirty="0"/>
              <a:t> check that the </a:t>
            </a:r>
            <a:r>
              <a:rPr lang="en-US" dirty="0" err="1"/>
              <a:t>OpenAPI</a:t>
            </a:r>
            <a:r>
              <a:rPr lang="en-US" dirty="0"/>
              <a:t> specification file(s) is(are) syntactically correct. </a:t>
            </a:r>
          </a:p>
          <a:p>
            <a:r>
              <a:rPr lang="en-GB" dirty="0"/>
              <a:t>If errors are detected during the validation check after the WG meeting:</a:t>
            </a:r>
          </a:p>
          <a:p>
            <a:pPr lvl="1"/>
            <a:r>
              <a:rPr lang="en-GB" dirty="0"/>
              <a:t>the rapporteur should request authors of problematic CRs to provide corrective revisions of those CRs to be sent directly to the TSG as company contributions. </a:t>
            </a:r>
          </a:p>
          <a:p>
            <a:pPr lvl="1"/>
            <a:r>
              <a:rPr lang="en-GB" dirty="0"/>
              <a:t>The TSG shall be asked to approve all WG-agreed CRs for which no problems were detected plus the company revision CRs addressing the problematic ones.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43879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Validation </a:t>
            </a:r>
            <a:r>
              <a:rPr lang="fr-FR" dirty="0" err="1"/>
              <a:t>process</a:t>
            </a:r>
            <a:r>
              <a:rPr lang="fr-FR" dirty="0"/>
              <a:t> </a:t>
            </a:r>
            <a:r>
              <a:rPr lang="fr-FR" dirty="0" err="1"/>
              <a:t>before</a:t>
            </a:r>
            <a:r>
              <a:rPr lang="fr-FR" dirty="0"/>
              <a:t> the </a:t>
            </a:r>
            <a:r>
              <a:rPr lang="fr-FR" dirty="0" err="1"/>
              <a:t>plenary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Put all the updated versions of YAML files in a test repository:</a:t>
            </a:r>
          </a:p>
          <a:p>
            <a:pPr lvl="1"/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>
                <a:hlinkClick r:id="rId2"/>
              </a:rPr>
              <a:t>https://forge.3gpp.org/rep/all/5G_APIs/tree/Rel17-draft-CT91</a:t>
            </a:r>
            <a:r>
              <a:rPr lang="fr-FR" dirty="0"/>
              <a:t> </a:t>
            </a:r>
            <a:endParaRPr lang="en-US" dirty="0"/>
          </a:p>
          <a:p>
            <a:pPr lvl="0"/>
            <a:r>
              <a:rPr lang="en-US" dirty="0"/>
              <a:t>Apply the recommended tools for </a:t>
            </a:r>
            <a:r>
              <a:rPr lang="en-US" dirty="0" err="1"/>
              <a:t>OpenAPI</a:t>
            </a:r>
            <a:r>
              <a:rPr lang="en-US" dirty="0"/>
              <a:t> validation:</a:t>
            </a:r>
          </a:p>
          <a:p>
            <a:pPr lvl="1"/>
            <a:r>
              <a:rPr lang="en-US" dirty="0"/>
              <a:t>Tools: </a:t>
            </a:r>
            <a:r>
              <a:rPr lang="en-US" u="sng" dirty="0">
                <a:hlinkClick r:id="rId3"/>
              </a:rPr>
              <a:t>https://forge.3gpp.org/rep/all/5G_APIs/blob/master/README.md</a:t>
            </a:r>
            <a:r>
              <a:rPr lang="en-US" dirty="0"/>
              <a:t> </a:t>
            </a:r>
          </a:p>
          <a:p>
            <a:pPr lvl="2"/>
            <a:r>
              <a:rPr lang="en-US" u="sng" dirty="0">
                <a:hlinkClick r:id="rId4"/>
              </a:rPr>
              <a:t>API Parser/Linter</a:t>
            </a:r>
            <a:r>
              <a:rPr lang="en-US" dirty="0"/>
              <a:t> to parse </a:t>
            </a:r>
            <a:r>
              <a:rPr lang="en-US" dirty="0" err="1"/>
              <a:t>OpenAPI</a:t>
            </a:r>
            <a:r>
              <a:rPr lang="en-US" dirty="0"/>
              <a:t> files with </a:t>
            </a:r>
            <a:r>
              <a:rPr lang="en-US" dirty="0" err="1"/>
              <a:t>APIDevTools</a:t>
            </a:r>
            <a:r>
              <a:rPr lang="en-US" dirty="0"/>
              <a:t> Swagger Parser/Validator and run a number of </a:t>
            </a:r>
            <a:r>
              <a:rPr lang="en-US" u="sng" dirty="0">
                <a:hlinkClick r:id="rId5"/>
              </a:rPr>
              <a:t>lint</a:t>
            </a:r>
            <a:r>
              <a:rPr lang="en-US" dirty="0"/>
              <a:t> rules to improve API quality</a:t>
            </a:r>
          </a:p>
          <a:p>
            <a:pPr lvl="2"/>
            <a:r>
              <a:rPr lang="en-US" u="sng" dirty="0">
                <a:hlinkClick r:id="rId6"/>
              </a:rPr>
              <a:t>Data Type Finder</a:t>
            </a:r>
            <a:r>
              <a:rPr lang="en-US" dirty="0"/>
              <a:t> to find the impacted APIs due to a change on a given data type</a:t>
            </a:r>
          </a:p>
          <a:p>
            <a:pPr lvl="2"/>
            <a:r>
              <a:rPr lang="en-US" u="sng" dirty="0">
                <a:hlinkClick r:id="rId7"/>
              </a:rPr>
              <a:t>API Versions Overview</a:t>
            </a:r>
            <a:r>
              <a:rPr lang="en-US" dirty="0"/>
              <a:t> to show a comprehensive report of the versions of all APIs in the repository</a:t>
            </a:r>
          </a:p>
          <a:p>
            <a:r>
              <a:rPr lang="fr-FR" dirty="0"/>
              <a:t>This </a:t>
            </a:r>
            <a:r>
              <a:rPr lang="fr-FR" dirty="0" err="1"/>
              <a:t>helps</a:t>
            </a:r>
            <a:r>
              <a:rPr lang="fr-FR" dirty="0"/>
              <a:t> to </a:t>
            </a:r>
            <a:r>
              <a:rPr lang="fr-FR" dirty="0" err="1"/>
              <a:t>discover</a:t>
            </a:r>
            <a:r>
              <a:rPr lang="fr-FR" dirty="0"/>
              <a:t> </a:t>
            </a:r>
            <a:r>
              <a:rPr lang="fr-FR" dirty="0" err="1"/>
              <a:t>implementation</a:t>
            </a:r>
            <a:r>
              <a:rPr lang="fr-FR" dirty="0"/>
              <a:t> issues (</a:t>
            </a:r>
            <a:r>
              <a:rPr lang="fr-FR" dirty="0" err="1"/>
              <a:t>missing</a:t>
            </a:r>
            <a:r>
              <a:rPr lang="fr-FR" dirty="0"/>
              <a:t> data type, </a:t>
            </a:r>
            <a:r>
              <a:rPr lang="fr-FR" dirty="0" err="1"/>
              <a:t>wrong</a:t>
            </a:r>
            <a:r>
              <a:rPr lang="fr-FR" dirty="0"/>
              <a:t> </a:t>
            </a:r>
            <a:r>
              <a:rPr lang="fr-FR" dirty="0" err="1"/>
              <a:t>reference</a:t>
            </a:r>
            <a:r>
              <a:rPr lang="fr-FR" dirty="0"/>
              <a:t>, incorrect </a:t>
            </a:r>
            <a:r>
              <a:rPr lang="fr-FR" dirty="0" err="1"/>
              <a:t>filename</a:t>
            </a:r>
            <a:r>
              <a:rPr lang="fr-FR" dirty="0"/>
              <a:t>, </a:t>
            </a:r>
            <a:r>
              <a:rPr lang="en-US" dirty="0"/>
              <a:t>accidental cut/paste </a:t>
            </a:r>
            <a:r>
              <a:rPr lang="fr-FR" dirty="0"/>
              <a:t>etc.) and </a:t>
            </a:r>
            <a:r>
              <a:rPr lang="fr-FR" dirty="0" err="1"/>
              <a:t>provides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to correct </a:t>
            </a:r>
            <a:r>
              <a:rPr lang="fr-FR" dirty="0" err="1"/>
              <a:t>them</a:t>
            </a:r>
            <a:r>
              <a:rPr lang="fr-FR" dirty="0"/>
              <a:t> at the </a:t>
            </a:r>
            <a:r>
              <a:rPr lang="fr-FR" dirty="0" err="1"/>
              <a:t>plenary</a:t>
            </a:r>
            <a:r>
              <a:rPr lang="fr-F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6503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Use of the TS 29.501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38041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Objectives of the TS 29.501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TS 29.501 </a:t>
            </a:r>
            <a:r>
              <a:rPr lang="fr-FR" dirty="0" err="1"/>
              <a:t>provides</a:t>
            </a:r>
            <a:r>
              <a:rPr lang="fr-FR" dirty="0"/>
              <a:t> </a:t>
            </a:r>
            <a:r>
              <a:rPr lang="en-GB" dirty="0"/>
              <a:t>design principles and documentation guidelines for 5GC SBI APIs</a:t>
            </a:r>
          </a:p>
          <a:p>
            <a:pPr lvl="1"/>
            <a:r>
              <a:rPr lang="fr-FR" dirty="0" err="1"/>
              <a:t>Initially</a:t>
            </a:r>
            <a:r>
              <a:rPr lang="fr-FR" dirty="0"/>
              <a:t> </a:t>
            </a:r>
            <a:r>
              <a:rPr lang="fr-FR" dirty="0" err="1"/>
              <a:t>introduced</a:t>
            </a:r>
            <a:r>
              <a:rPr lang="fr-FR" dirty="0"/>
              <a:t> for SBI but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applies</a:t>
            </a:r>
            <a:r>
              <a:rPr lang="fr-FR" dirty="0"/>
              <a:t> to </a:t>
            </a:r>
            <a:r>
              <a:rPr lang="fr-FR" dirty="0" err="1"/>
              <a:t>any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file</a:t>
            </a:r>
          </a:p>
          <a:p>
            <a:pPr lvl="1"/>
            <a:r>
              <a:rPr lang="fr-FR" dirty="0"/>
              <a:t>Introduction and scope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made more </a:t>
            </a:r>
            <a:r>
              <a:rPr lang="fr-FR" dirty="0" err="1"/>
              <a:t>generic</a:t>
            </a:r>
            <a:endParaRPr lang="fr-FR" dirty="0"/>
          </a:p>
          <a:p>
            <a:r>
              <a:rPr lang="fr-FR" dirty="0" err="1"/>
              <a:t>Subclause</a:t>
            </a:r>
            <a:r>
              <a:rPr lang="fr-FR" dirty="0"/>
              <a:t> 5.3 of TS 29.501 </a:t>
            </a:r>
            <a:r>
              <a:rPr lang="fr-FR" dirty="0" err="1"/>
              <a:t>specifies</a:t>
            </a:r>
            <a:r>
              <a:rPr lang="fr-FR" dirty="0"/>
              <a:t> the handling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 dirty="0"/>
              <a:t> files.</a:t>
            </a:r>
          </a:p>
          <a:p>
            <a:r>
              <a:rPr lang="fr-FR" dirty="0"/>
              <a:t>TS 29.501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seen</a:t>
            </a:r>
            <a:r>
              <a:rPr lang="fr-FR" dirty="0"/>
              <a:t> as a Best </a:t>
            </a:r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Pratice</a:t>
            </a:r>
            <a:r>
              <a:rPr lang="fr-FR" dirty="0"/>
              <a:t> document for 3GPP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aims</a:t>
            </a:r>
            <a:r>
              <a:rPr lang="fr-FR" dirty="0"/>
              <a:t> to:</a:t>
            </a:r>
          </a:p>
          <a:p>
            <a:pPr lvl="1"/>
            <a:r>
              <a:rPr lang="fr-FR" dirty="0" err="1"/>
              <a:t>simplify</a:t>
            </a:r>
            <a:r>
              <a:rPr lang="fr-FR" dirty="0"/>
              <a:t> the </a:t>
            </a:r>
            <a:r>
              <a:rPr lang="fr-FR" dirty="0" err="1"/>
              <a:t>drafting</a:t>
            </a:r>
            <a:r>
              <a:rPr lang="fr-FR" dirty="0"/>
              <a:t> of new API </a:t>
            </a:r>
            <a:r>
              <a:rPr lang="fr-FR" dirty="0" err="1"/>
              <a:t>containing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specification</a:t>
            </a:r>
            <a:r>
              <a:rPr lang="fr-FR" dirty="0"/>
              <a:t> file,</a:t>
            </a:r>
          </a:p>
          <a:p>
            <a:pPr lvl="1"/>
            <a:r>
              <a:rPr lang="fr-FR" dirty="0" err="1"/>
              <a:t>ensure</a:t>
            </a:r>
            <a:r>
              <a:rPr lang="fr-FR" dirty="0"/>
              <a:t> the </a:t>
            </a:r>
            <a:r>
              <a:rPr lang="fr-FR" dirty="0" err="1"/>
              <a:t>reusability</a:t>
            </a:r>
            <a:r>
              <a:rPr lang="fr-FR" dirty="0"/>
              <a:t> of </a:t>
            </a:r>
            <a:r>
              <a:rPr lang="fr-FR" dirty="0" err="1"/>
              <a:t>existing</a:t>
            </a:r>
            <a:r>
              <a:rPr lang="fr-FR" dirty="0"/>
              <a:t> APIs</a:t>
            </a:r>
          </a:p>
          <a:p>
            <a:pPr lvl="1"/>
            <a:r>
              <a:rPr lang="fr-FR" dirty="0" err="1"/>
              <a:t>provide</a:t>
            </a:r>
            <a:r>
              <a:rPr lang="fr-FR" dirty="0"/>
              <a:t> an </a:t>
            </a:r>
            <a:r>
              <a:rPr lang="fr-FR" dirty="0" err="1"/>
              <a:t>overall</a:t>
            </a:r>
            <a:r>
              <a:rPr lang="fr-FR" dirty="0"/>
              <a:t> </a:t>
            </a:r>
            <a:r>
              <a:rPr lang="fr-FR" dirty="0" err="1"/>
              <a:t>consistency</a:t>
            </a:r>
            <a:r>
              <a:rPr lang="fr-FR" dirty="0"/>
              <a:t> at the 3GPP </a:t>
            </a:r>
            <a:r>
              <a:rPr lang="fr-FR" dirty="0" err="1"/>
              <a:t>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385921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=""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=""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Guidelines in TS 29.500 and TS 29.501 </a:t>
            </a:r>
            <a:r>
              <a:rPr lang="fr-FR" dirty="0" smtClean="0"/>
              <a:t>has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/>
              <a:t>followed</a:t>
            </a:r>
            <a:endParaRPr lang="en-US" dirty="0"/>
          </a:p>
          <a:p>
            <a:r>
              <a:rPr lang="fr-FR" dirty="0"/>
              <a:t>All the YAML files </a:t>
            </a:r>
            <a:r>
              <a:rPr lang="fr-FR" dirty="0" smtClean="0"/>
              <a:t>have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/>
              <a:t>stored</a:t>
            </a:r>
            <a:r>
              <a:rPr lang="fr-FR" dirty="0"/>
              <a:t> in </a:t>
            </a:r>
            <a:r>
              <a:rPr lang="fr-FR" dirty="0" err="1"/>
              <a:t>common</a:t>
            </a:r>
            <a:r>
              <a:rPr lang="fr-FR" dirty="0"/>
              <a:t> </a:t>
            </a:r>
            <a:r>
              <a:rPr lang="fr-FR" dirty="0" err="1"/>
              <a:t>repository</a:t>
            </a:r>
            <a:endParaRPr lang="fr-FR" dirty="0"/>
          </a:p>
          <a:p>
            <a:r>
              <a:rPr lang="fr-FR" dirty="0" err="1"/>
              <a:t>Available</a:t>
            </a:r>
            <a:r>
              <a:rPr lang="fr-FR" dirty="0"/>
              <a:t> </a:t>
            </a:r>
            <a:r>
              <a:rPr lang="fr-FR" dirty="0" err="1"/>
              <a:t>testing</a:t>
            </a:r>
            <a:r>
              <a:rPr lang="fr-FR" dirty="0"/>
              <a:t> </a:t>
            </a:r>
            <a:r>
              <a:rPr lang="fr-FR" dirty="0" err="1"/>
              <a:t>tools</a:t>
            </a:r>
            <a:r>
              <a:rPr lang="fr-FR" dirty="0"/>
              <a:t> must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</a:t>
            </a:r>
            <a:r>
              <a:rPr lang="fr-FR" dirty="0" err="1"/>
              <a:t>during</a:t>
            </a:r>
            <a:r>
              <a:rPr lang="fr-FR" dirty="0"/>
              <a:t> the validation </a:t>
            </a:r>
            <a:r>
              <a:rPr lang="fr-FR" dirty="0" err="1"/>
              <a:t>process</a:t>
            </a:r>
            <a:endParaRPr lang="fr-FR" dirty="0"/>
          </a:p>
          <a:p>
            <a:r>
              <a:rPr lang="fr-FR" dirty="0"/>
              <a:t>YAML files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follow</a:t>
            </a:r>
            <a:r>
              <a:rPr lang="fr-FR" dirty="0"/>
              <a:t> the </a:t>
            </a:r>
            <a:r>
              <a:rPr lang="fr-FR" dirty="0" err="1"/>
              <a:t>naming</a:t>
            </a:r>
            <a:r>
              <a:rPr lang="fr-FR" dirty="0"/>
              <a:t> convention</a:t>
            </a:r>
          </a:p>
          <a:p>
            <a:r>
              <a:rPr lang="fr-FR" dirty="0"/>
              <a:t>$</a:t>
            </a:r>
            <a:r>
              <a:rPr lang="fr-FR" dirty="0" err="1"/>
              <a:t>refs</a:t>
            </a:r>
            <a:r>
              <a:rPr lang="fr-FR" dirty="0"/>
              <a:t> MUST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bound</a:t>
            </a:r>
            <a:r>
              <a:rPr lang="fr-FR" dirty="0"/>
              <a:t> (hard-</a:t>
            </a:r>
            <a:r>
              <a:rPr lang="fr-FR" dirty="0" err="1"/>
              <a:t>coded</a:t>
            </a:r>
            <a:r>
              <a:rPr lang="fr-FR" dirty="0"/>
              <a:t>) to a </a:t>
            </a:r>
            <a:r>
              <a:rPr lang="fr-FR" dirty="0" err="1"/>
              <a:t>specific</a:t>
            </a:r>
            <a:r>
              <a:rPr lang="fr-FR" dirty="0"/>
              <a:t> server/repository/</a:t>
            </a:r>
            <a:r>
              <a:rPr lang="fr-FR" dirty="0" err="1"/>
              <a:t>branch</a:t>
            </a:r>
            <a:r>
              <a:rPr lang="fr-FR" dirty="0"/>
              <a:t> structure</a:t>
            </a:r>
          </a:p>
          <a:p>
            <a:pPr lvl="1"/>
            <a:r>
              <a:rPr lang="fr-FR" dirty="0" err="1"/>
              <a:t>They</a:t>
            </a:r>
            <a:r>
              <a:rPr lang="fr-FR" dirty="0"/>
              <a:t> must use « </a:t>
            </a:r>
            <a:r>
              <a:rPr lang="fr-FR" dirty="0" err="1"/>
              <a:t>same</a:t>
            </a:r>
            <a:r>
              <a:rPr lang="fr-FR" dirty="0"/>
              <a:t>-directory » relative URI </a:t>
            </a:r>
            <a:r>
              <a:rPr lang="fr-FR" dirty="0" err="1"/>
              <a:t>reference</a:t>
            </a:r>
            <a:endParaRPr lang="fr-FR" dirty="0"/>
          </a:p>
          <a:p>
            <a:r>
              <a:rPr lang="fr-FR" dirty="0" err="1"/>
              <a:t>Naming</a:t>
            </a:r>
            <a:r>
              <a:rPr lang="fr-FR" dirty="0"/>
              <a:t> conventions for IE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followed</a:t>
            </a:r>
            <a:endParaRPr lang="fr-FR" dirty="0"/>
          </a:p>
          <a:p>
            <a:r>
              <a:rPr lang="fr-FR" dirty="0"/>
              <a:t>A unique API </a:t>
            </a:r>
            <a:r>
              <a:rPr lang="fr-FR" dirty="0" err="1"/>
              <a:t>versioning</a:t>
            </a:r>
            <a:r>
              <a:rPr lang="fr-FR" dirty="0"/>
              <a:t>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in 3GPP</a:t>
            </a:r>
          </a:p>
          <a:p>
            <a:endParaRPr lang="fr-FR" dirty="0"/>
          </a:p>
          <a:p>
            <a:endParaRPr 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2785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Situation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1"/>
          <a:lstStyle/>
          <a:p>
            <a:r>
              <a:rPr lang="fr-FR" sz="2400" dirty="0"/>
              <a:t>For Rel-15, </a:t>
            </a:r>
          </a:p>
          <a:p>
            <a:pPr lvl="1"/>
            <a:r>
              <a:rPr lang="en-US" sz="2000" dirty="0"/>
              <a:t>CT3/CT4: 66 APIs </a:t>
            </a:r>
            <a:r>
              <a:rPr lang="fr-FR" sz="2000" dirty="0"/>
              <a:t>(in 3GPP Forge 5G_APIs repository)</a:t>
            </a:r>
            <a:endParaRPr lang="en-US" sz="2000" dirty="0"/>
          </a:p>
          <a:p>
            <a:pPr lvl="1"/>
            <a:r>
              <a:rPr lang="en-US" sz="2000" dirty="0"/>
              <a:t>SA5-CH: 1 API </a:t>
            </a:r>
            <a:r>
              <a:rPr lang="fr-FR" sz="2000" dirty="0"/>
              <a:t>(in 3GPP Forge 5G_APIs repository)</a:t>
            </a:r>
            <a:endParaRPr lang="en-US" sz="2000" dirty="0"/>
          </a:p>
          <a:p>
            <a:r>
              <a:rPr lang="fr-FR" sz="2400" dirty="0"/>
              <a:t>For Rel-16:</a:t>
            </a:r>
          </a:p>
          <a:p>
            <a:pPr lvl="1"/>
            <a:r>
              <a:rPr lang="en-US" sz="2000" dirty="0"/>
              <a:t>CT3/CT4: 113 APIs </a:t>
            </a:r>
            <a:r>
              <a:rPr lang="fr-FR" sz="2000" dirty="0"/>
              <a:t>(in 3GPP Forge 5G_APIs repository)</a:t>
            </a:r>
            <a:endParaRPr lang="en-US" sz="2000" dirty="0"/>
          </a:p>
          <a:p>
            <a:pPr lvl="1"/>
            <a:r>
              <a:rPr lang="en-US" sz="2000" dirty="0"/>
              <a:t>SA5-CH: 2 APIs </a:t>
            </a:r>
            <a:r>
              <a:rPr lang="fr-FR" sz="2000" dirty="0"/>
              <a:t>(in 3GPP Forge 5G_APIs repository)</a:t>
            </a:r>
            <a:endParaRPr lang="en-US" sz="2000" dirty="0"/>
          </a:p>
          <a:p>
            <a:pPr lvl="1"/>
            <a:r>
              <a:rPr lang="en-US" sz="2000" dirty="0"/>
              <a:t>SA5-OM: 14 APIs </a:t>
            </a:r>
            <a:r>
              <a:rPr lang="fr-FR" sz="2000" dirty="0"/>
              <a:t>(in 3GPP Forge SA5 </a:t>
            </a:r>
            <a:r>
              <a:rPr lang="fr-FR" sz="2000" dirty="0" err="1"/>
              <a:t>MnS</a:t>
            </a:r>
            <a:r>
              <a:rPr lang="fr-FR" sz="2000" dirty="0"/>
              <a:t> repository)</a:t>
            </a:r>
            <a:endParaRPr lang="en-US" sz="2000" dirty="0"/>
          </a:p>
          <a:p>
            <a:r>
              <a:rPr lang="en-US" sz="2400" dirty="0"/>
              <a:t>All CT and SA5-Ch </a:t>
            </a:r>
            <a:r>
              <a:rPr lang="en-US" sz="2400" dirty="0" err="1"/>
              <a:t>OpenAPI</a:t>
            </a:r>
            <a:r>
              <a:rPr lang="en-US" sz="2400" dirty="0"/>
              <a:t> specification files </a:t>
            </a:r>
          </a:p>
          <a:p>
            <a:pPr lvl="1"/>
            <a:r>
              <a:rPr lang="en-US" sz="2000" dirty="0"/>
              <a:t>Follow design guidelines in TS 29.501</a:t>
            </a:r>
          </a:p>
          <a:p>
            <a:pPr lvl="1"/>
            <a:r>
              <a:rPr lang="en-US" sz="2000" dirty="0"/>
              <a:t>Are stored in 3GPP/5G_APIs </a:t>
            </a:r>
            <a:r>
              <a:rPr lang="en-US" sz="2000" dirty="0" smtClean="0"/>
              <a:t>repository</a:t>
            </a:r>
          </a:p>
          <a:p>
            <a:pPr lvl="1"/>
            <a:r>
              <a:rPr lang="fr-FR" sz="2000" dirty="0" smtClean="0"/>
              <a:t>NOTE: SA4 </a:t>
            </a:r>
            <a:r>
              <a:rPr lang="fr-FR" sz="2000" dirty="0" err="1" smtClean="0"/>
              <a:t>is</a:t>
            </a:r>
            <a:r>
              <a:rPr lang="fr-FR" sz="2000" dirty="0" smtClean="0"/>
              <a:t> </a:t>
            </a:r>
            <a:r>
              <a:rPr lang="fr-FR" sz="2000" dirty="0" err="1" smtClean="0"/>
              <a:t>developing</a:t>
            </a:r>
            <a:r>
              <a:rPr lang="fr-FR" sz="2000" dirty="0" smtClean="0"/>
              <a:t> 14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files </a:t>
            </a:r>
            <a:r>
              <a:rPr lang="fr-FR" sz="2000" dirty="0" err="1" smtClean="0"/>
              <a:t>applying</a:t>
            </a:r>
            <a:r>
              <a:rPr lang="fr-FR" sz="2000" dirty="0" smtClean="0"/>
              <a:t> TS 29.501 </a:t>
            </a:r>
            <a:r>
              <a:rPr lang="fr-FR" sz="2000" dirty="0" err="1" smtClean="0"/>
              <a:t>recommendations</a:t>
            </a:r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331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</a:t>
            </a:r>
            <a:r>
              <a:rPr lang="fr-FR" dirty="0" smtClean="0"/>
              <a:t>SA5 </a:t>
            </a:r>
            <a:r>
              <a:rPr lang="fr-FR" dirty="0" err="1" smtClean="0"/>
              <a:t>Alignemnts</a:t>
            </a:r>
            <a:r>
              <a:rPr lang="fr-FR" dirty="0" smtClean="0"/>
              <a:t> (1/3)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6263" y="1825625"/>
            <a:ext cx="11017537" cy="4351338"/>
          </a:xfrm>
        </p:spPr>
        <p:txBody>
          <a:bodyPr/>
          <a:lstStyle/>
          <a:p>
            <a:r>
              <a:rPr lang="en-US" sz="2400" dirty="0" smtClean="0"/>
              <a:t>As described in TR 21.900 clause 5B, All </a:t>
            </a:r>
            <a:r>
              <a:rPr lang="en-US" sz="2400" dirty="0" err="1" smtClean="0"/>
              <a:t>OpenAPI</a:t>
            </a:r>
            <a:r>
              <a:rPr lang="en-US" sz="2400" dirty="0" smtClean="0"/>
              <a:t> </a:t>
            </a:r>
            <a:r>
              <a:rPr lang="en-US" sz="2400" dirty="0"/>
              <a:t>specification files documented by TS </a:t>
            </a:r>
            <a:r>
              <a:rPr lang="en-US" sz="2400" dirty="0" smtClean="0"/>
              <a:t>have to be </a:t>
            </a:r>
            <a:r>
              <a:rPr lang="en-US" sz="2400" dirty="0"/>
              <a:t>stored by the MCC officer in the following locations:</a:t>
            </a:r>
          </a:p>
          <a:p>
            <a:pPr lvl="1"/>
            <a:r>
              <a:rPr lang="en-GB" sz="2000" dirty="0"/>
              <a:t>https://forge.3gpp.org/rep/all/5G_APIs</a:t>
            </a:r>
            <a:r>
              <a:rPr lang="en-US" sz="2000" dirty="0"/>
              <a:t> </a:t>
            </a:r>
          </a:p>
          <a:p>
            <a:pPr lvl="2"/>
            <a:r>
              <a:rPr lang="en-US" sz="1800" dirty="0"/>
              <a:t>From plenary #89, 3GPP Forge is used instead ETSI Forge. </a:t>
            </a:r>
            <a:r>
              <a:rPr lang="en-US" sz="1800" dirty="0" smtClean="0"/>
              <a:t>Needs </a:t>
            </a:r>
            <a:r>
              <a:rPr lang="en-US" sz="1800" dirty="0"/>
              <a:t>to be corrected in TS21.900</a:t>
            </a:r>
          </a:p>
          <a:p>
            <a:pPr lvl="1"/>
            <a:r>
              <a:rPr lang="en-US" sz="2000" dirty="0"/>
              <a:t>in the zip file containing the Word file of the new version of the TS (which is itself stored in the usual places</a:t>
            </a:r>
            <a:r>
              <a:rPr lang="en-US" sz="2000" dirty="0" smtClean="0"/>
              <a:t>).</a:t>
            </a:r>
          </a:p>
          <a:p>
            <a:pPr lvl="1"/>
            <a:endParaRPr lang="fr-FR" sz="2000" dirty="0" smtClean="0"/>
          </a:p>
          <a:p>
            <a:r>
              <a:rPr lang="fr-FR" sz="2400" dirty="0" err="1" smtClean="0"/>
              <a:t>Align</a:t>
            </a:r>
            <a:r>
              <a:rPr lang="fr-FR" sz="2400" dirty="0" smtClean="0"/>
              <a:t> YAML </a:t>
            </a:r>
            <a:r>
              <a:rPr lang="fr-FR" sz="2400" dirty="0"/>
              <a:t>f</a:t>
            </a:r>
            <a:r>
              <a:rPr lang="fr-FR" sz="2400" dirty="0" smtClean="0"/>
              <a:t>ile </a:t>
            </a:r>
            <a:r>
              <a:rPr lang="fr-FR" sz="2400" dirty="0" err="1"/>
              <a:t>naming</a:t>
            </a:r>
            <a:r>
              <a:rPr lang="fr-FR" sz="2400" dirty="0"/>
              <a:t> </a:t>
            </a:r>
            <a:r>
              <a:rPr lang="fr-FR" sz="2400" dirty="0" err="1" smtClean="0"/>
              <a:t>with</a:t>
            </a:r>
            <a:r>
              <a:rPr lang="fr-FR" sz="2400" dirty="0" smtClean="0"/>
              <a:t> </a:t>
            </a:r>
            <a:r>
              <a:rPr lang="en-GB" sz="2400" dirty="0" smtClean="0"/>
              <a:t>TS</a:t>
            </a:r>
            <a:r>
              <a:rPr lang="en-GB" sz="2400" dirty="0"/>
              <a:t> 29.501 clause 5.3.6</a:t>
            </a:r>
          </a:p>
          <a:p>
            <a:pPr lvl="1"/>
            <a:r>
              <a:rPr lang="en-GB" sz="2000" dirty="0"/>
              <a:t>Especially being prefixed by "</a:t>
            </a:r>
            <a:r>
              <a:rPr lang="en-GB" sz="2000" dirty="0" err="1"/>
              <a:t>TSxxyyy</a:t>
            </a:r>
            <a:r>
              <a:rPr lang="en-GB" sz="2000" dirty="0" smtClean="0"/>
              <a:t>_“</a:t>
            </a:r>
          </a:p>
          <a:p>
            <a:pPr lvl="1"/>
            <a:r>
              <a:rPr lang="en-US" sz="2000" dirty="0" smtClean="0"/>
              <a:t>Using </a:t>
            </a:r>
            <a:r>
              <a:rPr lang="en-US" sz="2000" dirty="0"/>
              <a:t>the TS number as prefix of the file name makes an unambiguous reference to the TS defining the </a:t>
            </a:r>
            <a:r>
              <a:rPr lang="en-US" sz="2000" dirty="0" err="1"/>
              <a:t>OpenAPI</a:t>
            </a:r>
            <a:r>
              <a:rPr lang="en-US" sz="2000" dirty="0"/>
              <a:t> and avoids potential clashes between names</a:t>
            </a:r>
          </a:p>
          <a:p>
            <a:pPr lvl="2"/>
            <a:r>
              <a:rPr lang="fr-FR" sz="1800" dirty="0" err="1"/>
              <a:t>E.g</a:t>
            </a:r>
            <a:r>
              <a:rPr lang="fr-FR" sz="1800" dirty="0"/>
              <a:t>. multiple documents </a:t>
            </a:r>
            <a:r>
              <a:rPr lang="fr-FR" sz="1800" dirty="0" err="1"/>
              <a:t>describing</a:t>
            </a:r>
            <a:r>
              <a:rPr lang="fr-FR" sz="1800" dirty="0"/>
              <a:t> </a:t>
            </a:r>
            <a:r>
              <a:rPr lang="fr-FR" sz="1800" dirty="0" err="1"/>
              <a:t>common</a:t>
            </a:r>
            <a:r>
              <a:rPr lang="fr-FR" sz="1800" dirty="0"/>
              <a:t> data types and </a:t>
            </a:r>
            <a:r>
              <a:rPr lang="fr-FR" sz="1800" dirty="0" err="1"/>
              <a:t>just</a:t>
            </a:r>
            <a:r>
              <a:rPr lang="fr-FR" sz="1800" dirty="0"/>
              <a:t> </a:t>
            </a:r>
            <a:r>
              <a:rPr lang="fr-FR" sz="1800" dirty="0" err="1"/>
              <a:t>named</a:t>
            </a:r>
            <a:r>
              <a:rPr lang="fr-FR" sz="1800" dirty="0"/>
              <a:t> "</a:t>
            </a:r>
            <a:r>
              <a:rPr lang="fr-FR" sz="1800" dirty="0" err="1" smtClean="0"/>
              <a:t>commondata.yaml</a:t>
            </a:r>
            <a:r>
              <a:rPr lang="fr-FR" sz="1800" dirty="0"/>
              <a:t>"</a:t>
            </a:r>
            <a:endParaRPr lang="fr-FR" sz="1800" dirty="0" smtClean="0"/>
          </a:p>
        </p:txBody>
      </p:sp>
    </p:spTree>
    <p:extLst>
      <p:ext uri="{BB962C8B-B14F-4D97-AF65-F5344CB8AC3E}">
        <p14:creationId xmlns:p14="http://schemas.microsoft.com/office/powerpoint/2010/main" val="387757576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</a:t>
            </a:r>
            <a:r>
              <a:rPr lang="fr-FR" dirty="0"/>
              <a:t>SA5 </a:t>
            </a:r>
            <a:r>
              <a:rPr lang="fr-FR" dirty="0" err="1" smtClean="0"/>
              <a:t>Alignments</a:t>
            </a:r>
            <a:r>
              <a:rPr lang="fr-FR" dirty="0" smtClean="0"/>
              <a:t> (2/3</a:t>
            </a:r>
            <a:r>
              <a:rPr lang="fr-FR" dirty="0"/>
              <a:t>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Align $refs </a:t>
            </a:r>
            <a:r>
              <a:rPr lang="en-US" sz="2400" dirty="0"/>
              <a:t>in normative </a:t>
            </a:r>
            <a:r>
              <a:rPr lang="en-US" sz="2400" dirty="0" err="1"/>
              <a:t>OpenAPI</a:t>
            </a:r>
            <a:r>
              <a:rPr lang="en-US" sz="2400" dirty="0"/>
              <a:t> in TS’s </a:t>
            </a:r>
            <a:endParaRPr lang="en-US" sz="2400" dirty="0" smtClean="0"/>
          </a:p>
          <a:p>
            <a:pPr lvl="1"/>
            <a:r>
              <a:rPr lang="en-US" sz="2000" dirty="0" smtClean="0"/>
              <a:t>must </a:t>
            </a:r>
            <a:r>
              <a:rPr lang="en-US" sz="2000" dirty="0"/>
              <a:t>not be hardcoded to specific servers</a:t>
            </a:r>
          </a:p>
          <a:p>
            <a:pPr lvl="1"/>
            <a:r>
              <a:rPr lang="en-US" sz="2000" dirty="0" smtClean="0"/>
              <a:t>Note: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</a:t>
            </a:r>
            <a:r>
              <a:rPr lang="en-US" sz="2000" dirty="0"/>
              <a:t>in TS’s are normative, while a given </a:t>
            </a:r>
            <a:r>
              <a:rPr lang="en-US" sz="2000" dirty="0" err="1"/>
              <a:t>Git</a:t>
            </a:r>
            <a:r>
              <a:rPr lang="en-US" sz="2000" dirty="0"/>
              <a:t> repository is merely informational</a:t>
            </a:r>
          </a:p>
          <a:p>
            <a:pPr lvl="1"/>
            <a:r>
              <a:rPr lang="en-US" sz="2000" dirty="0"/>
              <a:t>During 1-2 years of development, servers, repository and branch structure have changed several times</a:t>
            </a:r>
          </a:p>
          <a:p>
            <a:pPr lvl="1"/>
            <a:r>
              <a:rPr lang="en-US" sz="2000" dirty="0" smtClean="0"/>
              <a:t>Also</a:t>
            </a:r>
            <a:r>
              <a:rPr lang="en-US" sz="2000" dirty="0"/>
              <a:t>, Forge 3GPP (intentionally) does not allow </a:t>
            </a:r>
            <a:r>
              <a:rPr lang="en-US" sz="2000" dirty="0">
                <a:hlinkClick r:id="rId2"/>
              </a:rPr>
              <a:t>CORS</a:t>
            </a:r>
            <a:r>
              <a:rPr lang="en-US" sz="2000" dirty="0"/>
              <a:t>, so cross-references from web-based tooling hosted in another site does not work 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fr-FR" sz="2400" dirty="0" err="1"/>
              <a:t>Align</a:t>
            </a:r>
            <a:r>
              <a:rPr lang="fr-FR" sz="2400" dirty="0"/>
              <a:t> to 3GPP Common API </a:t>
            </a:r>
            <a:r>
              <a:rPr lang="fr-FR" sz="2400" dirty="0" err="1"/>
              <a:t>Versioning</a:t>
            </a:r>
            <a:r>
              <a:rPr lang="fr-FR" sz="2400" dirty="0"/>
              <a:t> </a:t>
            </a:r>
            <a:r>
              <a:rPr lang="fr-FR" sz="2400" dirty="0" err="1"/>
              <a:t>Mechanism</a:t>
            </a:r>
            <a:endParaRPr lang="fr-FR" sz="2400" dirty="0"/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Only </a:t>
            </a:r>
            <a:r>
              <a:rPr lang="en-US" sz="2000" dirty="0"/>
              <a:t>Common versioning principles for all 3GPP APIs ease the use of APIs by other WG and external users. </a:t>
            </a:r>
          </a:p>
          <a:p>
            <a:pPr lvl="1"/>
            <a:r>
              <a:rPr lang="en-US" sz="2000" dirty="0"/>
              <a:t>For Version control, TS 29.501 recommends a semantic versioning, which is widely used and understood outside 3GPP, useful for the handling of </a:t>
            </a:r>
            <a:r>
              <a:rPr lang="fr-FR" sz="2000" dirty="0" err="1"/>
              <a:t>Backwards</a:t>
            </a:r>
            <a:r>
              <a:rPr lang="fr-FR" sz="2000" dirty="0"/>
              <a:t>-Compatible vs Non </a:t>
            </a:r>
            <a:r>
              <a:rPr lang="fr-FR" sz="2000" dirty="0" err="1"/>
              <a:t>Backwards</a:t>
            </a:r>
            <a:r>
              <a:rPr lang="fr-FR" sz="2000" dirty="0"/>
              <a:t>-Compatible changes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3768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</a:t>
            </a:r>
            <a:r>
              <a:rPr lang="fr-FR" dirty="0" smtClean="0"/>
              <a:t>SA5 </a:t>
            </a:r>
            <a:r>
              <a:rPr lang="fr-FR" dirty="0" err="1" smtClean="0"/>
              <a:t>Alignemnts</a:t>
            </a:r>
            <a:r>
              <a:rPr lang="fr-FR" dirty="0" smtClean="0"/>
              <a:t> (3/3)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6263" y="1825625"/>
            <a:ext cx="11017537" cy="4351338"/>
          </a:xfrm>
        </p:spPr>
        <p:txBody>
          <a:bodyPr/>
          <a:lstStyle/>
          <a:p>
            <a:r>
              <a:rPr lang="en-US" sz="2400" dirty="0" smtClean="0"/>
              <a:t>Align </a:t>
            </a:r>
            <a:r>
              <a:rPr lang="en-US" sz="2400" dirty="0"/>
              <a:t>with IE naming convention</a:t>
            </a:r>
          </a:p>
          <a:p>
            <a:pPr lvl="1"/>
            <a:r>
              <a:rPr lang="en-US" sz="2000" dirty="0"/>
              <a:t>gives the APIs a sense of uniformity</a:t>
            </a:r>
          </a:p>
          <a:p>
            <a:pPr lvl="1"/>
            <a:r>
              <a:rPr lang="en-US" sz="2000" dirty="0"/>
              <a:t>makes them much easier to read by external readers.</a:t>
            </a:r>
          </a:p>
          <a:p>
            <a:pPr lvl="1"/>
            <a:r>
              <a:rPr lang="en-US" sz="2000" dirty="0"/>
              <a:t>This is important, not only in API documentation aspects, but also makes the over-the-wire protocol easier to understand and inspect, in text-based data formats such as JSON, if all IEs follow a uniform naming </a:t>
            </a:r>
            <a:r>
              <a:rPr lang="en-US" sz="2000" dirty="0" smtClean="0"/>
              <a:t>convention</a:t>
            </a: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06497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158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Handlig</a:t>
            </a:r>
            <a:r>
              <a:rPr lang="fr-FR" dirty="0"/>
              <a:t> of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specific</a:t>
            </a:r>
            <a:r>
              <a:rPr lang="fr-FR" dirty="0"/>
              <a:t> files as </a:t>
            </a:r>
            <a:r>
              <a:rPr lang="fr-FR" dirty="0" err="1"/>
              <a:t>described</a:t>
            </a:r>
            <a:r>
              <a:rPr lang="fr-FR" dirty="0"/>
              <a:t> in </a:t>
            </a:r>
            <a:r>
              <a:rPr lang="fr-FR" dirty="0" err="1"/>
              <a:t>Subcause</a:t>
            </a:r>
            <a:r>
              <a:rPr lang="fr-FR" dirty="0"/>
              <a:t> 5B in TS 21.900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53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OpenAPI</a:t>
            </a:r>
            <a:r>
              <a:rPr lang="en-US" dirty="0"/>
              <a:t> specification file handling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3GPP Technical Specifications describing an API or common data types shall include an (</a:t>
            </a:r>
            <a:r>
              <a:rPr lang="en-US" dirty="0">
                <a:solidFill>
                  <a:srgbClr val="FF0000"/>
                </a:solidFill>
              </a:rPr>
              <a:t>normative</a:t>
            </a:r>
            <a:r>
              <a:rPr lang="en-US" dirty="0"/>
              <a:t>) annex documenting the corresponding </a:t>
            </a:r>
            <a:r>
              <a:rPr lang="en-US" dirty="0" err="1"/>
              <a:t>OpenAPI</a:t>
            </a:r>
            <a:r>
              <a:rPr lang="en-US" dirty="0"/>
              <a:t> specification file.</a:t>
            </a:r>
          </a:p>
          <a:p>
            <a:r>
              <a:rPr lang="en-GB" dirty="0"/>
              <a:t>Before making available any new version of a TS containing an </a:t>
            </a:r>
            <a:r>
              <a:rPr lang="en-GB" dirty="0" err="1"/>
              <a:t>OpenAPI</a:t>
            </a:r>
            <a:r>
              <a:rPr lang="en-GB" dirty="0"/>
              <a:t> specification file, the responsible MCC officer shall extract the (</a:t>
            </a:r>
            <a:r>
              <a:rPr lang="en-GB" dirty="0">
                <a:solidFill>
                  <a:srgbClr val="FF0000"/>
                </a:solidFill>
              </a:rPr>
              <a:t>syntax checked and verified</a:t>
            </a:r>
            <a:r>
              <a:rPr lang="en-GB" dirty="0"/>
              <a:t>) </a:t>
            </a:r>
            <a:r>
              <a:rPr lang="en-GB" dirty="0" err="1"/>
              <a:t>OpenAPI</a:t>
            </a:r>
            <a:r>
              <a:rPr lang="en-GB" dirty="0"/>
              <a:t> specification file from the annex of the TS and make it available as a stand-alone file in UTF-8.</a:t>
            </a:r>
          </a:p>
          <a:p>
            <a:r>
              <a:rPr lang="en-GB" dirty="0"/>
              <a:t>The file name shall follow the conventions defined in 3GPP TS 29.501 [6] clause 5.3.6 unless the TS containing an </a:t>
            </a:r>
            <a:r>
              <a:rPr lang="en-GB" dirty="0" err="1"/>
              <a:t>OpenAPI</a:t>
            </a:r>
            <a:r>
              <a:rPr lang="en-GB" dirty="0"/>
              <a:t> specification file indicates a different file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82584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Storage of </a:t>
            </a:r>
            <a:r>
              <a:rPr lang="en-US" dirty="0" err="1"/>
              <a:t>OpenAPI</a:t>
            </a:r>
            <a:r>
              <a:rPr lang="en-US" dirty="0"/>
              <a:t> specification files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the UTF-8 formatted </a:t>
            </a:r>
            <a:r>
              <a:rPr lang="en-US" dirty="0" err="1"/>
              <a:t>OpenAPI</a:t>
            </a:r>
            <a:r>
              <a:rPr lang="en-US" dirty="0"/>
              <a:t> specification files documented by TS shall be stored by the MCC officer in the following locations:</a:t>
            </a:r>
          </a:p>
          <a:p>
            <a:pPr lvl="1"/>
            <a:r>
              <a:rPr lang="en-GB" dirty="0"/>
              <a:t>https://forge.3gpp.org/rep/all/5G_APIs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From plenary #89, 3GPP Forge is used instead ETSI Forge. </a:t>
            </a:r>
          </a:p>
          <a:p>
            <a:pPr lvl="2"/>
            <a:r>
              <a:rPr lang="en-US" dirty="0"/>
              <a:t>This needs to be corrected in TS21.900</a:t>
            </a:r>
          </a:p>
          <a:p>
            <a:pPr lvl="1"/>
            <a:r>
              <a:rPr lang="en-US" dirty="0"/>
              <a:t>in the zip file containing the Word file of the new version of the TS (which is itself stored in the usual places).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770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B7580F38B32B4992660A7BC2D6E51C" ma:contentTypeVersion="16" ma:contentTypeDescription="Create a new document." ma:contentTypeScope="" ma:versionID="c3d621215bba041890bb5ac82f83fa16">
  <xsd:schema xmlns:xsd="http://www.w3.org/2001/XMLSchema" xmlns:xs="http://www.w3.org/2001/XMLSchema" xmlns:p="http://schemas.microsoft.com/office/2006/metadata/properties" xmlns:ns3="71c5aaf6-e6ce-465b-b873-5148d2a4c105" xmlns:ns4="b672847a-5f88-42a2-b3e2-50bdf8de63d5" xmlns:ns5="063c6eb4-0fc5-41cf-90f7-6fad9b894f44" targetNamespace="http://schemas.microsoft.com/office/2006/metadata/properties" ma:root="true" ma:fieldsID="52dbc4f663d72f2e65f319fa881cb5ba" ns3:_="" ns4:_="" ns5:_="">
    <xsd:import namespace="71c5aaf6-e6ce-465b-b873-5148d2a4c105"/>
    <xsd:import namespace="b672847a-5f88-42a2-b3e2-50bdf8de63d5"/>
    <xsd:import namespace="063c6eb4-0fc5-41cf-90f7-6fad9b894f44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2847a-5f88-42a2-b3e2-50bdf8de63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3c6eb4-0fc5-41cf-90f7-6fad9b894f44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A7EAED9E-D0BA-4DFA-B8F1-2D092B9F50B5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1BCE9D3-E02D-45D2-A01B-87E78B8AFC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b672847a-5f88-42a2-b3e2-50bdf8de63d5"/>
    <ds:schemaRef ds:uri="063c6eb4-0fc5-41cf-90f7-6fad9b894f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63c6eb4-0fc5-41cf-90f7-6fad9b894f44"/>
    <ds:schemaRef ds:uri="http://purl.org/dc/elements/1.1/"/>
    <ds:schemaRef ds:uri="b672847a-5f88-42a2-b3e2-50bdf8de63d5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13397DA-6FAE-4E31-A4DB-65CE3D909EC7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6361</TotalTime>
  <Words>951</Words>
  <Application>Microsoft Office PowerPoint</Application>
  <PresentationFormat>Grand écran</PresentationFormat>
  <Paragraphs>91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Recommended OpenAPI specification file handling and design guidelines</vt:lpstr>
      <vt:lpstr>Situation</vt:lpstr>
      <vt:lpstr>Basic SA5 Alignemnts (1/3)</vt:lpstr>
      <vt:lpstr>Basic SA5 Alignments (2/3)</vt:lpstr>
      <vt:lpstr>Basic SA5 Alignemnts (3/3)</vt:lpstr>
      <vt:lpstr>Annex</vt:lpstr>
      <vt:lpstr>Handlig of OpenAPI specific files as described in Subcause 5B in TS 21.900</vt:lpstr>
      <vt:lpstr>OpenAPI specification file handling</vt:lpstr>
      <vt:lpstr>Storage of OpenAPI specification files </vt:lpstr>
      <vt:lpstr>OpenAPI specification file validation</vt:lpstr>
      <vt:lpstr>Validation process before the plenary</vt:lpstr>
      <vt:lpstr>Use of the TS 29.501</vt:lpstr>
      <vt:lpstr>Objectives of the TS 29.501</vt:lpstr>
      <vt:lpstr>Summary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655</cp:revision>
  <dcterms:created xsi:type="dcterms:W3CDTF">2010-02-05T13:52:04Z</dcterms:created>
  <dcterms:modified xsi:type="dcterms:W3CDTF">2021-02-22T13:24:03Z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0x0101009AB7580F38B32B4992660A7BC2D6E51C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1612514799</vt:lpwstr>
  </property>
</Properties>
</file>