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48" r:id="rId1"/>
  </p:sldMasterIdLst>
  <p:notesMasterIdLst>
    <p:notesMasterId r:id="rId35"/>
  </p:notesMasterIdLst>
  <p:sldIdLst>
    <p:sldId id="256" r:id="rId2"/>
    <p:sldId id="287" r:id="rId3"/>
    <p:sldId id="276" r:id="rId4"/>
    <p:sldId id="284" r:id="rId5"/>
    <p:sldId id="289" r:id="rId6"/>
    <p:sldId id="290" r:id="rId7"/>
    <p:sldId id="285" r:id="rId8"/>
    <p:sldId id="286" r:id="rId9"/>
    <p:sldId id="257" r:id="rId10"/>
    <p:sldId id="263" r:id="rId11"/>
    <p:sldId id="262" r:id="rId12"/>
    <p:sldId id="267" r:id="rId13"/>
    <p:sldId id="260" r:id="rId14"/>
    <p:sldId id="268" r:id="rId15"/>
    <p:sldId id="266" r:id="rId16"/>
    <p:sldId id="269" r:id="rId17"/>
    <p:sldId id="265" r:id="rId18"/>
    <p:sldId id="270" r:id="rId19"/>
    <p:sldId id="271" r:id="rId20"/>
    <p:sldId id="272" r:id="rId21"/>
    <p:sldId id="273" r:id="rId22"/>
    <p:sldId id="274" r:id="rId23"/>
    <p:sldId id="275" r:id="rId24"/>
    <p:sldId id="261" r:id="rId25"/>
    <p:sldId id="259" r:id="rId26"/>
    <p:sldId id="277" r:id="rId27"/>
    <p:sldId id="278" r:id="rId28"/>
    <p:sldId id="279" r:id="rId29"/>
    <p:sldId id="280" r:id="rId30"/>
    <p:sldId id="281" r:id="rId31"/>
    <p:sldId id="282" r:id="rId32"/>
    <p:sldId id="283" r:id="rId33"/>
    <p:sldId id="288"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1266" y="-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0BCBB1-9991-4136-BC78-F812434F809D}" type="datetimeFigureOut">
              <a:rPr lang="en-GB" smtClean="0"/>
              <a:t>29/01/2016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38216F-7A64-47AE-BE99-06044051E57A}" type="slidenum">
              <a:rPr lang="en-GB" smtClean="0"/>
              <a:t>‹#›</a:t>
            </a:fld>
            <a:endParaRPr lang="en-GB"/>
          </a:p>
        </p:txBody>
      </p:sp>
    </p:spTree>
    <p:extLst>
      <p:ext uri="{BB962C8B-B14F-4D97-AF65-F5344CB8AC3E}">
        <p14:creationId xmlns:p14="http://schemas.microsoft.com/office/powerpoint/2010/main" val="1867783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B38216F-7A64-47AE-BE99-06044051E57A}" type="slidenum">
              <a:rPr lang="en-GB" smtClean="0"/>
              <a:t>28</a:t>
            </a:fld>
            <a:endParaRPr lang="en-GB"/>
          </a:p>
        </p:txBody>
      </p:sp>
    </p:spTree>
    <p:extLst>
      <p:ext uri="{BB962C8B-B14F-4D97-AF65-F5344CB8AC3E}">
        <p14:creationId xmlns:p14="http://schemas.microsoft.com/office/powerpoint/2010/main" val="2801310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78606F65-D7CE-4C78-9A7A-392F30967392}" type="datetimeFigureOut">
              <a:rPr lang="en-GB" smtClean="0"/>
              <a:t>29/01/2016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CB31ADD-DA17-4016-A372-729E13EE67BC}" type="slidenum">
              <a:rPr lang="en-GB" smtClean="0"/>
              <a:t>‹#›</a:t>
            </a:fld>
            <a:endParaRPr lang="en-GB"/>
          </a:p>
        </p:txBody>
      </p:sp>
    </p:spTree>
    <p:extLst>
      <p:ext uri="{BB962C8B-B14F-4D97-AF65-F5344CB8AC3E}">
        <p14:creationId xmlns:p14="http://schemas.microsoft.com/office/powerpoint/2010/main" val="2380331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8606F65-D7CE-4C78-9A7A-392F30967392}" type="datetimeFigureOut">
              <a:rPr lang="en-GB" smtClean="0"/>
              <a:t>29/01/2016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CB31ADD-DA17-4016-A372-729E13EE67BC}" type="slidenum">
              <a:rPr lang="en-GB" smtClean="0"/>
              <a:t>‹#›</a:t>
            </a:fld>
            <a:endParaRPr lang="en-GB"/>
          </a:p>
        </p:txBody>
      </p:sp>
    </p:spTree>
    <p:extLst>
      <p:ext uri="{BB962C8B-B14F-4D97-AF65-F5344CB8AC3E}">
        <p14:creationId xmlns:p14="http://schemas.microsoft.com/office/powerpoint/2010/main" val="1909130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8606F65-D7CE-4C78-9A7A-392F30967392}" type="datetimeFigureOut">
              <a:rPr lang="en-GB" smtClean="0"/>
              <a:t>29/01/2016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CB31ADD-DA17-4016-A372-729E13EE67BC}" type="slidenum">
              <a:rPr lang="en-GB" smtClean="0"/>
              <a:t>‹#›</a:t>
            </a:fld>
            <a:endParaRPr lang="en-GB"/>
          </a:p>
        </p:txBody>
      </p:sp>
    </p:spTree>
    <p:extLst>
      <p:ext uri="{BB962C8B-B14F-4D97-AF65-F5344CB8AC3E}">
        <p14:creationId xmlns:p14="http://schemas.microsoft.com/office/powerpoint/2010/main" val="30584048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8606F65-D7CE-4C78-9A7A-392F30967392}" type="datetimeFigureOut">
              <a:rPr lang="en-GB" smtClean="0"/>
              <a:t>29/01/2016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CB31ADD-DA17-4016-A372-729E13EE67BC}" type="slidenum">
              <a:rPr lang="en-GB" smtClean="0"/>
              <a:t>‹#›</a:t>
            </a:fld>
            <a:endParaRPr lang="en-GB"/>
          </a:p>
        </p:txBody>
      </p:sp>
    </p:spTree>
    <p:extLst>
      <p:ext uri="{BB962C8B-B14F-4D97-AF65-F5344CB8AC3E}">
        <p14:creationId xmlns:p14="http://schemas.microsoft.com/office/powerpoint/2010/main" val="22348469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8606F65-D7CE-4C78-9A7A-392F30967392}" type="datetimeFigureOut">
              <a:rPr lang="en-GB" smtClean="0"/>
              <a:t>29/01/2016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CB31ADD-DA17-4016-A372-729E13EE67BC}" type="slidenum">
              <a:rPr lang="en-GB" smtClean="0"/>
              <a:t>‹#›</a:t>
            </a:fld>
            <a:endParaRPr lang="en-GB"/>
          </a:p>
        </p:txBody>
      </p:sp>
    </p:spTree>
    <p:extLst>
      <p:ext uri="{BB962C8B-B14F-4D97-AF65-F5344CB8AC3E}">
        <p14:creationId xmlns:p14="http://schemas.microsoft.com/office/powerpoint/2010/main" val="1627016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8606F65-D7CE-4C78-9A7A-392F30967392}" type="datetimeFigureOut">
              <a:rPr lang="en-GB" smtClean="0"/>
              <a:t>29/01/2016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CB31ADD-DA17-4016-A372-729E13EE67BC}" type="slidenum">
              <a:rPr lang="en-GB" smtClean="0"/>
              <a:t>‹#›</a:t>
            </a:fld>
            <a:endParaRPr lang="en-GB"/>
          </a:p>
        </p:txBody>
      </p:sp>
    </p:spTree>
    <p:extLst>
      <p:ext uri="{BB962C8B-B14F-4D97-AF65-F5344CB8AC3E}">
        <p14:creationId xmlns:p14="http://schemas.microsoft.com/office/powerpoint/2010/main" val="1722831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78606F65-D7CE-4C78-9A7A-392F30967392}" type="datetimeFigureOut">
              <a:rPr lang="en-GB" smtClean="0"/>
              <a:t>29/01/2016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CB31ADD-DA17-4016-A372-729E13EE67BC}" type="slidenum">
              <a:rPr lang="en-GB" smtClean="0"/>
              <a:t>‹#›</a:t>
            </a:fld>
            <a:endParaRPr lang="en-GB"/>
          </a:p>
        </p:txBody>
      </p:sp>
    </p:spTree>
    <p:extLst>
      <p:ext uri="{BB962C8B-B14F-4D97-AF65-F5344CB8AC3E}">
        <p14:creationId xmlns:p14="http://schemas.microsoft.com/office/powerpoint/2010/main" val="15081966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78606F65-D7CE-4C78-9A7A-392F30967392}" type="datetimeFigureOut">
              <a:rPr lang="en-GB" smtClean="0"/>
              <a:t>29/01/2016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CB31ADD-DA17-4016-A372-729E13EE67BC}" type="slidenum">
              <a:rPr lang="en-GB" smtClean="0"/>
              <a:t>‹#›</a:t>
            </a:fld>
            <a:endParaRPr lang="en-GB"/>
          </a:p>
        </p:txBody>
      </p:sp>
    </p:spTree>
    <p:extLst>
      <p:ext uri="{BB962C8B-B14F-4D97-AF65-F5344CB8AC3E}">
        <p14:creationId xmlns:p14="http://schemas.microsoft.com/office/powerpoint/2010/main" val="12741034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606F65-D7CE-4C78-9A7A-392F30967392}" type="datetimeFigureOut">
              <a:rPr lang="en-GB" smtClean="0"/>
              <a:t>29/01/2016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CB31ADD-DA17-4016-A372-729E13EE67BC}" type="slidenum">
              <a:rPr lang="en-GB" smtClean="0"/>
              <a:t>‹#›</a:t>
            </a:fld>
            <a:endParaRPr lang="en-GB"/>
          </a:p>
        </p:txBody>
      </p:sp>
    </p:spTree>
    <p:extLst>
      <p:ext uri="{BB962C8B-B14F-4D97-AF65-F5344CB8AC3E}">
        <p14:creationId xmlns:p14="http://schemas.microsoft.com/office/powerpoint/2010/main" val="2463075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606F65-D7CE-4C78-9A7A-392F30967392}" type="datetimeFigureOut">
              <a:rPr lang="en-GB" smtClean="0"/>
              <a:t>29/01/2016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CB31ADD-DA17-4016-A372-729E13EE67BC}" type="slidenum">
              <a:rPr lang="en-GB" smtClean="0"/>
              <a:t>‹#›</a:t>
            </a:fld>
            <a:endParaRPr lang="en-GB"/>
          </a:p>
        </p:txBody>
      </p:sp>
    </p:spTree>
    <p:extLst>
      <p:ext uri="{BB962C8B-B14F-4D97-AF65-F5344CB8AC3E}">
        <p14:creationId xmlns:p14="http://schemas.microsoft.com/office/powerpoint/2010/main" val="9746778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606F65-D7CE-4C78-9A7A-392F30967392}" type="datetimeFigureOut">
              <a:rPr lang="en-GB" smtClean="0"/>
              <a:t>29/01/2016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CB31ADD-DA17-4016-A372-729E13EE67BC}" type="slidenum">
              <a:rPr lang="en-GB" smtClean="0"/>
              <a:t>‹#›</a:t>
            </a:fld>
            <a:endParaRPr lang="en-GB"/>
          </a:p>
        </p:txBody>
      </p:sp>
    </p:spTree>
    <p:extLst>
      <p:ext uri="{BB962C8B-B14F-4D97-AF65-F5344CB8AC3E}">
        <p14:creationId xmlns:p14="http://schemas.microsoft.com/office/powerpoint/2010/main" val="1706889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606F65-D7CE-4C78-9A7A-392F30967392}" type="datetimeFigureOut">
              <a:rPr lang="en-GB" smtClean="0"/>
              <a:t>29/01/2016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B31ADD-DA17-4016-A372-729E13EE67BC}" type="slidenum">
              <a:rPr lang="en-GB" smtClean="0"/>
              <a:t>‹#›</a:t>
            </a:fld>
            <a:endParaRPr lang="en-GB"/>
          </a:p>
        </p:txBody>
      </p:sp>
    </p:spTree>
    <p:extLst>
      <p:ext uri="{BB962C8B-B14F-4D97-AF65-F5344CB8AC3E}">
        <p14:creationId xmlns:p14="http://schemas.microsoft.com/office/powerpoint/2010/main" val="41395150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5.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mailto:gp.manager@.mcptt.example.org" TargetMode="External"/><Relationship Id="rId7" Type="http://schemas.openxmlformats.org/officeDocument/2006/relationships/image" Target="../media/image7.emf"/><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7.bin"/><Relationship Id="rId5" Type="http://schemas.openxmlformats.org/officeDocument/2006/relationships/image" Target="../media/image6.emf"/><Relationship Id="rId4" Type="http://schemas.openxmlformats.org/officeDocument/2006/relationships/oleObject" Target="../embeddings/oleObject6.bin"/></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9.emf"/><Relationship Id="rId5" Type="http://schemas.openxmlformats.org/officeDocument/2006/relationships/oleObject" Target="../embeddings/oleObject9.bin"/><Relationship Id="rId4" Type="http://schemas.openxmlformats.org/officeDocument/2006/relationships/image" Target="../media/image8.e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10.emf"/></Relationships>
</file>

<file path=ppt/slides/_rels/slide15.xml.rels><?xml version="1.0" encoding="UTF-8" standalone="yes"?>
<Relationships xmlns="http://schemas.openxmlformats.org/package/2006/relationships"><Relationship Id="rId3" Type="http://schemas.openxmlformats.org/officeDocument/2006/relationships/hyperlink" Target="mailto:user.001.group@mcptt.example.org" TargetMode="External"/><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11.emf"/><Relationship Id="rId5" Type="http://schemas.openxmlformats.org/officeDocument/2006/relationships/oleObject" Target="../embeddings/oleObject11.bin"/><Relationship Id="rId4" Type="http://schemas.openxmlformats.org/officeDocument/2006/relationships/hyperlink" Target="mailto:user.001@mcptt.example.org" TargetMode="Externa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12.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15.emf"/><Relationship Id="rId5" Type="http://schemas.openxmlformats.org/officeDocument/2006/relationships/oleObject" Target="../embeddings/oleObject14.bin"/><Relationship Id="rId4" Type="http://schemas.openxmlformats.org/officeDocument/2006/relationships/image" Target="../media/image14.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image" Target="../media/image16.emf"/></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image" Target="../media/image17.e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image" Target="../media/image18.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15.vml"/><Relationship Id="rId4" Type="http://schemas.openxmlformats.org/officeDocument/2006/relationships/image" Target="../media/image19.emf"/></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16.vml"/><Relationship Id="rId4" Type="http://schemas.openxmlformats.org/officeDocument/2006/relationships/image" Target="../media/image20.emf"/></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17.vml"/><Relationship Id="rId5" Type="http://schemas.openxmlformats.org/officeDocument/2006/relationships/image" Target="../media/image21.emf"/><Relationship Id="rId4" Type="http://schemas.openxmlformats.org/officeDocument/2006/relationships/oleObject" Target="../embeddings/oleObject20.bin"/></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2.xml"/><Relationship Id="rId1" Type="http://schemas.openxmlformats.org/officeDocument/2006/relationships/vmlDrawing" Target="../drawings/vmlDrawing18.vml"/><Relationship Id="rId4" Type="http://schemas.openxmlformats.org/officeDocument/2006/relationships/image" Target="../media/image22.emf"/></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2.xml"/><Relationship Id="rId1" Type="http://schemas.openxmlformats.org/officeDocument/2006/relationships/vmlDrawing" Target="../drawings/vmlDrawing19.vml"/><Relationship Id="rId4" Type="http://schemas.openxmlformats.org/officeDocument/2006/relationships/image" Target="../media/image23.emf"/></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2.xml"/><Relationship Id="rId1" Type="http://schemas.openxmlformats.org/officeDocument/2006/relationships/vmlDrawing" Target="../drawings/vmlDrawing20.vml"/><Relationship Id="rId4" Type="http://schemas.openxmlformats.org/officeDocument/2006/relationships/image" Target="../media/image24.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2.e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3.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27584" y="2276872"/>
            <a:ext cx="7489825" cy="2304256"/>
          </a:xfrm>
        </p:spPr>
        <p:txBody>
          <a:bodyPr>
            <a:normAutofit/>
          </a:bodyPr>
          <a:lstStyle/>
          <a:p>
            <a:r>
              <a:rPr lang="en-GB" dirty="0" smtClean="0">
                <a:solidFill>
                  <a:schemeClr val="tx1"/>
                </a:solidFill>
              </a:rPr>
              <a:t>TS 33.179 v0.2.0 summary (for information)</a:t>
            </a:r>
            <a:endParaRPr lang="en-GB" dirty="0">
              <a:solidFill>
                <a:schemeClr val="tx1"/>
              </a:solidFill>
            </a:endParaRPr>
          </a:p>
          <a:p>
            <a:endParaRPr lang="en-GB" dirty="0">
              <a:solidFill>
                <a:schemeClr val="tx1"/>
              </a:solidFill>
            </a:endParaRPr>
          </a:p>
          <a:p>
            <a:r>
              <a:rPr lang="en-GB" dirty="0" smtClean="0">
                <a:solidFill>
                  <a:schemeClr val="tx1"/>
                </a:solidFill>
              </a:rPr>
              <a:t>Ricky Kaura</a:t>
            </a:r>
          </a:p>
          <a:p>
            <a:endParaRPr lang="en-GB" dirty="0">
              <a:solidFill>
                <a:schemeClr val="tx1"/>
              </a:solidFill>
            </a:endParaRPr>
          </a:p>
        </p:txBody>
      </p:sp>
    </p:spTree>
    <p:extLst>
      <p:ext uri="{BB962C8B-B14F-4D97-AF65-F5344CB8AC3E}">
        <p14:creationId xmlns:p14="http://schemas.microsoft.com/office/powerpoint/2010/main" val="5966494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8229600" cy="1143000"/>
          </a:xfrm>
        </p:spPr>
        <p:txBody>
          <a:bodyPr/>
          <a:lstStyle/>
          <a:p>
            <a:r>
              <a:rPr lang="en-GB" dirty="0" smtClean="0"/>
              <a:t>Provisioning of Key Material</a:t>
            </a:r>
            <a:endParaRPr lang="en-GB" dirty="0"/>
          </a:p>
        </p:txBody>
      </p:sp>
      <p:sp>
        <p:nvSpPr>
          <p:cNvPr id="3" name="Content Placeholder 2"/>
          <p:cNvSpPr>
            <a:spLocks noGrp="1"/>
          </p:cNvSpPr>
          <p:nvPr>
            <p:ph idx="1"/>
          </p:nvPr>
        </p:nvSpPr>
        <p:spPr>
          <a:xfrm>
            <a:off x="539552" y="3861048"/>
            <a:ext cx="8229600" cy="2808312"/>
          </a:xfrm>
        </p:spPr>
        <p:txBody>
          <a:bodyPr>
            <a:noAutofit/>
          </a:bodyPr>
          <a:lstStyle/>
          <a:p>
            <a:pPr marL="539750" indent="-539750">
              <a:buNone/>
              <a:tabLst>
                <a:tab pos="898525" algn="l"/>
              </a:tabLst>
            </a:pPr>
            <a:r>
              <a:rPr lang="en-GB" sz="1200" dirty="0" smtClean="0"/>
              <a:t>0.	The key management client establishes a connection to the MCPTT KMS. As with other elements in the Common Services Core, the connection routed via, and secured by, the HTTP Proxy. The message flow below is within this secure connection.</a:t>
            </a:r>
          </a:p>
          <a:p>
            <a:pPr marL="539750" indent="-539750">
              <a:buNone/>
              <a:tabLst>
                <a:tab pos="898525" algn="l"/>
              </a:tabLst>
            </a:pPr>
            <a:endParaRPr lang="en-GB" sz="1200" dirty="0" smtClean="0"/>
          </a:p>
          <a:p>
            <a:pPr marL="539750" indent="-539750">
              <a:buNone/>
              <a:tabLst>
                <a:tab pos="898525" algn="l"/>
              </a:tabLst>
            </a:pPr>
            <a:r>
              <a:rPr lang="en-GB" sz="1200" dirty="0" smtClean="0"/>
              <a:t>NOTE: 	Additionally, the connection between the MCPTT KMS and the HTTP Proxy may be secured using Network Domain Security as described in TS 33.210</a:t>
            </a:r>
            <a:endParaRPr lang="en-GB" sz="1200" dirty="0"/>
          </a:p>
          <a:p>
            <a:pPr marL="539750" indent="-539750">
              <a:buNone/>
              <a:tabLst>
                <a:tab pos="898525" algn="l"/>
              </a:tabLst>
            </a:pPr>
            <a:endParaRPr lang="en-GB" sz="1200" dirty="0" smtClean="0"/>
          </a:p>
          <a:p>
            <a:pPr marL="514350" indent="-514350">
              <a:buFont typeface="+mj-lt"/>
              <a:buAutoNum type="arabicPeriod"/>
            </a:pPr>
            <a:r>
              <a:rPr lang="en-GB" sz="1200" dirty="0" smtClean="0"/>
              <a:t>The key management client makes a request for user key material from the MCPTT KMS. The request contains details of the identity requested for key management, and the time at which the key material is required.</a:t>
            </a:r>
          </a:p>
          <a:p>
            <a:pPr marL="514350" indent="-514350">
              <a:buFont typeface="+mj-lt"/>
              <a:buAutoNum type="arabicPeriod"/>
            </a:pPr>
            <a:r>
              <a:rPr lang="en-GB" sz="1200" dirty="0" smtClean="0"/>
              <a:t>The KMS provides a response containing key material. The response includes the type of key material, the period of use for the material and any domain-specific parameters required for its use.</a:t>
            </a:r>
          </a:p>
          <a:p>
            <a:pPr marL="0" indent="0">
              <a:buNone/>
            </a:pPr>
            <a:endParaRPr lang="en-GB" sz="1200" dirty="0" smtClean="0"/>
          </a:p>
          <a:p>
            <a:pPr marL="0" indent="0">
              <a:buNone/>
            </a:pPr>
            <a:r>
              <a:rPr lang="en-GB" sz="1200" b="1" dirty="0" smtClean="0"/>
              <a:t>As a result of this procedure, the key management client has securely obtained key material for use within the MCPTT system.</a:t>
            </a:r>
          </a:p>
        </p:txBody>
      </p:sp>
      <p:graphicFrame>
        <p:nvGraphicFramePr>
          <p:cNvPr id="4" name="Object 3"/>
          <p:cNvGraphicFramePr>
            <a:graphicFrameLocks noChangeAspect="1"/>
          </p:cNvGraphicFramePr>
          <p:nvPr>
            <p:extLst>
              <p:ext uri="{D42A27DB-BD31-4B8C-83A1-F6EECF244321}">
                <p14:modId xmlns:p14="http://schemas.microsoft.com/office/powerpoint/2010/main" val="1758834797"/>
              </p:ext>
            </p:extLst>
          </p:nvPr>
        </p:nvGraphicFramePr>
        <p:xfrm>
          <a:off x="755576" y="1268760"/>
          <a:ext cx="7704856" cy="2390018"/>
        </p:xfrm>
        <a:graphic>
          <a:graphicData uri="http://schemas.openxmlformats.org/presentationml/2006/ole">
            <mc:AlternateContent xmlns:mc="http://schemas.openxmlformats.org/markup-compatibility/2006">
              <mc:Choice xmlns:v="urn:schemas-microsoft-com:vml" Requires="v">
                <p:oleObj spid="_x0000_s3097" name="Visio" r:id="rId3" imgW="6991200" imgH="2181405" progId="Visio.DrawingConvertable.15">
                  <p:embed/>
                </p:oleObj>
              </mc:Choice>
              <mc:Fallback>
                <p:oleObj name="Visio" r:id="rId3" imgW="6991200" imgH="2181405" progId="Visio.DrawingConvertable.15">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1268760"/>
                        <a:ext cx="7704856" cy="2390018"/>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0037656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Content of Keying Material</a:t>
            </a:r>
            <a:endParaRPr lang="en-GB" dirty="0"/>
          </a:p>
        </p:txBody>
      </p:sp>
      <p:sp>
        <p:nvSpPr>
          <p:cNvPr id="3" name="Content Placeholder 2"/>
          <p:cNvSpPr>
            <a:spLocks noGrp="1"/>
          </p:cNvSpPr>
          <p:nvPr>
            <p:ph idx="1"/>
          </p:nvPr>
        </p:nvSpPr>
        <p:spPr/>
        <p:txBody>
          <a:bodyPr>
            <a:normAutofit fontScale="47500" lnSpcReduction="20000"/>
          </a:bodyPr>
          <a:lstStyle/>
          <a:p>
            <a:pPr marL="0" indent="0">
              <a:buNone/>
            </a:pPr>
            <a:r>
              <a:rPr lang="en-GB" b="1" dirty="0"/>
              <a:t>End-to-end communication security for either group or private calls </a:t>
            </a:r>
            <a:r>
              <a:rPr lang="en-GB" dirty="0"/>
              <a:t>requires the provisioning of key material from the KMS. The key material required to be provisioned to each user is listed below</a:t>
            </a:r>
            <a:r>
              <a:rPr lang="en-GB" dirty="0" smtClean="0"/>
              <a:t>:</a:t>
            </a:r>
          </a:p>
          <a:p>
            <a:pPr marL="0" indent="0">
              <a:buNone/>
            </a:pPr>
            <a:endParaRPr lang="en-GB" dirty="0"/>
          </a:p>
          <a:p>
            <a:r>
              <a:rPr lang="en-GB" dirty="0" smtClean="0"/>
              <a:t>Domain </a:t>
            </a:r>
            <a:r>
              <a:rPr lang="en-GB" dirty="0"/>
              <a:t>specific key material, also known as a MCPTT KMS Certificate, which includes:</a:t>
            </a:r>
          </a:p>
          <a:p>
            <a:pPr lvl="1"/>
            <a:r>
              <a:rPr lang="en-GB" dirty="0" smtClean="0"/>
              <a:t>The </a:t>
            </a:r>
            <a:r>
              <a:rPr lang="en-GB" dirty="0"/>
              <a:t>MCPTT KMS Public Authentication Key (KPAK in RFC 6507 [cc]).</a:t>
            </a:r>
          </a:p>
          <a:p>
            <a:pPr lvl="1"/>
            <a:r>
              <a:rPr lang="en-GB" dirty="0" smtClean="0"/>
              <a:t>The </a:t>
            </a:r>
            <a:r>
              <a:rPr lang="en-GB" dirty="0"/>
              <a:t>MCPTT KMS Public Confidentiality Key (Z_T in RFC 6508 [</a:t>
            </a:r>
            <a:r>
              <a:rPr lang="en-GB" dirty="0" err="1"/>
              <a:t>dd</a:t>
            </a:r>
            <a:r>
              <a:rPr lang="en-GB" dirty="0"/>
              <a:t>]).</a:t>
            </a:r>
          </a:p>
          <a:p>
            <a:pPr lvl="1"/>
            <a:r>
              <a:rPr lang="en-GB" dirty="0" smtClean="0"/>
              <a:t>The </a:t>
            </a:r>
            <a:r>
              <a:rPr lang="en-GB" dirty="0"/>
              <a:t>UID conversion (as described below).</a:t>
            </a:r>
          </a:p>
          <a:p>
            <a:pPr lvl="1"/>
            <a:r>
              <a:rPr lang="en-GB" dirty="0" smtClean="0"/>
              <a:t>Choice </a:t>
            </a:r>
            <a:r>
              <a:rPr lang="en-GB" dirty="0"/>
              <a:t>of cryptographic domain parameters (such as those listed in RFC 6509 [bb]).</a:t>
            </a:r>
          </a:p>
          <a:p>
            <a:pPr lvl="1"/>
            <a:r>
              <a:rPr lang="en-GB" dirty="0" smtClean="0"/>
              <a:t>The </a:t>
            </a:r>
            <a:r>
              <a:rPr lang="en-GB" dirty="0"/>
              <a:t>time period for which this information is valid.</a:t>
            </a:r>
          </a:p>
          <a:p>
            <a:r>
              <a:rPr lang="en-GB" dirty="0" smtClean="0"/>
              <a:t>A </a:t>
            </a:r>
            <a:r>
              <a:rPr lang="en-GB" dirty="0"/>
              <a:t>user signing key for each UID for the upcoming time period (SSK and PVT in RFC 6507 [cc]).</a:t>
            </a:r>
          </a:p>
          <a:p>
            <a:r>
              <a:rPr lang="en-GB" dirty="0" smtClean="0"/>
              <a:t>A </a:t>
            </a:r>
            <a:r>
              <a:rPr lang="en-GB" dirty="0"/>
              <a:t>user decryption key for each UID for the upcoming time period (RSK in RFC 6508 [</a:t>
            </a:r>
            <a:r>
              <a:rPr lang="en-GB" dirty="0" err="1"/>
              <a:t>dd</a:t>
            </a:r>
            <a:r>
              <a:rPr lang="en-GB" dirty="0"/>
              <a:t>]). </a:t>
            </a:r>
          </a:p>
          <a:p>
            <a:r>
              <a:rPr lang="en-GB" dirty="0" smtClean="0"/>
              <a:t>The </a:t>
            </a:r>
            <a:r>
              <a:rPr lang="en-GB" dirty="0"/>
              <a:t>time period, T, for which the user key material is valid (e.g. month</a:t>
            </a:r>
            <a:r>
              <a:rPr lang="en-GB" dirty="0" smtClean="0"/>
              <a:t>).</a:t>
            </a:r>
          </a:p>
          <a:p>
            <a:r>
              <a:rPr lang="en-GB" dirty="0" smtClean="0"/>
              <a:t>The </a:t>
            </a:r>
            <a:r>
              <a:rPr lang="en-GB" dirty="0"/>
              <a:t>UID conversion mechanism defines how UIDs are generated. Using this format a MCPTT client can take a user identifier (e.g. an MCPTT ID), and the current time, (e.g. the year and month) and convert these to a UID. For example, </a:t>
            </a:r>
          </a:p>
          <a:p>
            <a:pPr lvl="1"/>
            <a:r>
              <a:rPr lang="en-GB" dirty="0"/>
              <a:t>UID = Hash (MCPTT ID, Month, Year)</a:t>
            </a:r>
          </a:p>
          <a:p>
            <a:pPr marL="0" indent="0">
              <a:buNone/>
            </a:pPr>
            <a:endParaRPr lang="en-GB" dirty="0" smtClean="0"/>
          </a:p>
          <a:p>
            <a:pPr marL="0" indent="0">
              <a:buNone/>
            </a:pPr>
            <a:r>
              <a:rPr lang="en-GB" dirty="0" smtClean="0"/>
              <a:t>As </a:t>
            </a:r>
            <a:r>
              <a:rPr lang="en-GB" dirty="0"/>
              <a:t>a consequence, there is a one-to-one correspondence between MCPTT IDs and UIDs during each time period, T.</a:t>
            </a:r>
          </a:p>
          <a:p>
            <a:pPr marL="0" indent="0">
              <a:buNone/>
            </a:pPr>
            <a:endParaRPr lang="en-GB" dirty="0" smtClean="0"/>
          </a:p>
          <a:p>
            <a:pPr marL="0" indent="0">
              <a:buNone/>
            </a:pPr>
            <a:r>
              <a:rPr lang="en-GB" dirty="0" smtClean="0"/>
              <a:t>After </a:t>
            </a:r>
            <a:r>
              <a:rPr lang="en-GB" dirty="0"/>
              <a:t>provisioning, the key material may be stored in the user's profile.</a:t>
            </a:r>
          </a:p>
          <a:p>
            <a:endParaRPr lang="en-GB" dirty="0"/>
          </a:p>
        </p:txBody>
      </p:sp>
    </p:spTree>
    <p:extLst>
      <p:ext uri="{BB962C8B-B14F-4D97-AF65-F5344CB8AC3E}">
        <p14:creationId xmlns:p14="http://schemas.microsoft.com/office/powerpoint/2010/main" val="37840893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8712968" cy="562074"/>
          </a:xfrm>
        </p:spPr>
        <p:txBody>
          <a:bodyPr>
            <a:normAutofit/>
          </a:bodyPr>
          <a:lstStyle/>
          <a:p>
            <a:r>
              <a:rPr lang="en-GB" sz="2800" dirty="0"/>
              <a:t>Use of Keying Material to secure group call communication</a:t>
            </a:r>
          </a:p>
        </p:txBody>
      </p:sp>
      <p:sp>
        <p:nvSpPr>
          <p:cNvPr id="3" name="Content Placeholder 2"/>
          <p:cNvSpPr>
            <a:spLocks noGrp="1"/>
          </p:cNvSpPr>
          <p:nvPr>
            <p:ph idx="1"/>
          </p:nvPr>
        </p:nvSpPr>
        <p:spPr>
          <a:xfrm>
            <a:off x="323528" y="3861048"/>
            <a:ext cx="8496944" cy="2835696"/>
          </a:xfrm>
        </p:spPr>
        <p:txBody>
          <a:bodyPr>
            <a:noAutofit/>
          </a:bodyPr>
          <a:lstStyle/>
          <a:p>
            <a:pPr>
              <a:buFont typeface="+mj-lt"/>
              <a:buAutoNum type="arabicPeriod"/>
            </a:pPr>
            <a:r>
              <a:rPr lang="en-GB" sz="1200" dirty="0"/>
              <a:t>To create the group's security association, a Group Master Key (GMK) is distributed to MCPTT UEs by a Group Management Server (GMS). The GMK is distributed encrypted specifically to a user and signed using an identity representing the Group Management Server. Prior to group key distribution, each MCPTT UE within the group shall be provisioned by the MCPTT Key Management Server (KMS) with time-limited key material associated with the MCPTT User as described in Section 7.2. The Group Management Server shall also be provisioned by the MCPTT KMS with an identity which is authorised to create groups.</a:t>
            </a:r>
          </a:p>
          <a:p>
            <a:pPr>
              <a:buFont typeface="+mj-lt"/>
              <a:buAutoNum type="arabicPeriod"/>
            </a:pPr>
            <a:r>
              <a:rPr lang="en-GB" sz="1200" dirty="0"/>
              <a:t>The GMK is distributed with a 32-bit Group User Key Identifier (GUK-ID) within a Group Key Transport payload. This payload is a MIKEY-SAKKE I_MESSAGE, as defined in RFC 6509 [11], which ensures the confidentiality, integrity and authenticity of the payload.</a:t>
            </a:r>
          </a:p>
          <a:p>
            <a:pPr>
              <a:buFont typeface="+mj-lt"/>
              <a:buAutoNum type="arabicPeriod"/>
            </a:pPr>
            <a:r>
              <a:rPr lang="en-GB" sz="1200" dirty="0"/>
              <a:t>The GMK is encrypted to the user identity (UID) associated to the MCPTT UE. The UID used to encrypt the data will be derived from the user's MCPTT ID and a time-related parameter (e.g. the current year and month) as described in Section 7.2. The user's MCPTT ID is added to the recipient field (</a:t>
            </a:r>
            <a:r>
              <a:rPr lang="en-GB" sz="1200" dirty="0" err="1"/>
              <a:t>IDRr</a:t>
            </a:r>
            <a:r>
              <a:rPr lang="en-GB" sz="1200" dirty="0"/>
              <a:t>) of the message.</a:t>
            </a:r>
          </a:p>
          <a:p>
            <a:pPr>
              <a:buFont typeface="+mj-lt"/>
              <a:buAutoNum type="arabicPeriod"/>
            </a:pPr>
            <a:r>
              <a:rPr lang="en-GB" sz="1200" dirty="0"/>
              <a:t>The Group Key Transport payload is signed using (the KMS-provisioned key associated to) the identity of the Group Management Server (GMS). This identity is derived from the GMS’s URI (e.g. </a:t>
            </a:r>
            <a:r>
              <a:rPr lang="en-GB" sz="1200" u="sng" dirty="0" err="1">
                <a:hlinkClick r:id="rId3"/>
              </a:rPr>
              <a:t>gp.manager@.mcptt.example.org</a:t>
            </a:r>
            <a:r>
              <a:rPr lang="en-GB" sz="1200" dirty="0"/>
              <a:t>) and a time-related parameter (e.g. the current year and month). The GMS’s URI is added to the initiator field (IDRi) of the message. </a:t>
            </a:r>
          </a:p>
        </p:txBody>
      </p:sp>
      <p:graphicFrame>
        <p:nvGraphicFramePr>
          <p:cNvPr id="4" name="Object 3"/>
          <p:cNvGraphicFramePr>
            <a:graphicFrameLocks noChangeAspect="1"/>
          </p:cNvGraphicFramePr>
          <p:nvPr>
            <p:extLst>
              <p:ext uri="{D42A27DB-BD31-4B8C-83A1-F6EECF244321}">
                <p14:modId xmlns:p14="http://schemas.microsoft.com/office/powerpoint/2010/main" val="3641824681"/>
              </p:ext>
            </p:extLst>
          </p:nvPr>
        </p:nvGraphicFramePr>
        <p:xfrm>
          <a:off x="179512" y="836712"/>
          <a:ext cx="4460260" cy="2808312"/>
        </p:xfrm>
        <a:graphic>
          <a:graphicData uri="http://schemas.openxmlformats.org/presentationml/2006/ole">
            <mc:AlternateContent xmlns:mc="http://schemas.openxmlformats.org/markup-compatibility/2006">
              <mc:Choice xmlns:v="urn:schemas-microsoft-com:vml" Requires="v">
                <p:oleObj spid="_x0000_s5160" name="Visio" r:id="rId4" imgW="5981621" imgH="3985167" progId="Visio.DrawingConvertable.15">
                  <p:embed/>
                </p:oleObj>
              </mc:Choice>
              <mc:Fallback>
                <p:oleObj name="Visio" r:id="rId4" imgW="5981621" imgH="3985167" progId="Visio.DrawingConvertable.15">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512" y="836712"/>
                        <a:ext cx="4460260" cy="2808312"/>
                      </a:xfrm>
                      <a:prstGeom prst="rect">
                        <a:avLst/>
                      </a:prstGeom>
                      <a:noFill/>
                      <a:ln>
                        <a:noFill/>
                      </a:ln>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622246877"/>
              </p:ext>
            </p:extLst>
          </p:nvPr>
        </p:nvGraphicFramePr>
        <p:xfrm>
          <a:off x="4788024" y="1196752"/>
          <a:ext cx="4227455" cy="2160240"/>
        </p:xfrm>
        <a:graphic>
          <a:graphicData uri="http://schemas.openxmlformats.org/presentationml/2006/ole">
            <mc:AlternateContent xmlns:mc="http://schemas.openxmlformats.org/markup-compatibility/2006">
              <mc:Choice xmlns:v="urn:schemas-microsoft-com:vml" Requires="v">
                <p:oleObj spid="_x0000_s5161" name="Visio" r:id="rId6" imgW="6720683" imgH="2979466" progId="Visio.DrawingConvertable.15">
                  <p:embed/>
                </p:oleObj>
              </mc:Choice>
              <mc:Fallback>
                <p:oleObj name="Visio" r:id="rId6" imgW="6720683" imgH="2979466" progId="Visio.DrawingConvertable.15">
                  <p:embed/>
                  <p:pic>
                    <p:nvPicPr>
                      <p:cNvPr id="0" name="Object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88024" y="1196752"/>
                        <a:ext cx="4227455" cy="216024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4140584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88640"/>
            <a:ext cx="8784976" cy="648072"/>
          </a:xfrm>
        </p:spPr>
        <p:txBody>
          <a:bodyPr>
            <a:normAutofit/>
          </a:bodyPr>
          <a:lstStyle/>
          <a:p>
            <a:r>
              <a:rPr lang="en-GB" sz="2800" dirty="0" smtClean="0"/>
              <a:t>Use of Keying Material to secure group call communication</a:t>
            </a:r>
            <a:endParaRPr lang="en-GB" sz="2800" dirty="0"/>
          </a:p>
        </p:txBody>
      </p:sp>
      <p:sp>
        <p:nvSpPr>
          <p:cNvPr id="3" name="Content Placeholder 2"/>
          <p:cNvSpPr>
            <a:spLocks noGrp="1"/>
          </p:cNvSpPr>
          <p:nvPr>
            <p:ph idx="1"/>
          </p:nvPr>
        </p:nvSpPr>
        <p:spPr>
          <a:xfrm>
            <a:off x="192141" y="836712"/>
            <a:ext cx="8759717" cy="2016224"/>
          </a:xfrm>
        </p:spPr>
        <p:txBody>
          <a:bodyPr>
            <a:normAutofit fontScale="25000" lnSpcReduction="20000"/>
          </a:bodyPr>
          <a:lstStyle/>
          <a:p>
            <a:pPr marL="0" indent="0">
              <a:buNone/>
            </a:pPr>
            <a:r>
              <a:rPr lang="en-GB" sz="4800" dirty="0" smtClean="0"/>
              <a:t>Prior </a:t>
            </a:r>
            <a:r>
              <a:rPr lang="en-GB" sz="4800" dirty="0"/>
              <a:t>to beginning this procedure the </a:t>
            </a:r>
            <a:r>
              <a:rPr lang="en-GB" sz="4800" dirty="0" smtClean="0"/>
              <a:t>MCPTT </a:t>
            </a:r>
            <a:r>
              <a:rPr lang="en-GB" sz="4800" dirty="0"/>
              <a:t>UE shall have been provisioned with identity-specific key material by a KMS. The GMS shall also be securely provisioned with identity-specific key material for an identity that is authorised to create groups</a:t>
            </a:r>
            <a:r>
              <a:rPr lang="en-GB" sz="4800" dirty="0" smtClean="0"/>
              <a:t>.</a:t>
            </a:r>
          </a:p>
          <a:p>
            <a:pPr marL="0" indent="0">
              <a:buNone/>
            </a:pPr>
            <a:endParaRPr lang="en-GB" sz="4800" dirty="0"/>
          </a:p>
          <a:p>
            <a:pPr marL="180975" indent="-180975">
              <a:buFont typeface="+mj-lt"/>
              <a:buAutoNum type="arabicPeriod"/>
            </a:pPr>
            <a:r>
              <a:rPr lang="en-GB" sz="4800" dirty="0" smtClean="0"/>
              <a:t>The </a:t>
            </a:r>
            <a:r>
              <a:rPr lang="en-GB" sz="4800" dirty="0"/>
              <a:t>GMS shall send a Group Key Transport payload to MCPTT UEs within the group within a ‘Notification of group metadata’ message. The message shall contain a Group Key Transport payload and shall encapsulate a GMK for the group. The payload shall be encrypted to the user identity associated to the MCPTT UE and shall be signed by the GMS. The message shall also provide the GUK-ID</a:t>
            </a:r>
            <a:r>
              <a:rPr lang="en-GB" sz="4800" dirty="0" smtClean="0"/>
              <a:t>.</a:t>
            </a:r>
            <a:endParaRPr lang="en-GB" sz="4800" dirty="0"/>
          </a:p>
          <a:p>
            <a:pPr marL="180975" indent="-180975">
              <a:buFont typeface="+mj-lt"/>
              <a:buAutoNum type="arabicPeriod"/>
            </a:pPr>
            <a:endParaRPr lang="en-GB" sz="4800" dirty="0" smtClean="0"/>
          </a:p>
          <a:p>
            <a:pPr marL="180975" indent="-180975">
              <a:buFont typeface="+mj-lt"/>
              <a:buAutoNum type="arabicPeriod"/>
            </a:pPr>
            <a:r>
              <a:rPr lang="en-GB" sz="4800" dirty="0" smtClean="0"/>
              <a:t>On </a:t>
            </a:r>
            <a:r>
              <a:rPr lang="en-GB" sz="4800" dirty="0"/>
              <a:t>receipt of a Group Key Transport payload, the MCPTT UE shall check the signature on the payload, verify that the GMS is authorised to create groups, extract the GMK, GUK-ID and GMK-ID and check that the GMK-ID is not a duplicate for an existing GMK. Should any of these checks fail, an error shall be returned to the GMS. Upon successful receipt and processing, the MCPTT UE shall store the GMK, GMK-ID and GUK-ID. The MCPTT UE shall then confirm receipt of the group key transport message. This confirmation contains no security information.</a:t>
            </a:r>
          </a:p>
          <a:p>
            <a:endParaRPr lang="en-GB"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5" name="Object 4"/>
          <p:cNvGraphicFramePr>
            <a:graphicFrameLocks noChangeAspect="1"/>
          </p:cNvGraphicFramePr>
          <p:nvPr>
            <p:extLst>
              <p:ext uri="{D42A27DB-BD31-4B8C-83A1-F6EECF244321}">
                <p14:modId xmlns:p14="http://schemas.microsoft.com/office/powerpoint/2010/main" val="3526773306"/>
              </p:ext>
            </p:extLst>
          </p:nvPr>
        </p:nvGraphicFramePr>
        <p:xfrm>
          <a:off x="671749" y="2636912"/>
          <a:ext cx="8292739" cy="2304256"/>
        </p:xfrm>
        <a:graphic>
          <a:graphicData uri="http://schemas.openxmlformats.org/presentationml/2006/ole">
            <mc:AlternateContent xmlns:mc="http://schemas.openxmlformats.org/markup-compatibility/2006">
              <mc:Choice xmlns:v="urn:schemas-microsoft-com:vml" Requires="v">
                <p:oleObj spid="_x0000_s4163" name="Visio" r:id="rId3" imgW="6995108" imgH="2187033" progId="Visio.DrawingConvertable.15">
                  <p:embed/>
                </p:oleObj>
              </mc:Choice>
              <mc:Fallback>
                <p:oleObj name="Visio" r:id="rId3" imgW="6995108" imgH="2187033" progId="Visio.DrawingConvertable.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1749" y="2636912"/>
                        <a:ext cx="8292739" cy="2304256"/>
                      </a:xfrm>
                      <a:prstGeom prst="rect">
                        <a:avLst/>
                      </a:prstGeom>
                      <a:noFill/>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9" name="Object 8"/>
          <p:cNvGraphicFramePr>
            <a:graphicFrameLocks noChangeAspect="1"/>
          </p:cNvGraphicFramePr>
          <p:nvPr>
            <p:extLst>
              <p:ext uri="{D42A27DB-BD31-4B8C-83A1-F6EECF244321}">
                <p14:modId xmlns:p14="http://schemas.microsoft.com/office/powerpoint/2010/main" val="1063657831"/>
              </p:ext>
            </p:extLst>
          </p:nvPr>
        </p:nvGraphicFramePr>
        <p:xfrm>
          <a:off x="585673" y="5013176"/>
          <a:ext cx="3338255" cy="1583214"/>
        </p:xfrm>
        <a:graphic>
          <a:graphicData uri="http://schemas.openxmlformats.org/presentationml/2006/ole">
            <mc:AlternateContent xmlns:mc="http://schemas.openxmlformats.org/markup-compatibility/2006">
              <mc:Choice xmlns:v="urn:schemas-microsoft-com:vml" Requires="v">
                <p:oleObj spid="_x0000_s4164" name="Visio" r:id="rId5" imgW="5981621" imgH="2636566" progId="Visio.DrawingConvertable.15">
                  <p:embed/>
                </p:oleObj>
              </mc:Choice>
              <mc:Fallback>
                <p:oleObj name="Visio" r:id="rId5" imgW="5981621" imgH="2636566" progId="Visio.DrawingConvertable.15">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5673" y="5013176"/>
                        <a:ext cx="3338255" cy="1583214"/>
                      </a:xfrm>
                      <a:prstGeom prst="rect">
                        <a:avLst/>
                      </a:prstGeom>
                      <a:noFill/>
                    </p:spPr>
                  </p:pic>
                </p:oleObj>
              </mc:Fallback>
            </mc:AlternateContent>
          </a:graphicData>
        </a:graphic>
      </p:graphicFrame>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3" name="TextBox 12"/>
          <p:cNvSpPr txBox="1"/>
          <p:nvPr/>
        </p:nvSpPr>
        <p:spPr>
          <a:xfrm>
            <a:off x="999836" y="6596390"/>
            <a:ext cx="2664296" cy="261610"/>
          </a:xfrm>
          <a:prstGeom prst="rect">
            <a:avLst/>
          </a:prstGeom>
          <a:noFill/>
        </p:spPr>
        <p:txBody>
          <a:bodyPr wrap="square" rtlCol="0">
            <a:spAutoFit/>
          </a:bodyPr>
          <a:lstStyle/>
          <a:p>
            <a:r>
              <a:rPr lang="en-GB" sz="1100" dirty="0" smtClean="0"/>
              <a:t>Processing Group Key Transport Message</a:t>
            </a:r>
            <a:endParaRPr lang="en-GB" sz="1100" dirty="0"/>
          </a:p>
        </p:txBody>
      </p:sp>
      <p:sp>
        <p:nvSpPr>
          <p:cNvPr id="17" name="Rectangle 16"/>
          <p:cNvSpPr/>
          <p:nvPr/>
        </p:nvSpPr>
        <p:spPr>
          <a:xfrm>
            <a:off x="4913592" y="5336660"/>
            <a:ext cx="237566" cy="369332"/>
          </a:xfrm>
          <a:prstGeom prst="rect">
            <a:avLst/>
          </a:prstGeom>
        </p:spPr>
        <p:txBody>
          <a:bodyPr wrap="none">
            <a:spAutoFit/>
          </a:bodyPr>
          <a:lstStyle/>
          <a:p>
            <a:r>
              <a:rPr lang="en-GB" dirty="0">
                <a:solidFill>
                  <a:prstClr val="black"/>
                </a:solidFill>
              </a:rPr>
              <a:t> </a:t>
            </a:r>
            <a:endParaRPr lang="en-GB" dirty="0"/>
          </a:p>
        </p:txBody>
      </p:sp>
      <p:sp>
        <p:nvSpPr>
          <p:cNvPr id="16" name="Rectangle 15"/>
          <p:cNvSpPr/>
          <p:nvPr/>
        </p:nvSpPr>
        <p:spPr>
          <a:xfrm>
            <a:off x="3995936" y="5068341"/>
            <a:ext cx="4896544" cy="1569660"/>
          </a:xfrm>
          <a:prstGeom prst="rect">
            <a:avLst/>
          </a:prstGeom>
        </p:spPr>
        <p:txBody>
          <a:bodyPr wrap="square">
            <a:spAutoFit/>
          </a:bodyPr>
          <a:lstStyle/>
          <a:p>
            <a:r>
              <a:rPr lang="en-GB" sz="1200" b="1" dirty="0" smtClean="0"/>
              <a:t>NOTE 1: </a:t>
            </a:r>
            <a:r>
              <a:rPr lang="en-GB" sz="1200" dirty="0" smtClean="0"/>
              <a:t>Where </a:t>
            </a:r>
            <a:r>
              <a:rPr lang="en-GB" sz="1200" dirty="0"/>
              <a:t>a separate security context is required for media protection and floor control signalling, the procedure may be performed twice, once for obtaining a GMK for the protection of media and once for obtaining a different GMK for the protection of floor control signalling. Alternatively, GMS may distribute the two different GMKs in one procedure.</a:t>
            </a:r>
          </a:p>
          <a:p>
            <a:endParaRPr lang="en-GB" sz="1200" dirty="0" smtClean="0"/>
          </a:p>
          <a:p>
            <a:r>
              <a:rPr lang="en-GB" sz="1200" b="1" dirty="0" smtClean="0"/>
              <a:t>NOTE 2: </a:t>
            </a:r>
            <a:r>
              <a:rPr lang="en-GB" sz="1200" dirty="0" smtClean="0"/>
              <a:t>To </a:t>
            </a:r>
            <a:r>
              <a:rPr lang="en-GB" sz="1200" dirty="0"/>
              <a:t>revoke a security context, the group management server repeats the above steps with a GMK consisting of zero bytes.</a:t>
            </a:r>
          </a:p>
        </p:txBody>
      </p:sp>
    </p:spTree>
    <p:extLst>
      <p:ext uri="{BB962C8B-B14F-4D97-AF65-F5344CB8AC3E}">
        <p14:creationId xmlns:p14="http://schemas.microsoft.com/office/powerpoint/2010/main" val="28427370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8229600" cy="576064"/>
          </a:xfrm>
        </p:spPr>
        <p:txBody>
          <a:bodyPr>
            <a:normAutofit fontScale="90000"/>
          </a:bodyPr>
          <a:lstStyle/>
          <a:p>
            <a:r>
              <a:rPr lang="en-GB" dirty="0" smtClean="0"/>
              <a:t>Group Creation</a:t>
            </a:r>
            <a:endParaRPr lang="en-GB" dirty="0"/>
          </a:p>
        </p:txBody>
      </p:sp>
      <p:sp>
        <p:nvSpPr>
          <p:cNvPr id="3" name="Content Placeholder 2"/>
          <p:cNvSpPr>
            <a:spLocks noGrp="1"/>
          </p:cNvSpPr>
          <p:nvPr>
            <p:ph idx="1"/>
          </p:nvPr>
        </p:nvSpPr>
        <p:spPr>
          <a:xfrm>
            <a:off x="251520" y="5013176"/>
            <a:ext cx="8640960" cy="1656184"/>
          </a:xfrm>
        </p:spPr>
        <p:txBody>
          <a:bodyPr>
            <a:normAutofit fontScale="70000" lnSpcReduction="20000"/>
          </a:bodyPr>
          <a:lstStyle/>
          <a:p>
            <a:r>
              <a:rPr lang="en-GB" dirty="0"/>
              <a:t>To create the security context for the group, the GMS follows the procedures </a:t>
            </a:r>
            <a:r>
              <a:rPr lang="en-GB" dirty="0" smtClean="0"/>
              <a:t>on slide 9 creating </a:t>
            </a:r>
            <a:r>
              <a:rPr lang="en-GB" dirty="0"/>
              <a:t>a new GMK and GMK-ID for the </a:t>
            </a:r>
            <a:r>
              <a:rPr lang="en-GB" dirty="0" smtClean="0"/>
              <a:t>group</a:t>
            </a:r>
            <a:r>
              <a:rPr lang="en-GB" dirty="0"/>
              <a:t>. </a:t>
            </a:r>
          </a:p>
          <a:p>
            <a:r>
              <a:rPr lang="en-GB" dirty="0"/>
              <a:t>An encapsulated GMK and GUK-ID is sent to affiliated users by the GMS within a notification message (step 4 within Clause 10.6.3 of TS 23.179 [2]). The procedure is equivalent to that described in </a:t>
            </a:r>
            <a:r>
              <a:rPr lang="en-GB" dirty="0" smtClean="0"/>
              <a:t>slide 10.</a:t>
            </a:r>
            <a:endParaRPr lang="en-GB" dirty="0"/>
          </a:p>
          <a:p>
            <a:endParaRPr lang="en-GB"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5" name="Object 4"/>
          <p:cNvGraphicFramePr>
            <a:graphicFrameLocks noChangeAspect="1"/>
          </p:cNvGraphicFramePr>
          <p:nvPr>
            <p:extLst>
              <p:ext uri="{D42A27DB-BD31-4B8C-83A1-F6EECF244321}">
                <p14:modId xmlns:p14="http://schemas.microsoft.com/office/powerpoint/2010/main" val="3422789106"/>
              </p:ext>
            </p:extLst>
          </p:nvPr>
        </p:nvGraphicFramePr>
        <p:xfrm>
          <a:off x="954348" y="908720"/>
          <a:ext cx="7235304" cy="3816424"/>
        </p:xfrm>
        <a:graphic>
          <a:graphicData uri="http://schemas.openxmlformats.org/presentationml/2006/ole">
            <mc:AlternateContent xmlns:mc="http://schemas.openxmlformats.org/markup-compatibility/2006">
              <mc:Choice xmlns:v="urn:schemas-microsoft-com:vml" Requires="v">
                <p:oleObj spid="_x0000_s6163" name="Visio" r:id="rId3" imgW="5056802" imgH="2898277" progId="Visio.Drawing.11">
                  <p:embed/>
                </p:oleObj>
              </mc:Choice>
              <mc:Fallback>
                <p:oleObj name="Visio" r:id="rId3" imgW="5056802" imgH="2898277"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4348" y="908720"/>
                        <a:ext cx="7235304" cy="3816424"/>
                      </a:xfrm>
                      <a:prstGeom prst="rect">
                        <a:avLst/>
                      </a:prstGeom>
                      <a:noFill/>
                    </p:spPr>
                  </p:pic>
                </p:oleObj>
              </mc:Fallback>
            </mc:AlternateContent>
          </a:graphicData>
        </a:graphic>
      </p:graphicFrame>
    </p:spTree>
    <p:extLst>
      <p:ext uri="{BB962C8B-B14F-4D97-AF65-F5344CB8AC3E}">
        <p14:creationId xmlns:p14="http://schemas.microsoft.com/office/powerpoint/2010/main" val="35581269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778098"/>
          </a:xfrm>
        </p:spPr>
        <p:txBody>
          <a:bodyPr/>
          <a:lstStyle/>
          <a:p>
            <a:r>
              <a:rPr lang="en-GB" dirty="0" smtClean="0"/>
              <a:t>Dynamic Group Keying</a:t>
            </a:r>
            <a:endParaRPr lang="en-GB" dirty="0"/>
          </a:p>
        </p:txBody>
      </p:sp>
      <p:sp>
        <p:nvSpPr>
          <p:cNvPr id="3" name="Content Placeholder 2"/>
          <p:cNvSpPr>
            <a:spLocks noGrp="1"/>
          </p:cNvSpPr>
          <p:nvPr>
            <p:ph idx="1"/>
          </p:nvPr>
        </p:nvSpPr>
        <p:spPr>
          <a:xfrm>
            <a:off x="467544" y="980728"/>
            <a:ext cx="7992888" cy="2088232"/>
          </a:xfrm>
        </p:spPr>
        <p:txBody>
          <a:bodyPr>
            <a:normAutofit fontScale="47500" lnSpcReduction="20000"/>
          </a:bodyPr>
          <a:lstStyle/>
          <a:p>
            <a:r>
              <a:rPr lang="en-GB" sz="3400" dirty="0"/>
              <a:t>T</a:t>
            </a:r>
            <a:r>
              <a:rPr lang="en-GB" sz="3400" dirty="0" smtClean="0"/>
              <a:t>he </a:t>
            </a:r>
            <a:r>
              <a:rPr lang="en-GB" sz="3400" dirty="0"/>
              <a:t>GMS is provisioned with the same information as any MCPTT UE by the KMS as </a:t>
            </a:r>
            <a:r>
              <a:rPr lang="en-GB" sz="3400" dirty="0" smtClean="0"/>
              <a:t>is slide 5; </a:t>
            </a:r>
            <a:r>
              <a:rPr lang="en-GB" sz="3400" dirty="0"/>
              <a:t>the only distinguishing feature is that the GMS’s identity is </a:t>
            </a:r>
            <a:r>
              <a:rPr lang="en-GB" sz="3400" b="1" dirty="0"/>
              <a:t>authorised</a:t>
            </a:r>
            <a:r>
              <a:rPr lang="en-GB" sz="3400" dirty="0"/>
              <a:t> to create groups.</a:t>
            </a:r>
          </a:p>
          <a:p>
            <a:r>
              <a:rPr lang="en-GB" sz="3400" dirty="0"/>
              <a:t>NOTE: This authorisation could be conveyed within the identity itself. For example, via a specific string within the URI such as ‘group’. For example, the identity </a:t>
            </a:r>
            <a:r>
              <a:rPr lang="en-GB" sz="3400" u="sng" dirty="0">
                <a:hlinkClick r:id="rId3"/>
              </a:rPr>
              <a:t>user.001.group@mcptt.example.org</a:t>
            </a:r>
            <a:r>
              <a:rPr lang="en-GB" sz="3400" dirty="0"/>
              <a:t> may be authorised to create a group, whereas </a:t>
            </a:r>
            <a:r>
              <a:rPr lang="en-GB" sz="3400" u="sng" dirty="0">
                <a:hlinkClick r:id="rId4"/>
              </a:rPr>
              <a:t>user.001@mcptt.example.org</a:t>
            </a:r>
            <a:r>
              <a:rPr lang="en-GB" sz="3400" dirty="0"/>
              <a:t> may not.</a:t>
            </a:r>
          </a:p>
          <a:p>
            <a:r>
              <a:rPr lang="en-GB" sz="3400" dirty="0"/>
              <a:t>Additionally, the only information the GMS requires to create the group are the MCPTT IDs of the group members. These two features combined allow groups to be created and keyed at any time, by any authorised entity, both on and off-network</a:t>
            </a:r>
            <a:r>
              <a:rPr lang="en-GB" sz="3400" dirty="0" smtClean="0"/>
              <a:t>.</a:t>
            </a:r>
          </a:p>
          <a:p>
            <a:pPr marL="0" indent="0">
              <a:buNone/>
            </a:pPr>
            <a:endParaRPr lang="en-GB" dirty="0"/>
          </a:p>
        </p:txBody>
      </p:sp>
      <p:sp>
        <p:nvSpPr>
          <p:cNvPr id="4" name="Rectangle 3"/>
          <p:cNvSpPr/>
          <p:nvPr/>
        </p:nvSpPr>
        <p:spPr>
          <a:xfrm>
            <a:off x="4896544" y="4581128"/>
            <a:ext cx="4139952" cy="1754326"/>
          </a:xfrm>
          <a:prstGeom prst="rect">
            <a:avLst/>
          </a:prstGeom>
          <a:solidFill>
            <a:srgbClr val="FFFF00"/>
          </a:solidFill>
        </p:spPr>
        <p:txBody>
          <a:bodyPr wrap="square">
            <a:spAutoFit/>
          </a:bodyPr>
          <a:lstStyle/>
          <a:p>
            <a:r>
              <a:rPr lang="en-GB" sz="1200" b="1" dirty="0"/>
              <a:t>Group regrouping procedures </a:t>
            </a:r>
            <a:r>
              <a:rPr lang="en-GB" sz="1200" b="1" dirty="0" smtClean="0"/>
              <a:t>(</a:t>
            </a:r>
            <a:r>
              <a:rPr lang="en-GB" sz="1200" b="1" dirty="0"/>
              <a:t>within a single MCPTT system</a:t>
            </a:r>
            <a:r>
              <a:rPr lang="en-GB" sz="1200" b="1" dirty="0" smtClean="0"/>
              <a:t>)</a:t>
            </a:r>
          </a:p>
          <a:p>
            <a:endParaRPr lang="en-GB" sz="1200" b="1" dirty="0"/>
          </a:p>
          <a:p>
            <a:pPr marL="444500" lvl="1" indent="-360363">
              <a:buFont typeface="+mj-lt"/>
              <a:buAutoNum type="arabicPeriod"/>
            </a:pPr>
            <a:r>
              <a:rPr lang="en-GB" sz="1200" dirty="0"/>
              <a:t>To create the security context for the temporary group, the GMS follows the normal procedures for creating a new GMK and GMK-ID for the temporary </a:t>
            </a:r>
            <a:r>
              <a:rPr lang="en-GB" sz="1200" dirty="0" smtClean="0"/>
              <a:t>group</a:t>
            </a:r>
            <a:r>
              <a:rPr lang="en-GB" sz="1200" dirty="0"/>
              <a:t> </a:t>
            </a:r>
            <a:r>
              <a:rPr lang="en-GB" sz="1200" dirty="0" smtClean="0"/>
              <a:t>as in slide 9.</a:t>
            </a:r>
            <a:endParaRPr lang="en-GB" sz="1200" dirty="0"/>
          </a:p>
          <a:p>
            <a:pPr marL="444500" lvl="1" indent="-360363">
              <a:buFont typeface="+mj-lt"/>
              <a:buAutoNum type="arabicPeriod"/>
            </a:pPr>
            <a:r>
              <a:rPr lang="en-GB" sz="1200" dirty="0"/>
              <a:t>An encapsulated GMK and GUK-ID is sent to affiliated users by the GMS within a notification </a:t>
            </a:r>
            <a:r>
              <a:rPr lang="en-GB" sz="1200" dirty="0" smtClean="0"/>
              <a:t>message as in slide 10.</a:t>
            </a:r>
            <a:endParaRPr lang="en-GB" sz="1200" dirty="0"/>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6" name="Object 5"/>
          <p:cNvGraphicFramePr>
            <a:graphicFrameLocks noChangeAspect="1"/>
          </p:cNvGraphicFramePr>
          <p:nvPr>
            <p:extLst>
              <p:ext uri="{D42A27DB-BD31-4B8C-83A1-F6EECF244321}">
                <p14:modId xmlns:p14="http://schemas.microsoft.com/office/powerpoint/2010/main" val="2245824212"/>
              </p:ext>
            </p:extLst>
          </p:nvPr>
        </p:nvGraphicFramePr>
        <p:xfrm>
          <a:off x="162297" y="3314278"/>
          <a:ext cx="5057775" cy="3067050"/>
        </p:xfrm>
        <a:graphic>
          <a:graphicData uri="http://schemas.openxmlformats.org/presentationml/2006/ole">
            <mc:AlternateContent xmlns:mc="http://schemas.openxmlformats.org/markup-compatibility/2006">
              <mc:Choice xmlns:v="urn:schemas-microsoft-com:vml" Requires="v">
                <p:oleObj spid="_x0000_s7186" name="Visio" r:id="rId5" imgW="5056802" imgH="3069415" progId="Visio.Drawing.11">
                  <p:embed/>
                </p:oleObj>
              </mc:Choice>
              <mc:Fallback>
                <p:oleObj name="Visio" r:id="rId5" imgW="5056802" imgH="3069415" progId="Visio.Drawing.11">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2297" y="3314278"/>
                        <a:ext cx="5057775" cy="3067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5365506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624"/>
            <a:ext cx="8229600" cy="576064"/>
          </a:xfrm>
        </p:spPr>
        <p:txBody>
          <a:bodyPr>
            <a:normAutofit fontScale="90000"/>
          </a:bodyPr>
          <a:lstStyle/>
          <a:p>
            <a:r>
              <a:rPr lang="en-GB" dirty="0" smtClean="0"/>
              <a:t>Group Re-grouping in multiple systems</a:t>
            </a:r>
            <a:endParaRPr lang="en-GB" dirty="0"/>
          </a:p>
        </p:txBody>
      </p:sp>
      <p:sp>
        <p:nvSpPr>
          <p:cNvPr id="3" name="Content Placeholder 2"/>
          <p:cNvSpPr>
            <a:spLocks noGrp="1"/>
          </p:cNvSpPr>
          <p:nvPr>
            <p:ph idx="1"/>
          </p:nvPr>
        </p:nvSpPr>
        <p:spPr>
          <a:xfrm>
            <a:off x="390364" y="3212976"/>
            <a:ext cx="8363272" cy="2880320"/>
          </a:xfrm>
        </p:spPr>
        <p:txBody>
          <a:bodyPr>
            <a:noAutofit/>
          </a:bodyPr>
          <a:lstStyle/>
          <a:p>
            <a:pPr marL="234950" indent="-234950">
              <a:buNone/>
            </a:pPr>
            <a:r>
              <a:rPr lang="en-GB" sz="1100" dirty="0"/>
              <a:t>0) </a:t>
            </a:r>
            <a:r>
              <a:rPr lang="en-GB" sz="1100" dirty="0" smtClean="0"/>
              <a:t>	Prior </a:t>
            </a:r>
            <a:r>
              <a:rPr lang="en-GB" sz="1100" dirty="0"/>
              <a:t>to beginning the procedure, the MCPTT UEs and group management servers are provisioned by a KMS as described in Section </a:t>
            </a:r>
            <a:r>
              <a:rPr lang="en-GB" sz="1100" dirty="0" smtClean="0"/>
              <a:t>7.2</a:t>
            </a:r>
          </a:p>
          <a:p>
            <a:pPr marL="228600" indent="-228600">
              <a:buAutoNum type="arabicParenR"/>
            </a:pPr>
            <a:r>
              <a:rPr lang="en-GB" sz="1100" dirty="0" smtClean="0"/>
              <a:t>To </a:t>
            </a:r>
            <a:r>
              <a:rPr lang="en-GB" sz="1100" dirty="0"/>
              <a:t>create the security context for the temporary group, the primary GMS creates a new GMK and GMK-ID for the temporary group. The </a:t>
            </a:r>
            <a:r>
              <a:rPr lang="en-GB" sz="1100" dirty="0" smtClean="0"/>
              <a:t>primary </a:t>
            </a:r>
            <a:r>
              <a:rPr lang="en-GB" sz="1100" dirty="0"/>
              <a:t>GMS notifies the affiliated users within its own MCPTT system </a:t>
            </a:r>
            <a:r>
              <a:rPr lang="en-GB" sz="1100" dirty="0" smtClean="0"/>
              <a:t>(</a:t>
            </a:r>
            <a:r>
              <a:rPr lang="en-GB" sz="1100" dirty="0"/>
              <a:t>Step 8 of Section 10.6.2.2 in TS 23.179). Within this message, the </a:t>
            </a:r>
            <a:r>
              <a:rPr lang="en-GB" sz="1100" dirty="0" smtClean="0"/>
              <a:t>primary </a:t>
            </a:r>
            <a:r>
              <a:rPr lang="en-GB" sz="1100" dirty="0"/>
              <a:t>GMS includes a Group Key Transport payload including a GMK and GUK-ID following the procedures in Section 7.3.1. </a:t>
            </a:r>
            <a:r>
              <a:rPr lang="en-GB" sz="1100" dirty="0" smtClean="0"/>
              <a:t>The </a:t>
            </a:r>
            <a:r>
              <a:rPr lang="en-GB" sz="1100" dirty="0"/>
              <a:t>GMK is  </a:t>
            </a:r>
            <a:r>
              <a:rPr lang="en-GB" sz="1100" dirty="0" smtClean="0"/>
              <a:t>encrypted </a:t>
            </a:r>
            <a:r>
              <a:rPr lang="en-GB" sz="1100" dirty="0"/>
              <a:t>to the identity of the MCPTT user and is signed using the identity of the primary </a:t>
            </a:r>
            <a:r>
              <a:rPr lang="en-GB" sz="1100" dirty="0" smtClean="0"/>
              <a:t>GMS.</a:t>
            </a:r>
          </a:p>
          <a:p>
            <a:pPr marL="228600" indent="-228600">
              <a:buAutoNum type="arabicParenR"/>
              <a:tabLst>
                <a:tab pos="363538" algn="l"/>
              </a:tabLst>
            </a:pPr>
            <a:r>
              <a:rPr lang="en-GB" sz="1100" dirty="0" smtClean="0"/>
              <a:t>The </a:t>
            </a:r>
            <a:r>
              <a:rPr lang="en-GB" sz="1100" dirty="0"/>
              <a:t>MCPTT UEs acknowledge the </a:t>
            </a:r>
            <a:r>
              <a:rPr lang="en-GB" sz="1100" dirty="0" smtClean="0"/>
              <a:t>notification.</a:t>
            </a:r>
          </a:p>
          <a:p>
            <a:pPr marL="228600" indent="-228600">
              <a:buAutoNum type="arabicParenR"/>
              <a:tabLst>
                <a:tab pos="363538" algn="l"/>
              </a:tabLst>
            </a:pPr>
            <a:r>
              <a:rPr lang="en-GB" sz="1100" dirty="0" smtClean="0"/>
              <a:t>The </a:t>
            </a:r>
            <a:r>
              <a:rPr lang="en-GB" sz="1100" dirty="0"/>
              <a:t>primary GMS then notifies the partner GMS of the group regroup operation (Step 9 of Section 10.6.2.2 in TS 23.179). Within this message, the primary GMS includes a Group Key Transport payload following the procedures in Section 7.3.1, treating the partner GMS as another user within the group. Accordingly, the payload encrypts the new GMK to the identity of the partner GMS and is signed using the identity of the primary GMS. The GUK-ID is derived using the User Salt generated from the partner GMS’s </a:t>
            </a:r>
            <a:r>
              <a:rPr lang="en-GB" sz="1100" dirty="0" smtClean="0"/>
              <a:t>URI.</a:t>
            </a:r>
          </a:p>
          <a:p>
            <a:pPr marL="228600" indent="-228600">
              <a:buAutoNum type="arabicParenR"/>
              <a:tabLst>
                <a:tab pos="363538" algn="l"/>
              </a:tabLst>
            </a:pPr>
            <a:r>
              <a:rPr lang="en-GB" sz="1100" dirty="0" smtClean="0"/>
              <a:t>The </a:t>
            </a:r>
            <a:r>
              <a:rPr lang="en-GB" sz="1100" dirty="0"/>
              <a:t>partner GMS extracts the GMK and GMK-ID from the notification. The partner GMS then notifies the affiliated users within the partner MCPTT system (Step 11 of Section 10.6.2.2 in TS 23.179). The partner GMS re-encrypts the GMK to the identity of the affiliated users in the partner system, generates new GUK-IDs for each user and signs using its identity (the identity of the partner GMS</a:t>
            </a:r>
            <a:r>
              <a:rPr lang="en-GB" sz="1100" dirty="0" smtClean="0"/>
              <a:t>).</a:t>
            </a:r>
          </a:p>
          <a:p>
            <a:pPr marL="228600" indent="-228600">
              <a:buAutoNum type="arabicParenR"/>
              <a:tabLst>
                <a:tab pos="363538" algn="l"/>
              </a:tabLst>
            </a:pPr>
            <a:r>
              <a:rPr lang="en-GB" sz="1100" dirty="0" smtClean="0"/>
              <a:t>The </a:t>
            </a:r>
            <a:r>
              <a:rPr lang="en-GB" sz="1100" dirty="0"/>
              <a:t>partner MCPTT UEs acknowledge the </a:t>
            </a:r>
            <a:r>
              <a:rPr lang="en-GB" sz="1100" dirty="0" smtClean="0"/>
              <a:t>notification.</a:t>
            </a:r>
          </a:p>
          <a:p>
            <a:pPr marL="228600" indent="-228600">
              <a:buAutoNum type="arabicParenR"/>
              <a:tabLst>
                <a:tab pos="363538" algn="l"/>
              </a:tabLst>
            </a:pPr>
            <a:r>
              <a:rPr lang="en-GB" sz="1100" dirty="0" smtClean="0"/>
              <a:t>The </a:t>
            </a:r>
            <a:r>
              <a:rPr lang="en-GB" sz="1100" dirty="0"/>
              <a:t>partner GMS acknowledges the notification to the primary GMS</a:t>
            </a:r>
            <a:r>
              <a:rPr lang="en-GB" sz="1100" dirty="0" smtClean="0"/>
              <a:t>.</a:t>
            </a:r>
            <a:endParaRPr lang="en-GB" sz="1100"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5" name="Object 4"/>
          <p:cNvGraphicFramePr>
            <a:graphicFrameLocks noChangeAspect="1"/>
          </p:cNvGraphicFramePr>
          <p:nvPr>
            <p:extLst>
              <p:ext uri="{D42A27DB-BD31-4B8C-83A1-F6EECF244321}">
                <p14:modId xmlns:p14="http://schemas.microsoft.com/office/powerpoint/2010/main" val="1181281372"/>
              </p:ext>
            </p:extLst>
          </p:nvPr>
        </p:nvGraphicFramePr>
        <p:xfrm>
          <a:off x="611560" y="764704"/>
          <a:ext cx="5076564" cy="2320542"/>
        </p:xfrm>
        <a:graphic>
          <a:graphicData uri="http://schemas.openxmlformats.org/presentationml/2006/ole">
            <mc:AlternateContent xmlns:mc="http://schemas.openxmlformats.org/markup-compatibility/2006">
              <mc:Choice xmlns:v="urn:schemas-microsoft-com:vml" Requires="v">
                <p:oleObj spid="_x0000_s8210" name="Visio" r:id="rId3" imgW="7132529" imgH="3459526" progId="Visio.DrawingConvertable.15">
                  <p:embed/>
                </p:oleObj>
              </mc:Choice>
              <mc:Fallback>
                <p:oleObj name="Visio" r:id="rId3" imgW="7132529" imgH="3459526" progId="Visio.DrawingConvertable.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60" y="764704"/>
                        <a:ext cx="5076564" cy="2320542"/>
                      </a:xfrm>
                      <a:prstGeom prst="rect">
                        <a:avLst/>
                      </a:prstGeom>
                      <a:noFill/>
                    </p:spPr>
                  </p:pic>
                </p:oleObj>
              </mc:Fallback>
            </mc:AlternateContent>
          </a:graphicData>
        </a:graphic>
      </p:graphicFrame>
      <p:sp>
        <p:nvSpPr>
          <p:cNvPr id="6" name="TextBox 5"/>
          <p:cNvSpPr txBox="1"/>
          <p:nvPr/>
        </p:nvSpPr>
        <p:spPr>
          <a:xfrm>
            <a:off x="539552" y="6093296"/>
            <a:ext cx="7848872" cy="600164"/>
          </a:xfrm>
          <a:prstGeom prst="rect">
            <a:avLst/>
          </a:prstGeom>
          <a:solidFill>
            <a:srgbClr val="FFC000"/>
          </a:solidFill>
        </p:spPr>
        <p:txBody>
          <a:bodyPr wrap="square" rtlCol="0">
            <a:spAutoFit/>
          </a:bodyPr>
          <a:lstStyle/>
          <a:p>
            <a:r>
              <a:rPr lang="en-GB" sz="1100" dirty="0" smtClean="0"/>
              <a:t>NOTE: Where </a:t>
            </a:r>
            <a:r>
              <a:rPr lang="en-GB" sz="1100" dirty="0"/>
              <a:t>a separate security context is required for media protection and floor control signalling, the procedure may be performed twice, once for obtaining a GMK for the protection of media and once for obtaining a different GMK for the protection of floor control signalling. Alternatively, GMS may distribute the two different GMKs in one procedure. </a:t>
            </a:r>
          </a:p>
        </p:txBody>
      </p:sp>
    </p:spTree>
    <p:extLst>
      <p:ext uri="{BB962C8B-B14F-4D97-AF65-F5344CB8AC3E}">
        <p14:creationId xmlns:p14="http://schemas.microsoft.com/office/powerpoint/2010/main" val="34988326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Group </a:t>
            </a:r>
            <a:r>
              <a:rPr lang="en-GB" dirty="0"/>
              <a:t>keying for media protection and floor control</a:t>
            </a:r>
          </a:p>
        </p:txBody>
      </p:sp>
      <p:sp>
        <p:nvSpPr>
          <p:cNvPr id="3" name="Content Placeholder 2"/>
          <p:cNvSpPr>
            <a:spLocks noGrp="1"/>
          </p:cNvSpPr>
          <p:nvPr>
            <p:ph idx="1"/>
          </p:nvPr>
        </p:nvSpPr>
        <p:spPr/>
        <p:txBody>
          <a:bodyPr>
            <a:normAutofit fontScale="62500" lnSpcReduction="20000"/>
          </a:bodyPr>
          <a:lstStyle/>
          <a:p>
            <a:r>
              <a:rPr lang="en-GB" dirty="0"/>
              <a:t>A group security context may be used for the protection of media within the group (e.g. via SRTP), the protection of floor control signalling (e.g. via SRTCP), or for the protection of both. This allows media protection and floor control signalling to be cryptographically separated meaning that:</a:t>
            </a:r>
          </a:p>
          <a:p>
            <a:pPr lvl="1"/>
            <a:r>
              <a:rPr lang="en-GB" dirty="0" smtClean="0"/>
              <a:t>The </a:t>
            </a:r>
            <a:r>
              <a:rPr lang="en-GB" dirty="0"/>
              <a:t>floor arbitrator need not access the content of communications</a:t>
            </a:r>
          </a:p>
          <a:p>
            <a:pPr lvl="1"/>
            <a:r>
              <a:rPr lang="en-GB" dirty="0" smtClean="0"/>
              <a:t>It </a:t>
            </a:r>
            <a:r>
              <a:rPr lang="en-GB" dirty="0"/>
              <a:t>is possible to exclude ‘receive-only’ group members from floor control signalling. </a:t>
            </a:r>
          </a:p>
          <a:p>
            <a:r>
              <a:rPr lang="en-GB" dirty="0"/>
              <a:t>The 'purpose tag' within the GMK-ID shall be used to indicate the use of the GMK. </a:t>
            </a:r>
          </a:p>
          <a:p>
            <a:pPr lvl="1"/>
            <a:r>
              <a:rPr lang="en-GB" dirty="0" smtClean="0"/>
              <a:t>0</a:t>
            </a:r>
            <a:r>
              <a:rPr lang="en-GB" dirty="0"/>
              <a:t>: the key shall be used for all group communications (SRTP and SRTCP).</a:t>
            </a:r>
          </a:p>
          <a:p>
            <a:pPr lvl="1"/>
            <a:r>
              <a:rPr lang="en-GB" dirty="0" smtClean="0"/>
              <a:t>1</a:t>
            </a:r>
            <a:r>
              <a:rPr lang="en-GB" dirty="0"/>
              <a:t>: the key shall be used to protect SRTP group communications only.</a:t>
            </a:r>
          </a:p>
          <a:p>
            <a:pPr lvl="1"/>
            <a:r>
              <a:rPr lang="en-GB" dirty="0" smtClean="0"/>
              <a:t>2</a:t>
            </a:r>
            <a:r>
              <a:rPr lang="en-GB" dirty="0"/>
              <a:t>: the key shall be used to protect SRTCP group communications only.</a:t>
            </a:r>
          </a:p>
          <a:p>
            <a:pPr lvl="1"/>
            <a:r>
              <a:rPr lang="en-GB" dirty="0" smtClean="0"/>
              <a:t>3</a:t>
            </a:r>
            <a:r>
              <a:rPr lang="en-GB" dirty="0"/>
              <a:t>: the key shall be used to protect Private Call communications only.</a:t>
            </a:r>
          </a:p>
          <a:p>
            <a:pPr lvl="1"/>
            <a:r>
              <a:rPr lang="en-GB" dirty="0" smtClean="0"/>
              <a:t>4-15</a:t>
            </a:r>
            <a:r>
              <a:rPr lang="en-GB" dirty="0"/>
              <a:t>: not defined.</a:t>
            </a:r>
          </a:p>
          <a:p>
            <a:r>
              <a:rPr lang="en-GB" dirty="0"/>
              <a:t>In this way, the MCPTT UE is able to identify the purpose of the GMK.</a:t>
            </a:r>
          </a:p>
          <a:p>
            <a:endParaRPr lang="en-GB" dirty="0"/>
          </a:p>
        </p:txBody>
      </p:sp>
    </p:spTree>
    <p:extLst>
      <p:ext uri="{BB962C8B-B14F-4D97-AF65-F5344CB8AC3E}">
        <p14:creationId xmlns:p14="http://schemas.microsoft.com/office/powerpoint/2010/main" val="14091426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816" y="116632"/>
            <a:ext cx="8877672" cy="634082"/>
          </a:xfrm>
        </p:spPr>
        <p:txBody>
          <a:bodyPr>
            <a:noAutofit/>
          </a:bodyPr>
          <a:lstStyle/>
          <a:p>
            <a:r>
              <a:rPr lang="en-GB" sz="3200" dirty="0" smtClean="0"/>
              <a:t>Derivation </a:t>
            </a:r>
            <a:r>
              <a:rPr lang="en-GB" sz="3200" dirty="0"/>
              <a:t>of SRTP/SRTCP master </a:t>
            </a:r>
            <a:r>
              <a:rPr lang="en-GB" sz="3200" dirty="0" smtClean="0"/>
              <a:t>keys using GMK</a:t>
            </a:r>
            <a:endParaRPr lang="en-GB" sz="3200" dirty="0"/>
          </a:p>
        </p:txBody>
      </p:sp>
      <p:sp>
        <p:nvSpPr>
          <p:cNvPr id="3" name="Content Placeholder 2"/>
          <p:cNvSpPr>
            <a:spLocks noGrp="1"/>
          </p:cNvSpPr>
          <p:nvPr>
            <p:ph idx="1"/>
          </p:nvPr>
        </p:nvSpPr>
        <p:spPr>
          <a:xfrm>
            <a:off x="467544" y="4365104"/>
            <a:ext cx="7992888" cy="2304256"/>
          </a:xfrm>
        </p:spPr>
        <p:txBody>
          <a:bodyPr>
            <a:normAutofit fontScale="55000" lnSpcReduction="20000"/>
          </a:bodyPr>
          <a:lstStyle/>
          <a:p>
            <a:r>
              <a:rPr lang="en-GB" dirty="0"/>
              <a:t>T</a:t>
            </a:r>
            <a:r>
              <a:rPr lang="en-GB" dirty="0" smtClean="0"/>
              <a:t>he </a:t>
            </a:r>
            <a:r>
              <a:rPr lang="en-GB" dirty="0"/>
              <a:t>group members share a GMK and GUK-ID. The GMK shall be used as the MIKEY Traffic Generating Key (TGK), the GUK-ID shall be used as the MIKEY CSB ID. </a:t>
            </a:r>
            <a:endParaRPr lang="en-GB" dirty="0" smtClean="0"/>
          </a:p>
          <a:p>
            <a:r>
              <a:rPr lang="en-GB" dirty="0"/>
              <a:t>To identify the security context from the media stream a SRTP/SRTCP Master Key Identifier (MKI) is required. The MKI should be a 64-bit value formed by concatenating the GMK-ID with the GUK-ID.</a:t>
            </a:r>
          </a:p>
          <a:p>
            <a:r>
              <a:rPr lang="en-GB" dirty="0"/>
              <a:t>Where the transmitting user is known through other means, the MKI may be solely the 32-bit GMK-ID. In this case the terminating user extracts the GUK-ID by calculating the User Salt and xor’ing this value with the GMK-ID. </a:t>
            </a:r>
          </a:p>
          <a:p>
            <a:endParaRPr lang="en-GB" dirty="0"/>
          </a:p>
          <a:p>
            <a:endParaRPr lang="en-GB" dirty="0"/>
          </a:p>
        </p:txBody>
      </p:sp>
      <p:pic>
        <p:nvPicPr>
          <p:cNvPr id="922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836712"/>
            <a:ext cx="6684569" cy="3234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84206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lstStyle/>
          <a:p>
            <a:r>
              <a:rPr lang="en-GB" dirty="0" smtClean="0"/>
              <a:t>Private </a:t>
            </a:r>
            <a:r>
              <a:rPr lang="en-GB" dirty="0"/>
              <a:t>Call Key Distribution</a:t>
            </a:r>
          </a:p>
        </p:txBody>
      </p:sp>
      <p:sp>
        <p:nvSpPr>
          <p:cNvPr id="3" name="Content Placeholder 2"/>
          <p:cNvSpPr>
            <a:spLocks noGrp="1"/>
          </p:cNvSpPr>
          <p:nvPr>
            <p:ph idx="1"/>
          </p:nvPr>
        </p:nvSpPr>
        <p:spPr>
          <a:xfrm>
            <a:off x="467544" y="1268760"/>
            <a:ext cx="8229600" cy="4968552"/>
          </a:xfrm>
        </p:spPr>
        <p:txBody>
          <a:bodyPr>
            <a:normAutofit fontScale="47500" lnSpcReduction="20000"/>
          </a:bodyPr>
          <a:lstStyle/>
          <a:p>
            <a:r>
              <a:rPr lang="en-GB" sz="3400" dirty="0"/>
              <a:t>The purpose of this procedure is to allow two MCPTT UEs to create an end-to-end security context to protect an MCPTT private call. To create the security context, the initiating MCPTT UE generates a Private Call Key (PCK) and securely transfers this key, along with a key identifier (PCK-ID), to the terminating MCPTT UE. </a:t>
            </a:r>
          </a:p>
          <a:p>
            <a:r>
              <a:rPr lang="en-GB" sz="3400" dirty="0"/>
              <a:t>The PCK is distributed encrypted specifically to the terminating user and signed by the initiating user. Prior to call commencement, both MCPTT UEs shall be provisioned by the KMS with time-limited key material associated with the MCPTT User. The PCK is distributed with a 32-bit Key Identifier (PCK-ID) within a MIKEY payload within the SDP content of the Private Call Request. This payload is a MIKEY-SAKKE I_MESSAGE, as defined in RFC 6509 [11], which ensures the confidentiality, integrity and authenticity of the payload.</a:t>
            </a:r>
          </a:p>
          <a:p>
            <a:r>
              <a:rPr lang="en-GB" sz="3400" dirty="0"/>
              <a:t>The </a:t>
            </a:r>
            <a:r>
              <a:rPr lang="en-GB" sz="3400" dirty="0" err="1"/>
              <a:t>pCK</a:t>
            </a:r>
            <a:r>
              <a:rPr lang="en-GB" sz="3400" dirty="0"/>
              <a:t> is encrypted to the user identity (UID) associated to the MCPTT UE. The UID used to encrypt the data will be derived from the terminating user's URI (e.g. user.002@mcptt.example.org) and a time-related parameter (e.g. the current year and month). The terminating user's URI is added to the recipient field (</a:t>
            </a:r>
            <a:r>
              <a:rPr lang="en-GB" sz="3400" dirty="0" err="1"/>
              <a:t>IDRr</a:t>
            </a:r>
            <a:r>
              <a:rPr lang="en-GB" sz="3400" dirty="0"/>
              <a:t>) of the message.</a:t>
            </a:r>
          </a:p>
          <a:p>
            <a:r>
              <a:rPr lang="en-GB" sz="3400" dirty="0"/>
              <a:t>The payload includes the encrypted PCK and the key identifier (PCK-ID). The PCK is unique within the MCPTT system. On creating the PCK, the initiator generates a 32-bit PCK Identifier (PCK-ID). The 4 most significant bits of the PCK-ID shall indicate the purpose of the PCK is to protect Private call communications, the other 28-bits shall be randomly generated.</a:t>
            </a:r>
          </a:p>
          <a:p>
            <a:r>
              <a:rPr lang="en-GB" sz="3400" dirty="0"/>
              <a:t>The payload is signed using (the KMS-provisioned key associated to) the identity of the initiating user. This identity is derived from the initiating user’s URI (e.g. user.001@mcptt.example.org) and a time-related parameter (e.g. the current year and month). The initiating user’s URI is added to the initiator field (IDRi) of the message. </a:t>
            </a:r>
          </a:p>
          <a:p>
            <a:endParaRPr lang="en-GB" dirty="0"/>
          </a:p>
        </p:txBody>
      </p:sp>
    </p:spTree>
    <p:extLst>
      <p:ext uri="{BB962C8B-B14F-4D97-AF65-F5344CB8AC3E}">
        <p14:creationId xmlns:p14="http://schemas.microsoft.com/office/powerpoint/2010/main" val="3702562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Scope of 24.382</a:t>
            </a:r>
            <a:endParaRPr lang="en-GB" dirty="0"/>
          </a:p>
        </p:txBody>
      </p:sp>
      <p:sp>
        <p:nvSpPr>
          <p:cNvPr id="3" name="Content Placeholder 2"/>
          <p:cNvSpPr>
            <a:spLocks noGrp="1"/>
          </p:cNvSpPr>
          <p:nvPr>
            <p:ph idx="1"/>
          </p:nvPr>
        </p:nvSpPr>
        <p:spPr>
          <a:xfrm>
            <a:off x="457200" y="1600200"/>
            <a:ext cx="8229600" cy="4853136"/>
          </a:xfrm>
        </p:spPr>
        <p:txBody>
          <a:bodyPr>
            <a:normAutofit lnSpcReduction="10000"/>
          </a:bodyPr>
          <a:lstStyle/>
          <a:p>
            <a:r>
              <a:rPr lang="en-GB" dirty="0" smtClean="0"/>
              <a:t>Security for MCPTT is more than Id Management, but TS 24.382 is called "Identity Management".</a:t>
            </a:r>
          </a:p>
          <a:p>
            <a:r>
              <a:rPr lang="en-GB" dirty="0" smtClean="0"/>
              <a:t>Identity Management would ideally cover</a:t>
            </a:r>
          </a:p>
          <a:p>
            <a:pPr lvl="1"/>
            <a:r>
              <a:rPr lang="en-GB" dirty="0" smtClean="0"/>
              <a:t>Identity Hiding</a:t>
            </a:r>
          </a:p>
          <a:p>
            <a:pPr lvl="1"/>
            <a:r>
              <a:rPr lang="en-GB" dirty="0" smtClean="0"/>
              <a:t>MCPTT user Authentication</a:t>
            </a:r>
          </a:p>
          <a:p>
            <a:r>
              <a:rPr lang="en-GB" dirty="0" smtClean="0"/>
              <a:t>However there are other aspects such as:</a:t>
            </a:r>
          </a:p>
          <a:p>
            <a:pPr lvl="1"/>
            <a:r>
              <a:rPr lang="en-GB" dirty="0" smtClean="0"/>
              <a:t>e2e security</a:t>
            </a:r>
          </a:p>
          <a:p>
            <a:pPr lvl="1"/>
            <a:r>
              <a:rPr lang="en-GB" dirty="0" smtClean="0"/>
              <a:t>HTTP authentication</a:t>
            </a:r>
          </a:p>
          <a:p>
            <a:pPr lvl="1"/>
            <a:r>
              <a:rPr lang="en-GB" dirty="0" smtClean="0"/>
              <a:t>Inter/intra-domain security</a:t>
            </a:r>
          </a:p>
          <a:p>
            <a:pPr lvl="1"/>
            <a:endParaRPr lang="en-GB" dirty="0"/>
          </a:p>
        </p:txBody>
      </p:sp>
    </p:spTree>
    <p:extLst>
      <p:ext uri="{BB962C8B-B14F-4D97-AF65-F5344CB8AC3E}">
        <p14:creationId xmlns:p14="http://schemas.microsoft.com/office/powerpoint/2010/main" val="10334253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8229600" cy="634082"/>
          </a:xfrm>
        </p:spPr>
        <p:txBody>
          <a:bodyPr>
            <a:normAutofit fontScale="90000"/>
          </a:bodyPr>
          <a:lstStyle/>
          <a:p>
            <a:r>
              <a:rPr lang="en-GB" dirty="0"/>
              <a:t>Private Call Key Distribution</a:t>
            </a:r>
          </a:p>
        </p:txBody>
      </p:sp>
      <p:sp>
        <p:nvSpPr>
          <p:cNvPr id="3" name="Content Placeholder 2"/>
          <p:cNvSpPr>
            <a:spLocks noGrp="1"/>
          </p:cNvSpPr>
          <p:nvPr>
            <p:ph idx="1"/>
          </p:nvPr>
        </p:nvSpPr>
        <p:spPr>
          <a:xfrm>
            <a:off x="4817130" y="3501008"/>
            <a:ext cx="4065004" cy="2880320"/>
          </a:xfrm>
        </p:spPr>
        <p:txBody>
          <a:bodyPr>
            <a:normAutofit fontScale="47500" lnSpcReduction="20000"/>
          </a:bodyPr>
          <a:lstStyle/>
          <a:p>
            <a:r>
              <a:rPr lang="en-GB" sz="3400" dirty="0"/>
              <a:t>At the terminating MCPTT UE, the initiating user’s URI is extracted from the initiator field (IDRi) of the message. This is converted to a UID and used to check the signature on the MIKEY-SAKKE I_MESSAGE. If valid, the UE extracts and decrypts the encapsulated PCK using the (KMS-provisioned) user's UID key. The MCPTT UE also extracts the PCK-ID. This process is shown in Figure 7.4.1-2</a:t>
            </a:r>
            <a:r>
              <a:rPr lang="en-GB" sz="3400" dirty="0" smtClean="0"/>
              <a:t>.</a:t>
            </a:r>
          </a:p>
          <a:p>
            <a:r>
              <a:rPr lang="en-GB" sz="3400" dirty="0"/>
              <a:t>With the PCK successfully shared between the two MCPTT UEs, the UEs are able to use SRTP/SRTCP to create an end-to-end secure session.</a:t>
            </a:r>
          </a:p>
          <a:p>
            <a:endParaRPr lang="en-GB" sz="2900" dirty="0"/>
          </a:p>
          <a:p>
            <a:endParaRPr lang="en-GB"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5" name="Object 4"/>
          <p:cNvGraphicFramePr>
            <a:graphicFrameLocks noChangeAspect="1"/>
          </p:cNvGraphicFramePr>
          <p:nvPr>
            <p:extLst>
              <p:ext uri="{D42A27DB-BD31-4B8C-83A1-F6EECF244321}">
                <p14:modId xmlns:p14="http://schemas.microsoft.com/office/powerpoint/2010/main" val="1663767070"/>
              </p:ext>
            </p:extLst>
          </p:nvPr>
        </p:nvGraphicFramePr>
        <p:xfrm>
          <a:off x="191171" y="1351341"/>
          <a:ext cx="4200784" cy="2797739"/>
        </p:xfrm>
        <a:graphic>
          <a:graphicData uri="http://schemas.openxmlformats.org/presentationml/2006/ole">
            <mc:AlternateContent xmlns:mc="http://schemas.openxmlformats.org/markup-compatibility/2006">
              <mc:Choice xmlns:v="urn:schemas-microsoft-com:vml" Requires="v">
                <p:oleObj spid="_x0000_s10275" name="Visio" r:id="rId3" imgW="5981621" imgH="3985167" progId="Visio.DrawingConvertable.15">
                  <p:embed/>
                </p:oleObj>
              </mc:Choice>
              <mc:Fallback>
                <p:oleObj name="Visio" r:id="rId3" imgW="5981621" imgH="3985167" progId="Visio.DrawingConvertable.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171" y="1351341"/>
                        <a:ext cx="4200784" cy="2797739"/>
                      </a:xfrm>
                      <a:prstGeom prst="rect">
                        <a:avLst/>
                      </a:prstGeom>
                      <a:noFill/>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7" name="Object 6"/>
          <p:cNvGraphicFramePr>
            <a:graphicFrameLocks noChangeAspect="1"/>
          </p:cNvGraphicFramePr>
          <p:nvPr>
            <p:extLst>
              <p:ext uri="{D42A27DB-BD31-4B8C-83A1-F6EECF244321}">
                <p14:modId xmlns:p14="http://schemas.microsoft.com/office/powerpoint/2010/main" val="2531754464"/>
              </p:ext>
            </p:extLst>
          </p:nvPr>
        </p:nvGraphicFramePr>
        <p:xfrm>
          <a:off x="4524375" y="1405073"/>
          <a:ext cx="4619625" cy="2038350"/>
        </p:xfrm>
        <a:graphic>
          <a:graphicData uri="http://schemas.openxmlformats.org/presentationml/2006/ole">
            <mc:AlternateContent xmlns:mc="http://schemas.openxmlformats.org/markup-compatibility/2006">
              <mc:Choice xmlns:v="urn:schemas-microsoft-com:vml" Requires="v">
                <p:oleObj spid="_x0000_s10276" name="Visio" r:id="rId5" imgW="5981621" imgH="2636566" progId="Visio.DrawingConvertable.15">
                  <p:embed/>
                </p:oleObj>
              </mc:Choice>
              <mc:Fallback>
                <p:oleObj name="Visio" r:id="rId5" imgW="5981621" imgH="2636566" progId="Visio.DrawingConvertable.15">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24375" y="1405073"/>
                        <a:ext cx="4619625" cy="2038350"/>
                      </a:xfrm>
                      <a:prstGeom prst="rect">
                        <a:avLst/>
                      </a:prstGeom>
                      <a:noFill/>
                    </p:spPr>
                  </p:pic>
                </p:oleObj>
              </mc:Fallback>
            </mc:AlternateContent>
          </a:graphicData>
        </a:graphic>
      </p:graphicFrame>
      <p:sp>
        <p:nvSpPr>
          <p:cNvPr id="8" name="Rectangle 7"/>
          <p:cNvSpPr/>
          <p:nvPr/>
        </p:nvSpPr>
        <p:spPr>
          <a:xfrm>
            <a:off x="305272" y="1032991"/>
            <a:ext cx="3906688" cy="307777"/>
          </a:xfrm>
          <a:prstGeom prst="rect">
            <a:avLst/>
          </a:prstGeom>
        </p:spPr>
        <p:txBody>
          <a:bodyPr wrap="square">
            <a:spAutoFit/>
          </a:bodyPr>
          <a:lstStyle/>
          <a:p>
            <a:r>
              <a:rPr lang="en-GB" sz="1400" b="1" dirty="0" smtClean="0"/>
              <a:t>Security </a:t>
            </a:r>
            <a:r>
              <a:rPr lang="en-GB" sz="1400" b="1" dirty="0"/>
              <a:t>information within a Private Call Request</a:t>
            </a:r>
          </a:p>
        </p:txBody>
      </p:sp>
      <p:sp>
        <p:nvSpPr>
          <p:cNvPr id="9" name="Rectangle 8"/>
          <p:cNvSpPr/>
          <p:nvPr/>
        </p:nvSpPr>
        <p:spPr>
          <a:xfrm>
            <a:off x="215516" y="4365104"/>
            <a:ext cx="4086200" cy="830997"/>
          </a:xfrm>
          <a:prstGeom prst="rect">
            <a:avLst/>
          </a:prstGeom>
        </p:spPr>
        <p:txBody>
          <a:bodyPr wrap="square">
            <a:spAutoFit/>
          </a:bodyPr>
          <a:lstStyle/>
          <a:p>
            <a:pPr marL="285750" indent="-285750">
              <a:buFont typeface="Arial" panose="020B0604020202020204" pitchFamily="34" charset="0"/>
              <a:buChar char="•"/>
            </a:pPr>
            <a:r>
              <a:rPr lang="en-GB" sz="1600" dirty="0"/>
              <a:t>Via this mechanism, PCK distribution is confidentiality protected, authenticated and integrity protected. </a:t>
            </a:r>
          </a:p>
        </p:txBody>
      </p:sp>
      <p:sp>
        <p:nvSpPr>
          <p:cNvPr id="10" name="Rectangle 9"/>
          <p:cNvSpPr/>
          <p:nvPr/>
        </p:nvSpPr>
        <p:spPr>
          <a:xfrm>
            <a:off x="4563632" y="1032991"/>
            <a:ext cx="4572000" cy="307777"/>
          </a:xfrm>
          <a:prstGeom prst="rect">
            <a:avLst/>
          </a:prstGeom>
        </p:spPr>
        <p:txBody>
          <a:bodyPr>
            <a:spAutoFit/>
          </a:bodyPr>
          <a:lstStyle/>
          <a:p>
            <a:r>
              <a:rPr lang="en-GB" sz="1400" b="1" dirty="0"/>
              <a:t>Processing the security content of a private call request</a:t>
            </a:r>
          </a:p>
        </p:txBody>
      </p:sp>
    </p:spTree>
    <p:extLst>
      <p:ext uri="{BB962C8B-B14F-4D97-AF65-F5344CB8AC3E}">
        <p14:creationId xmlns:p14="http://schemas.microsoft.com/office/powerpoint/2010/main" val="129997060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Security Procedures </a:t>
            </a:r>
            <a:r>
              <a:rPr lang="en-GB" dirty="0" smtClean="0"/>
              <a:t>for Private Call (on-network</a:t>
            </a:r>
            <a:r>
              <a:rPr lang="en-GB" dirty="0"/>
              <a:t>)</a:t>
            </a:r>
          </a:p>
        </p:txBody>
      </p:sp>
      <p:sp>
        <p:nvSpPr>
          <p:cNvPr id="3" name="Content Placeholder 2"/>
          <p:cNvSpPr>
            <a:spLocks noGrp="1"/>
          </p:cNvSpPr>
          <p:nvPr>
            <p:ph idx="1"/>
          </p:nvPr>
        </p:nvSpPr>
        <p:spPr>
          <a:xfrm>
            <a:off x="457200" y="1783357"/>
            <a:ext cx="8229600" cy="4525963"/>
          </a:xfrm>
        </p:spPr>
        <p:txBody>
          <a:bodyPr>
            <a:normAutofit fontScale="77500" lnSpcReduction="20000"/>
          </a:bodyPr>
          <a:lstStyle/>
          <a:p>
            <a:r>
              <a:rPr lang="en-GB" dirty="0"/>
              <a:t>The security procedures provide a mechanism for establishing a security context as part of the Private Call Request sent from the initiating UE to the terminating UE. </a:t>
            </a:r>
            <a:endParaRPr lang="en-GB" dirty="0" smtClean="0"/>
          </a:p>
          <a:p>
            <a:r>
              <a:rPr lang="en-GB" dirty="0" smtClean="0"/>
              <a:t>The security procedures in TS 33.179 apply to the following procedures in TS 23.179:</a:t>
            </a:r>
          </a:p>
          <a:p>
            <a:pPr lvl="1"/>
            <a:r>
              <a:rPr lang="en-GB" dirty="0" smtClean="0"/>
              <a:t>commencing </a:t>
            </a:r>
            <a:r>
              <a:rPr lang="en-GB" dirty="0"/>
              <a:t>a MCPTT private call; </a:t>
            </a:r>
            <a:endParaRPr lang="en-GB" dirty="0" smtClean="0"/>
          </a:p>
          <a:p>
            <a:pPr lvl="1"/>
            <a:r>
              <a:rPr lang="en-GB" dirty="0" smtClean="0"/>
              <a:t>manual </a:t>
            </a:r>
            <a:r>
              <a:rPr lang="en-GB" dirty="0"/>
              <a:t>or automatic commencement for a single </a:t>
            </a:r>
            <a:r>
              <a:rPr lang="en-GB" dirty="0" smtClean="0"/>
              <a:t>MCPTT system</a:t>
            </a:r>
          </a:p>
          <a:p>
            <a:pPr lvl="1"/>
            <a:r>
              <a:rPr lang="en-GB" dirty="0"/>
              <a:t>manual or automatic commencement for </a:t>
            </a:r>
            <a:r>
              <a:rPr lang="en-GB" dirty="0" smtClean="0"/>
              <a:t>multiple </a:t>
            </a:r>
            <a:r>
              <a:rPr lang="en-GB" dirty="0"/>
              <a:t>MCPTT systems. </a:t>
            </a:r>
            <a:endParaRPr lang="en-GB" dirty="0" smtClean="0"/>
          </a:p>
          <a:p>
            <a:r>
              <a:rPr lang="en-GB" dirty="0" smtClean="0"/>
              <a:t>The </a:t>
            </a:r>
            <a:r>
              <a:rPr lang="en-GB" dirty="0"/>
              <a:t>intent of </a:t>
            </a:r>
            <a:r>
              <a:rPr lang="en-GB" dirty="0" smtClean="0"/>
              <a:t>the security procedures </a:t>
            </a:r>
            <a:r>
              <a:rPr lang="en-GB" dirty="0"/>
              <a:t>is to transfer a PCK and PCK-ID to the terminating UE.</a:t>
            </a:r>
          </a:p>
          <a:p>
            <a:endParaRPr lang="en-GB" dirty="0"/>
          </a:p>
        </p:txBody>
      </p:sp>
    </p:spTree>
    <p:extLst>
      <p:ext uri="{BB962C8B-B14F-4D97-AF65-F5344CB8AC3E}">
        <p14:creationId xmlns:p14="http://schemas.microsoft.com/office/powerpoint/2010/main" val="61740575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432048"/>
          </a:xfrm>
        </p:spPr>
        <p:txBody>
          <a:bodyPr>
            <a:noAutofit/>
          </a:bodyPr>
          <a:lstStyle/>
          <a:p>
            <a:r>
              <a:rPr lang="en-GB" sz="3200" dirty="0"/>
              <a:t>Security Procedures for Private Call (on-network)</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5" name="Object 4"/>
          <p:cNvGraphicFramePr>
            <a:graphicFrameLocks noChangeAspect="1"/>
          </p:cNvGraphicFramePr>
          <p:nvPr>
            <p:extLst>
              <p:ext uri="{D42A27DB-BD31-4B8C-83A1-F6EECF244321}">
                <p14:modId xmlns:p14="http://schemas.microsoft.com/office/powerpoint/2010/main" val="2845635843"/>
              </p:ext>
            </p:extLst>
          </p:nvPr>
        </p:nvGraphicFramePr>
        <p:xfrm>
          <a:off x="-63082" y="1844824"/>
          <a:ext cx="4995122" cy="3816424"/>
        </p:xfrm>
        <a:graphic>
          <a:graphicData uri="http://schemas.openxmlformats.org/presentationml/2006/ole">
            <mc:AlternateContent xmlns:mc="http://schemas.openxmlformats.org/markup-compatibility/2006">
              <mc:Choice xmlns:v="urn:schemas-microsoft-com:vml" Requires="v">
                <p:oleObj spid="_x0000_s11282" name="Visio" r:id="rId3" imgW="5257643" imgH="3566160" progId="Visio.Drawing.11">
                  <p:embed/>
                </p:oleObj>
              </mc:Choice>
              <mc:Fallback>
                <p:oleObj name="Visio" r:id="rId3" imgW="5257643" imgH="3566160"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82" y="1844824"/>
                        <a:ext cx="4995122" cy="3816424"/>
                      </a:xfrm>
                      <a:prstGeom prst="rect">
                        <a:avLst/>
                      </a:prstGeom>
                      <a:noFill/>
                    </p:spPr>
                  </p:pic>
                </p:oleObj>
              </mc:Fallback>
            </mc:AlternateContent>
          </a:graphicData>
        </a:graphic>
      </p:graphicFrame>
      <p:sp>
        <p:nvSpPr>
          <p:cNvPr id="6" name="Rectangle 5"/>
          <p:cNvSpPr/>
          <p:nvPr/>
        </p:nvSpPr>
        <p:spPr>
          <a:xfrm>
            <a:off x="4719056" y="830317"/>
            <a:ext cx="4176464" cy="5262979"/>
          </a:xfrm>
          <a:prstGeom prst="rect">
            <a:avLst/>
          </a:prstGeom>
        </p:spPr>
        <p:txBody>
          <a:bodyPr wrap="square">
            <a:spAutoFit/>
          </a:bodyPr>
          <a:lstStyle/>
          <a:p>
            <a:r>
              <a:rPr lang="en-GB" sz="1400" b="1" dirty="0" smtClean="0"/>
              <a:t>1) </a:t>
            </a:r>
            <a:r>
              <a:rPr lang="en-GB" sz="1400" dirty="0" smtClean="0"/>
              <a:t>The </a:t>
            </a:r>
            <a:r>
              <a:rPr lang="en-GB" sz="1400" dirty="0"/>
              <a:t>initiating MCPTT UE generates the PCK and sends a MCPTT private call request to the terminating MCPTT UE. This message is created in Step 3 of Section </a:t>
            </a:r>
            <a:r>
              <a:rPr lang="en-US" sz="1400" dirty="0"/>
              <a:t>10.10.2.1.1, Section 10.10.2.1.2, </a:t>
            </a:r>
            <a:r>
              <a:rPr lang="en-GB" sz="1400" dirty="0"/>
              <a:t>Section 10.10.2.2.1 and Section 10.10.2.2.2 within TS 23.179 [2]. The message is transferred via one or more MCPTT Servers, for example steps 3, 5, 8 of Section 10.10.2.2.2 within TS 23.179. Within this message is a SDP offer within which the initiating MCPTT UE includes a MIKEY-SAKKE I_MESSAGEs as defined in RFC 6509 [11]. The I_MESSAGE encapsulates the PCK for the terminating MCPTT user, encrypting the key to the UID of the terminating user (derived from the user’s URI). The I_MESSAGE also contains an identifier for the PCK (PCK-ID). The I_MESSAGE is signed using (the key associated with) the initiating user's UID. </a:t>
            </a:r>
            <a:endParaRPr lang="en-GB" sz="1400" dirty="0" smtClean="0"/>
          </a:p>
          <a:p>
            <a:pPr marL="228600" indent="-228600">
              <a:buAutoNum type="arabicParenR"/>
            </a:pPr>
            <a:endParaRPr lang="en-GB" sz="1400" dirty="0"/>
          </a:p>
          <a:p>
            <a:r>
              <a:rPr lang="en-GB" sz="1400" b="1" dirty="0"/>
              <a:t>NOTE 1: </a:t>
            </a:r>
            <a:r>
              <a:rPr lang="en-GB" sz="1400" b="1" dirty="0" smtClean="0"/>
              <a:t> </a:t>
            </a:r>
            <a:r>
              <a:rPr lang="en-GB" sz="1400" dirty="0" smtClean="0"/>
              <a:t>This </a:t>
            </a:r>
            <a:r>
              <a:rPr lang="en-GB" sz="1400" dirty="0"/>
              <a:t>message may be pre-generated to increase the efficiency of the communication.</a:t>
            </a:r>
          </a:p>
          <a:p>
            <a:endParaRPr lang="en-GB" sz="1400" dirty="0" smtClean="0"/>
          </a:p>
          <a:p>
            <a:r>
              <a:rPr lang="en-GB" sz="1400" b="1" dirty="0" smtClean="0"/>
              <a:t>NOTE </a:t>
            </a:r>
            <a:r>
              <a:rPr lang="en-GB" sz="1400" b="1" dirty="0"/>
              <a:t>2: </a:t>
            </a:r>
            <a:r>
              <a:rPr lang="en-GB" sz="1400" b="1" dirty="0" smtClean="0"/>
              <a:t> </a:t>
            </a:r>
            <a:r>
              <a:rPr lang="en-GB" sz="1400" dirty="0" smtClean="0"/>
              <a:t>Optionally</a:t>
            </a:r>
            <a:r>
              <a:rPr lang="en-GB" sz="1400" dirty="0"/>
              <a:t>, the MCPTT UE may attach an additional SAKKE component which encrypts the PCK to the initiating user (in addition to the terminating user). </a:t>
            </a:r>
          </a:p>
        </p:txBody>
      </p:sp>
      <p:sp>
        <p:nvSpPr>
          <p:cNvPr id="8" name="TextBox 7"/>
          <p:cNvSpPr txBox="1"/>
          <p:nvPr/>
        </p:nvSpPr>
        <p:spPr>
          <a:xfrm>
            <a:off x="179512" y="5570076"/>
            <a:ext cx="4176464" cy="523220"/>
          </a:xfrm>
          <a:prstGeom prst="rect">
            <a:avLst/>
          </a:prstGeom>
          <a:noFill/>
        </p:spPr>
        <p:txBody>
          <a:bodyPr wrap="square" rtlCol="0">
            <a:spAutoFit/>
          </a:bodyPr>
          <a:lstStyle/>
          <a:p>
            <a:r>
              <a:rPr lang="en-GB" sz="1400" b="1" dirty="0"/>
              <a:t>2) </a:t>
            </a:r>
            <a:r>
              <a:rPr lang="en-GB" sz="1400" dirty="0"/>
              <a:t>Further session signalling occurs as defined in TS 23.179 [2</a:t>
            </a:r>
            <a:r>
              <a:rPr lang="en-GB" sz="1400" dirty="0" smtClean="0"/>
              <a:t>].</a:t>
            </a:r>
            <a:endParaRPr lang="en-GB" sz="1400" dirty="0"/>
          </a:p>
        </p:txBody>
      </p:sp>
      <p:sp>
        <p:nvSpPr>
          <p:cNvPr id="10" name="TextBox 9"/>
          <p:cNvSpPr txBox="1"/>
          <p:nvPr/>
        </p:nvSpPr>
        <p:spPr>
          <a:xfrm>
            <a:off x="107504" y="836712"/>
            <a:ext cx="4176464" cy="1169551"/>
          </a:xfrm>
          <a:prstGeom prst="rect">
            <a:avLst/>
          </a:prstGeom>
          <a:noFill/>
        </p:spPr>
        <p:txBody>
          <a:bodyPr wrap="square" rtlCol="0">
            <a:spAutoFit/>
          </a:bodyPr>
          <a:lstStyle/>
          <a:p>
            <a:r>
              <a:rPr lang="en-GB" sz="1400" b="1" dirty="0" smtClean="0"/>
              <a:t>0) </a:t>
            </a:r>
            <a:r>
              <a:rPr lang="en-GB" sz="1400" dirty="0" smtClean="0"/>
              <a:t>Prior </a:t>
            </a:r>
            <a:r>
              <a:rPr lang="en-GB" sz="1400" dirty="0"/>
              <a:t>to beginning this procedure it is assumed that the MCPTT UEs have an authenticated MCPTT user and that the MCPTT UEs have been provisioned with key material associated with a user's MCPTT IDs by a MCPTT KMS </a:t>
            </a:r>
          </a:p>
        </p:txBody>
      </p:sp>
    </p:spTree>
    <p:extLst>
      <p:ext uri="{BB962C8B-B14F-4D97-AF65-F5344CB8AC3E}">
        <p14:creationId xmlns:p14="http://schemas.microsoft.com/office/powerpoint/2010/main" val="187185942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16632"/>
            <a:ext cx="8435280" cy="634082"/>
          </a:xfrm>
        </p:spPr>
        <p:txBody>
          <a:bodyPr>
            <a:noAutofit/>
          </a:bodyPr>
          <a:lstStyle/>
          <a:p>
            <a:r>
              <a:rPr lang="en-GB" sz="3200" dirty="0"/>
              <a:t>Security Procedures for Private Call (</a:t>
            </a:r>
            <a:r>
              <a:rPr lang="en-GB" sz="3200" dirty="0" smtClean="0"/>
              <a:t>off-network</a:t>
            </a:r>
            <a:r>
              <a:rPr lang="en-GB" sz="3200" dirty="0"/>
              <a:t>)</a:t>
            </a:r>
          </a:p>
        </p:txBody>
      </p:sp>
      <p:sp>
        <p:nvSpPr>
          <p:cNvPr id="3" name="Content Placeholder 2"/>
          <p:cNvSpPr>
            <a:spLocks noGrp="1"/>
          </p:cNvSpPr>
          <p:nvPr>
            <p:ph idx="1"/>
          </p:nvPr>
        </p:nvSpPr>
        <p:spPr>
          <a:xfrm>
            <a:off x="323528" y="5237336"/>
            <a:ext cx="4427984" cy="648072"/>
          </a:xfrm>
        </p:spPr>
        <p:txBody>
          <a:bodyPr>
            <a:normAutofit/>
          </a:bodyPr>
          <a:lstStyle/>
          <a:p>
            <a:pPr marL="0" indent="0">
              <a:buNone/>
            </a:pPr>
            <a:r>
              <a:rPr lang="en-GB" sz="1400" dirty="0" smtClean="0"/>
              <a:t>2)</a:t>
            </a:r>
            <a:r>
              <a:rPr lang="en-GB" sz="1400" dirty="0"/>
              <a:t> </a:t>
            </a:r>
            <a:r>
              <a:rPr lang="en-GB" sz="1400" dirty="0" smtClean="0"/>
              <a:t>A </a:t>
            </a:r>
            <a:r>
              <a:rPr lang="en-GB" sz="1400" dirty="0"/>
              <a:t>Call Setup Response is returned to the initiating UE as defined in TS 23.179 [2</a:t>
            </a:r>
            <a:r>
              <a:rPr lang="en-GB" sz="1400" dirty="0" smtClean="0"/>
              <a:t>].</a:t>
            </a:r>
            <a:endParaRPr lang="en-GB" sz="1400"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5" name="Object 4"/>
          <p:cNvGraphicFramePr>
            <a:graphicFrameLocks noChangeAspect="1"/>
          </p:cNvGraphicFramePr>
          <p:nvPr>
            <p:extLst>
              <p:ext uri="{D42A27DB-BD31-4B8C-83A1-F6EECF244321}">
                <p14:modId xmlns:p14="http://schemas.microsoft.com/office/powerpoint/2010/main" val="539633660"/>
              </p:ext>
            </p:extLst>
          </p:nvPr>
        </p:nvGraphicFramePr>
        <p:xfrm>
          <a:off x="179512" y="2308076"/>
          <a:ext cx="4714875" cy="2705100"/>
        </p:xfrm>
        <a:graphic>
          <a:graphicData uri="http://schemas.openxmlformats.org/presentationml/2006/ole">
            <mc:AlternateContent xmlns:mc="http://schemas.openxmlformats.org/markup-compatibility/2006">
              <mc:Choice xmlns:v="urn:schemas-microsoft-com:vml" Requires="v">
                <p:oleObj spid="_x0000_s12305" name="Visio" r:id="rId3" imgW="4714920" imgH="2705100" progId="Visio.DrawingConvertable.15">
                  <p:embed/>
                </p:oleObj>
              </mc:Choice>
              <mc:Fallback>
                <p:oleObj name="Visio" r:id="rId3" imgW="4714920" imgH="2705100" progId="Visio.DrawingConvertable.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2308076"/>
                        <a:ext cx="4714875" cy="2705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5"/>
          <p:cNvSpPr/>
          <p:nvPr/>
        </p:nvSpPr>
        <p:spPr>
          <a:xfrm>
            <a:off x="179512" y="908720"/>
            <a:ext cx="4572000" cy="1169551"/>
          </a:xfrm>
          <a:prstGeom prst="rect">
            <a:avLst/>
          </a:prstGeom>
        </p:spPr>
        <p:txBody>
          <a:bodyPr>
            <a:spAutoFit/>
          </a:bodyPr>
          <a:lstStyle/>
          <a:p>
            <a:r>
              <a:rPr lang="en-GB" sz="1400" dirty="0" smtClean="0"/>
              <a:t>0) Prior </a:t>
            </a:r>
            <a:r>
              <a:rPr lang="en-GB" sz="1400" dirty="0"/>
              <a:t>to beginning this procedure the MCPTT UEs may have performed a discovery procedure. Additionally, the MCPTT UEs have been provisioned with key material associated with a user's MCPTT IDs by a MCPTT KMS as described in Section 7.2.</a:t>
            </a:r>
          </a:p>
        </p:txBody>
      </p:sp>
      <p:sp>
        <p:nvSpPr>
          <p:cNvPr id="7" name="Rectangle 6"/>
          <p:cNvSpPr/>
          <p:nvPr/>
        </p:nvSpPr>
        <p:spPr>
          <a:xfrm>
            <a:off x="5004048" y="908720"/>
            <a:ext cx="3888432" cy="4616648"/>
          </a:xfrm>
          <a:prstGeom prst="rect">
            <a:avLst/>
          </a:prstGeom>
        </p:spPr>
        <p:txBody>
          <a:bodyPr wrap="square">
            <a:spAutoFit/>
          </a:bodyPr>
          <a:lstStyle/>
          <a:p>
            <a:r>
              <a:rPr lang="en-GB" sz="1400" dirty="0" smtClean="0"/>
              <a:t>1) The </a:t>
            </a:r>
            <a:r>
              <a:rPr lang="en-GB" sz="1400" dirty="0"/>
              <a:t>initiating MCPTT UE generates the PCK and sends a Call Setup Request to the terminating MCPTT UE (Step 4 of Section 10.10.3.1 within TS 23.179 [2]). Within this message, the initiating MCPTT UE includes a MIKEY-SAKKE I_MESSAGEs as defined in RFC 6509 [11]. The I_MESSAGE encapsulates the PCK for the terminating MCPTT user, encrypting the key to the UID of the terminating user (derived from the user’s URI). The I_MESSAGE also contains an identifier for the PCK (PCK-ID). The I_MESSAGE is signed using (the key associated with) the initiating user's UID. </a:t>
            </a:r>
            <a:endParaRPr lang="en-GB" sz="1400" dirty="0" smtClean="0"/>
          </a:p>
          <a:p>
            <a:endParaRPr lang="en-GB" sz="1400" dirty="0"/>
          </a:p>
          <a:p>
            <a:r>
              <a:rPr lang="en-GB" sz="1400" dirty="0"/>
              <a:t>NOTE </a:t>
            </a:r>
            <a:r>
              <a:rPr lang="en-GB" sz="1400" dirty="0" smtClean="0"/>
              <a:t>1: This </a:t>
            </a:r>
            <a:r>
              <a:rPr lang="en-GB" sz="1400" dirty="0"/>
              <a:t>message may be pre-generated to increase the efficiency of the communication</a:t>
            </a:r>
            <a:r>
              <a:rPr lang="en-GB" sz="1400" dirty="0" smtClean="0"/>
              <a:t>.</a:t>
            </a:r>
          </a:p>
          <a:p>
            <a:endParaRPr lang="en-GB" sz="1400" dirty="0"/>
          </a:p>
          <a:p>
            <a:r>
              <a:rPr lang="en-GB" sz="1400" dirty="0"/>
              <a:t>NOTE 2: </a:t>
            </a:r>
            <a:r>
              <a:rPr lang="en-GB" sz="1400" dirty="0" smtClean="0"/>
              <a:t>Optionally</a:t>
            </a:r>
            <a:r>
              <a:rPr lang="en-GB" sz="1400" dirty="0"/>
              <a:t>, the MCPTT UE may attached an additional SAKKE component which encrypts the PCK to the initiating user (in addition to the terminating user). </a:t>
            </a:r>
            <a:endParaRPr lang="en-GB" sz="1400" dirty="0" smtClean="0"/>
          </a:p>
          <a:p>
            <a:endParaRPr lang="en-GB" sz="1400" dirty="0"/>
          </a:p>
        </p:txBody>
      </p:sp>
    </p:spTree>
    <p:extLst>
      <p:ext uri="{BB962C8B-B14F-4D97-AF65-F5344CB8AC3E}">
        <p14:creationId xmlns:p14="http://schemas.microsoft.com/office/powerpoint/2010/main" val="6237852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8864" y="4653136"/>
            <a:ext cx="8229600" cy="1944216"/>
          </a:xfrm>
        </p:spPr>
        <p:txBody>
          <a:bodyPr>
            <a:normAutofit fontScale="70000" lnSpcReduction="20000"/>
          </a:bodyPr>
          <a:lstStyle/>
          <a:p>
            <a:r>
              <a:rPr lang="en-GB" dirty="0"/>
              <a:t>The PCK shall be used as the MIKEY Traffic Generating Key (TGK), the PCK-ID shall be used as the MIKEY CSB ID. These shall be used to generate the SRTP Master Key and SRTP Master Salt as specified in RFC 3830</a:t>
            </a:r>
            <a:r>
              <a:rPr lang="en-GB" dirty="0" smtClean="0"/>
              <a:t>.</a:t>
            </a:r>
          </a:p>
          <a:p>
            <a:r>
              <a:rPr lang="en-GB" dirty="0"/>
              <a:t>To identify the security context from the media stream a SRTP Master Key Identifier (MKI) is required. The MKI shall be the PCK-ID. </a:t>
            </a:r>
          </a:p>
          <a:p>
            <a:endParaRPr lang="en-GB" dirty="0"/>
          </a:p>
        </p:txBody>
      </p:sp>
      <p:sp>
        <p:nvSpPr>
          <p:cNvPr id="4" name="Title 1"/>
          <p:cNvSpPr>
            <a:spLocks noGrp="1"/>
          </p:cNvSpPr>
          <p:nvPr>
            <p:ph type="title"/>
          </p:nvPr>
        </p:nvSpPr>
        <p:spPr>
          <a:xfrm>
            <a:off x="457200" y="116632"/>
            <a:ext cx="8363272" cy="778098"/>
          </a:xfrm>
        </p:spPr>
        <p:txBody>
          <a:bodyPr>
            <a:noAutofit/>
          </a:bodyPr>
          <a:lstStyle/>
          <a:p>
            <a:r>
              <a:rPr lang="en-GB" sz="3200" dirty="0" smtClean="0"/>
              <a:t>Derivation </a:t>
            </a:r>
            <a:r>
              <a:rPr lang="en-GB" sz="3200" dirty="0"/>
              <a:t>of SRTP/SRTCP master </a:t>
            </a:r>
            <a:r>
              <a:rPr lang="en-GB" sz="3200" dirty="0" smtClean="0"/>
              <a:t>keys using PCK</a:t>
            </a:r>
            <a:endParaRPr lang="en-GB" sz="3200" dirty="0"/>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6" name="Object 5"/>
          <p:cNvGraphicFramePr>
            <a:graphicFrameLocks noChangeAspect="1"/>
          </p:cNvGraphicFramePr>
          <p:nvPr>
            <p:extLst>
              <p:ext uri="{D42A27DB-BD31-4B8C-83A1-F6EECF244321}">
                <p14:modId xmlns:p14="http://schemas.microsoft.com/office/powerpoint/2010/main" val="4046694646"/>
              </p:ext>
            </p:extLst>
          </p:nvPr>
        </p:nvGraphicFramePr>
        <p:xfrm>
          <a:off x="971600" y="980728"/>
          <a:ext cx="7006912" cy="3384376"/>
        </p:xfrm>
        <a:graphic>
          <a:graphicData uri="http://schemas.openxmlformats.org/presentationml/2006/ole">
            <mc:AlternateContent xmlns:mc="http://schemas.openxmlformats.org/markup-compatibility/2006">
              <mc:Choice xmlns:v="urn:schemas-microsoft-com:vml" Requires="v">
                <p:oleObj spid="_x0000_s13328" name="Visio" r:id="rId3" imgW="6019748" imgH="2903359" progId="Visio.DrawingConvertable.15">
                  <p:embed/>
                </p:oleObj>
              </mc:Choice>
              <mc:Fallback>
                <p:oleObj name="Visio" r:id="rId3" imgW="6019748" imgH="2903359" progId="Visio.DrawingConvertable.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600" y="980728"/>
                        <a:ext cx="7006912" cy="3384376"/>
                      </a:xfrm>
                      <a:prstGeom prst="rect">
                        <a:avLst/>
                      </a:prstGeom>
                      <a:noFill/>
                    </p:spPr>
                  </p:pic>
                </p:oleObj>
              </mc:Fallback>
            </mc:AlternateContent>
          </a:graphicData>
        </a:graphic>
      </p:graphicFrame>
    </p:spTree>
    <p:extLst>
      <p:ext uri="{BB962C8B-B14F-4D97-AF65-F5344CB8AC3E}">
        <p14:creationId xmlns:p14="http://schemas.microsoft.com/office/powerpoint/2010/main" val="38575367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Protection of media stream (SRTP)</a:t>
            </a:r>
          </a:p>
        </p:txBody>
      </p:sp>
      <p:sp>
        <p:nvSpPr>
          <p:cNvPr id="3" name="Content Placeholder 2"/>
          <p:cNvSpPr>
            <a:spLocks noGrp="1"/>
          </p:cNvSpPr>
          <p:nvPr>
            <p:ph idx="1"/>
          </p:nvPr>
        </p:nvSpPr>
        <p:spPr/>
        <p:txBody>
          <a:bodyPr>
            <a:normAutofit fontScale="77500" lnSpcReduction="20000"/>
          </a:bodyPr>
          <a:lstStyle/>
          <a:p>
            <a:r>
              <a:rPr lang="en-GB" dirty="0"/>
              <a:t>The integrity and confidentiality protection for MCPTT communications using RTP shall be achieved by using the Secure Real-Time Transport </a:t>
            </a:r>
            <a:r>
              <a:rPr lang="en-GB" dirty="0" smtClean="0"/>
              <a:t>Protocol </a:t>
            </a:r>
            <a:r>
              <a:rPr lang="en-GB" dirty="0"/>
              <a:t>(SRTP), RFC </a:t>
            </a:r>
            <a:r>
              <a:rPr lang="en-GB" dirty="0" smtClean="0"/>
              <a:t>3711.</a:t>
            </a:r>
          </a:p>
          <a:p>
            <a:r>
              <a:rPr lang="en-GB" dirty="0"/>
              <a:t>The key management mechanism for SRTP is described elsewhere. As a result of this mechanism, those communicating will have shared the following</a:t>
            </a:r>
            <a:r>
              <a:rPr lang="en-GB" dirty="0" smtClean="0"/>
              <a:t>:</a:t>
            </a:r>
          </a:p>
          <a:p>
            <a:pPr marL="914400" lvl="1" indent="-514350">
              <a:buFont typeface="+mj-lt"/>
              <a:buAutoNum type="arabicParenR"/>
            </a:pPr>
            <a:r>
              <a:rPr lang="en-GB" dirty="0" smtClean="0"/>
              <a:t>A </a:t>
            </a:r>
            <a:r>
              <a:rPr lang="en-GB" dirty="0"/>
              <a:t>SRTP Master Key </a:t>
            </a:r>
          </a:p>
          <a:p>
            <a:pPr marL="914400" lvl="1" indent="-514350">
              <a:buFont typeface="+mj-lt"/>
              <a:buAutoNum type="arabicParenR"/>
            </a:pPr>
            <a:r>
              <a:rPr lang="en-GB" dirty="0" smtClean="0"/>
              <a:t>A </a:t>
            </a:r>
            <a:r>
              <a:rPr lang="en-GB" dirty="0"/>
              <a:t>SRTP Master Salt </a:t>
            </a:r>
          </a:p>
          <a:p>
            <a:pPr marL="914400" lvl="1" indent="-514350">
              <a:buFont typeface="+mj-lt"/>
              <a:buAutoNum type="arabicParenR"/>
            </a:pPr>
            <a:r>
              <a:rPr lang="en-GB" dirty="0" smtClean="0"/>
              <a:t>A </a:t>
            </a:r>
            <a:r>
              <a:rPr lang="en-GB" dirty="0"/>
              <a:t>SRTP Master Key Identifier (MKI) referencing the above two values. </a:t>
            </a:r>
          </a:p>
          <a:p>
            <a:r>
              <a:rPr lang="en-GB" dirty="0"/>
              <a:t>The mechanism described in RFC 3711 </a:t>
            </a:r>
            <a:r>
              <a:rPr lang="en-GB" dirty="0" smtClean="0"/>
              <a:t>is </a:t>
            </a:r>
            <a:r>
              <a:rPr lang="en-GB" dirty="0"/>
              <a:t>used to encrypt the RTP payload. </a:t>
            </a:r>
          </a:p>
        </p:txBody>
      </p:sp>
    </p:spTree>
    <p:extLst>
      <p:ext uri="{BB962C8B-B14F-4D97-AF65-F5344CB8AC3E}">
        <p14:creationId xmlns:p14="http://schemas.microsoft.com/office/powerpoint/2010/main" val="392759191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SRTP Key Derivation</a:t>
            </a:r>
            <a:endParaRPr lang="en-GB" dirty="0"/>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6" name="Object 5"/>
          <p:cNvGraphicFramePr>
            <a:graphicFrameLocks noChangeAspect="1"/>
          </p:cNvGraphicFramePr>
          <p:nvPr>
            <p:extLst>
              <p:ext uri="{D42A27DB-BD31-4B8C-83A1-F6EECF244321}">
                <p14:modId xmlns:p14="http://schemas.microsoft.com/office/powerpoint/2010/main" val="1356313128"/>
              </p:ext>
            </p:extLst>
          </p:nvPr>
        </p:nvGraphicFramePr>
        <p:xfrm>
          <a:off x="897775" y="1484784"/>
          <a:ext cx="7348449" cy="5085184"/>
        </p:xfrm>
        <a:graphic>
          <a:graphicData uri="http://schemas.openxmlformats.org/presentationml/2006/ole">
            <mc:AlternateContent xmlns:mc="http://schemas.openxmlformats.org/markup-compatibility/2006">
              <mc:Choice xmlns:v="urn:schemas-microsoft-com:vml" Requires="v">
                <p:oleObj spid="_x0000_s15378" name="Visio" r:id="rId3" imgW="6019748" imgH="4168326" progId="Visio.DrawingConvertable.15">
                  <p:embed/>
                </p:oleObj>
              </mc:Choice>
              <mc:Fallback>
                <p:oleObj name="Visio" r:id="rId3" imgW="6019748" imgH="4168326" progId="Visio.DrawingConvertable.15">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7775" y="1484784"/>
                        <a:ext cx="7348449" cy="5085184"/>
                      </a:xfrm>
                      <a:prstGeom prst="rect">
                        <a:avLst/>
                      </a:prstGeom>
                      <a:noFill/>
                    </p:spPr>
                  </p:pic>
                </p:oleObj>
              </mc:Fallback>
            </mc:AlternateContent>
          </a:graphicData>
        </a:graphic>
      </p:graphicFrame>
    </p:spTree>
    <p:extLst>
      <p:ext uri="{BB962C8B-B14F-4D97-AF65-F5344CB8AC3E}">
        <p14:creationId xmlns:p14="http://schemas.microsoft.com/office/powerpoint/2010/main" val="8941976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864" y="116632"/>
            <a:ext cx="8229600" cy="634082"/>
          </a:xfrm>
        </p:spPr>
        <p:txBody>
          <a:bodyPr>
            <a:normAutofit/>
          </a:bodyPr>
          <a:lstStyle/>
          <a:p>
            <a:r>
              <a:rPr lang="en-GB" sz="3200" dirty="0"/>
              <a:t>Security procedures for media stream protection </a:t>
            </a:r>
          </a:p>
        </p:txBody>
      </p:sp>
      <p:sp>
        <p:nvSpPr>
          <p:cNvPr id="3" name="Content Placeholder 2"/>
          <p:cNvSpPr>
            <a:spLocks noGrp="1"/>
          </p:cNvSpPr>
          <p:nvPr>
            <p:ph idx="1"/>
          </p:nvPr>
        </p:nvSpPr>
        <p:spPr>
          <a:xfrm>
            <a:off x="457200" y="3717032"/>
            <a:ext cx="8229600" cy="3024336"/>
          </a:xfrm>
        </p:spPr>
        <p:txBody>
          <a:bodyPr>
            <a:normAutofit fontScale="40000" lnSpcReduction="20000"/>
          </a:bodyPr>
          <a:lstStyle/>
          <a:p>
            <a:pPr marL="0" indent="0">
              <a:buNone/>
            </a:pPr>
            <a:r>
              <a:rPr lang="en-GB" sz="3500" dirty="0" smtClean="0"/>
              <a:t>0) Prior </a:t>
            </a:r>
            <a:r>
              <a:rPr lang="en-GB" sz="3500" dirty="0"/>
              <a:t>to beginning this procedure the MCPPT UEs involved in the communication shall have established a security context (SRTP Master Key, SRTP Master Salt, MKI). </a:t>
            </a:r>
            <a:endParaRPr lang="en-GB" sz="3500" dirty="0" smtClean="0"/>
          </a:p>
          <a:p>
            <a:pPr marL="0" indent="0">
              <a:buNone/>
            </a:pPr>
            <a:endParaRPr lang="en-GB" sz="3500" dirty="0"/>
          </a:p>
          <a:p>
            <a:pPr marL="0" indent="0">
              <a:buNone/>
            </a:pPr>
            <a:r>
              <a:rPr lang="en-GB" sz="3500" dirty="0" smtClean="0"/>
              <a:t>1) Transmitting </a:t>
            </a:r>
            <a:r>
              <a:rPr lang="en-GB" sz="3500" dirty="0"/>
              <a:t>UEs shall send SRTP packets using the format described in RFC 3711 [13]. The packet shall include a Master Key Identifier (MKI) field which contains the information required to locate the SRTP Master Key and Master Salt. On receipt of a SRTP packet, a terminating UE shall use the contents of the MKI to look up the appropriate SRTP Master Key and salt and generate the appropriate SRTP session key and salt </a:t>
            </a:r>
            <a:r>
              <a:rPr lang="en-US" sz="3500" dirty="0"/>
              <a:t>if it satisfies the key derivation rate criteria as specified in RFC3711</a:t>
            </a:r>
            <a:r>
              <a:rPr lang="en-GB" sz="3500" dirty="0" smtClean="0"/>
              <a:t>.</a:t>
            </a:r>
          </a:p>
          <a:p>
            <a:pPr marL="0" indent="0">
              <a:buNone/>
            </a:pPr>
            <a:endParaRPr lang="en-GB" sz="3500" dirty="0"/>
          </a:p>
          <a:p>
            <a:pPr marL="0" indent="0">
              <a:buNone/>
            </a:pPr>
            <a:r>
              <a:rPr lang="en-GB" sz="3500" dirty="0"/>
              <a:t>NOTE 1: Assuming members of the group have been keyed/pre-provisioned at some point in the past, this security mechanism is entirely stateless</a:t>
            </a:r>
            <a:r>
              <a:rPr lang="en-GB" sz="3500" dirty="0" smtClean="0"/>
              <a:t>.</a:t>
            </a:r>
          </a:p>
          <a:p>
            <a:pPr marL="0" indent="0">
              <a:buNone/>
            </a:pPr>
            <a:endParaRPr lang="en-GB" sz="3500" dirty="0"/>
          </a:p>
          <a:p>
            <a:pPr marL="0" indent="0">
              <a:buNone/>
            </a:pPr>
            <a:r>
              <a:rPr lang="en-GB" sz="3500" dirty="0"/>
              <a:t>NOTE 2: The receiver does not need to generate an appropriate SRTP session key and salt every time when it receives a SRTP packet. The key derivation rate defined in RFC3711 [13] determines the session key generation frequency. Refer to RFC3711 for more information.</a:t>
            </a:r>
          </a:p>
          <a:p>
            <a:endParaRPr lang="en-GB"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5" name="Object 4"/>
          <p:cNvGraphicFramePr>
            <a:graphicFrameLocks noChangeAspect="1"/>
          </p:cNvGraphicFramePr>
          <p:nvPr>
            <p:extLst>
              <p:ext uri="{D42A27DB-BD31-4B8C-83A1-F6EECF244321}">
                <p14:modId xmlns:p14="http://schemas.microsoft.com/office/powerpoint/2010/main" val="3717108614"/>
              </p:ext>
            </p:extLst>
          </p:nvPr>
        </p:nvGraphicFramePr>
        <p:xfrm>
          <a:off x="1304935" y="1196752"/>
          <a:ext cx="6534130" cy="1872208"/>
        </p:xfrm>
        <a:graphic>
          <a:graphicData uri="http://schemas.openxmlformats.org/presentationml/2006/ole">
            <mc:AlternateContent xmlns:mc="http://schemas.openxmlformats.org/markup-compatibility/2006">
              <mc:Choice xmlns:v="urn:schemas-microsoft-com:vml" Requires="v">
                <p:oleObj spid="_x0000_s16400" name="Visio" r:id="rId3" imgW="6995108" imgH="2003874" progId="Visio.DrawingConvertable.15">
                  <p:embed/>
                </p:oleObj>
              </mc:Choice>
              <mc:Fallback>
                <p:oleObj name="Visio" r:id="rId3" imgW="6995108" imgH="2003874" progId="Visio.DrawingConvertable.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04935" y="1196752"/>
                        <a:ext cx="6534130" cy="1872208"/>
                      </a:xfrm>
                      <a:prstGeom prst="rect">
                        <a:avLst/>
                      </a:prstGeom>
                      <a:noFill/>
                    </p:spPr>
                  </p:pic>
                </p:oleObj>
              </mc:Fallback>
            </mc:AlternateContent>
          </a:graphicData>
        </a:graphic>
      </p:graphicFrame>
    </p:spTree>
    <p:extLst>
      <p:ext uri="{BB962C8B-B14F-4D97-AF65-F5344CB8AC3E}">
        <p14:creationId xmlns:p14="http://schemas.microsoft.com/office/powerpoint/2010/main" val="38591135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STRP Packet Format</a:t>
            </a:r>
            <a:endParaRPr lang="en-GB" dirty="0"/>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6" name="Object 5"/>
          <p:cNvGraphicFramePr>
            <a:graphicFrameLocks noChangeAspect="1"/>
          </p:cNvGraphicFramePr>
          <p:nvPr>
            <p:extLst>
              <p:ext uri="{D42A27DB-BD31-4B8C-83A1-F6EECF244321}">
                <p14:modId xmlns:p14="http://schemas.microsoft.com/office/powerpoint/2010/main" val="3915772667"/>
              </p:ext>
            </p:extLst>
          </p:nvPr>
        </p:nvGraphicFramePr>
        <p:xfrm>
          <a:off x="467544" y="1700808"/>
          <a:ext cx="7994670" cy="2952328"/>
        </p:xfrm>
        <a:graphic>
          <a:graphicData uri="http://schemas.openxmlformats.org/presentationml/2006/ole">
            <mc:AlternateContent xmlns:mc="http://schemas.openxmlformats.org/markup-compatibility/2006">
              <mc:Choice xmlns:v="urn:schemas-microsoft-com:vml" Requires="v">
                <p:oleObj spid="_x0000_s17424" name="Visio" r:id="rId4" imgW="6019748" imgH="2225086" progId="Visio.DrawingConvertable.15">
                  <p:embed/>
                </p:oleObj>
              </mc:Choice>
              <mc:Fallback>
                <p:oleObj name="Visio" r:id="rId4" imgW="6019748" imgH="2225086" progId="Visio.DrawingConvertable.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544" y="1700808"/>
                        <a:ext cx="7994670" cy="2952328"/>
                      </a:xfrm>
                      <a:prstGeom prst="rect">
                        <a:avLst/>
                      </a:prstGeom>
                      <a:noFill/>
                    </p:spPr>
                  </p:pic>
                </p:oleObj>
              </mc:Fallback>
            </mc:AlternateContent>
          </a:graphicData>
        </a:graphic>
      </p:graphicFrame>
      <p:sp>
        <p:nvSpPr>
          <p:cNvPr id="7" name="Rectangle 6"/>
          <p:cNvSpPr/>
          <p:nvPr/>
        </p:nvSpPr>
        <p:spPr>
          <a:xfrm>
            <a:off x="467544" y="5373216"/>
            <a:ext cx="8208912" cy="646331"/>
          </a:xfrm>
          <a:prstGeom prst="rect">
            <a:avLst/>
          </a:prstGeom>
        </p:spPr>
        <p:txBody>
          <a:bodyPr wrap="square">
            <a:spAutoFit/>
          </a:bodyPr>
          <a:lstStyle/>
          <a:p>
            <a:r>
              <a:rPr lang="en-GB" dirty="0"/>
              <a:t>The length of the MKI field is defined by the key distribution procedure used to create the original security context.</a:t>
            </a:r>
          </a:p>
        </p:txBody>
      </p:sp>
    </p:spTree>
    <p:extLst>
      <p:ext uri="{BB962C8B-B14F-4D97-AF65-F5344CB8AC3E}">
        <p14:creationId xmlns:p14="http://schemas.microsoft.com/office/powerpoint/2010/main" val="146134369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rmAutofit/>
          </a:bodyPr>
          <a:lstStyle/>
          <a:p>
            <a:r>
              <a:rPr lang="en-GB" sz="3200" dirty="0"/>
              <a:t>Protection of floor control signalling (SRTCP)</a:t>
            </a:r>
          </a:p>
        </p:txBody>
      </p:sp>
      <p:sp>
        <p:nvSpPr>
          <p:cNvPr id="3" name="Content Placeholder 2"/>
          <p:cNvSpPr>
            <a:spLocks noGrp="1"/>
          </p:cNvSpPr>
          <p:nvPr>
            <p:ph idx="1"/>
          </p:nvPr>
        </p:nvSpPr>
        <p:spPr>
          <a:xfrm>
            <a:off x="395536" y="1268760"/>
            <a:ext cx="8229600" cy="5257800"/>
          </a:xfrm>
        </p:spPr>
        <p:txBody>
          <a:bodyPr>
            <a:normAutofit fontScale="62500" lnSpcReduction="20000"/>
          </a:bodyPr>
          <a:lstStyle/>
          <a:p>
            <a:r>
              <a:rPr lang="en-GB" dirty="0"/>
              <a:t>Floor control signalling is sent from the MCPTT UE to a Floor Arbitrator. The Floor Arbitrator will be part of the MCPTT server when MCPTT group communications are online. When MCPTT group communications are offline, the Floor Arbitrator will be an MCPTT client. For online communications, the connection between the MCPTT UE and the Floor Arbitrator (MCPTT Server) may already be protected alongside other MCPTT signalling (using a mechanism defined elsewhere). For offline communications, the connection may not be protected by other means. This section provides a mechanism for protecting floor control signalling where it is required.</a:t>
            </a:r>
          </a:p>
          <a:p>
            <a:r>
              <a:rPr lang="en-GB" dirty="0"/>
              <a:t>Floor control signalling is transmitted using MBCP or TBCP, both of which use RTCP, cf. RFC </a:t>
            </a:r>
            <a:r>
              <a:rPr lang="en-GB" dirty="0" smtClean="0"/>
              <a:t>3550. </a:t>
            </a:r>
            <a:r>
              <a:rPr lang="en-GB" dirty="0"/>
              <a:t>The integrity and confidentiality protection for one-to-many communications using RTCP may be achieved by using SRTCP, RFC </a:t>
            </a:r>
            <a:r>
              <a:rPr lang="en-GB" dirty="0" smtClean="0"/>
              <a:t>3711.</a:t>
            </a:r>
            <a:endParaRPr lang="en-GB" dirty="0"/>
          </a:p>
          <a:p>
            <a:r>
              <a:rPr lang="en-GB" dirty="0"/>
              <a:t>The key management mechanism for SRTCP uses the same mechanism as SRTP. As a result of this mechanism, the group members share a Master Key, a Master Salt and an MKI for the protection of SRTCP. The Master Key and Master Salt for SRTCP may differ to the SRTP Master Key and SRTP Master Salt used for SRTP (requiring two key management messages to be sent). </a:t>
            </a:r>
          </a:p>
          <a:p>
            <a:pPr marL="0" indent="0">
              <a:buNone/>
            </a:pPr>
            <a:endParaRPr lang="en-GB" dirty="0"/>
          </a:p>
        </p:txBody>
      </p:sp>
    </p:spTree>
    <p:extLst>
      <p:ext uri="{BB962C8B-B14F-4D97-AF65-F5344CB8AC3E}">
        <p14:creationId xmlns:p14="http://schemas.microsoft.com/office/powerpoint/2010/main" val="35636653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Contents</a:t>
            </a:r>
            <a:endParaRPr lang="en-GB" dirty="0"/>
          </a:p>
        </p:txBody>
      </p:sp>
      <p:sp>
        <p:nvSpPr>
          <p:cNvPr id="3" name="Content Placeholder 2"/>
          <p:cNvSpPr>
            <a:spLocks noGrp="1"/>
          </p:cNvSpPr>
          <p:nvPr>
            <p:ph idx="1"/>
          </p:nvPr>
        </p:nvSpPr>
        <p:spPr>
          <a:xfrm>
            <a:off x="457200" y="1600200"/>
            <a:ext cx="8229600" cy="4925144"/>
          </a:xfrm>
        </p:spPr>
        <p:txBody>
          <a:bodyPr>
            <a:normAutofit fontScale="70000" lnSpcReduction="20000"/>
          </a:bodyPr>
          <a:lstStyle/>
          <a:p>
            <a:pPr marL="514350" indent="-514350">
              <a:buFont typeface="+mj-lt"/>
              <a:buAutoNum type="arabicPeriod"/>
            </a:pPr>
            <a:r>
              <a:rPr lang="en-GB" dirty="0" smtClean="0"/>
              <a:t>Authentication and Authorisation</a:t>
            </a:r>
          </a:p>
          <a:p>
            <a:pPr marL="914400" lvl="1" indent="-514350">
              <a:buFont typeface="+mj-lt"/>
              <a:buAutoNum type="alphaLcPeriod"/>
            </a:pPr>
            <a:r>
              <a:rPr lang="en-GB" dirty="0" smtClean="0"/>
              <a:t>MCPTT </a:t>
            </a:r>
            <a:r>
              <a:rPr lang="en-GB" dirty="0"/>
              <a:t>user </a:t>
            </a:r>
            <a:r>
              <a:rPr lang="en-GB" dirty="0" smtClean="0"/>
              <a:t>authentication</a:t>
            </a:r>
          </a:p>
          <a:p>
            <a:pPr marL="914400" lvl="1" indent="-514350">
              <a:buFont typeface="+mj-lt"/>
              <a:buAutoNum type="alphaLcPeriod"/>
            </a:pPr>
            <a:r>
              <a:rPr lang="nl-NL" dirty="0" smtClean="0"/>
              <a:t>SIP </a:t>
            </a:r>
            <a:r>
              <a:rPr lang="nl-NL" dirty="0"/>
              <a:t>Registration and </a:t>
            </a:r>
            <a:r>
              <a:rPr lang="nl-NL" dirty="0" smtClean="0"/>
              <a:t>Authentication</a:t>
            </a:r>
            <a:endParaRPr lang="en-GB" dirty="0"/>
          </a:p>
          <a:p>
            <a:pPr marL="914400" lvl="1" indent="-514350">
              <a:buFont typeface="+mj-lt"/>
              <a:buAutoNum type="alphaLcPeriod"/>
            </a:pPr>
            <a:r>
              <a:rPr lang="nl-NL" dirty="0" smtClean="0"/>
              <a:t>MCPTT </a:t>
            </a:r>
            <a:r>
              <a:rPr lang="nl-NL" dirty="0"/>
              <a:t>Service </a:t>
            </a:r>
            <a:r>
              <a:rPr lang="nl-NL" dirty="0" smtClean="0"/>
              <a:t>Authorisation</a:t>
            </a:r>
            <a:endParaRPr lang="nl-NL" dirty="0"/>
          </a:p>
          <a:p>
            <a:pPr marL="914400" lvl="1" indent="-514350">
              <a:buFont typeface="+mj-lt"/>
              <a:buAutoNum type="alphaLcPeriod"/>
            </a:pPr>
            <a:r>
              <a:rPr lang="en-GB" dirty="0" smtClean="0"/>
              <a:t>Authentication for HTTP-1</a:t>
            </a:r>
          </a:p>
          <a:p>
            <a:pPr marL="514350" indent="-514350">
              <a:buFont typeface="+mj-lt"/>
              <a:buAutoNum type="arabicPeriod"/>
            </a:pPr>
            <a:r>
              <a:rPr lang="en-GB" dirty="0" smtClean="0"/>
              <a:t>Signalling Plane Protection</a:t>
            </a:r>
          </a:p>
          <a:p>
            <a:pPr marL="914400" lvl="1" indent="-514350">
              <a:buFont typeface="+mj-lt"/>
              <a:buAutoNum type="alphaLcPeriod"/>
            </a:pPr>
            <a:r>
              <a:rPr lang="en-GB" dirty="0" smtClean="0"/>
              <a:t>SIP-1</a:t>
            </a:r>
          </a:p>
          <a:p>
            <a:pPr marL="914400" lvl="1" indent="-514350">
              <a:buFont typeface="+mj-lt"/>
              <a:buAutoNum type="alphaLcPeriod"/>
            </a:pPr>
            <a:r>
              <a:rPr lang="en-GB" dirty="0" smtClean="0"/>
              <a:t>HTTP-1</a:t>
            </a:r>
          </a:p>
          <a:p>
            <a:pPr marL="514350" indent="-514350">
              <a:buFont typeface="+mj-lt"/>
              <a:buAutoNum type="arabicPeriod"/>
            </a:pPr>
            <a:r>
              <a:rPr lang="en-GB" dirty="0" smtClean="0"/>
              <a:t>End-to-End Security</a:t>
            </a:r>
          </a:p>
          <a:p>
            <a:pPr marL="914400" lvl="1" indent="-514350">
              <a:buFont typeface="+mj-lt"/>
              <a:buAutoNum type="alphaLcPeriod"/>
            </a:pPr>
            <a:r>
              <a:rPr lang="en-GB" dirty="0" smtClean="0"/>
              <a:t>Key Provisioning and Management</a:t>
            </a:r>
          </a:p>
          <a:p>
            <a:pPr marL="914400" lvl="1" indent="-514350">
              <a:buFont typeface="+mj-lt"/>
              <a:buAutoNum type="alphaLcPeriod"/>
            </a:pPr>
            <a:r>
              <a:rPr lang="en-GB" dirty="0" smtClean="0"/>
              <a:t>Group Call Key Distribution</a:t>
            </a:r>
          </a:p>
          <a:p>
            <a:pPr marL="914400" lvl="1" indent="-514350">
              <a:buFont typeface="+mj-lt"/>
              <a:buAutoNum type="alphaLcPeriod"/>
            </a:pPr>
            <a:r>
              <a:rPr lang="en-GB" dirty="0" smtClean="0"/>
              <a:t>Private Call Key Distribution</a:t>
            </a:r>
          </a:p>
          <a:p>
            <a:pPr marL="914400" lvl="1" indent="-514350">
              <a:buFont typeface="+mj-lt"/>
              <a:buAutoNum type="alphaLcPeriod"/>
            </a:pPr>
            <a:r>
              <a:rPr lang="en-GB" dirty="0" smtClean="0"/>
              <a:t>Protection of Media Stream (SRTP)</a:t>
            </a:r>
          </a:p>
          <a:p>
            <a:pPr marL="914400" lvl="1" indent="-514350">
              <a:buFont typeface="+mj-lt"/>
              <a:buAutoNum type="alphaLcPeriod"/>
            </a:pPr>
            <a:r>
              <a:rPr lang="en-GB" dirty="0" smtClean="0"/>
              <a:t>Protection of Floor Control Signalling (SRTCP)</a:t>
            </a:r>
          </a:p>
          <a:p>
            <a:pPr marL="514350" indent="-514350">
              <a:buFont typeface="+mj-lt"/>
              <a:buAutoNum type="arabicPeriod"/>
            </a:pPr>
            <a:r>
              <a:rPr lang="en-GB" dirty="0" smtClean="0"/>
              <a:t>Inter/Intra-domain security </a:t>
            </a:r>
          </a:p>
          <a:p>
            <a:pPr marL="0" indent="0">
              <a:buNone/>
            </a:pPr>
            <a:endParaRPr lang="en-GB" dirty="0" smtClean="0"/>
          </a:p>
          <a:p>
            <a:pPr marL="0" indent="0">
              <a:buNone/>
            </a:pPr>
            <a:endParaRPr lang="en-GB" dirty="0"/>
          </a:p>
        </p:txBody>
      </p:sp>
    </p:spTree>
    <p:extLst>
      <p:ext uri="{BB962C8B-B14F-4D97-AF65-F5344CB8AC3E}">
        <p14:creationId xmlns:p14="http://schemas.microsoft.com/office/powerpoint/2010/main" val="233831991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txBody>
          <a:bodyPr>
            <a:normAutofit fontScale="90000"/>
          </a:bodyPr>
          <a:lstStyle/>
          <a:p>
            <a:r>
              <a:rPr lang="en-GB" sz="3600" dirty="0"/>
              <a:t>Security mechanism for floor control </a:t>
            </a:r>
            <a:r>
              <a:rPr lang="en-GB" sz="3600" dirty="0" smtClean="0"/>
              <a:t>protection</a:t>
            </a:r>
            <a:endParaRPr lang="en-GB"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5" name="Object 4"/>
          <p:cNvGraphicFramePr>
            <a:graphicFrameLocks noChangeAspect="1"/>
          </p:cNvGraphicFramePr>
          <p:nvPr>
            <p:extLst>
              <p:ext uri="{D42A27DB-BD31-4B8C-83A1-F6EECF244321}">
                <p14:modId xmlns:p14="http://schemas.microsoft.com/office/powerpoint/2010/main" val="2740608522"/>
              </p:ext>
            </p:extLst>
          </p:nvPr>
        </p:nvGraphicFramePr>
        <p:xfrm>
          <a:off x="971600" y="1268760"/>
          <a:ext cx="7200800" cy="4981004"/>
        </p:xfrm>
        <a:graphic>
          <a:graphicData uri="http://schemas.openxmlformats.org/presentationml/2006/ole">
            <mc:AlternateContent xmlns:mc="http://schemas.openxmlformats.org/markup-compatibility/2006">
              <mc:Choice xmlns:v="urn:schemas-microsoft-com:vml" Requires="v">
                <p:oleObj spid="_x0000_s18446" name="Visio" r:id="rId3" imgW="6019748" imgH="4168326" progId="Visio.DrawingConvertable.15">
                  <p:embed/>
                </p:oleObj>
              </mc:Choice>
              <mc:Fallback>
                <p:oleObj name="Visio" r:id="rId3" imgW="6019748" imgH="4168326" progId="Visio.DrawingConvertable.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600" y="1268760"/>
                        <a:ext cx="7200800" cy="4981004"/>
                      </a:xfrm>
                      <a:prstGeom prst="rect">
                        <a:avLst/>
                      </a:prstGeom>
                      <a:noFill/>
                    </p:spPr>
                  </p:pic>
                </p:oleObj>
              </mc:Fallback>
            </mc:AlternateContent>
          </a:graphicData>
        </a:graphic>
      </p:graphicFrame>
    </p:spTree>
    <p:extLst>
      <p:ext uri="{BB962C8B-B14F-4D97-AF65-F5344CB8AC3E}">
        <p14:creationId xmlns:p14="http://schemas.microsoft.com/office/powerpoint/2010/main" val="121106654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562074"/>
          </a:xfrm>
        </p:spPr>
        <p:txBody>
          <a:bodyPr>
            <a:normAutofit fontScale="90000"/>
          </a:bodyPr>
          <a:lstStyle/>
          <a:p>
            <a:r>
              <a:rPr lang="en-GB" sz="3200" dirty="0"/>
              <a:t>Security procedures for floor control protection </a:t>
            </a:r>
          </a:p>
        </p:txBody>
      </p:sp>
      <p:sp>
        <p:nvSpPr>
          <p:cNvPr id="3" name="Content Placeholder 2"/>
          <p:cNvSpPr>
            <a:spLocks noGrp="1"/>
          </p:cNvSpPr>
          <p:nvPr>
            <p:ph idx="1"/>
          </p:nvPr>
        </p:nvSpPr>
        <p:spPr>
          <a:xfrm>
            <a:off x="395536" y="3789040"/>
            <a:ext cx="8352928" cy="3024336"/>
          </a:xfrm>
        </p:spPr>
        <p:txBody>
          <a:bodyPr>
            <a:normAutofit fontScale="47500" lnSpcReduction="20000"/>
          </a:bodyPr>
          <a:lstStyle/>
          <a:p>
            <a:pPr marL="0" indent="0">
              <a:buNone/>
            </a:pPr>
            <a:r>
              <a:rPr lang="en-GB" sz="2900" dirty="0" smtClean="0"/>
              <a:t>0) Prior </a:t>
            </a:r>
            <a:r>
              <a:rPr lang="en-GB" sz="2900" dirty="0"/>
              <a:t>to beginning this procedure the </a:t>
            </a:r>
            <a:r>
              <a:rPr lang="en-GB" sz="2900" dirty="0" smtClean="0"/>
              <a:t>MCPTT </a:t>
            </a:r>
            <a:r>
              <a:rPr lang="en-GB" sz="2900" dirty="0"/>
              <a:t>UEs involved in the communication shall have established a security context for SRTCP (Master Key, Master Salt, MKI). </a:t>
            </a:r>
            <a:endParaRPr lang="en-GB" sz="2900" dirty="0" smtClean="0"/>
          </a:p>
          <a:p>
            <a:pPr marL="0" indent="0">
              <a:buNone/>
            </a:pPr>
            <a:endParaRPr lang="en-GB" sz="2900" dirty="0"/>
          </a:p>
          <a:p>
            <a:pPr marL="0" indent="0">
              <a:buNone/>
            </a:pPr>
            <a:r>
              <a:rPr lang="en-GB" sz="2900" dirty="0" smtClean="0"/>
              <a:t>1) Transmitting </a:t>
            </a:r>
            <a:r>
              <a:rPr lang="en-GB" sz="2900" dirty="0"/>
              <a:t>UEs shall send SRTCP packets using the format described in RFC 3711 [13]. The packet shall include a Master Key Identifier (MKI) field which contains the information required to locate the Master Key and Master Salt. On receipt of a SRTCP packet, a terminating UE shall use the contents of the MKI to look up the appropriate Master Key and salt and generate the appropriate SRTCP session key and salt </a:t>
            </a:r>
            <a:r>
              <a:rPr lang="en-US" sz="2900" dirty="0"/>
              <a:t>if it satisfies the key derivation rate criteria as specified in RFC3711</a:t>
            </a:r>
            <a:r>
              <a:rPr lang="en-GB" sz="2900" dirty="0" smtClean="0"/>
              <a:t>.</a:t>
            </a:r>
          </a:p>
          <a:p>
            <a:pPr marL="0" indent="0">
              <a:buNone/>
            </a:pPr>
            <a:endParaRPr lang="en-GB" sz="2900" dirty="0"/>
          </a:p>
          <a:p>
            <a:pPr marL="0" indent="0">
              <a:buNone/>
            </a:pPr>
            <a:r>
              <a:rPr lang="en-GB" sz="2900" dirty="0"/>
              <a:t>NOTE 1: Assuming members of the group have been keyed/pre-provisioned at some point in the past, this security mechanism is entirely stateless</a:t>
            </a:r>
            <a:r>
              <a:rPr lang="en-GB" sz="2900" dirty="0" smtClean="0"/>
              <a:t>.</a:t>
            </a:r>
          </a:p>
          <a:p>
            <a:pPr marL="0" indent="0">
              <a:buNone/>
            </a:pPr>
            <a:endParaRPr lang="en-GB" sz="2900" dirty="0"/>
          </a:p>
          <a:p>
            <a:pPr marL="0" indent="0">
              <a:buNone/>
            </a:pPr>
            <a:r>
              <a:rPr lang="en-GB" sz="2900" dirty="0"/>
              <a:t>NOTE 2: The receiver does not need to generate an appropriate SRTCP session key and salt every time when it receives a SRTCP packet. The key derivation rate defined in RFC3711 [13] determines the session key generation frequency. Refer to RFC3711 for more information.</a:t>
            </a:r>
          </a:p>
          <a:p>
            <a:endParaRPr lang="en-GB"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5" name="Object 4"/>
          <p:cNvGraphicFramePr>
            <a:graphicFrameLocks noChangeAspect="1"/>
          </p:cNvGraphicFramePr>
          <p:nvPr>
            <p:extLst>
              <p:ext uri="{D42A27DB-BD31-4B8C-83A1-F6EECF244321}">
                <p14:modId xmlns:p14="http://schemas.microsoft.com/office/powerpoint/2010/main" val="4241996031"/>
              </p:ext>
            </p:extLst>
          </p:nvPr>
        </p:nvGraphicFramePr>
        <p:xfrm>
          <a:off x="1403648" y="1268760"/>
          <a:ext cx="6093321" cy="1742534"/>
        </p:xfrm>
        <a:graphic>
          <a:graphicData uri="http://schemas.openxmlformats.org/presentationml/2006/ole">
            <mc:AlternateContent xmlns:mc="http://schemas.openxmlformats.org/markup-compatibility/2006">
              <mc:Choice xmlns:v="urn:schemas-microsoft-com:vml" Requires="v">
                <p:oleObj spid="_x0000_s19470" name="Visio" r:id="rId3" imgW="6995108" imgH="2003874" progId="Visio.DrawingConvertable.15">
                  <p:embed/>
                </p:oleObj>
              </mc:Choice>
              <mc:Fallback>
                <p:oleObj name="Visio" r:id="rId3" imgW="6995108" imgH="2003874" progId="Visio.DrawingConvertable.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648" y="1268760"/>
                        <a:ext cx="6093321" cy="1742534"/>
                      </a:xfrm>
                      <a:prstGeom prst="rect">
                        <a:avLst/>
                      </a:prstGeom>
                      <a:noFill/>
                    </p:spPr>
                  </p:pic>
                </p:oleObj>
              </mc:Fallback>
            </mc:AlternateContent>
          </a:graphicData>
        </a:graphic>
      </p:graphicFrame>
    </p:spTree>
    <p:extLst>
      <p:ext uri="{BB962C8B-B14F-4D97-AF65-F5344CB8AC3E}">
        <p14:creationId xmlns:p14="http://schemas.microsoft.com/office/powerpoint/2010/main" val="260781641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SRTCP Packet Format</a:t>
            </a:r>
            <a:endParaRPr lang="en-GB"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5" name="Object 4"/>
          <p:cNvGraphicFramePr>
            <a:graphicFrameLocks noChangeAspect="1"/>
          </p:cNvGraphicFramePr>
          <p:nvPr>
            <p:extLst>
              <p:ext uri="{D42A27DB-BD31-4B8C-83A1-F6EECF244321}">
                <p14:modId xmlns:p14="http://schemas.microsoft.com/office/powerpoint/2010/main" val="2026161349"/>
              </p:ext>
            </p:extLst>
          </p:nvPr>
        </p:nvGraphicFramePr>
        <p:xfrm>
          <a:off x="429660" y="1772816"/>
          <a:ext cx="8284680" cy="3068960"/>
        </p:xfrm>
        <a:graphic>
          <a:graphicData uri="http://schemas.openxmlformats.org/presentationml/2006/ole">
            <mc:AlternateContent xmlns:mc="http://schemas.openxmlformats.org/markup-compatibility/2006">
              <mc:Choice xmlns:v="urn:schemas-microsoft-com:vml" Requires="v">
                <p:oleObj spid="_x0000_s20494" name="Visio" r:id="rId3" imgW="6019748" imgH="2225086" progId="Visio.DrawingConvertable.15">
                  <p:embed/>
                </p:oleObj>
              </mc:Choice>
              <mc:Fallback>
                <p:oleObj name="Visio" r:id="rId3" imgW="6019748" imgH="2225086" progId="Visio.DrawingConvertable.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660" y="1772816"/>
                        <a:ext cx="8284680" cy="3068960"/>
                      </a:xfrm>
                      <a:prstGeom prst="rect">
                        <a:avLst/>
                      </a:prstGeom>
                      <a:noFill/>
                    </p:spPr>
                  </p:pic>
                </p:oleObj>
              </mc:Fallback>
            </mc:AlternateContent>
          </a:graphicData>
        </a:graphic>
      </p:graphicFrame>
      <p:sp>
        <p:nvSpPr>
          <p:cNvPr id="6" name="Rectangle 5"/>
          <p:cNvSpPr/>
          <p:nvPr/>
        </p:nvSpPr>
        <p:spPr>
          <a:xfrm>
            <a:off x="1115616" y="5373216"/>
            <a:ext cx="7704856" cy="369332"/>
          </a:xfrm>
          <a:prstGeom prst="rect">
            <a:avLst/>
          </a:prstGeom>
        </p:spPr>
        <p:txBody>
          <a:bodyPr wrap="square">
            <a:spAutoFit/>
          </a:bodyPr>
          <a:lstStyle/>
          <a:p>
            <a:r>
              <a:rPr lang="en-GB" dirty="0"/>
              <a:t>The length of the MKI is determined by the key distribution mechanism.</a:t>
            </a:r>
          </a:p>
        </p:txBody>
      </p:sp>
    </p:spTree>
    <p:extLst>
      <p:ext uri="{BB962C8B-B14F-4D97-AF65-F5344CB8AC3E}">
        <p14:creationId xmlns:p14="http://schemas.microsoft.com/office/powerpoint/2010/main" val="329078815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Inter/Intra-Domain Security</a:t>
            </a:r>
            <a:endParaRPr lang="en-GB" dirty="0"/>
          </a:p>
        </p:txBody>
      </p:sp>
      <p:sp>
        <p:nvSpPr>
          <p:cNvPr id="3" name="Content Placeholder 2"/>
          <p:cNvSpPr>
            <a:spLocks noGrp="1"/>
          </p:cNvSpPr>
          <p:nvPr>
            <p:ph idx="1"/>
          </p:nvPr>
        </p:nvSpPr>
        <p:spPr/>
        <p:txBody>
          <a:bodyPr>
            <a:normAutofit fontScale="70000" lnSpcReduction="20000"/>
          </a:bodyPr>
          <a:lstStyle/>
          <a:p>
            <a:r>
              <a:rPr lang="en-GB" dirty="0"/>
              <a:t>For all interfaces between network elements within trusted domain or between the trusted domains, namely HTTP-2, HTTP-3, SIP-2 and SIP-3:</a:t>
            </a:r>
          </a:p>
          <a:p>
            <a:pPr lvl="1" fontAlgn="base" hangingPunct="0"/>
            <a:r>
              <a:rPr lang="en-GB" dirty="0" smtClean="0"/>
              <a:t>TS </a:t>
            </a:r>
            <a:r>
              <a:rPr lang="en-GB" dirty="0"/>
              <a:t>33.210 [7] shall be applied to secure signalling messages on the reference points unless specified otherwise, and </a:t>
            </a:r>
          </a:p>
          <a:p>
            <a:pPr lvl="1" fontAlgn="base" hangingPunct="0"/>
            <a:r>
              <a:rPr lang="en-GB" dirty="0" smtClean="0"/>
              <a:t>TS </a:t>
            </a:r>
            <a:r>
              <a:rPr lang="en-GB" dirty="0"/>
              <a:t>33.310 [5] may be applied regarding the use of certificates with the security mechanisms of TS 33.210 [7] unless specified otherwise in the present document.</a:t>
            </a:r>
          </a:p>
          <a:p>
            <a:pPr fontAlgn="base" hangingPunct="0"/>
            <a:r>
              <a:rPr lang="en-GB" dirty="0" smtClean="0"/>
              <a:t>NOTE: For </a:t>
            </a:r>
            <a:r>
              <a:rPr lang="en-GB" dirty="0"/>
              <a:t>the case of an interface between two network elements in the same trusted domain, TS 33.210 [7] does not mandate the protection of the interface by means of IPsec.  However, it is up to the domain administrator’s policy to also protect interfaces within the same trusted domain.</a:t>
            </a:r>
          </a:p>
          <a:p>
            <a:r>
              <a:rPr lang="en-GB" dirty="0"/>
              <a:t>SEG as specified in TS 33.210 [7] may be used in the trusted domain to terminate the IPsec tunnel.</a:t>
            </a:r>
          </a:p>
          <a:p>
            <a:endParaRPr lang="en-GB" dirty="0"/>
          </a:p>
        </p:txBody>
      </p:sp>
    </p:spTree>
    <p:extLst>
      <p:ext uri="{BB962C8B-B14F-4D97-AF65-F5344CB8AC3E}">
        <p14:creationId xmlns:p14="http://schemas.microsoft.com/office/powerpoint/2010/main" val="13299771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Authentication and Authorisation</a:t>
            </a:r>
            <a:endParaRPr lang="en-GB"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5" name="Object 4"/>
          <p:cNvGraphicFramePr>
            <a:graphicFrameLocks noChangeAspect="1"/>
          </p:cNvGraphicFramePr>
          <p:nvPr>
            <p:extLst>
              <p:ext uri="{D42A27DB-BD31-4B8C-83A1-F6EECF244321}">
                <p14:modId xmlns:p14="http://schemas.microsoft.com/office/powerpoint/2010/main" val="3155372194"/>
              </p:ext>
            </p:extLst>
          </p:nvPr>
        </p:nvGraphicFramePr>
        <p:xfrm>
          <a:off x="369351" y="1988840"/>
          <a:ext cx="8405297" cy="3600400"/>
        </p:xfrm>
        <a:graphic>
          <a:graphicData uri="http://schemas.openxmlformats.org/presentationml/2006/ole">
            <mc:AlternateContent xmlns:mc="http://schemas.openxmlformats.org/markup-compatibility/2006">
              <mc:Choice xmlns:v="urn:schemas-microsoft-com:vml" Requires="v">
                <p:oleObj spid="_x0000_s21514" name="Visio" r:id="rId3" imgW="9852477" imgH="4213906" progId="Visio.DrawingConvertable.15">
                  <p:embed/>
                </p:oleObj>
              </mc:Choice>
              <mc:Fallback>
                <p:oleObj name="Visio" r:id="rId3" imgW="9852477" imgH="4213906" progId="Visio.DrawingConvertable.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351" y="1988840"/>
                        <a:ext cx="8405297" cy="3600400"/>
                      </a:xfrm>
                      <a:prstGeom prst="rect">
                        <a:avLst/>
                      </a:prstGeom>
                      <a:noFill/>
                    </p:spPr>
                  </p:pic>
                </p:oleObj>
              </mc:Fallback>
            </mc:AlternateContent>
          </a:graphicData>
        </a:graphic>
      </p:graphicFrame>
    </p:spTree>
    <p:extLst>
      <p:ext uri="{BB962C8B-B14F-4D97-AF65-F5344CB8AC3E}">
        <p14:creationId xmlns:p14="http://schemas.microsoft.com/office/powerpoint/2010/main" val="21451550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lstStyle/>
          <a:p>
            <a:r>
              <a:rPr lang="en-GB" dirty="0" smtClean="0"/>
              <a:t>MCPTT User Authentication</a:t>
            </a:r>
            <a:endParaRPr lang="en-GB" dirty="0"/>
          </a:p>
        </p:txBody>
      </p:sp>
      <p:sp>
        <p:nvSpPr>
          <p:cNvPr id="3" name="Content Placeholder 2"/>
          <p:cNvSpPr>
            <a:spLocks noGrp="1"/>
          </p:cNvSpPr>
          <p:nvPr>
            <p:ph idx="1"/>
          </p:nvPr>
        </p:nvSpPr>
        <p:spPr>
          <a:xfrm>
            <a:off x="539552" y="4293096"/>
            <a:ext cx="7499176" cy="2332855"/>
          </a:xfrm>
        </p:spPr>
        <p:txBody>
          <a:bodyPr>
            <a:normAutofit fontScale="47500" lnSpcReduction="20000"/>
          </a:bodyPr>
          <a:lstStyle/>
          <a:p>
            <a:r>
              <a:rPr lang="en-GB" dirty="0" smtClean="0"/>
              <a:t>A-1 </a:t>
            </a:r>
            <a:r>
              <a:rPr lang="en-GB" dirty="0"/>
              <a:t>– Establish a secure tunnel between the MCPTT UE and Identity Management (</a:t>
            </a:r>
            <a:r>
              <a:rPr lang="en-GB" dirty="0" err="1"/>
              <a:t>IdM</a:t>
            </a:r>
            <a:r>
              <a:rPr lang="en-GB" dirty="0"/>
              <a:t>) server. Subsequent steps make use of this tunnel.</a:t>
            </a:r>
          </a:p>
          <a:p>
            <a:r>
              <a:rPr lang="en-GB" dirty="0" smtClean="0"/>
              <a:t>A-2 </a:t>
            </a:r>
            <a:r>
              <a:rPr lang="en-GB" dirty="0"/>
              <a:t>– Perform the User Authentication Process (User proves their identity).</a:t>
            </a:r>
          </a:p>
          <a:p>
            <a:r>
              <a:rPr lang="en-GB" dirty="0" smtClean="0"/>
              <a:t>A-3 </a:t>
            </a:r>
            <a:r>
              <a:rPr lang="en-GB" dirty="0"/>
              <a:t>– Deliver the credential, that uniquely identifies the MCPTT user, to the MCPTT client.</a:t>
            </a:r>
          </a:p>
          <a:p>
            <a:endParaRPr lang="en-GB" dirty="0" smtClean="0"/>
          </a:p>
          <a:p>
            <a:r>
              <a:rPr lang="en-GB" dirty="0" smtClean="0"/>
              <a:t>Following </a:t>
            </a:r>
            <a:r>
              <a:rPr lang="en-GB" dirty="0"/>
              <a:t>step A-3, the MCPTT client uses the credential(s) obtained from step A-3 to perform MCPTT service authorization as per procedure C in Figure 5.1-1.  </a:t>
            </a:r>
          </a:p>
          <a:p>
            <a:endParaRPr lang="en-GB" dirty="0" smtClean="0"/>
          </a:p>
          <a:p>
            <a:r>
              <a:rPr lang="en-GB" dirty="0" smtClean="0"/>
              <a:t>NOTE</a:t>
            </a:r>
            <a:r>
              <a:rPr lang="en-GB" dirty="0"/>
              <a:t>: MCPTT service authorization in step C of Figure 5.1-1 is outside the scope of the User Authentication framework.</a:t>
            </a:r>
          </a:p>
          <a:p>
            <a:endParaRPr lang="en-GB"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5" name="Object 4"/>
          <p:cNvGraphicFramePr>
            <a:graphicFrameLocks noChangeAspect="1"/>
          </p:cNvGraphicFramePr>
          <p:nvPr>
            <p:extLst>
              <p:ext uri="{D42A27DB-BD31-4B8C-83A1-F6EECF244321}">
                <p14:modId xmlns:p14="http://schemas.microsoft.com/office/powerpoint/2010/main" val="2137188779"/>
              </p:ext>
            </p:extLst>
          </p:nvPr>
        </p:nvGraphicFramePr>
        <p:xfrm>
          <a:off x="1619672" y="1124744"/>
          <a:ext cx="5904656" cy="3089292"/>
        </p:xfrm>
        <a:graphic>
          <a:graphicData uri="http://schemas.openxmlformats.org/presentationml/2006/ole">
            <mc:AlternateContent xmlns:mc="http://schemas.openxmlformats.org/markup-compatibility/2006">
              <mc:Choice xmlns:v="urn:schemas-microsoft-com:vml" Requires="v">
                <p:oleObj spid="_x0000_s22532" name="Visio" r:id="rId3" imgW="6560637" imgH="3429000" progId="Visio.DrawingConvertable.15">
                  <p:embed/>
                </p:oleObj>
              </mc:Choice>
              <mc:Fallback>
                <p:oleObj name="Visio" r:id="rId3" imgW="6560637" imgH="3429000" progId="Visio.DrawingConvertable.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672" y="1124744"/>
                        <a:ext cx="5904656" cy="3089292"/>
                      </a:xfrm>
                      <a:prstGeom prst="rect">
                        <a:avLst/>
                      </a:prstGeom>
                      <a:noFill/>
                    </p:spPr>
                  </p:pic>
                </p:oleObj>
              </mc:Fallback>
            </mc:AlternateContent>
          </a:graphicData>
        </a:graphic>
      </p:graphicFrame>
    </p:spTree>
    <p:extLst>
      <p:ext uri="{BB962C8B-B14F-4D97-AF65-F5344CB8AC3E}">
        <p14:creationId xmlns:p14="http://schemas.microsoft.com/office/powerpoint/2010/main" val="25096083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44624"/>
            <a:ext cx="8928992" cy="562074"/>
          </a:xfrm>
        </p:spPr>
        <p:txBody>
          <a:bodyPr>
            <a:normAutofit/>
          </a:bodyPr>
          <a:lstStyle/>
          <a:p>
            <a:r>
              <a:rPr lang="en-US" sz="2800" dirty="0"/>
              <a:t>OpenID Connect (OIDC) Example Using Username/Password </a:t>
            </a:r>
            <a:endParaRPr lang="en-GB" sz="2800"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5" name="Object 4"/>
          <p:cNvGraphicFramePr>
            <a:graphicFrameLocks noChangeAspect="1"/>
          </p:cNvGraphicFramePr>
          <p:nvPr>
            <p:extLst>
              <p:ext uri="{D42A27DB-BD31-4B8C-83A1-F6EECF244321}">
                <p14:modId xmlns:p14="http://schemas.microsoft.com/office/powerpoint/2010/main" val="1565728985"/>
              </p:ext>
            </p:extLst>
          </p:nvPr>
        </p:nvGraphicFramePr>
        <p:xfrm>
          <a:off x="1619672" y="692696"/>
          <a:ext cx="6124575" cy="3590925"/>
        </p:xfrm>
        <a:graphic>
          <a:graphicData uri="http://schemas.openxmlformats.org/presentationml/2006/ole">
            <mc:AlternateContent xmlns:mc="http://schemas.openxmlformats.org/markup-compatibility/2006">
              <mc:Choice xmlns:v="urn:schemas-microsoft-com:vml" Requires="v">
                <p:oleObj spid="_x0000_s23555" name="Visio" r:id="rId3" imgW="6124454" imgH="3591000" progId="Visio.DrawingConvertable.15">
                  <p:embed/>
                </p:oleObj>
              </mc:Choice>
              <mc:Fallback>
                <p:oleObj name="Visio" r:id="rId3" imgW="6124454" imgH="3591000" progId="Visio.DrawingConvertable.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672" y="692696"/>
                        <a:ext cx="6124575" cy="3590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Content Placeholder 2"/>
          <p:cNvSpPr>
            <a:spLocks noGrp="1"/>
          </p:cNvSpPr>
          <p:nvPr>
            <p:ph idx="1"/>
          </p:nvPr>
        </p:nvSpPr>
        <p:spPr>
          <a:xfrm>
            <a:off x="889248" y="4437112"/>
            <a:ext cx="7499176" cy="2332855"/>
          </a:xfrm>
        </p:spPr>
        <p:txBody>
          <a:bodyPr>
            <a:normAutofit fontScale="40000" lnSpcReduction="20000"/>
          </a:bodyPr>
          <a:lstStyle/>
          <a:p>
            <a:r>
              <a:rPr lang="en-GB" dirty="0"/>
              <a:t>Step </a:t>
            </a:r>
            <a:r>
              <a:rPr lang="en-US" dirty="0"/>
              <a:t>1</a:t>
            </a:r>
            <a:r>
              <a:rPr lang="en-GB" dirty="0"/>
              <a:t>: 	</a:t>
            </a:r>
            <a:r>
              <a:rPr lang="en-US" dirty="0"/>
              <a:t>UE establishes a secure tunnel with the Identity Management server (</a:t>
            </a:r>
            <a:r>
              <a:rPr lang="en-US" dirty="0" err="1"/>
              <a:t>IdMS</a:t>
            </a:r>
            <a:r>
              <a:rPr lang="en-US" dirty="0"/>
              <a:t>)</a:t>
            </a:r>
            <a:r>
              <a:rPr lang="en-GB" dirty="0"/>
              <a:t>.</a:t>
            </a:r>
          </a:p>
          <a:p>
            <a:r>
              <a:rPr lang="en-GB" dirty="0"/>
              <a:t>Step </a:t>
            </a:r>
            <a:r>
              <a:rPr lang="en-US" dirty="0"/>
              <a:t>2</a:t>
            </a:r>
            <a:r>
              <a:rPr lang="en-GB" dirty="0"/>
              <a:t>: 	</a:t>
            </a:r>
            <a:r>
              <a:rPr lang="en-US" dirty="0"/>
              <a:t>UE sends an OpenID Connect Authentication Request to the </a:t>
            </a:r>
            <a:r>
              <a:rPr lang="en-US" dirty="0" err="1"/>
              <a:t>IdMS</a:t>
            </a:r>
            <a:r>
              <a:rPr lang="en-US" dirty="0"/>
              <a:t>.  The request may contain an indication of authentication methods supported by the UE.</a:t>
            </a:r>
            <a:endParaRPr lang="en-GB" dirty="0"/>
          </a:p>
          <a:p>
            <a:r>
              <a:rPr lang="en-GB" dirty="0"/>
              <a:t>Step </a:t>
            </a:r>
            <a:r>
              <a:rPr lang="en-US" dirty="0"/>
              <a:t>3</a:t>
            </a:r>
            <a:r>
              <a:rPr lang="en-GB" dirty="0"/>
              <a:t>: 	</a:t>
            </a:r>
            <a:r>
              <a:rPr lang="en-US" dirty="0" err="1"/>
              <a:t>IdMS</a:t>
            </a:r>
            <a:r>
              <a:rPr lang="en-US" dirty="0"/>
              <a:t> sends an HTML form to</a:t>
            </a:r>
            <a:r>
              <a:rPr lang="en-GB" dirty="0"/>
              <a:t> UE</a:t>
            </a:r>
            <a:r>
              <a:rPr lang="en-US" dirty="0"/>
              <a:t> prompting the user for their username &amp; password</a:t>
            </a:r>
            <a:endParaRPr lang="en-GB" dirty="0"/>
          </a:p>
          <a:p>
            <a:r>
              <a:rPr lang="en-GB" dirty="0"/>
              <a:t>Step </a:t>
            </a:r>
            <a:r>
              <a:rPr lang="en-US" dirty="0"/>
              <a:t>4</a:t>
            </a:r>
            <a:r>
              <a:rPr lang="en-GB" dirty="0"/>
              <a:t>: 	</a:t>
            </a:r>
            <a:r>
              <a:rPr lang="en-US" dirty="0"/>
              <a:t>UE sends the username &amp; password (as provided by the user) to the </a:t>
            </a:r>
            <a:r>
              <a:rPr lang="en-US" dirty="0" err="1"/>
              <a:t>IdMS</a:t>
            </a:r>
            <a:endParaRPr lang="en-GB" dirty="0"/>
          </a:p>
          <a:p>
            <a:r>
              <a:rPr lang="en-GB" dirty="0"/>
              <a:t>Step </a:t>
            </a:r>
            <a:r>
              <a:rPr lang="en-US" dirty="0"/>
              <a:t>5</a:t>
            </a:r>
            <a:r>
              <a:rPr lang="en-GB" dirty="0"/>
              <a:t>: 	</a:t>
            </a:r>
            <a:r>
              <a:rPr lang="en-US" dirty="0" err="1"/>
              <a:t>IdMS</a:t>
            </a:r>
            <a:r>
              <a:rPr lang="en-US" dirty="0"/>
              <a:t> sends an OpenID Connect Authentication Response to the UE containing an authorization code</a:t>
            </a:r>
            <a:r>
              <a:rPr lang="en-GB" dirty="0"/>
              <a:t>  </a:t>
            </a:r>
          </a:p>
          <a:p>
            <a:r>
              <a:rPr lang="en-GB" dirty="0"/>
              <a:t>Step </a:t>
            </a:r>
            <a:r>
              <a:rPr lang="en-US" dirty="0"/>
              <a:t>6</a:t>
            </a:r>
            <a:r>
              <a:rPr lang="en-GB" dirty="0"/>
              <a:t>: 	</a:t>
            </a:r>
            <a:r>
              <a:rPr lang="en-US" dirty="0"/>
              <a:t>UE sends an OpenID Connect Token Request to the </a:t>
            </a:r>
            <a:r>
              <a:rPr lang="en-US" dirty="0" err="1"/>
              <a:t>IdMS</a:t>
            </a:r>
            <a:r>
              <a:rPr lang="en-US" dirty="0"/>
              <a:t>, passing the authorization code</a:t>
            </a:r>
            <a:endParaRPr lang="en-GB" dirty="0"/>
          </a:p>
          <a:p>
            <a:r>
              <a:rPr lang="en-GB" dirty="0"/>
              <a:t>Step </a:t>
            </a:r>
            <a:r>
              <a:rPr lang="en-US" dirty="0"/>
              <a:t>7</a:t>
            </a:r>
            <a:r>
              <a:rPr lang="en-GB" dirty="0"/>
              <a:t>: 	</a:t>
            </a:r>
            <a:r>
              <a:rPr lang="en-US" dirty="0" err="1"/>
              <a:t>IdMS</a:t>
            </a:r>
            <a:r>
              <a:rPr lang="en-US" dirty="0"/>
              <a:t> sends an OpenID Connect Token Response to the UE containing an </a:t>
            </a:r>
            <a:r>
              <a:rPr lang="en-US" dirty="0" err="1"/>
              <a:t>id_token</a:t>
            </a:r>
            <a:r>
              <a:rPr lang="en-US" dirty="0"/>
              <a:t> and an </a:t>
            </a:r>
            <a:r>
              <a:rPr lang="en-US" dirty="0" err="1"/>
              <a:t>access_token</a:t>
            </a:r>
            <a:r>
              <a:rPr lang="en-US" dirty="0"/>
              <a:t> (each which uniquely identify the user of the MCPTT service).  The </a:t>
            </a:r>
            <a:r>
              <a:rPr lang="en-US" dirty="0" err="1"/>
              <a:t>id_token</a:t>
            </a:r>
            <a:r>
              <a:rPr lang="en-US" dirty="0"/>
              <a:t> is consumed by the UE to personalize the MCPTT client for the MCPTT user, and the </a:t>
            </a:r>
            <a:r>
              <a:rPr lang="en-US" dirty="0" err="1"/>
              <a:t>access_token</a:t>
            </a:r>
            <a:r>
              <a:rPr lang="en-US" dirty="0"/>
              <a:t> is used by the UE to communicate the identity of the MCPTT user to the MCPTT server. </a:t>
            </a:r>
            <a:endParaRPr lang="en-GB" dirty="0"/>
          </a:p>
          <a:p>
            <a:endParaRPr lang="en-GB" dirty="0"/>
          </a:p>
        </p:txBody>
      </p:sp>
    </p:spTree>
    <p:extLst>
      <p:ext uri="{BB962C8B-B14F-4D97-AF65-F5344CB8AC3E}">
        <p14:creationId xmlns:p14="http://schemas.microsoft.com/office/powerpoint/2010/main" val="41889939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ctr" rtl="0">
              <a:spcBef>
                <a:spcPct val="0"/>
              </a:spcBef>
            </a:pPr>
            <a:r>
              <a:rPr lang="en-GB" sz="4800" dirty="0" smtClean="0">
                <a:latin typeface="+mj-lt"/>
              </a:rPr>
              <a:t>Authentication</a:t>
            </a:r>
            <a:r>
              <a:rPr lang="en-GB" sz="4800" dirty="0" smtClean="0"/>
              <a:t> for HTTP-1</a:t>
            </a:r>
            <a:endParaRPr lang="en-GB" sz="4800" dirty="0"/>
          </a:p>
        </p:txBody>
      </p:sp>
      <p:sp>
        <p:nvSpPr>
          <p:cNvPr id="3" name="Content Placeholder 2"/>
          <p:cNvSpPr>
            <a:spLocks noGrp="1"/>
          </p:cNvSpPr>
          <p:nvPr>
            <p:ph idx="1"/>
          </p:nvPr>
        </p:nvSpPr>
        <p:spPr>
          <a:xfrm>
            <a:off x="467544" y="1484784"/>
            <a:ext cx="8229600" cy="4525963"/>
          </a:xfrm>
        </p:spPr>
        <p:txBody>
          <a:bodyPr>
            <a:normAutofit fontScale="55000" lnSpcReduction="20000"/>
          </a:bodyPr>
          <a:lstStyle/>
          <a:p>
            <a:r>
              <a:rPr lang="en-GB" dirty="0"/>
              <a:t>Based on the configuration provided with the MCPTT client in the UE, one of the following authentication mechanisms shall be performed between the HTTP Client in the MCPTT UE and the HTTP Proxy:</a:t>
            </a:r>
          </a:p>
          <a:p>
            <a:pPr lvl="1"/>
            <a:r>
              <a:rPr lang="en-GB" dirty="0"/>
              <a:t>one-way authentication of the HTTP Proxy based on the server certificate </a:t>
            </a:r>
          </a:p>
          <a:p>
            <a:pPr lvl="1"/>
            <a:r>
              <a:rPr lang="en-GB" dirty="0"/>
              <a:t>mutual authentication based on certificates</a:t>
            </a:r>
          </a:p>
          <a:p>
            <a:pPr lvl="1"/>
            <a:r>
              <a:rPr lang="en-GB" dirty="0"/>
              <a:t>mutual authentication based on pre-shared key </a:t>
            </a:r>
          </a:p>
          <a:p>
            <a:r>
              <a:rPr lang="en-GB" dirty="0"/>
              <a:t>If authentication based on certificate is performed, then the profiles as given in TS 33.310 [5], clauses 6.1.3a and 6.1.4a shall be used. The structure of the PKI used for the certificate is out of scope of the present document. Guidance on certificate based mutual authentication is provided in TS 33.222 [16], Annex B</a:t>
            </a:r>
            <a:r>
              <a:rPr lang="en-GB" dirty="0" smtClean="0"/>
              <a:t>.</a:t>
            </a:r>
          </a:p>
          <a:p>
            <a:pPr lvl="1"/>
            <a:r>
              <a:rPr lang="en-GB" dirty="0" smtClean="0"/>
              <a:t>TS 33.222 is GAA/GBA.</a:t>
            </a:r>
            <a:endParaRPr lang="en-GB" dirty="0"/>
          </a:p>
          <a:p>
            <a:r>
              <a:rPr lang="en-GB" dirty="0"/>
              <a:t>The usage of Pre-Shared Key Ciphersuites for Transport Layer Security (TLS) is specified in the TLS profile given in TS 33.310 [20], Annex E.</a:t>
            </a:r>
          </a:p>
          <a:p>
            <a:endParaRPr lang="en-GB" dirty="0" smtClean="0"/>
          </a:p>
          <a:p>
            <a:r>
              <a:rPr lang="en-GB" dirty="0" smtClean="0">
                <a:solidFill>
                  <a:srgbClr val="FF0000"/>
                </a:solidFill>
              </a:rPr>
              <a:t>Editor’s </a:t>
            </a:r>
            <a:r>
              <a:rPr lang="en-GB" dirty="0">
                <a:solidFill>
                  <a:srgbClr val="FF0000"/>
                </a:solidFill>
              </a:rPr>
              <a:t>Note: TS 23.179 specifies that HTTP-1 reference point shall use the Ut reference point as defined in 3GPP TS 23.002 [5]. Security for Ut reference point allows also other authentication options as specified above, which is </a:t>
            </a:r>
            <a:r>
              <a:rPr lang="en-GB" dirty="0" err="1">
                <a:solidFill>
                  <a:srgbClr val="FF0000"/>
                </a:solidFill>
              </a:rPr>
              <a:t>ffs</a:t>
            </a:r>
            <a:r>
              <a:rPr lang="en-GB" dirty="0">
                <a:solidFill>
                  <a:srgbClr val="FF0000"/>
                </a:solidFill>
              </a:rPr>
              <a:t> whether they would be suitable for MCPTT</a:t>
            </a:r>
            <a:r>
              <a:rPr lang="en-GB" dirty="0" smtClean="0">
                <a:solidFill>
                  <a:srgbClr val="FF0000"/>
                </a:solidFill>
              </a:rPr>
              <a:t>.</a:t>
            </a:r>
          </a:p>
          <a:p>
            <a:pPr marL="0" indent="0">
              <a:buNone/>
            </a:pPr>
            <a:endParaRPr lang="en-GB" dirty="0" smtClean="0">
              <a:solidFill>
                <a:srgbClr val="FF0000"/>
              </a:solidFill>
            </a:endParaRPr>
          </a:p>
          <a:p>
            <a:pPr marL="0" indent="0">
              <a:buNone/>
            </a:pPr>
            <a:endParaRPr lang="en-GB" dirty="0">
              <a:solidFill>
                <a:srgbClr val="FF0000"/>
              </a:solidFill>
            </a:endParaRPr>
          </a:p>
        </p:txBody>
      </p:sp>
      <p:sp>
        <p:nvSpPr>
          <p:cNvPr id="5" name="TextBox 4"/>
          <p:cNvSpPr txBox="1"/>
          <p:nvPr/>
        </p:nvSpPr>
        <p:spPr>
          <a:xfrm>
            <a:off x="251520" y="6253216"/>
            <a:ext cx="8496944" cy="369332"/>
          </a:xfrm>
          <a:prstGeom prst="rect">
            <a:avLst/>
          </a:prstGeom>
          <a:solidFill>
            <a:srgbClr val="FFFF00"/>
          </a:solidFill>
        </p:spPr>
        <p:txBody>
          <a:bodyPr wrap="square" rtlCol="0">
            <a:spAutoFit/>
          </a:bodyPr>
          <a:lstStyle/>
          <a:p>
            <a:pPr algn="ctr"/>
            <a:r>
              <a:rPr lang="en-GB" dirty="0" smtClean="0"/>
              <a:t>NOTE: For GAA/GBA, check 24.109 and 29.109. For Ut, check TS 24.623</a:t>
            </a:r>
            <a:endParaRPr lang="en-GB" dirty="0"/>
          </a:p>
        </p:txBody>
      </p:sp>
    </p:spTree>
    <p:extLst>
      <p:ext uri="{BB962C8B-B14F-4D97-AF65-F5344CB8AC3E}">
        <p14:creationId xmlns:p14="http://schemas.microsoft.com/office/powerpoint/2010/main" val="21342112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Signalling Plane Protection</a:t>
            </a:r>
            <a:endParaRPr lang="en-GB" dirty="0"/>
          </a:p>
        </p:txBody>
      </p:sp>
      <p:sp>
        <p:nvSpPr>
          <p:cNvPr id="3" name="Content Placeholder 2"/>
          <p:cNvSpPr>
            <a:spLocks noGrp="1"/>
          </p:cNvSpPr>
          <p:nvPr>
            <p:ph idx="1"/>
          </p:nvPr>
        </p:nvSpPr>
        <p:spPr/>
        <p:txBody>
          <a:bodyPr>
            <a:normAutofit fontScale="77500" lnSpcReduction="20000"/>
          </a:bodyPr>
          <a:lstStyle/>
          <a:p>
            <a:r>
              <a:rPr lang="en-GB" b="1" dirty="0" smtClean="0"/>
              <a:t>SIP-1 </a:t>
            </a:r>
            <a:r>
              <a:rPr lang="en-GB" b="1" dirty="0"/>
              <a:t>interface security </a:t>
            </a:r>
          </a:p>
          <a:p>
            <a:pPr lvl="1"/>
            <a:r>
              <a:rPr lang="en-GB" dirty="0"/>
              <a:t>The security mechanisms as specified in TS 33.203 [6] for Gm interface shall be used to provide confidentiality and integrity of signalling on SIP-1 interface. </a:t>
            </a:r>
          </a:p>
          <a:p>
            <a:r>
              <a:rPr lang="en-GB" b="1" dirty="0" smtClean="0"/>
              <a:t>HTTP-1 </a:t>
            </a:r>
            <a:r>
              <a:rPr lang="en-GB" b="1" dirty="0"/>
              <a:t>interface security </a:t>
            </a:r>
          </a:p>
          <a:p>
            <a:pPr lvl="1"/>
            <a:r>
              <a:rPr lang="en-GB" dirty="0"/>
              <a:t>The support of Transport Layer Security (TLS) on HTTP-1 is mandatory. The profile for TLS implementation and usage shall follow the provisions given in TS 33.310 [5], Annex E. </a:t>
            </a:r>
          </a:p>
          <a:p>
            <a:pPr lvl="1"/>
            <a:r>
              <a:rPr lang="en-GB" dirty="0"/>
              <a:t>If the PSK TLS based authentication mechanism is supported, the HTTP client in the MCPTT UE and the HTTP Proxy shall support the TLS version, PSK </a:t>
            </a:r>
            <a:r>
              <a:rPr lang="en-GB" dirty="0" err="1"/>
              <a:t>ciphersuites</a:t>
            </a:r>
            <a:r>
              <a:rPr lang="en-GB" dirty="0"/>
              <a:t> and TLS Extensions as specified in the TLS profile given in TS 33.310 [5], Annex E. The usage of pre-shared key </a:t>
            </a:r>
            <a:r>
              <a:rPr lang="en-GB" dirty="0" err="1"/>
              <a:t>ciphersuites</a:t>
            </a:r>
            <a:r>
              <a:rPr lang="en-GB" dirty="0"/>
              <a:t> for TLS is specified in the TLS profile given in TS 33.310 [5], Annex E.</a:t>
            </a:r>
          </a:p>
          <a:p>
            <a:endParaRPr lang="en-GB" dirty="0"/>
          </a:p>
        </p:txBody>
      </p:sp>
    </p:spTree>
    <p:extLst>
      <p:ext uri="{BB962C8B-B14F-4D97-AF65-F5344CB8AC3E}">
        <p14:creationId xmlns:p14="http://schemas.microsoft.com/office/powerpoint/2010/main" val="39809776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4624"/>
            <a:ext cx="8229600" cy="868958"/>
          </a:xfrm>
        </p:spPr>
        <p:txBody>
          <a:bodyPr>
            <a:normAutofit/>
          </a:bodyPr>
          <a:lstStyle/>
          <a:p>
            <a:r>
              <a:rPr lang="en-GB" dirty="0" smtClean="0"/>
              <a:t>Keying Material Architecture</a:t>
            </a:r>
            <a:endParaRPr lang="en-GB" dirty="0"/>
          </a:p>
        </p:txBody>
      </p:sp>
      <p:sp>
        <p:nvSpPr>
          <p:cNvPr id="3" name="Content Placeholder 2"/>
          <p:cNvSpPr>
            <a:spLocks noGrp="1"/>
          </p:cNvSpPr>
          <p:nvPr>
            <p:ph idx="1"/>
          </p:nvPr>
        </p:nvSpPr>
        <p:spPr>
          <a:xfrm>
            <a:off x="4860032" y="980728"/>
            <a:ext cx="3888432" cy="2188840"/>
          </a:xfrm>
        </p:spPr>
        <p:txBody>
          <a:bodyPr>
            <a:normAutofit fontScale="55000" lnSpcReduction="20000"/>
          </a:bodyPr>
          <a:lstStyle/>
          <a:p>
            <a:r>
              <a:rPr lang="en-GB" dirty="0" smtClean="0"/>
              <a:t>The MCPTT UE, Group Management Server and MCPTT Server can make a request for keying material over a secure connection.</a:t>
            </a:r>
          </a:p>
          <a:p>
            <a:r>
              <a:rPr lang="en-GB" dirty="0" smtClean="0"/>
              <a:t>MCPTT UE, MCPTT Server and GMS act as Key Management Clients requesting (KMC) keying material from a Key Management Server (KMS)</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7"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8" name="Object 7"/>
          <p:cNvGraphicFramePr>
            <a:graphicFrameLocks noChangeAspect="1"/>
          </p:cNvGraphicFramePr>
          <p:nvPr>
            <p:extLst>
              <p:ext uri="{D42A27DB-BD31-4B8C-83A1-F6EECF244321}">
                <p14:modId xmlns:p14="http://schemas.microsoft.com/office/powerpoint/2010/main" val="3042237652"/>
              </p:ext>
            </p:extLst>
          </p:nvPr>
        </p:nvGraphicFramePr>
        <p:xfrm>
          <a:off x="251520" y="1037481"/>
          <a:ext cx="4524375" cy="2924175"/>
        </p:xfrm>
        <a:graphic>
          <a:graphicData uri="http://schemas.openxmlformats.org/presentationml/2006/ole">
            <mc:AlternateContent xmlns:mc="http://schemas.openxmlformats.org/markup-compatibility/2006">
              <mc:Choice xmlns:v="urn:schemas-microsoft-com:vml" Requires="v">
                <p:oleObj spid="_x0000_s1057" name="Visio" r:id="rId3" imgW="6553080" imgH="4238805" progId="Visio.DrawingConvertable.15">
                  <p:embed/>
                </p:oleObj>
              </mc:Choice>
              <mc:Fallback>
                <p:oleObj name="Visio" r:id="rId3" imgW="6553080" imgH="4238805" progId="Visio.DrawingConvertable.15">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1037481"/>
                        <a:ext cx="4524375" cy="2924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Content Placeholder 2"/>
          <p:cNvSpPr txBox="1">
            <a:spLocks/>
          </p:cNvSpPr>
          <p:nvPr/>
        </p:nvSpPr>
        <p:spPr>
          <a:xfrm>
            <a:off x="179512" y="4077072"/>
            <a:ext cx="8640960" cy="2736304"/>
          </a:xfrm>
          <a:prstGeom prst="rect">
            <a:avLst/>
          </a:prstGeom>
        </p:spPr>
        <p:txBody>
          <a:bodyPr vert="horz" lIns="91440" tIns="45720" rIns="91440" bIns="45720" rtlCol="0">
            <a:normAutofit fontScale="4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dirty="0" smtClean="0"/>
              <a:t>Reference point CSC-8 (between key management server and the key management client within the MCPTT UE)</a:t>
            </a:r>
          </a:p>
          <a:p>
            <a:pPr lvl="1"/>
            <a:r>
              <a:rPr lang="en-GB" dirty="0" smtClean="0"/>
              <a:t>provides identity-specific key material to the MCPTT UE. CSC-8 shall use the HTTP-1 and HTTP-2 reference point.</a:t>
            </a:r>
          </a:p>
          <a:p>
            <a:r>
              <a:rPr lang="en-GB" dirty="0" smtClean="0"/>
              <a:t>Reference point CSC-9 (between the key management server and the key management client within the MCPTT Server)</a:t>
            </a:r>
          </a:p>
          <a:p>
            <a:pPr lvl="1"/>
            <a:r>
              <a:rPr lang="en-GB" dirty="0" smtClean="0"/>
              <a:t>is used, where necessary, to provide the MCPTT Server with identity-specific key material to allow the MCPTT Server to be involved in end-to-end secure communications. CSC-9 shall use the HTTP-1 and HTTP-2 reference point for the transport of key material.</a:t>
            </a:r>
          </a:p>
          <a:p>
            <a:r>
              <a:rPr lang="en-GB" dirty="0" smtClean="0"/>
              <a:t>Reference point CSC-10 (between the key management server and the key management client within a group management server)</a:t>
            </a:r>
          </a:p>
          <a:p>
            <a:pPr lvl="1"/>
            <a:r>
              <a:rPr lang="en-GB" dirty="0" smtClean="0"/>
              <a:t>The CSC-10 reference point is used to provide the group management server with identity-specific key material to allow the group management server to distribute key material to support group communications. CSC-10 shall use the HTTP-1, HTTP-2 and HTTP-3 signalling reference points for the transport of key material. </a:t>
            </a:r>
          </a:p>
          <a:p>
            <a:endParaRPr lang="en-GB" dirty="0"/>
          </a:p>
        </p:txBody>
      </p:sp>
    </p:spTree>
    <p:extLst>
      <p:ext uri="{BB962C8B-B14F-4D97-AF65-F5344CB8AC3E}">
        <p14:creationId xmlns:p14="http://schemas.microsoft.com/office/powerpoint/2010/main" val="73983402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592</TotalTime>
  <Words>4420</Words>
  <Application>Microsoft Office PowerPoint</Application>
  <PresentationFormat>On-screen Show (4:3)</PresentationFormat>
  <Paragraphs>227</Paragraphs>
  <Slides>33</Slides>
  <Notes>1</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33</vt:i4>
      </vt:variant>
    </vt:vector>
  </HeadingPairs>
  <TitlesOfParts>
    <vt:vector size="36" baseType="lpstr">
      <vt:lpstr>Office Theme</vt:lpstr>
      <vt:lpstr>Visio</vt:lpstr>
      <vt:lpstr>Microsoft Visio 2013 Drawing</vt:lpstr>
      <vt:lpstr>PowerPoint Presentation</vt:lpstr>
      <vt:lpstr>Scope of 24.382</vt:lpstr>
      <vt:lpstr>Contents</vt:lpstr>
      <vt:lpstr>Authentication and Authorisation</vt:lpstr>
      <vt:lpstr>MCPTT User Authentication</vt:lpstr>
      <vt:lpstr>OpenID Connect (OIDC) Example Using Username/Password </vt:lpstr>
      <vt:lpstr>Authentication for HTTP-1</vt:lpstr>
      <vt:lpstr>Signalling Plane Protection</vt:lpstr>
      <vt:lpstr>Keying Material Architecture</vt:lpstr>
      <vt:lpstr>Provisioning of Key Material</vt:lpstr>
      <vt:lpstr>Content of Keying Material</vt:lpstr>
      <vt:lpstr>Use of Keying Material to secure group call communication</vt:lpstr>
      <vt:lpstr>Use of Keying Material to secure group call communication</vt:lpstr>
      <vt:lpstr>Group Creation</vt:lpstr>
      <vt:lpstr>Dynamic Group Keying</vt:lpstr>
      <vt:lpstr>Group Re-grouping in multiple systems</vt:lpstr>
      <vt:lpstr>Group keying for media protection and floor control</vt:lpstr>
      <vt:lpstr>Derivation of SRTP/SRTCP master keys using GMK</vt:lpstr>
      <vt:lpstr>Private Call Key Distribution</vt:lpstr>
      <vt:lpstr>Private Call Key Distribution</vt:lpstr>
      <vt:lpstr>Security Procedures for Private Call (on-network)</vt:lpstr>
      <vt:lpstr>Security Procedures for Private Call (on-network)</vt:lpstr>
      <vt:lpstr>Security Procedures for Private Call (off-network)</vt:lpstr>
      <vt:lpstr>Derivation of SRTP/SRTCP master keys using PCK</vt:lpstr>
      <vt:lpstr>Protection of media stream (SRTP)</vt:lpstr>
      <vt:lpstr>SRTP Key Derivation</vt:lpstr>
      <vt:lpstr>Security procedures for media stream protection </vt:lpstr>
      <vt:lpstr>STRP Packet Format</vt:lpstr>
      <vt:lpstr>Protection of floor control signalling (SRTCP)</vt:lpstr>
      <vt:lpstr>Security mechanism for floor control protection</vt:lpstr>
      <vt:lpstr>Security procedures for floor control protection </vt:lpstr>
      <vt:lpstr>SRTCP Packet Format</vt:lpstr>
      <vt:lpstr>Inter/Intra-Domain Security</vt:lpstr>
    </vt:vector>
  </TitlesOfParts>
  <Company>SERI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Rapporteur</dc:creator>
  <cp:lastModifiedBy>SRUK-1</cp:lastModifiedBy>
  <cp:revision>41</cp:revision>
  <dcterms:created xsi:type="dcterms:W3CDTF">2015-12-03T13:18:32Z</dcterms:created>
  <dcterms:modified xsi:type="dcterms:W3CDTF">2016-01-29T13:05:55Z</dcterms:modified>
</cp:coreProperties>
</file>