
<file path=[Content_Types].xml><?xml version="1.0" encoding="utf-8"?>
<Types xmlns="http://schemas.openxmlformats.org/package/2006/content-types">
  <Default Extension="emf" ContentType="image/x-emf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76" r:id="rId1"/>
    <p:sldMasterId id="2147483772" r:id="rId2"/>
  </p:sldMasterIdLst>
  <p:notesMasterIdLst>
    <p:notesMasterId r:id="rId9"/>
  </p:notesMasterIdLst>
  <p:handoutMasterIdLst>
    <p:handoutMasterId r:id="rId10"/>
  </p:handoutMasterIdLst>
  <p:sldIdLst>
    <p:sldId id="319" r:id="rId3"/>
    <p:sldId id="368" r:id="rId4"/>
    <p:sldId id="369" r:id="rId5"/>
    <p:sldId id="373" r:id="rId6"/>
    <p:sldId id="377" r:id="rId7"/>
    <p:sldId id="285" r:id="rId8"/>
  </p:sldIdLst>
  <p:sldSz cx="12192000" cy="6858000"/>
  <p:notesSz cx="6794500" cy="9906000"/>
  <p:embeddedFontLst>
    <p:embeddedFont>
      <p:font typeface="Ericsson Capital TT" panose="02000503000000020004" pitchFamily="2" charset="0"/>
      <p:regular r:id="rId11"/>
    </p:embeddedFont>
  </p:embeddedFontLst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E4275"/>
    <a:srgbClr val="00285F"/>
    <a:srgbClr val="8D92B4"/>
    <a:srgbClr val="007B78"/>
    <a:srgbClr val="00A9D4"/>
    <a:srgbClr val="8F3F7B"/>
    <a:srgbClr val="6600CC"/>
    <a:srgbClr val="F08A00"/>
    <a:srgbClr val="0000FF"/>
    <a:srgbClr val="89BA1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EB9631B5-78F2-41C9-869B-9F39066F8104}" styleName="Medium Style 3 - 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741" autoAdjust="0"/>
    <p:restoredTop sz="85438" autoAdjust="0"/>
  </p:normalViewPr>
  <p:slideViewPr>
    <p:cSldViewPr snapToGrid="0" snapToObjects="1">
      <p:cViewPr>
        <p:scale>
          <a:sx n="70" d="100"/>
          <a:sy n="70" d="100"/>
        </p:scale>
        <p:origin x="-570" y="-546"/>
      </p:cViewPr>
      <p:guideLst>
        <p:guide orient="horz" pos="2448"/>
        <p:guide orient="horz" pos="1136"/>
        <p:guide orient="horz" pos="150"/>
        <p:guide orient="horz" pos="3567"/>
        <p:guide orient="horz" pos="3844"/>
        <p:guide orient="horz" pos="4110"/>
        <p:guide orient="horz" pos="2546"/>
        <p:guide pos="333"/>
        <p:guide pos="4969"/>
        <p:guide pos="2711"/>
        <p:guide pos="5092"/>
        <p:guide pos="7355"/>
        <p:guide pos="2588"/>
        <p:guide pos="3780"/>
        <p:guide pos="390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0" d="100"/>
        <a:sy n="70" d="100"/>
      </p:scale>
      <p:origin x="0" y="0"/>
    </p:cViewPr>
  </p:sorterViewPr>
  <p:notesViewPr>
    <p:cSldViewPr snapToGrid="0" snapToObjects="1">
      <p:cViewPr varScale="1">
        <p:scale>
          <a:sx n="66" d="100"/>
          <a:sy n="66" d="100"/>
        </p:scale>
        <p:origin x="-2184" y="-114"/>
      </p:cViewPr>
      <p:guideLst>
        <p:guide orient="horz" pos="3120"/>
        <p:guide pos="214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font" Target="fonts/font1.fntdata"/><Relationship Id="rId5" Type="http://schemas.openxmlformats.org/officeDocument/2006/relationships/slide" Target="slides/slide3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2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3225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419" tIns="47710" rIns="95419" bIns="47710" numCol="1" anchor="t" anchorCtr="0" compatLnSpc="1">
            <a:prstTxWarp prst="textNoShape">
              <a:avLst/>
            </a:prstTxWarp>
          </a:bodyPr>
          <a:lstStyle>
            <a:lvl1pPr algn="l">
              <a:spcBef>
                <a:spcPct val="0"/>
              </a:spcBef>
              <a:defRPr sz="1200">
                <a:latin typeface="Arial" charset="0"/>
              </a:defRPr>
            </a:lvl1pPr>
          </a:lstStyle>
          <a:p>
            <a:pPr>
              <a:defRPr/>
            </a:pPr>
            <a:r>
              <a:rPr lang="en-US" smtClean="0"/>
              <a:t> </a:t>
            </a:r>
            <a:endParaRPr lang="en-US" dirty="0"/>
          </a:p>
        </p:txBody>
      </p:sp>
      <p:sp>
        <p:nvSpPr>
          <p:cNvPr id="798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49688" y="0"/>
            <a:ext cx="2943225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419" tIns="47710" rIns="95419" bIns="4771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r>
              <a:rPr lang="en-US" smtClean="0"/>
              <a:t> </a:t>
            </a:r>
            <a:endParaRPr lang="en-US" dirty="0"/>
          </a:p>
        </p:txBody>
      </p:sp>
      <p:sp>
        <p:nvSpPr>
          <p:cNvPr id="798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09113"/>
            <a:ext cx="2943225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419" tIns="47710" rIns="95419" bIns="47710" numCol="1" anchor="b" anchorCtr="0" compatLnSpc="1">
            <a:prstTxWarp prst="textNoShape">
              <a:avLst/>
            </a:prstTxWarp>
          </a:bodyPr>
          <a:lstStyle>
            <a:lvl1pPr algn="l">
              <a:spcBef>
                <a:spcPct val="0"/>
              </a:spcBef>
              <a:defRPr sz="1200">
                <a:latin typeface="Arial" charset="0"/>
              </a:defRPr>
            </a:lvl1pPr>
          </a:lstStyle>
          <a:p>
            <a:pPr>
              <a:defRPr/>
            </a:pPr>
            <a:r>
              <a:rPr lang="es-ES" smtClean="0"/>
              <a:t> </a:t>
            </a:r>
            <a:endParaRPr lang="en-US" dirty="0"/>
          </a:p>
        </p:txBody>
      </p:sp>
      <p:sp>
        <p:nvSpPr>
          <p:cNvPr id="798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49688" y="9409113"/>
            <a:ext cx="2943225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419" tIns="47710" rIns="95419" bIns="47710" numCol="1" anchor="b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200">
                <a:latin typeface="Arial" charset="0"/>
              </a:defRPr>
            </a:lvl1pPr>
          </a:lstStyle>
          <a:p>
            <a:pPr>
              <a:defRPr/>
            </a:pPr>
            <a:fld id="{81019568-B60F-4CBE-88F2-680FAACBC4B5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37384853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3225" cy="495300"/>
          </a:xfrm>
          <a:prstGeom prst="rect">
            <a:avLst/>
          </a:prstGeom>
        </p:spPr>
        <p:txBody>
          <a:bodyPr vert="horz" wrap="square" lIns="90334" tIns="45167" rIns="90334" bIns="45167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50000"/>
              </a:spcBef>
              <a:defRPr sz="1200">
                <a:latin typeface="Arial" charset="0"/>
              </a:defRPr>
            </a:lvl1pPr>
          </a:lstStyle>
          <a:p>
            <a:pPr>
              <a:defRPr/>
            </a:pPr>
            <a:r>
              <a:rPr lang="en-US" smtClean="0"/>
              <a:t> 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5"/>
          </p:nvPr>
        </p:nvSpPr>
        <p:spPr>
          <a:xfrm>
            <a:off x="3849688" y="9409113"/>
            <a:ext cx="2943225" cy="495300"/>
          </a:xfrm>
          <a:prstGeom prst="rect">
            <a:avLst/>
          </a:prstGeom>
        </p:spPr>
        <p:txBody>
          <a:bodyPr vert="horz" lIns="90334" tIns="45167" rIns="90334" bIns="45167" rtlCol="0" anchor="b"/>
          <a:lstStyle>
            <a:lvl1pPr algn="r">
              <a:spcBef>
                <a:spcPct val="50000"/>
              </a:spcBef>
              <a:defRPr sz="1200">
                <a:latin typeface="Arial" charset="0"/>
              </a:defRPr>
            </a:lvl1pPr>
          </a:lstStyle>
          <a:p>
            <a:pPr>
              <a:defRPr/>
            </a:pPr>
            <a:fld id="{F00B8ED0-748B-40EF-BDCC-83607D05A0A1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3225" cy="495300"/>
          </a:xfrm>
          <a:prstGeom prst="rect">
            <a:avLst/>
          </a:prstGeom>
        </p:spPr>
        <p:txBody>
          <a:bodyPr vert="horz" wrap="square" lIns="90334" tIns="45167" rIns="90334" bIns="45167" numCol="1" anchor="t" anchorCtr="0" compatLnSpc="1">
            <a:prstTxWarp prst="textNoShape">
              <a:avLst/>
            </a:prstTxWarp>
          </a:bodyPr>
          <a:lstStyle>
            <a:lvl1pPr algn="l">
              <a:spcBef>
                <a:spcPct val="50000"/>
              </a:spcBef>
              <a:defRPr sz="1200">
                <a:latin typeface="Arial" charset="0"/>
              </a:defRPr>
            </a:lvl1pPr>
          </a:lstStyle>
          <a:p>
            <a:pPr>
              <a:defRPr/>
            </a:pPr>
            <a:r>
              <a:rPr lang="en-US" smtClean="0"/>
              <a:t> </a:t>
            </a:r>
            <a:endParaRPr lang="en-US" dirty="0"/>
          </a:p>
        </p:txBody>
      </p:sp>
      <p:sp>
        <p:nvSpPr>
          <p:cNvPr id="5" name="Slide Image Placeholder 4"/>
          <p:cNvSpPr>
            <a:spLocks noGrp="1" noRot="1" noChangeAspect="1"/>
          </p:cNvSpPr>
          <p:nvPr>
            <p:ph type="sldImg" idx="2"/>
          </p:nvPr>
        </p:nvSpPr>
        <p:spPr>
          <a:xfrm>
            <a:off x="95250" y="742950"/>
            <a:ext cx="6604000" cy="37147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0334" tIns="45167" rIns="90334" bIns="45167" rtlCol="0" anchor="ctr"/>
          <a:lstStyle/>
          <a:p>
            <a:pPr lvl="0"/>
            <a:endParaRPr lang="en-US" noProof="0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09113"/>
            <a:ext cx="2943225" cy="495300"/>
          </a:xfrm>
          <a:prstGeom prst="rect">
            <a:avLst/>
          </a:prstGeom>
        </p:spPr>
        <p:txBody>
          <a:bodyPr vert="horz" wrap="square" lIns="90334" tIns="45167" rIns="90334" bIns="45167" numCol="1" anchor="b" anchorCtr="0" compatLnSpc="1">
            <a:prstTxWarp prst="textNoShape">
              <a:avLst/>
            </a:prstTxWarp>
          </a:bodyPr>
          <a:lstStyle>
            <a:lvl1pPr algn="l">
              <a:spcBef>
                <a:spcPct val="50000"/>
              </a:spcBef>
              <a:defRPr sz="1200">
                <a:latin typeface="Arial" charset="0"/>
              </a:defRPr>
            </a:lvl1pPr>
          </a:lstStyle>
          <a:p>
            <a:pPr>
              <a:defRPr/>
            </a:pPr>
            <a:r>
              <a:rPr lang="es-ES" smtClean="0"/>
              <a:t> </a:t>
            </a:r>
            <a:endParaRPr lang="en-US" dirty="0"/>
          </a:p>
        </p:txBody>
      </p:sp>
      <p:sp>
        <p:nvSpPr>
          <p:cNvPr id="7" name="Notes Placeholder 6"/>
          <p:cNvSpPr>
            <a:spLocks noGrp="1"/>
          </p:cNvSpPr>
          <p:nvPr>
            <p:ph type="body" sz="quarter" idx="3"/>
          </p:nvPr>
        </p:nvSpPr>
        <p:spPr>
          <a:xfrm>
            <a:off x="679450" y="4705350"/>
            <a:ext cx="5435600" cy="4457700"/>
          </a:xfrm>
          <a:prstGeom prst="rect">
            <a:avLst/>
          </a:prstGeom>
        </p:spPr>
        <p:txBody>
          <a:bodyPr vert="horz" wrap="square" lIns="90334" tIns="45167" rIns="90334" bIns="45167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499964546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7651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sv-SE" dirty="0" smtClean="0"/>
          </a:p>
        </p:txBody>
      </p:sp>
      <p:sp>
        <p:nvSpPr>
          <p:cNvPr id="27652" name="Date Placeholder 4"/>
          <p:cNvSpPr>
            <a:spLocks noGrp="1"/>
          </p:cNvSpPr>
          <p:nvPr>
            <p:ph type="dt" sz="quarter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1pPr>
            <a:lvl2pPr marL="733425" indent="-280988"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2pPr>
            <a:lvl3pPr marL="1128713" indent="-225425"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3pPr>
            <a:lvl4pPr marL="1579563" indent="-225425"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4pPr>
            <a:lvl5pPr marL="2032000" indent="-225425"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5pPr>
            <a:lvl6pPr marL="2489200" indent="-2254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46400" indent="-2254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03600" indent="-2254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60800" indent="-2254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>
              <a:spcBef>
                <a:spcPct val="50000"/>
              </a:spcBef>
            </a:pPr>
            <a:r>
              <a:rPr lang="en-US" altLang="sv-SE" sz="1100" smtClean="0"/>
              <a:t> </a:t>
            </a:r>
            <a:endParaRPr lang="en-US" altLang="sv-SE" sz="1100" dirty="0" smtClean="0"/>
          </a:p>
        </p:txBody>
      </p:sp>
      <p:sp>
        <p:nvSpPr>
          <p:cNvPr id="27653" name="Footer Placeholder 5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1pPr>
            <a:lvl2pPr marL="733425" indent="-280988"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2pPr>
            <a:lvl3pPr marL="1128713" indent="-225425"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3pPr>
            <a:lvl4pPr marL="1579563" indent="-225425"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4pPr>
            <a:lvl5pPr marL="2032000" indent="-225425"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5pPr>
            <a:lvl6pPr marL="2489200" indent="-2254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46400" indent="-2254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03600" indent="-2254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60800" indent="-2254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s-ES" altLang="sv-SE" sz="1100" smtClean="0"/>
              <a:t> </a:t>
            </a:r>
            <a:endParaRPr lang="en-US" altLang="sv-SE" sz="1100" dirty="0" smtClean="0"/>
          </a:p>
        </p:txBody>
      </p:sp>
      <p:sp>
        <p:nvSpPr>
          <p:cNvPr id="27654" name="Slide Number Placeholder 7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1pPr>
            <a:lvl2pPr marL="733425" indent="-280988"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2pPr>
            <a:lvl3pPr marL="1128713" indent="-225425"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3pPr>
            <a:lvl4pPr marL="1579563" indent="-225425"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4pPr>
            <a:lvl5pPr marL="2032000" indent="-225425"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5pPr>
            <a:lvl6pPr marL="2489200" indent="-2254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46400" indent="-2254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03600" indent="-2254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60800" indent="-2254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>
              <a:spcBef>
                <a:spcPct val="50000"/>
              </a:spcBef>
            </a:pPr>
            <a:fld id="{B20D1D66-0AD7-4B5B-BC47-5C66587EE72E}" type="slidenum">
              <a:rPr lang="en-US" altLang="sv-SE" sz="1100" smtClean="0"/>
              <a:t>1</a:t>
            </a:fld>
            <a:endParaRPr lang="en-US" altLang="sv-SE" sz="1100" dirty="0" smtClean="0"/>
          </a:p>
        </p:txBody>
      </p:sp>
      <p:sp>
        <p:nvSpPr>
          <p:cNvPr id="27655" name="Header Placeholder 8"/>
          <p:cNvSpPr>
            <a:spLocks noGrp="1"/>
          </p:cNvSpPr>
          <p:nvPr>
            <p:ph type="hdr" sz="quarter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1pPr>
            <a:lvl2pPr marL="733425" indent="-280988"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2pPr>
            <a:lvl3pPr marL="1128713" indent="-225425"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3pPr>
            <a:lvl4pPr marL="1579563" indent="-225425"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4pPr>
            <a:lvl5pPr marL="2032000" indent="-225425"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5pPr>
            <a:lvl6pPr marL="2489200" indent="-2254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46400" indent="-2254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03600" indent="-2254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60800" indent="-2254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sv-SE" sz="1100" smtClean="0"/>
              <a:t> </a:t>
            </a:r>
            <a:endParaRPr lang="en-US" altLang="sv-SE" sz="1100" dirty="0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4ABAD5D-0D4F-4222-83DB-C2D78C15650E}" type="slidenum">
              <a:rPr lang="en-US" smtClean="0"/>
              <a:t>2</a:t>
            </a:fld>
            <a:endParaRPr lang="en-US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 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pPr>
              <a:defRPr/>
            </a:pPr>
            <a:r>
              <a:rPr lang="es-ES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5668247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7312981F-6D20-4725-BF20-48432BCF5CF9}" type="slidenum">
              <a:rPr lang="en-US" smtClean="0"/>
              <a:t>3</a:t>
            </a:fld>
            <a:endParaRPr lang="en-US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 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pPr>
              <a:defRPr/>
            </a:pPr>
            <a:r>
              <a:rPr lang="es-ES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35769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128746E9-C5A2-400C-A9DB-2EF859F1FA04}" type="slidenum">
              <a:rPr lang="en-US" smtClean="0"/>
              <a:t>4</a:t>
            </a:fld>
            <a:endParaRPr lang="en-US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 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pPr>
              <a:defRPr/>
            </a:pPr>
            <a:r>
              <a:rPr lang="es-ES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35769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0342F1F9-6EA9-4465-940C-45148EC0A0CF}" type="slidenum">
              <a:rPr lang="en-US" smtClean="0"/>
              <a:t>5</a:t>
            </a:fld>
            <a:endParaRPr lang="en-US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 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pPr>
              <a:defRPr/>
            </a:pPr>
            <a:r>
              <a:rPr lang="es-ES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7083253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Date Placeholder 1"/>
          <p:cNvSpPr>
            <a:spLocks noGrp="1"/>
          </p:cNvSpPr>
          <p:nvPr>
            <p:ph type="dt" sz="quarter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1pPr>
            <a:lvl2pPr marL="733425" indent="-280988"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2pPr>
            <a:lvl3pPr marL="1128713" indent="-225425"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3pPr>
            <a:lvl4pPr marL="1579563" indent="-225425"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4pPr>
            <a:lvl5pPr marL="2032000" indent="-225425"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5pPr>
            <a:lvl6pPr marL="2489200" indent="-2254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46400" indent="-2254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03600" indent="-2254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60800" indent="-2254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>
              <a:spcBef>
                <a:spcPct val="50000"/>
              </a:spcBef>
            </a:pPr>
            <a:r>
              <a:rPr lang="en-US" altLang="sv-SE" smtClean="0"/>
              <a:t> </a:t>
            </a:r>
            <a:endParaRPr lang="en-US" altLang="sv-SE" dirty="0" smtClean="0"/>
          </a:p>
        </p:txBody>
      </p:sp>
      <p:sp>
        <p:nvSpPr>
          <p:cNvPr id="36867" name="Slide Number Placeholder 2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1pPr>
            <a:lvl2pPr marL="733425" indent="-280988"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2pPr>
            <a:lvl3pPr marL="1128713" indent="-225425"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3pPr>
            <a:lvl4pPr marL="1579563" indent="-225425"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4pPr>
            <a:lvl5pPr marL="2032000" indent="-225425"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5pPr>
            <a:lvl6pPr marL="2489200" indent="-2254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46400" indent="-2254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03600" indent="-2254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60800" indent="-2254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>
              <a:spcBef>
                <a:spcPct val="50000"/>
              </a:spcBef>
            </a:pPr>
            <a:fld id="{ADF876C2-1B2E-48C5-B18A-E6E90C1E8FB4}" type="slidenum">
              <a:rPr lang="en-US" altLang="sv-SE" smtClean="0"/>
              <a:t>6</a:t>
            </a:fld>
            <a:endParaRPr lang="en-US" altLang="sv-SE" dirty="0" smtClean="0"/>
          </a:p>
        </p:txBody>
      </p:sp>
      <p:sp>
        <p:nvSpPr>
          <p:cNvPr id="36868" name="Header Placeholder 3"/>
          <p:cNvSpPr>
            <a:spLocks noGrp="1"/>
          </p:cNvSpPr>
          <p:nvPr>
            <p:ph type="hdr" sz="quarter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1pPr>
            <a:lvl2pPr marL="733425" indent="-280988"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2pPr>
            <a:lvl3pPr marL="1128713" indent="-225425"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3pPr>
            <a:lvl4pPr marL="1579563" indent="-225425"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4pPr>
            <a:lvl5pPr marL="2032000" indent="-225425"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5pPr>
            <a:lvl6pPr marL="2489200" indent="-2254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46400" indent="-2254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03600" indent="-2254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60800" indent="-2254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sv-SE" smtClean="0"/>
              <a:t> </a:t>
            </a:r>
            <a:endParaRPr lang="en-US" altLang="sv-SE" dirty="0" smtClean="0"/>
          </a:p>
        </p:txBody>
      </p:sp>
      <p:sp>
        <p:nvSpPr>
          <p:cNvPr id="36869" name="Footer Placeholder 5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1pPr>
            <a:lvl2pPr marL="733425" indent="-280988"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2pPr>
            <a:lvl3pPr marL="1128713" indent="-225425"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3pPr>
            <a:lvl4pPr marL="1579563" indent="-225425"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4pPr>
            <a:lvl5pPr marL="2032000" indent="-225425"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5pPr>
            <a:lvl6pPr marL="2489200" indent="-2254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46400" indent="-2254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03600" indent="-2254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60800" indent="-2254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s-ES" altLang="sv-SE" smtClean="0"/>
              <a:t> </a:t>
            </a:r>
            <a:endParaRPr lang="en-US" altLang="sv-SE" dirty="0" smtClean="0"/>
          </a:p>
        </p:txBody>
      </p:sp>
      <p:sp>
        <p:nvSpPr>
          <p:cNvPr id="36870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6871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sv-SE" altLang="sv-SE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LeftInfo"/>
          <p:cNvSpPr txBox="1">
            <a:spLocks noChangeArrowheads="1"/>
          </p:cNvSpPr>
          <p:nvPr/>
        </p:nvSpPr>
        <p:spPr bwMode="auto">
          <a:xfrm>
            <a:off x="-2019300" y="2828925"/>
            <a:ext cx="1968500" cy="341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>
              <a:defRPr/>
            </a:pPr>
            <a:r>
              <a:rPr lang="en-US" sz="1200" dirty="0" smtClean="0">
                <a:solidFill>
                  <a:srgbClr val="FFFFFF"/>
                </a:solidFill>
              </a:rPr>
              <a:t>Slide title</a:t>
            </a:r>
          </a:p>
          <a:p>
            <a:pPr algn="r" eaLnBrk="1" hangingPunct="1">
              <a:defRPr/>
            </a:pPr>
            <a:r>
              <a:rPr lang="en-US" sz="1200" dirty="0" smtClean="0">
                <a:solidFill>
                  <a:srgbClr val="FFFFFF"/>
                </a:solidFill>
              </a:rPr>
              <a:t>70 pt</a:t>
            </a:r>
          </a:p>
          <a:p>
            <a:pPr algn="r" eaLnBrk="1" hangingPunct="1">
              <a:defRPr/>
            </a:pPr>
            <a:endParaRPr lang="en-US" sz="1200" dirty="0" smtClean="0">
              <a:solidFill>
                <a:srgbClr val="FFFFFF"/>
              </a:solidFill>
            </a:endParaRPr>
          </a:p>
          <a:p>
            <a:pPr algn="r" eaLnBrk="1" hangingPunct="1">
              <a:defRPr/>
            </a:pPr>
            <a:endParaRPr lang="en-US" sz="1200" dirty="0" smtClean="0">
              <a:solidFill>
                <a:srgbClr val="FFFFFF"/>
              </a:solidFill>
            </a:endParaRPr>
          </a:p>
          <a:p>
            <a:pPr algn="r" eaLnBrk="1" hangingPunct="1">
              <a:defRPr/>
            </a:pPr>
            <a:endParaRPr lang="en-US" sz="1200" dirty="0" smtClean="0">
              <a:solidFill>
                <a:srgbClr val="FFFFFF"/>
              </a:solidFill>
            </a:endParaRPr>
          </a:p>
          <a:p>
            <a:pPr algn="r" eaLnBrk="1" hangingPunct="1">
              <a:defRPr/>
            </a:pPr>
            <a:r>
              <a:rPr lang="en-US" sz="1200" dirty="0" smtClean="0">
                <a:solidFill>
                  <a:srgbClr val="9FB7D3"/>
                </a:solidFill>
              </a:rPr>
              <a:t>CAPITALS</a:t>
            </a:r>
          </a:p>
          <a:p>
            <a:pPr algn="r" eaLnBrk="1" hangingPunct="1">
              <a:defRPr/>
            </a:pPr>
            <a:endParaRPr lang="en-US" sz="1200" dirty="0" smtClean="0">
              <a:solidFill>
                <a:srgbClr val="FFFFFF"/>
              </a:solidFill>
            </a:endParaRPr>
          </a:p>
          <a:p>
            <a:pPr algn="r" eaLnBrk="1" hangingPunct="1">
              <a:defRPr/>
            </a:pPr>
            <a:endParaRPr lang="en-US" sz="1200" dirty="0" smtClean="0">
              <a:solidFill>
                <a:srgbClr val="FFFFFF"/>
              </a:solidFill>
            </a:endParaRPr>
          </a:p>
          <a:p>
            <a:pPr algn="r" eaLnBrk="1" hangingPunct="1">
              <a:defRPr/>
            </a:pPr>
            <a:endParaRPr lang="en-US" sz="1200" dirty="0" smtClean="0">
              <a:solidFill>
                <a:srgbClr val="FFFFFF"/>
              </a:solidFill>
            </a:endParaRPr>
          </a:p>
          <a:p>
            <a:pPr algn="r" eaLnBrk="1" hangingPunct="1">
              <a:defRPr/>
            </a:pPr>
            <a:endParaRPr lang="en-US" sz="1200" dirty="0" smtClean="0">
              <a:solidFill>
                <a:srgbClr val="FFFFFF"/>
              </a:solidFill>
            </a:endParaRPr>
          </a:p>
          <a:p>
            <a:pPr algn="r" eaLnBrk="1" hangingPunct="1">
              <a:defRPr/>
            </a:pPr>
            <a:endParaRPr lang="en-US" sz="1200" dirty="0" smtClean="0">
              <a:solidFill>
                <a:srgbClr val="FFFFFF"/>
              </a:solidFill>
            </a:endParaRPr>
          </a:p>
          <a:p>
            <a:pPr algn="r" eaLnBrk="1" hangingPunct="1">
              <a:defRPr/>
            </a:pPr>
            <a:endParaRPr lang="en-US" sz="1200" dirty="0" smtClean="0">
              <a:solidFill>
                <a:srgbClr val="FFFFFF"/>
              </a:solidFill>
            </a:endParaRPr>
          </a:p>
          <a:p>
            <a:pPr algn="r" eaLnBrk="1" hangingPunct="1">
              <a:defRPr/>
            </a:pPr>
            <a:endParaRPr lang="en-US" sz="1200" dirty="0" smtClean="0">
              <a:solidFill>
                <a:srgbClr val="FFFFFF"/>
              </a:solidFill>
            </a:endParaRPr>
          </a:p>
          <a:p>
            <a:pPr algn="r" eaLnBrk="1" hangingPunct="1">
              <a:defRPr/>
            </a:pPr>
            <a:endParaRPr lang="en-US" sz="1200" dirty="0" smtClean="0">
              <a:solidFill>
                <a:srgbClr val="FFFFFF"/>
              </a:solidFill>
            </a:endParaRPr>
          </a:p>
          <a:p>
            <a:pPr algn="r" eaLnBrk="1" hangingPunct="1">
              <a:defRPr/>
            </a:pPr>
            <a:endParaRPr lang="en-US" sz="1200" dirty="0" smtClean="0">
              <a:solidFill>
                <a:srgbClr val="FFFFFF"/>
              </a:solidFill>
            </a:endParaRPr>
          </a:p>
          <a:p>
            <a:pPr algn="r" eaLnBrk="1" hangingPunct="1">
              <a:defRPr/>
            </a:pPr>
            <a:r>
              <a:rPr lang="en-US" sz="1200" dirty="0" smtClean="0">
                <a:solidFill>
                  <a:srgbClr val="FFFFFF"/>
                </a:solidFill>
              </a:rPr>
              <a:t>Slide subtitle </a:t>
            </a:r>
          </a:p>
          <a:p>
            <a:pPr algn="r" eaLnBrk="1" hangingPunct="1">
              <a:defRPr/>
            </a:pPr>
            <a:r>
              <a:rPr lang="en-US" sz="1200" dirty="0" smtClean="0">
                <a:solidFill>
                  <a:srgbClr val="FFFFFF"/>
                </a:solidFill>
              </a:rPr>
              <a:t>minimum 30 pt</a:t>
            </a:r>
          </a:p>
          <a:p>
            <a:pPr algn="r" eaLnBrk="1" hangingPunct="1">
              <a:defRPr/>
            </a:pPr>
            <a:endParaRPr lang="en-GB" sz="1200" dirty="0" smtClean="0">
              <a:solidFill>
                <a:schemeClr val="bg1"/>
              </a:solidFill>
            </a:endParaRPr>
          </a:p>
        </p:txBody>
      </p:sp>
      <p:pic>
        <p:nvPicPr>
          <p:cNvPr id="5" name="Logo2011" descr="Ericsson_Logo_Vertical_MSPowerPoint"/>
          <p:cNvPicPr>
            <a:picLocks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28313" y="431800"/>
            <a:ext cx="1027112" cy="900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707" name="Rectangle 11"/>
          <p:cNvSpPr>
            <a:spLocks noGrp="1" noChangeArrowheads="1"/>
          </p:cNvSpPr>
          <p:nvPr>
            <p:ph type="ctrTitle" sz="quarter"/>
          </p:nvPr>
        </p:nvSpPr>
        <p:spPr>
          <a:xfrm>
            <a:off x="524933" y="1808164"/>
            <a:ext cx="11135784" cy="2840037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40" tIns="45720" rIns="91440" bIns="45720"/>
          <a:lstStyle>
            <a:lvl1pPr>
              <a:defRPr sz="7000" smtClean="0">
                <a:latin typeface="Ericsson Capital TT" pitchFamily="2" charset="0"/>
              </a:defRPr>
            </a:lvl1pPr>
          </a:lstStyle>
          <a:p>
            <a:pPr lvl="0"/>
            <a:r>
              <a:rPr lang="en-US" noProof="0" smtClean="0"/>
              <a:t>Click to add Title</a:t>
            </a:r>
          </a:p>
        </p:txBody>
      </p:sp>
      <p:sp>
        <p:nvSpPr>
          <p:cNvPr id="29708" name="Rectangle 12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524934" y="5137150"/>
            <a:ext cx="11140017" cy="1385888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40" tIns="45720" rIns="91440" bIns="45720" anchor="b"/>
          <a:lstStyle>
            <a:lvl1pPr marL="0" indent="0">
              <a:buFont typeface="Arial" charset="0"/>
              <a:buNone/>
              <a:defRPr sz="3000" smtClean="0"/>
            </a:lvl1pPr>
          </a:lstStyle>
          <a:p>
            <a:pPr lvl="0"/>
            <a:r>
              <a:rPr lang="en-US" noProof="0" smtClean="0"/>
              <a:t>Click to Add subtitle</a:t>
            </a:r>
          </a:p>
        </p:txBody>
      </p:sp>
    </p:spTree>
    <p:extLst>
      <p:ext uri="{BB962C8B-B14F-4D97-AF65-F5344CB8AC3E}">
        <p14:creationId xmlns:p14="http://schemas.microsoft.com/office/powerpoint/2010/main" val="1888055837"/>
      </p:ext>
    </p:extLst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two horizontal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/>
          <p:cNvSpPr>
            <a:spLocks noGrp="1"/>
          </p:cNvSpPr>
          <p:nvPr>
            <p:ph sz="quarter" idx="11"/>
          </p:nvPr>
        </p:nvSpPr>
        <p:spPr>
          <a:xfrm>
            <a:off x="524934" y="4010025"/>
            <a:ext cx="11140017" cy="2070100"/>
          </a:xfrm>
        </p:spPr>
        <p:txBody>
          <a:bodyPr/>
          <a:lstStyle/>
          <a:p>
            <a:pPr lvl="0"/>
            <a:r>
              <a:rPr lang="en-US" dirty="0" err="1" smtClean="0"/>
              <a:t>Click to edit Master text styles</a:t>
            </a:r>
          </a:p>
          <a:p>
            <a:pPr lvl="1"/>
            <a:r>
              <a:rPr lang="en-US" dirty="0" err="1" smtClean="0"/>
              <a:t>Second level</a:t>
            </a:r>
          </a:p>
          <a:p>
            <a:pPr lvl="2"/>
            <a:r>
              <a:rPr lang="en-US" dirty="0" err="1" smtClean="0"/>
              <a:t>Third level</a:t>
            </a:r>
          </a:p>
          <a:p>
            <a:pPr lvl="3"/>
            <a:r>
              <a:rPr lang="en-US" dirty="0" err="1" smtClean="0"/>
              <a:t>Fourth level</a:t>
            </a:r>
          </a:p>
          <a:p>
            <a:pPr lvl="4"/>
            <a:r>
              <a:rPr lang="en-US" dirty="0" err="1" smtClean="0"/>
              <a:t>Fifth level</a:t>
            </a:r>
            <a:endParaRPr lang="en-US" dirty="0" smtClean="0"/>
          </a:p>
        </p:txBody>
      </p:sp>
      <p:sp>
        <p:nvSpPr>
          <p:cNvPr id="5" name="Content Placeholder 1"/>
          <p:cNvSpPr>
            <a:spLocks noGrp="1"/>
          </p:cNvSpPr>
          <p:nvPr>
            <p:ph sz="quarter" idx="10"/>
          </p:nvPr>
        </p:nvSpPr>
        <p:spPr>
          <a:xfrm>
            <a:off x="524935" y="1795463"/>
            <a:ext cx="11140016" cy="2070100"/>
          </a:xfrm>
        </p:spPr>
        <p:txBody>
          <a:bodyPr/>
          <a:lstStyle/>
          <a:p>
            <a:pPr lvl="0"/>
            <a:r>
              <a:rPr lang="en-US" dirty="0" err="1" smtClean="0"/>
              <a:t>Click to edit Master text styles</a:t>
            </a:r>
          </a:p>
          <a:p>
            <a:pPr lvl="1"/>
            <a:r>
              <a:rPr lang="en-US" dirty="0" err="1" smtClean="0"/>
              <a:t>Second level</a:t>
            </a:r>
          </a:p>
          <a:p>
            <a:pPr lvl="2"/>
            <a:r>
              <a:rPr lang="en-US" dirty="0" err="1" smtClean="0"/>
              <a:t>Third level</a:t>
            </a:r>
          </a:p>
          <a:p>
            <a:pPr lvl="3"/>
            <a:r>
              <a:rPr lang="en-US" dirty="0" err="1" smtClean="0"/>
              <a:t>Fourth level</a:t>
            </a:r>
          </a:p>
          <a:p>
            <a:pPr lvl="4"/>
            <a:r>
              <a:rPr lang="en-US" dirty="0" err="1" smtClean="0"/>
              <a:t>Fifth level</a:t>
            </a:r>
            <a:endParaRPr lang="en-US" dirty="0" smtClean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094867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Content over two content p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3"/>
          <p:cNvSpPr>
            <a:spLocks noGrp="1"/>
          </p:cNvSpPr>
          <p:nvPr>
            <p:ph sz="quarter" idx="11"/>
          </p:nvPr>
        </p:nvSpPr>
        <p:spPr>
          <a:xfrm>
            <a:off x="6193367" y="4010025"/>
            <a:ext cx="5471584" cy="2070100"/>
          </a:xfrm>
        </p:spPr>
        <p:txBody>
          <a:bodyPr/>
          <a:lstStyle/>
          <a:p>
            <a:pPr lvl="0"/>
            <a:r>
              <a:rPr lang="en-US" dirty="0" err="1" smtClean="0"/>
              <a:t>Click to edit Master text styles</a:t>
            </a:r>
          </a:p>
          <a:p>
            <a:pPr lvl="1"/>
            <a:r>
              <a:rPr lang="en-US" dirty="0" err="1" smtClean="0"/>
              <a:t>Second level</a:t>
            </a:r>
          </a:p>
          <a:p>
            <a:pPr lvl="2"/>
            <a:r>
              <a:rPr lang="en-US" dirty="0" err="1" smtClean="0"/>
              <a:t>Third level</a:t>
            </a:r>
          </a:p>
          <a:p>
            <a:pPr lvl="3"/>
            <a:r>
              <a:rPr lang="en-US" dirty="0" err="1" smtClean="0"/>
              <a:t>Fourth level</a:t>
            </a:r>
          </a:p>
          <a:p>
            <a:pPr lvl="4"/>
            <a:r>
              <a:rPr lang="en-US" dirty="0" err="1" smtClean="0"/>
              <a:t>Fifth level</a:t>
            </a:r>
            <a:endParaRPr lang="en-US" dirty="0" smtClean="0"/>
          </a:p>
        </p:txBody>
      </p:sp>
      <p:sp>
        <p:nvSpPr>
          <p:cNvPr id="8" name="Content Placeholder 2"/>
          <p:cNvSpPr>
            <a:spLocks noGrp="1"/>
          </p:cNvSpPr>
          <p:nvPr>
            <p:ph sz="quarter" idx="12"/>
          </p:nvPr>
        </p:nvSpPr>
        <p:spPr>
          <a:xfrm>
            <a:off x="524934" y="4010025"/>
            <a:ext cx="5473700" cy="2070100"/>
          </a:xfrm>
        </p:spPr>
        <p:txBody>
          <a:bodyPr/>
          <a:lstStyle/>
          <a:p>
            <a:pPr lvl="0"/>
            <a:r>
              <a:rPr lang="en-US" dirty="0" err="1" smtClean="0"/>
              <a:t>Click to edit Master text styles</a:t>
            </a:r>
          </a:p>
          <a:p>
            <a:pPr lvl="1"/>
            <a:r>
              <a:rPr lang="en-US" dirty="0" err="1" smtClean="0"/>
              <a:t>Second level</a:t>
            </a:r>
          </a:p>
          <a:p>
            <a:pPr lvl="2"/>
            <a:r>
              <a:rPr lang="en-US" dirty="0" err="1" smtClean="0"/>
              <a:t>Third level</a:t>
            </a:r>
          </a:p>
          <a:p>
            <a:pPr lvl="3"/>
            <a:r>
              <a:rPr lang="en-US" dirty="0" err="1" smtClean="0"/>
              <a:t>Fourth level</a:t>
            </a:r>
          </a:p>
          <a:p>
            <a:pPr lvl="4"/>
            <a:r>
              <a:rPr lang="en-US" dirty="0" err="1" smtClean="0"/>
              <a:t>Fifth level</a:t>
            </a:r>
            <a:endParaRPr lang="en-US" dirty="0" smtClean="0"/>
          </a:p>
        </p:txBody>
      </p:sp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529167" y="1795463"/>
            <a:ext cx="11135784" cy="2070100"/>
          </a:xfrm>
        </p:spPr>
        <p:txBody>
          <a:bodyPr/>
          <a:lstStyle/>
          <a:p>
            <a:pPr lvl="0"/>
            <a:r>
              <a:rPr lang="en-US" dirty="0" err="1" smtClean="0"/>
              <a:t>Click to edit Master text styles</a:t>
            </a:r>
          </a:p>
          <a:p>
            <a:pPr lvl="1"/>
            <a:r>
              <a:rPr lang="en-US" dirty="0" err="1" smtClean="0"/>
              <a:t>Second level</a:t>
            </a:r>
          </a:p>
          <a:p>
            <a:pPr lvl="2"/>
            <a:r>
              <a:rPr lang="en-US" dirty="0" err="1" smtClean="0"/>
              <a:t>Third level</a:t>
            </a:r>
          </a:p>
          <a:p>
            <a:pPr lvl="3"/>
            <a:r>
              <a:rPr lang="en-US" dirty="0" err="1" smtClean="0"/>
              <a:t>Fourth level</a:t>
            </a:r>
          </a:p>
          <a:p>
            <a:pPr lvl="4"/>
            <a:r>
              <a:rPr lang="en-US" dirty="0" err="1" smtClean="0"/>
              <a:t>Fifth level</a:t>
            </a:r>
            <a:endParaRPr lang="en-US" dirty="0" smtClean="0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6600485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two content parts over content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/>
          </p:nvPr>
        </p:nvSpPr>
        <p:spPr>
          <a:xfrm>
            <a:off x="524934" y="4010025"/>
            <a:ext cx="11140017" cy="2070100"/>
          </a:xfrm>
        </p:spPr>
        <p:txBody>
          <a:bodyPr/>
          <a:lstStyle/>
          <a:p>
            <a:pPr lvl="0"/>
            <a:r>
              <a:rPr lang="en-US" dirty="0" err="1" smtClean="0"/>
              <a:t>Click to edit Master text styles</a:t>
            </a:r>
          </a:p>
          <a:p>
            <a:pPr lvl="1"/>
            <a:r>
              <a:rPr lang="en-US" dirty="0" err="1" smtClean="0"/>
              <a:t>Second level</a:t>
            </a:r>
          </a:p>
          <a:p>
            <a:pPr lvl="2"/>
            <a:r>
              <a:rPr lang="en-US" dirty="0" err="1" smtClean="0"/>
              <a:t>Third level</a:t>
            </a:r>
          </a:p>
          <a:p>
            <a:pPr lvl="3"/>
            <a:r>
              <a:rPr lang="en-US" dirty="0" err="1" smtClean="0"/>
              <a:t>Fourth level</a:t>
            </a:r>
          </a:p>
          <a:p>
            <a:pPr lvl="4"/>
            <a:r>
              <a:rPr lang="en-US" dirty="0" err="1" smtClean="0"/>
              <a:t>Fifth level</a:t>
            </a:r>
            <a:endParaRPr lang="en-US" dirty="0" smtClean="0"/>
          </a:p>
        </p:txBody>
      </p:sp>
      <p:sp>
        <p:nvSpPr>
          <p:cNvPr id="5" name="Content Placeholder 2"/>
          <p:cNvSpPr>
            <a:spLocks noGrp="1"/>
          </p:cNvSpPr>
          <p:nvPr>
            <p:ph sz="quarter" idx="10"/>
          </p:nvPr>
        </p:nvSpPr>
        <p:spPr>
          <a:xfrm>
            <a:off x="6193367" y="1795463"/>
            <a:ext cx="5471584" cy="2070100"/>
          </a:xfrm>
        </p:spPr>
        <p:txBody>
          <a:bodyPr/>
          <a:lstStyle/>
          <a:p>
            <a:pPr lvl="0"/>
            <a:r>
              <a:rPr lang="en-US" dirty="0" err="1" smtClean="0"/>
              <a:t>Click to edit Master text styles</a:t>
            </a:r>
          </a:p>
          <a:p>
            <a:pPr lvl="1"/>
            <a:r>
              <a:rPr lang="en-US" dirty="0" err="1" smtClean="0"/>
              <a:t>Second level</a:t>
            </a:r>
          </a:p>
          <a:p>
            <a:pPr lvl="2"/>
            <a:r>
              <a:rPr lang="en-US" dirty="0" err="1" smtClean="0"/>
              <a:t>Third level</a:t>
            </a:r>
          </a:p>
          <a:p>
            <a:pPr lvl="3"/>
            <a:r>
              <a:rPr lang="en-US" dirty="0" err="1" smtClean="0"/>
              <a:t>Fourth level</a:t>
            </a:r>
          </a:p>
          <a:p>
            <a:pPr lvl="4"/>
            <a:r>
              <a:rPr lang="en-US" dirty="0" err="1" smtClean="0"/>
              <a:t>Fifth level</a:t>
            </a:r>
            <a:endParaRPr lang="en-US" dirty="0" smtClean="0"/>
          </a:p>
        </p:txBody>
      </p:sp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529166" y="1795463"/>
            <a:ext cx="5469467" cy="2070100"/>
          </a:xfrm>
        </p:spPr>
        <p:txBody>
          <a:bodyPr/>
          <a:lstStyle/>
          <a:p>
            <a:pPr lvl="0"/>
            <a:r>
              <a:rPr lang="en-US" dirty="0" err="1" smtClean="0"/>
              <a:t>Click to edit Master text styles</a:t>
            </a:r>
          </a:p>
          <a:p>
            <a:pPr lvl="1"/>
            <a:r>
              <a:rPr lang="en-US" dirty="0" err="1" smtClean="0"/>
              <a:t>Second level</a:t>
            </a:r>
          </a:p>
          <a:p>
            <a:pPr lvl="2"/>
            <a:r>
              <a:rPr lang="en-US" dirty="0" err="1" smtClean="0"/>
              <a:t>Third level</a:t>
            </a:r>
          </a:p>
          <a:p>
            <a:pPr lvl="3"/>
            <a:r>
              <a:rPr lang="en-US" dirty="0" err="1" smtClean="0"/>
              <a:t>Fourth level</a:t>
            </a:r>
          </a:p>
          <a:p>
            <a:pPr lvl="4"/>
            <a:r>
              <a:rPr lang="en-US" dirty="0" err="1" smtClean="0"/>
              <a:t>Fifth level</a:t>
            </a:r>
            <a:endParaRPr lang="en-US" dirty="0" smtClean="0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9359767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6193367" y="4013201"/>
            <a:ext cx="5467351" cy="20669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6193367" y="1795464"/>
            <a:ext cx="5467351" cy="206533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524934" y="1795463"/>
            <a:ext cx="5465233" cy="42846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909181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half" idx="3"/>
          </p:nvPr>
        </p:nvSpPr>
        <p:spPr>
          <a:xfrm>
            <a:off x="6197600" y="1795463"/>
            <a:ext cx="5467351" cy="42846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529167" y="4013201"/>
            <a:ext cx="5465233" cy="20669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Content Placeholder 1"/>
          <p:cNvSpPr>
            <a:spLocks noGrp="1"/>
          </p:cNvSpPr>
          <p:nvPr>
            <p:ph sz="quarter" idx="1"/>
          </p:nvPr>
        </p:nvSpPr>
        <p:spPr>
          <a:xfrm>
            <a:off x="529167" y="1795464"/>
            <a:ext cx="5465233" cy="206533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467347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4"/>
          <p:cNvSpPr>
            <a:spLocks noGrp="1"/>
          </p:cNvSpPr>
          <p:nvPr>
            <p:ph sz="quarter" idx="4"/>
          </p:nvPr>
        </p:nvSpPr>
        <p:spPr>
          <a:xfrm>
            <a:off x="6197600" y="4022725"/>
            <a:ext cx="5467351" cy="20669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529167" y="4022725"/>
            <a:ext cx="5465233" cy="20669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6197600" y="1804989"/>
            <a:ext cx="5467351" cy="206533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Content Placeholder 1"/>
          <p:cNvSpPr>
            <a:spLocks noGrp="1"/>
          </p:cNvSpPr>
          <p:nvPr>
            <p:ph sz="quarter" idx="1"/>
          </p:nvPr>
        </p:nvSpPr>
        <p:spPr>
          <a:xfrm>
            <a:off x="529167" y="1804989"/>
            <a:ext cx="5465233" cy="206533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028948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7422012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7078376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3" y="239713"/>
            <a:ext cx="9992784" cy="108585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9167" y="1800226"/>
            <a:ext cx="11135784" cy="38512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427235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LeftInfo"/>
          <p:cNvSpPr txBox="1">
            <a:spLocks noChangeArrowheads="1"/>
          </p:cNvSpPr>
          <p:nvPr/>
        </p:nvSpPr>
        <p:spPr bwMode="auto">
          <a:xfrm>
            <a:off x="-2019300" y="2828925"/>
            <a:ext cx="1968500" cy="341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>
              <a:spcBef>
                <a:spcPct val="0"/>
              </a:spcBef>
              <a:defRPr/>
            </a:pPr>
            <a:r>
              <a:rPr lang="en-US" sz="1200" dirty="0" smtClean="0">
                <a:solidFill>
                  <a:srgbClr val="FFFFFF"/>
                </a:solidFill>
                <a:cs typeface="Arial" charset="0"/>
              </a:rPr>
              <a:t>Slide title</a:t>
            </a:r>
          </a:p>
          <a:p>
            <a:pPr algn="r" eaLnBrk="1" hangingPunct="1">
              <a:spcBef>
                <a:spcPct val="0"/>
              </a:spcBef>
              <a:defRPr/>
            </a:pPr>
            <a:r>
              <a:rPr lang="en-US" sz="1200" dirty="0" smtClean="0">
                <a:solidFill>
                  <a:srgbClr val="FFFFFF"/>
                </a:solidFill>
                <a:cs typeface="Arial" charset="0"/>
              </a:rPr>
              <a:t>70 pt</a:t>
            </a:r>
          </a:p>
          <a:p>
            <a:pPr algn="r" eaLnBrk="1" hangingPunct="1">
              <a:spcBef>
                <a:spcPct val="0"/>
              </a:spcBef>
              <a:defRPr/>
            </a:pPr>
            <a:endParaRPr lang="en-US" sz="1200" dirty="0" smtClean="0">
              <a:solidFill>
                <a:srgbClr val="FFFFFF"/>
              </a:solidFill>
              <a:cs typeface="Arial" charset="0"/>
            </a:endParaRPr>
          </a:p>
          <a:p>
            <a:pPr algn="r" eaLnBrk="1" hangingPunct="1">
              <a:spcBef>
                <a:spcPct val="0"/>
              </a:spcBef>
              <a:defRPr/>
            </a:pPr>
            <a:endParaRPr lang="en-US" sz="1200" dirty="0" smtClean="0">
              <a:solidFill>
                <a:srgbClr val="FFFFFF"/>
              </a:solidFill>
              <a:cs typeface="Arial" charset="0"/>
            </a:endParaRPr>
          </a:p>
          <a:p>
            <a:pPr algn="r" eaLnBrk="1" hangingPunct="1">
              <a:spcBef>
                <a:spcPct val="0"/>
              </a:spcBef>
              <a:defRPr/>
            </a:pPr>
            <a:endParaRPr lang="en-US" sz="1200" dirty="0" smtClean="0">
              <a:solidFill>
                <a:srgbClr val="FFFFFF"/>
              </a:solidFill>
              <a:cs typeface="Arial" charset="0"/>
            </a:endParaRPr>
          </a:p>
          <a:p>
            <a:pPr algn="r" eaLnBrk="1" hangingPunct="1">
              <a:spcBef>
                <a:spcPct val="0"/>
              </a:spcBef>
              <a:defRPr/>
            </a:pPr>
            <a:r>
              <a:rPr lang="en-US" sz="1200" dirty="0" smtClean="0">
                <a:solidFill>
                  <a:srgbClr val="9FB7D3"/>
                </a:solidFill>
                <a:cs typeface="Arial" charset="0"/>
              </a:rPr>
              <a:t>CAPITALS</a:t>
            </a:r>
          </a:p>
          <a:p>
            <a:pPr algn="r" eaLnBrk="1" hangingPunct="1">
              <a:spcBef>
                <a:spcPct val="0"/>
              </a:spcBef>
              <a:defRPr/>
            </a:pPr>
            <a:endParaRPr lang="en-US" sz="1200" dirty="0" smtClean="0">
              <a:solidFill>
                <a:srgbClr val="FFFFFF"/>
              </a:solidFill>
              <a:cs typeface="Arial" charset="0"/>
            </a:endParaRPr>
          </a:p>
          <a:p>
            <a:pPr algn="r" eaLnBrk="1" hangingPunct="1">
              <a:spcBef>
                <a:spcPct val="0"/>
              </a:spcBef>
              <a:defRPr/>
            </a:pPr>
            <a:endParaRPr lang="en-US" sz="1200" dirty="0" smtClean="0">
              <a:solidFill>
                <a:srgbClr val="FFFFFF"/>
              </a:solidFill>
              <a:cs typeface="Arial" charset="0"/>
            </a:endParaRPr>
          </a:p>
          <a:p>
            <a:pPr algn="r" eaLnBrk="1" hangingPunct="1">
              <a:spcBef>
                <a:spcPct val="0"/>
              </a:spcBef>
              <a:defRPr/>
            </a:pPr>
            <a:endParaRPr lang="en-US" sz="1200" dirty="0" smtClean="0">
              <a:solidFill>
                <a:srgbClr val="FFFFFF"/>
              </a:solidFill>
              <a:cs typeface="Arial" charset="0"/>
            </a:endParaRPr>
          </a:p>
          <a:p>
            <a:pPr algn="r" eaLnBrk="1" hangingPunct="1">
              <a:spcBef>
                <a:spcPct val="0"/>
              </a:spcBef>
              <a:defRPr/>
            </a:pPr>
            <a:endParaRPr lang="en-US" sz="1200" dirty="0" smtClean="0">
              <a:solidFill>
                <a:srgbClr val="FFFFFF"/>
              </a:solidFill>
              <a:cs typeface="Arial" charset="0"/>
            </a:endParaRPr>
          </a:p>
          <a:p>
            <a:pPr algn="r" eaLnBrk="1" hangingPunct="1">
              <a:spcBef>
                <a:spcPct val="0"/>
              </a:spcBef>
              <a:defRPr/>
            </a:pPr>
            <a:endParaRPr lang="en-US" sz="1200" dirty="0" smtClean="0">
              <a:solidFill>
                <a:srgbClr val="FFFFFF"/>
              </a:solidFill>
              <a:cs typeface="Arial" charset="0"/>
            </a:endParaRPr>
          </a:p>
          <a:p>
            <a:pPr algn="r" eaLnBrk="1" hangingPunct="1">
              <a:spcBef>
                <a:spcPct val="0"/>
              </a:spcBef>
              <a:defRPr/>
            </a:pPr>
            <a:endParaRPr lang="en-US" sz="1200" dirty="0" smtClean="0">
              <a:solidFill>
                <a:srgbClr val="FFFFFF"/>
              </a:solidFill>
              <a:cs typeface="Arial" charset="0"/>
            </a:endParaRPr>
          </a:p>
          <a:p>
            <a:pPr algn="r" eaLnBrk="1" hangingPunct="1">
              <a:spcBef>
                <a:spcPct val="0"/>
              </a:spcBef>
              <a:defRPr/>
            </a:pPr>
            <a:endParaRPr lang="en-US" sz="1200" dirty="0" smtClean="0">
              <a:solidFill>
                <a:srgbClr val="FFFFFF"/>
              </a:solidFill>
              <a:cs typeface="Arial" charset="0"/>
            </a:endParaRPr>
          </a:p>
          <a:p>
            <a:pPr algn="r" eaLnBrk="1" hangingPunct="1">
              <a:spcBef>
                <a:spcPct val="0"/>
              </a:spcBef>
              <a:defRPr/>
            </a:pPr>
            <a:endParaRPr lang="en-US" sz="1200" dirty="0" smtClean="0">
              <a:solidFill>
                <a:srgbClr val="FFFFFF"/>
              </a:solidFill>
              <a:cs typeface="Arial" charset="0"/>
            </a:endParaRPr>
          </a:p>
          <a:p>
            <a:pPr algn="r" eaLnBrk="1" hangingPunct="1">
              <a:spcBef>
                <a:spcPct val="0"/>
              </a:spcBef>
              <a:defRPr/>
            </a:pPr>
            <a:endParaRPr lang="en-US" sz="1200" dirty="0" smtClean="0">
              <a:solidFill>
                <a:srgbClr val="FFFFFF"/>
              </a:solidFill>
              <a:cs typeface="Arial" charset="0"/>
            </a:endParaRPr>
          </a:p>
          <a:p>
            <a:pPr algn="r" eaLnBrk="1" hangingPunct="1">
              <a:spcBef>
                <a:spcPct val="0"/>
              </a:spcBef>
              <a:defRPr/>
            </a:pPr>
            <a:r>
              <a:rPr lang="en-US" sz="1200" dirty="0" smtClean="0">
                <a:solidFill>
                  <a:srgbClr val="FFFFFF"/>
                </a:solidFill>
                <a:cs typeface="Arial" charset="0"/>
              </a:rPr>
              <a:t>Slide subtitle </a:t>
            </a:r>
          </a:p>
          <a:p>
            <a:pPr algn="r" eaLnBrk="1" hangingPunct="1">
              <a:spcBef>
                <a:spcPct val="0"/>
              </a:spcBef>
              <a:defRPr/>
            </a:pPr>
            <a:r>
              <a:rPr lang="en-US" sz="1200" dirty="0" smtClean="0">
                <a:solidFill>
                  <a:srgbClr val="FFFFFF"/>
                </a:solidFill>
                <a:cs typeface="Arial" charset="0"/>
              </a:rPr>
              <a:t>minimum 30 pt</a:t>
            </a:r>
          </a:p>
          <a:p>
            <a:pPr algn="r" eaLnBrk="1" hangingPunct="1">
              <a:spcBef>
                <a:spcPct val="0"/>
              </a:spcBef>
              <a:defRPr/>
            </a:pPr>
            <a:endParaRPr lang="en-GB" sz="1200" dirty="0" smtClean="0">
              <a:solidFill>
                <a:srgbClr val="FFFFFF"/>
              </a:solidFill>
              <a:cs typeface="Arial" charset="0"/>
            </a:endParaRPr>
          </a:p>
        </p:txBody>
      </p:sp>
      <p:pic>
        <p:nvPicPr>
          <p:cNvPr id="5" name="Logo2011" descr="ERI_UF_rgb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28313" y="431800"/>
            <a:ext cx="1027112" cy="900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30" name="SubTitle_TM"/>
          <p:cNvSpPr>
            <a:spLocks noGrp="1" noChangeArrowheads="1"/>
          </p:cNvSpPr>
          <p:nvPr>
            <p:ph type="subTitle" idx="1"/>
          </p:nvPr>
        </p:nvSpPr>
        <p:spPr>
          <a:xfrm>
            <a:off x="524932" y="5137201"/>
            <a:ext cx="11140019" cy="1386001"/>
          </a:xfrm>
        </p:spPr>
        <p:txBody>
          <a:bodyPr anchor="b"/>
          <a:lstStyle>
            <a:lvl1pPr marL="0" indent="0">
              <a:lnSpc>
                <a:spcPct val="75000"/>
              </a:lnSpc>
              <a:spcBef>
                <a:spcPts val="0"/>
              </a:spcBef>
              <a:buFont typeface="Arial" charset="0"/>
              <a:buNone/>
              <a:defRPr sz="3000" baseline="0">
                <a:latin typeface="+mn-lt"/>
              </a:defRPr>
            </a:lvl1pPr>
          </a:lstStyle>
          <a:p>
            <a:r>
              <a:rPr lang="en-US" smtClean="0"/>
              <a:t>Click to edit Master subtitle style</a:t>
            </a:r>
            <a:endParaRPr lang="en-US" dirty="0" smtClean="0"/>
          </a:p>
        </p:txBody>
      </p:sp>
      <p:sp>
        <p:nvSpPr>
          <p:cNvPr id="22531" name="Title_TM"/>
          <p:cNvSpPr>
            <a:spLocks noGrp="1" noChangeArrowheads="1"/>
          </p:cNvSpPr>
          <p:nvPr>
            <p:ph type="ctrTitle"/>
          </p:nvPr>
        </p:nvSpPr>
        <p:spPr>
          <a:xfrm>
            <a:off x="524934" y="1808709"/>
            <a:ext cx="11135785" cy="2839491"/>
          </a:xfrm>
        </p:spPr>
        <p:txBody>
          <a:bodyPr>
            <a:normAutofit/>
          </a:bodyPr>
          <a:lstStyle>
            <a:lvl1pPr>
              <a:lnSpc>
                <a:spcPct val="75000"/>
              </a:lnSpc>
              <a:defRPr sz="7000">
                <a:latin typeface="Ericsson Capital T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76385656"/>
      </p:ext>
    </p:extLst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529167" y="1800000"/>
            <a:ext cx="11135785" cy="3852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4117938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529167" y="1800000"/>
            <a:ext cx="11135785" cy="3852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3537847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6193367" y="1795464"/>
            <a:ext cx="5467351" cy="4284662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524934" y="1795463"/>
            <a:ext cx="5465233" cy="42846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028708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/>
          </p:nvPr>
        </p:nvSpPr>
        <p:spPr>
          <a:xfrm>
            <a:off x="8081433" y="1800225"/>
            <a:ext cx="3583517" cy="4724399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/>
          </p:nvPr>
        </p:nvSpPr>
        <p:spPr>
          <a:xfrm>
            <a:off x="4305300" y="1800225"/>
            <a:ext cx="3583517" cy="4724399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/>
          </p:nvPr>
        </p:nvSpPr>
        <p:spPr>
          <a:xfrm>
            <a:off x="524933" y="1800225"/>
            <a:ext cx="3583517" cy="4724399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306225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/>
          </p:nvPr>
        </p:nvSpPr>
        <p:spPr>
          <a:xfrm>
            <a:off x="524934" y="1800225"/>
            <a:ext cx="5473700" cy="47244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3" cy="1085371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3050147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/>
          </p:nvPr>
        </p:nvSpPr>
        <p:spPr>
          <a:xfrm>
            <a:off x="524934" y="1800225"/>
            <a:ext cx="5139267" cy="47244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5139265" cy="108537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056538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/>
          </p:nvPr>
        </p:nvSpPr>
        <p:spPr>
          <a:xfrm>
            <a:off x="6191251" y="1800225"/>
            <a:ext cx="5473700" cy="47244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22576800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/>
          </p:nvPr>
        </p:nvSpPr>
        <p:spPr>
          <a:xfrm>
            <a:off x="6191251" y="1800225"/>
            <a:ext cx="5473700" cy="47244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6193367" y="239714"/>
            <a:ext cx="4324351" cy="1085371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2768136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w 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/>
          </p:nvPr>
        </p:nvSpPr>
        <p:spPr>
          <a:xfrm>
            <a:off x="6191251" y="3545841"/>
            <a:ext cx="5473700" cy="297878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6191251" y="1797525"/>
            <a:ext cx="5473700" cy="1085371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77539383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two horizontal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/>
          <p:cNvSpPr>
            <a:spLocks noGrp="1"/>
          </p:cNvSpPr>
          <p:nvPr>
            <p:ph sz="quarter" idx="11"/>
          </p:nvPr>
        </p:nvSpPr>
        <p:spPr>
          <a:xfrm>
            <a:off x="524934" y="4010025"/>
            <a:ext cx="11140017" cy="20701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5" name="Content Placeholder 1"/>
          <p:cNvSpPr>
            <a:spLocks noGrp="1"/>
          </p:cNvSpPr>
          <p:nvPr>
            <p:ph sz="quarter" idx="10"/>
          </p:nvPr>
        </p:nvSpPr>
        <p:spPr>
          <a:xfrm>
            <a:off x="524935" y="1795463"/>
            <a:ext cx="11140016" cy="20701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4696801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Content over two content p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3"/>
          <p:cNvSpPr>
            <a:spLocks noGrp="1"/>
          </p:cNvSpPr>
          <p:nvPr>
            <p:ph sz="quarter" idx="11"/>
          </p:nvPr>
        </p:nvSpPr>
        <p:spPr>
          <a:xfrm>
            <a:off x="6193367" y="4010025"/>
            <a:ext cx="5471584" cy="20701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8" name="Content Placeholder 2"/>
          <p:cNvSpPr>
            <a:spLocks noGrp="1"/>
          </p:cNvSpPr>
          <p:nvPr>
            <p:ph sz="quarter" idx="12"/>
          </p:nvPr>
        </p:nvSpPr>
        <p:spPr>
          <a:xfrm>
            <a:off x="524934" y="4010025"/>
            <a:ext cx="5473700" cy="20701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529167" y="1795463"/>
            <a:ext cx="11135784" cy="20701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731506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6193367" y="1795464"/>
            <a:ext cx="5467351" cy="4284662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524934" y="1795463"/>
            <a:ext cx="5465233" cy="42846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514927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two content parts over content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/>
          </p:nvPr>
        </p:nvSpPr>
        <p:spPr>
          <a:xfrm>
            <a:off x="524934" y="4010025"/>
            <a:ext cx="11140017" cy="20701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5" name="Content Placeholder 2"/>
          <p:cNvSpPr>
            <a:spLocks noGrp="1"/>
          </p:cNvSpPr>
          <p:nvPr>
            <p:ph sz="quarter" idx="10"/>
          </p:nvPr>
        </p:nvSpPr>
        <p:spPr>
          <a:xfrm>
            <a:off x="6193367" y="1795463"/>
            <a:ext cx="5471584" cy="20701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529166" y="1795463"/>
            <a:ext cx="5469467" cy="20701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49229092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6193367" y="4013201"/>
            <a:ext cx="5467351" cy="20669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6193367" y="1795464"/>
            <a:ext cx="5467351" cy="206533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524934" y="1795463"/>
            <a:ext cx="5465233" cy="42846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9060443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half" idx="3"/>
          </p:nvPr>
        </p:nvSpPr>
        <p:spPr>
          <a:xfrm>
            <a:off x="6197600" y="1795463"/>
            <a:ext cx="5467351" cy="42846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529167" y="4013201"/>
            <a:ext cx="5465233" cy="20669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Content Placeholder 1"/>
          <p:cNvSpPr>
            <a:spLocks noGrp="1"/>
          </p:cNvSpPr>
          <p:nvPr>
            <p:ph sz="quarter" idx="1"/>
          </p:nvPr>
        </p:nvSpPr>
        <p:spPr>
          <a:xfrm>
            <a:off x="529167" y="1795464"/>
            <a:ext cx="5465233" cy="206533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4888414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4"/>
          <p:cNvSpPr>
            <a:spLocks noGrp="1"/>
          </p:cNvSpPr>
          <p:nvPr>
            <p:ph sz="quarter" idx="4"/>
          </p:nvPr>
        </p:nvSpPr>
        <p:spPr>
          <a:xfrm>
            <a:off x="6197600" y="4022725"/>
            <a:ext cx="5467351" cy="20669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529167" y="4022725"/>
            <a:ext cx="5465233" cy="20669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6197600" y="1804989"/>
            <a:ext cx="5467351" cy="206533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Content Placeholder 1"/>
          <p:cNvSpPr>
            <a:spLocks noGrp="1"/>
          </p:cNvSpPr>
          <p:nvPr>
            <p:ph sz="quarter" idx="1"/>
          </p:nvPr>
        </p:nvSpPr>
        <p:spPr>
          <a:xfrm>
            <a:off x="529167" y="1804989"/>
            <a:ext cx="5465233" cy="206533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3843590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07753386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7521654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5464" y="239713"/>
            <a:ext cx="9991725" cy="108585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28637" y="1800229"/>
            <a:ext cx="5491163" cy="38512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7" y="1800229"/>
            <a:ext cx="5492751" cy="38512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5707155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5464" y="239713"/>
            <a:ext cx="9991725" cy="108585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528637" y="1800229"/>
            <a:ext cx="5491163" cy="38512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6" y="1800229"/>
            <a:ext cx="5492751" cy="38512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9251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/>
          </p:nvPr>
        </p:nvSpPr>
        <p:spPr>
          <a:xfrm>
            <a:off x="8081433" y="1800225"/>
            <a:ext cx="3583517" cy="4724399"/>
          </a:xfrm>
        </p:spPr>
        <p:txBody>
          <a:bodyPr/>
          <a:lstStyle/>
          <a:p>
            <a:pPr lvl="0"/>
            <a:r>
              <a:rPr lang="en-US" dirty="0" err="1" smtClean="0"/>
              <a:t>Click to edit Master text styles</a:t>
            </a:r>
          </a:p>
          <a:p>
            <a:pPr lvl="1"/>
            <a:r>
              <a:rPr lang="en-US" dirty="0" err="1" smtClean="0"/>
              <a:t>Second level</a:t>
            </a:r>
          </a:p>
          <a:p>
            <a:pPr lvl="2"/>
            <a:r>
              <a:rPr lang="en-US" dirty="0" err="1" smtClean="0"/>
              <a:t>Third level</a:t>
            </a:r>
          </a:p>
          <a:p>
            <a:pPr lvl="3"/>
            <a:r>
              <a:rPr lang="en-US" dirty="0" err="1" smtClean="0"/>
              <a:t>Fourth level</a:t>
            </a:r>
          </a:p>
          <a:p>
            <a:pPr lvl="4"/>
            <a:r>
              <a:rPr lang="en-US" dirty="0" err="1" smtClean="0"/>
              <a:t>Fifth level</a:t>
            </a:r>
            <a:endParaRPr lang="en-US" dirty="0" smtClean="0"/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/>
          </p:nvPr>
        </p:nvSpPr>
        <p:spPr>
          <a:xfrm>
            <a:off x="4305300" y="1800225"/>
            <a:ext cx="3583517" cy="4724399"/>
          </a:xfrm>
        </p:spPr>
        <p:txBody>
          <a:bodyPr/>
          <a:lstStyle/>
          <a:p>
            <a:pPr lvl="0"/>
            <a:r>
              <a:rPr lang="en-US" dirty="0" err="1" smtClean="0"/>
              <a:t>Click to edit Master text styles</a:t>
            </a:r>
          </a:p>
          <a:p>
            <a:pPr lvl="1"/>
            <a:r>
              <a:rPr lang="en-US" dirty="0" err="1" smtClean="0"/>
              <a:t>Second level</a:t>
            </a:r>
          </a:p>
          <a:p>
            <a:pPr lvl="2"/>
            <a:r>
              <a:rPr lang="en-US" dirty="0" err="1" smtClean="0"/>
              <a:t>Third level</a:t>
            </a:r>
          </a:p>
          <a:p>
            <a:pPr lvl="3"/>
            <a:r>
              <a:rPr lang="en-US" dirty="0" err="1" smtClean="0"/>
              <a:t>Fourth level</a:t>
            </a:r>
          </a:p>
          <a:p>
            <a:pPr lvl="4"/>
            <a:r>
              <a:rPr lang="en-US" dirty="0" err="1" smtClean="0"/>
              <a:t>Fifth level</a:t>
            </a:r>
            <a:endParaRPr lang="en-US" dirty="0" smtClean="0"/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/>
          </p:nvPr>
        </p:nvSpPr>
        <p:spPr>
          <a:xfrm>
            <a:off x="524933" y="1800225"/>
            <a:ext cx="3583517" cy="4724399"/>
          </a:xfrm>
        </p:spPr>
        <p:txBody>
          <a:bodyPr/>
          <a:lstStyle/>
          <a:p>
            <a:pPr lvl="0"/>
            <a:r>
              <a:rPr lang="en-US" dirty="0" err="1" smtClean="0"/>
              <a:t>Click to edit Master text styles</a:t>
            </a:r>
          </a:p>
          <a:p>
            <a:pPr lvl="1"/>
            <a:r>
              <a:rPr lang="en-US" dirty="0" err="1" smtClean="0"/>
              <a:t>Second level</a:t>
            </a:r>
          </a:p>
          <a:p>
            <a:pPr lvl="2"/>
            <a:r>
              <a:rPr lang="en-US" dirty="0" err="1" smtClean="0"/>
              <a:t>Third level</a:t>
            </a:r>
          </a:p>
          <a:p>
            <a:pPr lvl="3"/>
            <a:r>
              <a:rPr lang="en-US" dirty="0" err="1" smtClean="0"/>
              <a:t>Fourth level</a:t>
            </a:r>
          </a:p>
          <a:p>
            <a:pPr lvl="4"/>
            <a:r>
              <a:rPr lang="en-US" dirty="0" err="1" smtClean="0"/>
              <a:t>Fifth level</a:t>
            </a:r>
            <a:endParaRPr lang="en-US" dirty="0" smtClean="0"/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51182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/>
          </p:nvPr>
        </p:nvSpPr>
        <p:spPr>
          <a:xfrm>
            <a:off x="524934" y="1800225"/>
            <a:ext cx="5473700" cy="4724400"/>
          </a:xfrm>
        </p:spPr>
        <p:txBody>
          <a:bodyPr/>
          <a:lstStyle/>
          <a:p>
            <a:pPr lvl="0"/>
            <a:r>
              <a:rPr lang="en-US" dirty="0" err="1" smtClean="0"/>
              <a:t>Click to edit Master text styles</a:t>
            </a:r>
          </a:p>
          <a:p>
            <a:pPr lvl="1"/>
            <a:r>
              <a:rPr lang="en-US" dirty="0" err="1" smtClean="0"/>
              <a:t>Second level</a:t>
            </a:r>
          </a:p>
          <a:p>
            <a:pPr lvl="2"/>
            <a:r>
              <a:rPr lang="en-US" dirty="0" err="1" smtClean="0"/>
              <a:t>Third level</a:t>
            </a:r>
          </a:p>
          <a:p>
            <a:pPr lvl="3"/>
            <a:r>
              <a:rPr lang="en-US" dirty="0" err="1" smtClean="0"/>
              <a:t>Fourth level</a:t>
            </a:r>
          </a:p>
          <a:p>
            <a:pPr lvl="4"/>
            <a:r>
              <a:rPr lang="en-US" dirty="0" err="1" smtClean="0"/>
              <a:t>Fifth level</a:t>
            </a:r>
            <a:endParaRPr lang="en-US" dirty="0" smtClean="0"/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3" cy="1085371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496797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/>
          </p:nvPr>
        </p:nvSpPr>
        <p:spPr>
          <a:xfrm>
            <a:off x="524934" y="1800225"/>
            <a:ext cx="5139267" cy="4724400"/>
          </a:xfrm>
        </p:spPr>
        <p:txBody>
          <a:bodyPr/>
          <a:lstStyle/>
          <a:p>
            <a:pPr lvl="0"/>
            <a:r>
              <a:rPr lang="en-US" dirty="0" err="1" smtClean="0"/>
              <a:t>Click to edit Master text styles</a:t>
            </a:r>
          </a:p>
          <a:p>
            <a:pPr lvl="1"/>
            <a:r>
              <a:rPr lang="en-US" dirty="0" err="1" smtClean="0"/>
              <a:t>Second level</a:t>
            </a:r>
          </a:p>
          <a:p>
            <a:pPr lvl="2"/>
            <a:r>
              <a:rPr lang="en-US" dirty="0" err="1" smtClean="0"/>
              <a:t>Third level</a:t>
            </a:r>
          </a:p>
          <a:p>
            <a:pPr lvl="3"/>
            <a:r>
              <a:rPr lang="en-US" dirty="0" err="1" smtClean="0"/>
              <a:t>Fourth level</a:t>
            </a:r>
          </a:p>
          <a:p>
            <a:pPr lvl="4"/>
            <a:r>
              <a:rPr lang="en-US" dirty="0" err="1" smtClean="0"/>
              <a:t>Fifth level</a:t>
            </a:r>
            <a:endParaRPr lang="en-US" dirty="0" smtClean="0"/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5139265" cy="108537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0986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/>
          </p:nvPr>
        </p:nvSpPr>
        <p:spPr>
          <a:xfrm>
            <a:off x="6191251" y="1800225"/>
            <a:ext cx="5473700" cy="4724400"/>
          </a:xfrm>
        </p:spPr>
        <p:txBody>
          <a:bodyPr/>
          <a:lstStyle/>
          <a:p>
            <a:pPr lvl="0"/>
            <a:r>
              <a:rPr lang="en-US" dirty="0" err="1" smtClean="0"/>
              <a:t>Click to edit Master text styles</a:t>
            </a:r>
          </a:p>
          <a:p>
            <a:pPr lvl="1"/>
            <a:r>
              <a:rPr lang="en-US" dirty="0" err="1" smtClean="0"/>
              <a:t>Second level</a:t>
            </a:r>
          </a:p>
          <a:p>
            <a:pPr lvl="2"/>
            <a:r>
              <a:rPr lang="en-US" dirty="0" err="1" smtClean="0"/>
              <a:t>Third level</a:t>
            </a:r>
          </a:p>
          <a:p>
            <a:pPr lvl="3"/>
            <a:r>
              <a:rPr lang="en-US" dirty="0" err="1" smtClean="0"/>
              <a:t>Fourth level</a:t>
            </a:r>
          </a:p>
          <a:p>
            <a:pPr lvl="4"/>
            <a:r>
              <a:rPr lang="en-US" dirty="0" err="1" smtClean="0"/>
              <a:t>Fifth level</a:t>
            </a:r>
            <a:endParaRPr lang="en-US" dirty="0" smtClean="0"/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365554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/>
          </p:nvPr>
        </p:nvSpPr>
        <p:spPr>
          <a:xfrm>
            <a:off x="6191251" y="1800225"/>
            <a:ext cx="5473700" cy="4724400"/>
          </a:xfrm>
        </p:spPr>
        <p:txBody>
          <a:bodyPr/>
          <a:lstStyle/>
          <a:p>
            <a:pPr lvl="0"/>
            <a:r>
              <a:rPr lang="en-US" dirty="0" err="1" smtClean="0"/>
              <a:t>Click to edit Master text styles</a:t>
            </a:r>
          </a:p>
          <a:p>
            <a:pPr lvl="1"/>
            <a:r>
              <a:rPr lang="en-US" dirty="0" err="1" smtClean="0"/>
              <a:t>Second level</a:t>
            </a:r>
          </a:p>
          <a:p>
            <a:pPr lvl="2"/>
            <a:r>
              <a:rPr lang="en-US" dirty="0" err="1" smtClean="0"/>
              <a:t>Third level</a:t>
            </a:r>
          </a:p>
          <a:p>
            <a:pPr lvl="3"/>
            <a:r>
              <a:rPr lang="en-US" dirty="0" err="1" smtClean="0"/>
              <a:t>Fourth level</a:t>
            </a:r>
          </a:p>
          <a:p>
            <a:pPr lvl="4"/>
            <a:r>
              <a:rPr lang="en-US" dirty="0" err="1" smtClean="0"/>
              <a:t>Fifth level</a:t>
            </a:r>
            <a:endParaRPr lang="en-US" dirty="0" smtClean="0"/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6193367" y="239714"/>
            <a:ext cx="4324351" cy="1085371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561859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w 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/>
          </p:nvPr>
        </p:nvSpPr>
        <p:spPr>
          <a:xfrm>
            <a:off x="6191251" y="3545841"/>
            <a:ext cx="5473700" cy="2978785"/>
          </a:xfrm>
        </p:spPr>
        <p:txBody>
          <a:bodyPr/>
          <a:lstStyle/>
          <a:p>
            <a:pPr lvl="0"/>
            <a:r>
              <a:rPr lang="en-US" dirty="0" err="1" smtClean="0"/>
              <a:t>Click to edit Master text styles</a:t>
            </a:r>
          </a:p>
          <a:p>
            <a:pPr lvl="1"/>
            <a:r>
              <a:rPr lang="en-US" dirty="0" err="1" smtClean="0"/>
              <a:t>Second level</a:t>
            </a:r>
          </a:p>
          <a:p>
            <a:pPr lvl="2"/>
            <a:r>
              <a:rPr lang="en-US" dirty="0" err="1" smtClean="0"/>
              <a:t>Third level</a:t>
            </a:r>
          </a:p>
          <a:p>
            <a:pPr lvl="3"/>
            <a:r>
              <a:rPr lang="en-US" dirty="0" err="1" smtClean="0"/>
              <a:t>Fourth level</a:t>
            </a:r>
          </a:p>
          <a:p>
            <a:pPr lvl="4"/>
            <a:r>
              <a:rPr lang="en-US" dirty="0" err="1" smtClean="0"/>
              <a:t>Fifth level</a:t>
            </a:r>
            <a:endParaRPr lang="en-US" dirty="0" smtClean="0"/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6191251" y="1797525"/>
            <a:ext cx="5473700" cy="1085371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365776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1.emf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6.xml"/><Relationship Id="rId13" Type="http://schemas.openxmlformats.org/officeDocument/2006/relationships/slideLayout" Target="../slideLayouts/slideLayout31.xml"/><Relationship Id="rId18" Type="http://schemas.openxmlformats.org/officeDocument/2006/relationships/slideLayout" Target="../slideLayouts/slideLayout36.xml"/><Relationship Id="rId3" Type="http://schemas.openxmlformats.org/officeDocument/2006/relationships/slideLayout" Target="../slideLayouts/slideLayout21.xml"/><Relationship Id="rId21" Type="http://schemas.openxmlformats.org/officeDocument/2006/relationships/image" Target="../media/image1.emf"/><Relationship Id="rId7" Type="http://schemas.openxmlformats.org/officeDocument/2006/relationships/slideLayout" Target="../slideLayouts/slideLayout25.xml"/><Relationship Id="rId12" Type="http://schemas.openxmlformats.org/officeDocument/2006/relationships/slideLayout" Target="../slideLayouts/slideLayout30.xml"/><Relationship Id="rId17" Type="http://schemas.openxmlformats.org/officeDocument/2006/relationships/slideLayout" Target="../slideLayouts/slideLayout35.xml"/><Relationship Id="rId2" Type="http://schemas.openxmlformats.org/officeDocument/2006/relationships/slideLayout" Target="../slideLayouts/slideLayout20.xml"/><Relationship Id="rId16" Type="http://schemas.openxmlformats.org/officeDocument/2006/relationships/slideLayout" Target="../slideLayouts/slideLayout34.xml"/><Relationship Id="rId20" Type="http://schemas.openxmlformats.org/officeDocument/2006/relationships/theme" Target="../theme/theme2.xml"/><Relationship Id="rId1" Type="http://schemas.openxmlformats.org/officeDocument/2006/relationships/slideLayout" Target="../slideLayouts/slideLayout19.xml"/><Relationship Id="rId6" Type="http://schemas.openxmlformats.org/officeDocument/2006/relationships/slideLayout" Target="../slideLayouts/slideLayout24.xml"/><Relationship Id="rId11" Type="http://schemas.openxmlformats.org/officeDocument/2006/relationships/slideLayout" Target="../slideLayouts/slideLayout29.xml"/><Relationship Id="rId5" Type="http://schemas.openxmlformats.org/officeDocument/2006/relationships/slideLayout" Target="../slideLayouts/slideLayout23.xml"/><Relationship Id="rId15" Type="http://schemas.openxmlformats.org/officeDocument/2006/relationships/slideLayout" Target="../slideLayouts/slideLayout33.xml"/><Relationship Id="rId10" Type="http://schemas.openxmlformats.org/officeDocument/2006/relationships/slideLayout" Target="../slideLayouts/slideLayout28.xml"/><Relationship Id="rId19" Type="http://schemas.openxmlformats.org/officeDocument/2006/relationships/slideLayout" Target="../slideLayouts/slideLayout37.xml"/><Relationship Id="rId4" Type="http://schemas.openxmlformats.org/officeDocument/2006/relationships/slideLayout" Target="../slideLayouts/slideLayout22.xml"/><Relationship Id="rId9" Type="http://schemas.openxmlformats.org/officeDocument/2006/relationships/slideLayout" Target="../slideLayouts/slideLayout27.xml"/><Relationship Id="rId14" Type="http://schemas.openxmlformats.org/officeDocument/2006/relationships/slideLayout" Target="../slideLayouts/slideLayout3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LeftInfo"/>
          <p:cNvSpPr txBox="1">
            <a:spLocks noChangeArrowheads="1"/>
          </p:cNvSpPr>
          <p:nvPr/>
        </p:nvSpPr>
        <p:spPr bwMode="auto">
          <a:xfrm>
            <a:off x="-2516188" y="438150"/>
            <a:ext cx="2352675" cy="5970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>
              <a:defRPr/>
            </a:pPr>
            <a:r>
              <a:rPr lang="en-US" sz="1200" dirty="0" smtClean="0">
                <a:solidFill>
                  <a:srgbClr val="FFFFFF"/>
                </a:solidFill>
              </a:rPr>
              <a:t>Slide title </a:t>
            </a:r>
          </a:p>
          <a:p>
            <a:pPr algn="r" eaLnBrk="1" hangingPunct="1">
              <a:defRPr/>
            </a:pPr>
            <a:r>
              <a:rPr lang="en-US" sz="1200" dirty="0" smtClean="0">
                <a:solidFill>
                  <a:srgbClr val="FFFFFF"/>
                </a:solidFill>
              </a:rPr>
              <a:t>44 pt</a:t>
            </a:r>
          </a:p>
          <a:p>
            <a:pPr algn="r" eaLnBrk="1" hangingPunct="1">
              <a:defRPr/>
            </a:pPr>
            <a:endParaRPr lang="en-US" sz="1200" dirty="0" smtClean="0">
              <a:solidFill>
                <a:srgbClr val="FFFFFF"/>
              </a:solidFill>
            </a:endParaRPr>
          </a:p>
          <a:p>
            <a:pPr algn="r" eaLnBrk="1" hangingPunct="1">
              <a:defRPr/>
            </a:pPr>
            <a:endParaRPr lang="en-US" sz="1200" dirty="0" smtClean="0">
              <a:solidFill>
                <a:srgbClr val="FFFFFF"/>
              </a:solidFill>
            </a:endParaRPr>
          </a:p>
          <a:p>
            <a:pPr algn="r" eaLnBrk="1" hangingPunct="1">
              <a:defRPr/>
            </a:pPr>
            <a:endParaRPr lang="en-US" sz="1200" dirty="0" smtClean="0">
              <a:solidFill>
                <a:srgbClr val="FFFFFF"/>
              </a:solidFill>
            </a:endParaRPr>
          </a:p>
          <a:p>
            <a:pPr algn="r" eaLnBrk="1" hangingPunct="1">
              <a:defRPr/>
            </a:pPr>
            <a:endParaRPr lang="en-US" sz="1200" dirty="0" smtClean="0">
              <a:solidFill>
                <a:srgbClr val="FFFFFF"/>
              </a:solidFill>
            </a:endParaRPr>
          </a:p>
          <a:p>
            <a:pPr algn="r" eaLnBrk="1" hangingPunct="1">
              <a:defRPr/>
            </a:pPr>
            <a:endParaRPr lang="en-US" sz="1200" dirty="0" smtClean="0">
              <a:solidFill>
                <a:srgbClr val="FFFFFF"/>
              </a:solidFill>
            </a:endParaRPr>
          </a:p>
          <a:p>
            <a:pPr algn="r" eaLnBrk="1" hangingPunct="1">
              <a:defRPr/>
            </a:pPr>
            <a:endParaRPr lang="en-US" sz="1200" dirty="0" smtClean="0">
              <a:solidFill>
                <a:srgbClr val="FFFFFF"/>
              </a:solidFill>
            </a:endParaRPr>
          </a:p>
          <a:p>
            <a:pPr algn="r" eaLnBrk="1" hangingPunct="1">
              <a:defRPr/>
            </a:pPr>
            <a:r>
              <a:rPr lang="en-US" sz="1200" dirty="0" smtClean="0">
                <a:solidFill>
                  <a:srgbClr val="FFFFFF"/>
                </a:solidFill>
              </a:rPr>
              <a:t>Text and bullet level 1</a:t>
            </a:r>
          </a:p>
          <a:p>
            <a:pPr algn="r" eaLnBrk="1" hangingPunct="1">
              <a:defRPr/>
            </a:pPr>
            <a:r>
              <a:rPr lang="en-US" sz="1200" dirty="0" smtClean="0">
                <a:solidFill>
                  <a:srgbClr val="FFFFFF"/>
                </a:solidFill>
              </a:rPr>
              <a:t> minimum 24 pt</a:t>
            </a:r>
          </a:p>
          <a:p>
            <a:pPr algn="r" eaLnBrk="1" hangingPunct="1">
              <a:defRPr/>
            </a:pPr>
            <a:endParaRPr lang="en-US" sz="1200" dirty="0" smtClean="0">
              <a:solidFill>
                <a:srgbClr val="FFFFFF"/>
              </a:solidFill>
            </a:endParaRPr>
          </a:p>
          <a:p>
            <a:pPr algn="r" eaLnBrk="1" hangingPunct="1">
              <a:defRPr/>
            </a:pPr>
            <a:r>
              <a:rPr lang="en-US" sz="1200" dirty="0" smtClean="0">
                <a:solidFill>
                  <a:srgbClr val="FFFFFF"/>
                </a:solidFill>
              </a:rPr>
              <a:t>Bullets level 2-5</a:t>
            </a:r>
          </a:p>
          <a:p>
            <a:pPr algn="r" eaLnBrk="1" hangingPunct="1">
              <a:defRPr/>
            </a:pPr>
            <a:r>
              <a:rPr lang="en-US" sz="1200" dirty="0" smtClean="0">
                <a:solidFill>
                  <a:srgbClr val="FFFFFF"/>
                </a:solidFill>
              </a:rPr>
              <a:t>minimum 20 pt</a:t>
            </a:r>
          </a:p>
          <a:p>
            <a:pPr algn="r" eaLnBrk="1" hangingPunct="1">
              <a:defRPr/>
            </a:pPr>
            <a:endParaRPr lang="en-US" sz="1200" dirty="0" smtClean="0">
              <a:solidFill>
                <a:srgbClr val="FFFFFF"/>
              </a:solidFill>
            </a:endParaRPr>
          </a:p>
          <a:p>
            <a:pPr algn="r" eaLnBrk="1" hangingPunct="1">
              <a:spcBef>
                <a:spcPct val="50000"/>
              </a:spcBef>
              <a:defRPr/>
            </a:pPr>
            <a:endParaRPr lang="en-US" sz="800" dirty="0" smtClean="0">
              <a:solidFill>
                <a:schemeClr val="bg1"/>
              </a:solidFill>
            </a:endParaRPr>
          </a:p>
          <a:p>
            <a:pPr algn="r" eaLnBrk="1" hangingPunct="1">
              <a:spcBef>
                <a:spcPct val="50000"/>
              </a:spcBef>
              <a:defRPr/>
            </a:pPr>
            <a:endParaRPr lang="en-US" sz="800" dirty="0" smtClean="0">
              <a:solidFill>
                <a:schemeClr val="bg1"/>
              </a:solidFill>
            </a:endParaRPr>
          </a:p>
          <a:p>
            <a:pPr algn="r" eaLnBrk="1" hangingPunct="1">
              <a:spcBef>
                <a:spcPct val="50000"/>
              </a:spcBef>
              <a:defRPr/>
            </a:pPr>
            <a:endParaRPr lang="en-US" sz="800" dirty="0" smtClean="0">
              <a:solidFill>
                <a:schemeClr val="bg1"/>
              </a:solidFill>
            </a:endParaRPr>
          </a:p>
          <a:p>
            <a:pPr algn="l" eaLnBrk="1" hangingPunct="1">
              <a:spcBef>
                <a:spcPct val="50000"/>
              </a:spcBef>
              <a:defRPr/>
            </a:pPr>
            <a:r>
              <a:rPr lang="en-US" sz="500" dirty="0" smtClean="0">
                <a:solidFill>
                  <a:srgbClr val="9FB7D3"/>
                </a:solidFill>
              </a:rPr>
              <a:t>Characters for Embedded font:</a:t>
            </a:r>
            <a:br>
              <a:rPr lang="en-US" sz="500" dirty="0" smtClean="0">
                <a:solidFill>
                  <a:srgbClr val="9FB7D3"/>
                </a:solidFill>
              </a:rPr>
            </a:br>
            <a:r>
              <a:rPr lang="en-US" sz="500" dirty="0" smtClean="0">
                <a:solidFill>
                  <a:srgbClr val="9FB7D3"/>
                </a:solidFill>
                <a:latin typeface="Ericsson Capital TT" pitchFamily="2" charset="0"/>
              </a:rPr>
              <a:t>!"#$%&amp;'()*+,-./0123456789:;&lt;=&gt;?@ABCDEFGHIJKLMNOPQRSTUVWXYZ[\]^_`abcdefghijklmnopqrstuvwxyz{|}~¡¢£¤¥¦§¨©ª«¬®¯°±²³´¶·¸¹º»¼½ÀÁÂÃÄÅÆÇÈËÌÍÎÏÐÑÒÓÔÕÖ×ØÙÚÛÜÝÞßàáâãäåæçèéêëìíîïðñòóôõö÷øùúûüýþÿĀāĂăąĆćĊċČĎďĐđĒĖėĘęĚěĞğĠġĢģĪīĮįİıĶķĹĺĻļĽľŁłŃńŅņŇňŌŐőŒœŔŕŖŗŘřŚśŞşŠšŢţŤťŪūŮůŰűŲųŴŵŶŷŸŹźŻżŽžƒȘșˆˇ˘˙˚˛˜˝ẀẁẃẄẅỲỳ–—‘’‚“”„†‡•…‰‹›⁄€™ĀĀĂĂĄĄĆĆĊĊČČĎĎĐĐĒĒĖĖĘĘĚĚĞĞĠĠĢĢĪĪĮĮİĶĶĹĹĻĻĽĽŃŃŅŅŇŇŌŌŐŐŔŔŖŖŘŘŚŚŞŞŢŢŤŤŪŪŮŮŰŰŲŲŴŴŶŶŹŹŻŻȘș−≤≥ﬁﬂ</a:t>
            </a:r>
            <a:endParaRPr lang="en-US" sz="500" i="1" dirty="0" smtClean="0">
              <a:solidFill>
                <a:srgbClr val="9FB7D3"/>
              </a:solidFill>
              <a:latin typeface="Ericsson Capital TT" pitchFamily="2" charset="0"/>
            </a:endParaRPr>
          </a:p>
          <a:p>
            <a:pPr algn="l" eaLnBrk="1" hangingPunct="1">
              <a:spcBef>
                <a:spcPct val="50000"/>
              </a:spcBef>
              <a:defRPr/>
            </a:pPr>
            <a:endParaRPr lang="en-US" sz="500" i="1" dirty="0" smtClean="0">
              <a:solidFill>
                <a:srgbClr val="9FB7D3"/>
              </a:solidFill>
              <a:latin typeface="Ericsson Capital TT" pitchFamily="2" charset="0"/>
            </a:endParaRPr>
          </a:p>
          <a:p>
            <a:pPr algn="l" eaLnBrk="1" hangingPunct="1">
              <a:spcBef>
                <a:spcPct val="50000"/>
              </a:spcBef>
              <a:defRPr/>
            </a:pPr>
            <a:r>
              <a:rPr lang="en-US" sz="500" dirty="0" smtClean="0">
                <a:solidFill>
                  <a:srgbClr val="9FB7D3"/>
                </a:solidFill>
                <a:latin typeface="Ericsson Capital TT" pitchFamily="2" charset="0"/>
              </a:rPr>
              <a:t>ΆΈΉΊΌΎΏΐΑΒΓΕΖΗΘΙΚΛΜΝΞΟΠΡΣΤΥΦΧΨΪΫΆΈΉΊΰαβγδεζηθικλνξορςΣΤΥΦΧΨΩΪΫΌΎΏ</a:t>
            </a:r>
            <a:endParaRPr lang="en-US" sz="500" i="1" dirty="0" smtClean="0">
              <a:solidFill>
                <a:srgbClr val="9FB7D3"/>
              </a:solidFill>
              <a:latin typeface="Ericsson Capital TT" pitchFamily="2" charset="0"/>
            </a:endParaRPr>
          </a:p>
          <a:p>
            <a:pPr algn="l" eaLnBrk="1" hangingPunct="1">
              <a:spcBef>
                <a:spcPct val="50000"/>
              </a:spcBef>
              <a:defRPr/>
            </a:pPr>
            <a:r>
              <a:rPr lang="en-US" sz="500" dirty="0" smtClean="0">
                <a:solidFill>
                  <a:srgbClr val="9FB7D3"/>
                </a:solidFill>
                <a:latin typeface="Ericsson Capital TT" pitchFamily="2" charset="0"/>
              </a:rPr>
              <a:t>ЁЂЃЄЅІЇЈЉЊЋЌЎЏАБВГДЕЖЗИЙКЛМНОПРСТУФХЦЧШЩЪЫЬЭЮЯАБВГДЕЖЗИЙКЛМНОПРСТУФХЦЧШЩЪЫЬЭЮЯЁЂЃЄЅІЇЈЉЊЋЌЎЏѢѢѲѲѴѴҐҐәǽẀẁẂẃẄẅỲỳ№</a:t>
            </a:r>
          </a:p>
          <a:p>
            <a:pPr algn="l" eaLnBrk="1" hangingPunct="1">
              <a:lnSpc>
                <a:spcPct val="80000"/>
              </a:lnSpc>
              <a:spcBef>
                <a:spcPct val="20000"/>
              </a:spcBef>
              <a:defRPr/>
            </a:pPr>
            <a:endParaRPr lang="en-US" sz="500" dirty="0" smtClean="0">
              <a:solidFill>
                <a:srgbClr val="9FB7D3"/>
              </a:solidFill>
              <a:latin typeface="Ericsson Capital TT" pitchFamily="2" charset="0"/>
            </a:endParaRPr>
          </a:p>
          <a:p>
            <a:pPr algn="r" eaLnBrk="1" hangingPunct="1">
              <a:defRPr/>
            </a:pPr>
            <a:endParaRPr lang="en-US" sz="500" dirty="0" smtClean="0">
              <a:solidFill>
                <a:schemeClr val="bg1"/>
              </a:solidFill>
              <a:latin typeface="Ericsson Capital TT" pitchFamily="2" charset="0"/>
            </a:endParaRPr>
          </a:p>
          <a:p>
            <a:pPr algn="r" eaLnBrk="1" hangingPunct="1">
              <a:defRPr/>
            </a:pPr>
            <a:endParaRPr lang="en-US" sz="800" dirty="0" smtClean="0">
              <a:solidFill>
                <a:schemeClr val="bg1"/>
              </a:solidFill>
              <a:latin typeface="Ericsson Capital TT" pitchFamily="2" charset="0"/>
            </a:endParaRPr>
          </a:p>
          <a:p>
            <a:pPr algn="r" eaLnBrk="1" hangingPunct="1">
              <a:defRPr/>
            </a:pPr>
            <a:endParaRPr lang="en-US" sz="800" dirty="0" smtClean="0">
              <a:solidFill>
                <a:schemeClr val="bg1"/>
              </a:solidFill>
              <a:latin typeface="Ericsson Capital TT" pitchFamily="2" charset="0"/>
            </a:endParaRPr>
          </a:p>
          <a:p>
            <a:pPr algn="r" eaLnBrk="1" hangingPunct="1">
              <a:defRPr/>
            </a:pPr>
            <a:endParaRPr lang="en-US" sz="800" dirty="0" smtClean="0">
              <a:solidFill>
                <a:schemeClr val="bg1"/>
              </a:solidFill>
              <a:latin typeface="Ericsson Capital TT" pitchFamily="2" charset="0"/>
            </a:endParaRPr>
          </a:p>
          <a:p>
            <a:pPr algn="r" eaLnBrk="1" hangingPunct="1">
              <a:defRPr/>
            </a:pPr>
            <a:endParaRPr lang="en-US" sz="800" dirty="0" smtClean="0">
              <a:solidFill>
                <a:schemeClr val="bg1"/>
              </a:solidFill>
              <a:latin typeface="Ericsson Capital TT" pitchFamily="2" charset="0"/>
            </a:endParaRPr>
          </a:p>
          <a:p>
            <a:pPr algn="r" eaLnBrk="1" hangingPunct="1">
              <a:defRPr/>
            </a:pPr>
            <a:endParaRPr lang="en-US" sz="800" dirty="0" smtClean="0">
              <a:solidFill>
                <a:schemeClr val="bg1"/>
              </a:solidFill>
              <a:latin typeface="Ericsson Capital TT" pitchFamily="2" charset="0"/>
            </a:endParaRPr>
          </a:p>
          <a:p>
            <a:pPr algn="r" eaLnBrk="1" hangingPunct="1">
              <a:defRPr/>
            </a:pPr>
            <a:endParaRPr lang="en-US" sz="1400" dirty="0" smtClean="0">
              <a:solidFill>
                <a:schemeClr val="bg1"/>
              </a:solidFill>
            </a:endParaRPr>
          </a:p>
          <a:p>
            <a:pPr algn="r" eaLnBrk="1" hangingPunct="1">
              <a:defRPr/>
            </a:pPr>
            <a:r>
              <a:rPr lang="en-US" sz="1200" dirty="0" smtClean="0">
                <a:solidFill>
                  <a:schemeClr val="bg1"/>
                </a:solidFill>
              </a:rPr>
              <a:t>Do not add objects or text in the footer area</a:t>
            </a:r>
          </a:p>
        </p:txBody>
      </p:sp>
      <p:pic>
        <p:nvPicPr>
          <p:cNvPr id="1027" name="Econ2011" descr="ECON_RGB"/>
          <p:cNvPicPr>
            <a:picLocks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09338" y="360363"/>
            <a:ext cx="444500" cy="588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23" name="txtfooterCopy"/>
          <p:cNvSpPr txBox="1">
            <a:spLocks noChangeArrowheads="1"/>
          </p:cNvSpPr>
          <p:nvPr/>
        </p:nvSpPr>
        <p:spPr bwMode="auto">
          <a:xfrm>
            <a:off x="527050" y="6524625"/>
            <a:ext cx="9865783" cy="215900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  <a:effectLst/>
        </p:spPr>
        <p:txBody>
          <a:bodyPr lIns="72000" rIns="72000"/>
          <a:lstStyle>
            <a:lvl1pPr algn="l">
              <a:spcBef>
                <a:spcPct val="50000"/>
              </a:spcBef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algn="l">
              <a:spcBef>
                <a:spcPct val="50000"/>
              </a:spcBef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 algn="l">
              <a:spcBef>
                <a:spcPct val="50000"/>
              </a:spcBef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 algn="l">
              <a:spcBef>
                <a:spcPct val="50000"/>
              </a:spcBef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>
              <a:spcBef>
                <a:spcPct val="50000"/>
              </a:spcBef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>
              <a:defRPr/>
            </a:pPr>
            <a:r>
              <a:rPr lang="en-US" sz="800" b="0" i="0" u="none" smtClean="0">
                <a:solidFill>
                  <a:srgbClr val="87888A"/>
                </a:solidFill>
              </a:rPr>
              <a:t>Commercial in confidence  |  Page </a:t>
            </a:r>
            <a:fld id="{D47C519B-2790-4A0C-A2F9-C3E7E82F6934}" type="slidenum">
              <a:rPr lang="en-US" sz="800" b="0" i="0" u="none" smtClean="0">
                <a:solidFill>
                  <a:srgbClr val="87888A"/>
                </a:solidFill>
              </a:rPr>
              <a:t>‹#›</a:t>
            </a:fld>
            <a:endParaRPr lang="en-US" sz="800" b="0" i="0" u="none" dirty="0" smtClean="0">
              <a:solidFill>
                <a:srgbClr val="87888A"/>
              </a:solidFill>
            </a:endParaRPr>
          </a:p>
        </p:txBody>
      </p:sp>
      <p:sp>
        <p:nvSpPr>
          <p:cNvPr id="1029" name="Content_SM"/>
          <p:cNvSpPr>
            <a:spLocks noGrp="1" noChangeArrowheads="1"/>
          </p:cNvSpPr>
          <p:nvPr>
            <p:ph type="body" idx="1"/>
          </p:nvPr>
        </p:nvSpPr>
        <p:spPr bwMode="auto">
          <a:xfrm>
            <a:off x="528638" y="1800225"/>
            <a:ext cx="11136312" cy="3851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72000" tIns="0" rIns="7200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sv-SE" smtClean="0"/>
              <a:t>Click to add text</a:t>
            </a:r>
          </a:p>
          <a:p>
            <a:pPr lvl="1"/>
            <a:r>
              <a:rPr lang="en-US" altLang="sv-SE" smtClean="0"/>
              <a:t>Second level</a:t>
            </a:r>
          </a:p>
          <a:p>
            <a:pPr lvl="2"/>
            <a:r>
              <a:rPr lang="en-US" altLang="sv-SE" smtClean="0"/>
              <a:t>Third level</a:t>
            </a:r>
          </a:p>
          <a:p>
            <a:pPr lvl="3"/>
            <a:r>
              <a:rPr lang="en-US" altLang="sv-SE" smtClean="0"/>
              <a:t>Fourth level</a:t>
            </a:r>
          </a:p>
          <a:p>
            <a:pPr lvl="4"/>
            <a:r>
              <a:rPr lang="en-US" altLang="sv-SE" smtClean="0"/>
              <a:t>Fifth level</a:t>
            </a:r>
          </a:p>
        </p:txBody>
      </p:sp>
      <p:sp>
        <p:nvSpPr>
          <p:cNvPr id="1030" name="Title_SM"/>
          <p:cNvSpPr>
            <a:spLocks noGrp="1" noChangeArrowheads="1"/>
          </p:cNvSpPr>
          <p:nvPr>
            <p:ph type="title"/>
          </p:nvPr>
        </p:nvSpPr>
        <p:spPr bwMode="auto">
          <a:xfrm>
            <a:off x="525463" y="239713"/>
            <a:ext cx="9991725" cy="1085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sv-SE" smtClean="0"/>
              <a:t>Click to Add Header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198" r:id="rId1"/>
    <p:sldLayoutId id="2147486163" r:id="rId2"/>
    <p:sldLayoutId id="2147486164" r:id="rId3"/>
    <p:sldLayoutId id="2147486165" r:id="rId4"/>
    <p:sldLayoutId id="2147486166" r:id="rId5"/>
    <p:sldLayoutId id="2147486167" r:id="rId6"/>
    <p:sldLayoutId id="2147486168" r:id="rId7"/>
    <p:sldLayoutId id="2147486169" r:id="rId8"/>
    <p:sldLayoutId id="2147486170" r:id="rId9"/>
    <p:sldLayoutId id="2147486171" r:id="rId10"/>
    <p:sldLayoutId id="2147486172" r:id="rId11"/>
    <p:sldLayoutId id="2147486173" r:id="rId12"/>
    <p:sldLayoutId id="2147486174" r:id="rId13"/>
    <p:sldLayoutId id="2147486175" r:id="rId14"/>
    <p:sldLayoutId id="2147486176" r:id="rId15"/>
    <p:sldLayoutId id="2147486177" r:id="rId16"/>
    <p:sldLayoutId id="2147486178" r:id="rId17"/>
    <p:sldLayoutId id="2147486179" r:id="rId18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75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Ericsson Capital TT"/>
          <a:ea typeface="+mj-ea"/>
          <a:cs typeface="+mj-cs"/>
        </a:defRPr>
      </a:lvl1pPr>
      <a:lvl2pPr algn="l" rtl="0" eaLnBrk="0" fontAlgn="base" hangingPunct="0">
        <a:lnSpc>
          <a:spcPct val="75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Ericsson Capital TT" pitchFamily="2" charset="0"/>
        </a:defRPr>
      </a:lvl2pPr>
      <a:lvl3pPr algn="l" rtl="0" eaLnBrk="0" fontAlgn="base" hangingPunct="0">
        <a:lnSpc>
          <a:spcPct val="75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Ericsson Capital TT" pitchFamily="2" charset="0"/>
        </a:defRPr>
      </a:lvl3pPr>
      <a:lvl4pPr algn="l" rtl="0" eaLnBrk="0" fontAlgn="base" hangingPunct="0">
        <a:lnSpc>
          <a:spcPct val="75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Ericsson Capital TT" pitchFamily="2" charset="0"/>
        </a:defRPr>
      </a:lvl4pPr>
      <a:lvl5pPr algn="l" rtl="0" eaLnBrk="0" fontAlgn="base" hangingPunct="0">
        <a:lnSpc>
          <a:spcPct val="75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Ericsson Capital TT" pitchFamily="2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9pPr>
    </p:titleStyle>
    <p:bodyStyle>
      <a:lvl1pPr marL="176213" indent="-176213" algn="l" rtl="0" eaLnBrk="0" fontAlgn="base" hangingPunct="0">
        <a:spcBef>
          <a:spcPct val="20000"/>
        </a:spcBef>
        <a:spcAft>
          <a:spcPct val="0"/>
        </a:spcAft>
        <a:buClr>
          <a:srgbClr val="00A9D4"/>
        </a:buClr>
        <a:buFont typeface="Arial" charset="0"/>
        <a:buChar char="›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533400" indent="-1778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–"/>
        <a:defRPr sz="2000">
          <a:solidFill>
            <a:schemeClr val="tx1"/>
          </a:solidFill>
          <a:latin typeface="+mn-lt"/>
        </a:defRPr>
      </a:lvl2pPr>
      <a:lvl3pPr marL="892175" indent="-179388" algn="l" rtl="0" eaLnBrk="0" fontAlgn="base" hangingPunct="0">
        <a:spcBef>
          <a:spcPct val="20000"/>
        </a:spcBef>
        <a:spcAft>
          <a:spcPct val="0"/>
        </a:spcAft>
        <a:buClr>
          <a:srgbClr val="92CCE5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3pPr>
      <a:lvl4pPr marL="1252538" indent="-180975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-"/>
        <a:defRPr sz="2000">
          <a:solidFill>
            <a:schemeClr val="tx1"/>
          </a:solidFill>
          <a:latin typeface="+mn-lt"/>
        </a:defRPr>
      </a:lvl4pPr>
      <a:lvl5pPr marL="1614488" indent="-180975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5pPr>
      <a:lvl6pPr marL="20716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6pPr>
      <a:lvl7pPr marL="25288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7pPr>
      <a:lvl8pPr marL="29860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8pPr>
      <a:lvl9pPr marL="34432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LeftInfo"/>
          <p:cNvSpPr txBox="1">
            <a:spLocks noChangeArrowheads="1"/>
          </p:cNvSpPr>
          <p:nvPr/>
        </p:nvSpPr>
        <p:spPr bwMode="auto">
          <a:xfrm>
            <a:off x="-2516188" y="438150"/>
            <a:ext cx="2352675" cy="5970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>
              <a:spcBef>
                <a:spcPct val="0"/>
              </a:spcBef>
              <a:defRPr/>
            </a:pPr>
            <a:r>
              <a:rPr lang="en-US" sz="1200" dirty="0" smtClean="0">
                <a:solidFill>
                  <a:srgbClr val="FFFFFF"/>
                </a:solidFill>
                <a:cs typeface="Arial" charset="0"/>
              </a:rPr>
              <a:t>Slide title </a:t>
            </a:r>
          </a:p>
          <a:p>
            <a:pPr algn="r" eaLnBrk="1" hangingPunct="1">
              <a:spcBef>
                <a:spcPct val="0"/>
              </a:spcBef>
              <a:defRPr/>
            </a:pPr>
            <a:r>
              <a:rPr lang="en-US" sz="1200" dirty="0" smtClean="0">
                <a:solidFill>
                  <a:srgbClr val="FFFFFF"/>
                </a:solidFill>
                <a:cs typeface="Arial" charset="0"/>
              </a:rPr>
              <a:t>44 pt</a:t>
            </a:r>
          </a:p>
          <a:p>
            <a:pPr algn="r" eaLnBrk="1" hangingPunct="1">
              <a:spcBef>
                <a:spcPct val="0"/>
              </a:spcBef>
              <a:defRPr/>
            </a:pPr>
            <a:endParaRPr lang="en-US" sz="1200" dirty="0" smtClean="0">
              <a:solidFill>
                <a:srgbClr val="FFFFFF"/>
              </a:solidFill>
              <a:cs typeface="Arial" charset="0"/>
            </a:endParaRPr>
          </a:p>
          <a:p>
            <a:pPr algn="r" eaLnBrk="1" hangingPunct="1">
              <a:spcBef>
                <a:spcPct val="0"/>
              </a:spcBef>
              <a:defRPr/>
            </a:pPr>
            <a:endParaRPr lang="en-US" sz="1200" dirty="0" smtClean="0">
              <a:solidFill>
                <a:srgbClr val="FFFFFF"/>
              </a:solidFill>
              <a:cs typeface="Arial" charset="0"/>
            </a:endParaRPr>
          </a:p>
          <a:p>
            <a:pPr algn="r" eaLnBrk="1" hangingPunct="1">
              <a:spcBef>
                <a:spcPct val="0"/>
              </a:spcBef>
              <a:defRPr/>
            </a:pPr>
            <a:endParaRPr lang="en-US" sz="1200" dirty="0" smtClean="0">
              <a:solidFill>
                <a:srgbClr val="FFFFFF"/>
              </a:solidFill>
              <a:cs typeface="Arial" charset="0"/>
            </a:endParaRPr>
          </a:p>
          <a:p>
            <a:pPr algn="r" eaLnBrk="1" hangingPunct="1">
              <a:spcBef>
                <a:spcPct val="0"/>
              </a:spcBef>
              <a:defRPr/>
            </a:pPr>
            <a:endParaRPr lang="en-US" sz="1200" dirty="0" smtClean="0">
              <a:solidFill>
                <a:srgbClr val="FFFFFF"/>
              </a:solidFill>
              <a:cs typeface="Arial" charset="0"/>
            </a:endParaRPr>
          </a:p>
          <a:p>
            <a:pPr algn="r" eaLnBrk="1" hangingPunct="1">
              <a:spcBef>
                <a:spcPct val="0"/>
              </a:spcBef>
              <a:defRPr/>
            </a:pPr>
            <a:endParaRPr lang="en-US" sz="1200" dirty="0" smtClean="0">
              <a:solidFill>
                <a:srgbClr val="FFFFFF"/>
              </a:solidFill>
              <a:cs typeface="Arial" charset="0"/>
            </a:endParaRPr>
          </a:p>
          <a:p>
            <a:pPr algn="r" eaLnBrk="1" hangingPunct="1">
              <a:spcBef>
                <a:spcPct val="0"/>
              </a:spcBef>
              <a:defRPr/>
            </a:pPr>
            <a:endParaRPr lang="en-US" sz="1200" dirty="0" smtClean="0">
              <a:solidFill>
                <a:srgbClr val="FFFFFF"/>
              </a:solidFill>
              <a:cs typeface="Arial" charset="0"/>
            </a:endParaRPr>
          </a:p>
          <a:p>
            <a:pPr algn="r" eaLnBrk="1" hangingPunct="1">
              <a:spcBef>
                <a:spcPct val="0"/>
              </a:spcBef>
              <a:defRPr/>
            </a:pPr>
            <a:r>
              <a:rPr lang="en-US" sz="1200" dirty="0" smtClean="0">
                <a:solidFill>
                  <a:srgbClr val="FFFFFF"/>
                </a:solidFill>
                <a:cs typeface="Arial" charset="0"/>
              </a:rPr>
              <a:t>Text and bullet level 1</a:t>
            </a:r>
          </a:p>
          <a:p>
            <a:pPr algn="r" eaLnBrk="1" hangingPunct="1">
              <a:spcBef>
                <a:spcPct val="0"/>
              </a:spcBef>
              <a:defRPr/>
            </a:pPr>
            <a:r>
              <a:rPr lang="en-US" sz="1200" dirty="0" smtClean="0">
                <a:solidFill>
                  <a:srgbClr val="FFFFFF"/>
                </a:solidFill>
                <a:cs typeface="Arial" charset="0"/>
              </a:rPr>
              <a:t> minimum 24 pt</a:t>
            </a:r>
          </a:p>
          <a:p>
            <a:pPr algn="r" eaLnBrk="1" hangingPunct="1">
              <a:spcBef>
                <a:spcPct val="0"/>
              </a:spcBef>
              <a:defRPr/>
            </a:pPr>
            <a:endParaRPr lang="en-US" sz="1200" dirty="0" smtClean="0">
              <a:solidFill>
                <a:srgbClr val="FFFFFF"/>
              </a:solidFill>
              <a:cs typeface="Arial" charset="0"/>
            </a:endParaRPr>
          </a:p>
          <a:p>
            <a:pPr algn="r" eaLnBrk="1" hangingPunct="1">
              <a:spcBef>
                <a:spcPct val="0"/>
              </a:spcBef>
              <a:defRPr/>
            </a:pPr>
            <a:r>
              <a:rPr lang="en-US" sz="1200" dirty="0" smtClean="0">
                <a:solidFill>
                  <a:srgbClr val="FFFFFF"/>
                </a:solidFill>
                <a:cs typeface="Arial" charset="0"/>
              </a:rPr>
              <a:t>Bullets level 2-5</a:t>
            </a:r>
          </a:p>
          <a:p>
            <a:pPr algn="r" eaLnBrk="1" hangingPunct="1">
              <a:spcBef>
                <a:spcPct val="0"/>
              </a:spcBef>
              <a:defRPr/>
            </a:pPr>
            <a:r>
              <a:rPr lang="en-US" sz="1200" dirty="0" smtClean="0">
                <a:solidFill>
                  <a:srgbClr val="FFFFFF"/>
                </a:solidFill>
                <a:cs typeface="Arial" charset="0"/>
              </a:rPr>
              <a:t>minimum 20 pt</a:t>
            </a:r>
          </a:p>
          <a:p>
            <a:pPr algn="r" eaLnBrk="1" hangingPunct="1">
              <a:spcBef>
                <a:spcPct val="0"/>
              </a:spcBef>
              <a:defRPr/>
            </a:pPr>
            <a:endParaRPr lang="en-US" sz="1200" dirty="0" smtClean="0">
              <a:solidFill>
                <a:srgbClr val="FFFFFF"/>
              </a:solidFill>
              <a:cs typeface="Arial" charset="0"/>
            </a:endParaRPr>
          </a:p>
          <a:p>
            <a:pPr algn="r" eaLnBrk="1" hangingPunct="1">
              <a:defRPr/>
            </a:pPr>
            <a:endParaRPr lang="en-US" sz="800" dirty="0" smtClean="0">
              <a:solidFill>
                <a:srgbClr val="FFFFFF"/>
              </a:solidFill>
              <a:cs typeface="Arial" charset="0"/>
            </a:endParaRPr>
          </a:p>
          <a:p>
            <a:pPr algn="r" eaLnBrk="1" hangingPunct="1">
              <a:defRPr/>
            </a:pPr>
            <a:endParaRPr lang="en-US" sz="800" dirty="0" smtClean="0">
              <a:solidFill>
                <a:srgbClr val="FFFFFF"/>
              </a:solidFill>
              <a:cs typeface="Arial" charset="0"/>
            </a:endParaRPr>
          </a:p>
          <a:p>
            <a:pPr algn="r" eaLnBrk="1" hangingPunct="1">
              <a:defRPr/>
            </a:pPr>
            <a:endParaRPr lang="en-US" sz="800" dirty="0" smtClean="0">
              <a:solidFill>
                <a:srgbClr val="FFFFFF"/>
              </a:solidFill>
              <a:cs typeface="Arial" charset="0"/>
            </a:endParaRPr>
          </a:p>
          <a:p>
            <a:pPr algn="l" eaLnBrk="1" hangingPunct="1">
              <a:defRPr/>
            </a:pPr>
            <a:r>
              <a:rPr lang="en-US" sz="500" dirty="0" smtClean="0">
                <a:solidFill>
                  <a:srgbClr val="9FB7D3"/>
                </a:solidFill>
                <a:cs typeface="Arial" charset="0"/>
              </a:rPr>
              <a:t>Characters for Embedded font:</a:t>
            </a:r>
            <a:br>
              <a:rPr lang="en-US" sz="500" dirty="0" smtClean="0">
                <a:solidFill>
                  <a:srgbClr val="9FB7D3"/>
                </a:solidFill>
                <a:cs typeface="Arial" charset="0"/>
              </a:rPr>
            </a:br>
            <a:r>
              <a:rPr lang="en-US" sz="500" dirty="0" smtClean="0">
                <a:solidFill>
                  <a:srgbClr val="9FB7D3"/>
                </a:solidFill>
                <a:latin typeface="Ericsson Capital TT" pitchFamily="2" charset="0"/>
                <a:cs typeface="Arial" charset="0"/>
              </a:rPr>
              <a:t>!"#$%&amp;'()*+,-./0123456789:;&lt;=&gt;?@ABCDEFGHIJKLMNOPQRSTUVWXYZ[\]^_`abcdefghijklmnopqrstuvwxyz{|}~¡¢£¤¥¦§¨©ª«¬®¯°±²³´¶·¸¹º»¼½ÀÁÂÃÄÅÆÇÈËÌÍÎÏÐÑÒÓÔÕÖ×ØÙÚÛÜÝÞßàáâãäåæçèéêëìíîïðñòóôõö÷øùúûüýþÿĀāĂăąĆćĊċČĎďĐđĒĖėĘęĚěĞğĠġĢģĪīĮįİıĶķĹĺĻļĽľŁłŃńŅņŇňŌŐőŒœŔŕŖŗŘřŚśŞşŠšŢţŤťŪūŮůŰűŲųŴŵŶŷŸŹźŻżŽžƒȘșˆˇ˘˙˚˛˜˝ẀẁẃẄẅỲỳ–—‘’‚“”„†‡•…‰‹›⁄€™ĀĀĂĂĄĄĆĆĊĊČČĎĎĐĐĒĒĖĖĘĘĚĚĞĞĠĠĢĢĪĪĮĮİĶĶĹĹĻĻĽĽŃŃŅŅŇŇŌŌŐŐŔŔŖŖŘŘŚŚŞŞŢŢŤŤŪŪŮŮŰŰŲŲŴŴŶŶŹŹŻŻȘș−≤≥ﬁﬂ</a:t>
            </a:r>
            <a:endParaRPr lang="en-US" sz="500" i="1" dirty="0" smtClean="0">
              <a:solidFill>
                <a:srgbClr val="9FB7D3"/>
              </a:solidFill>
              <a:latin typeface="Ericsson Capital TT" pitchFamily="2" charset="0"/>
              <a:cs typeface="Arial" charset="0"/>
            </a:endParaRPr>
          </a:p>
          <a:p>
            <a:pPr algn="l" eaLnBrk="1" hangingPunct="1">
              <a:defRPr/>
            </a:pPr>
            <a:endParaRPr lang="en-US" sz="500" i="1" dirty="0" smtClean="0">
              <a:solidFill>
                <a:srgbClr val="9FB7D3"/>
              </a:solidFill>
              <a:latin typeface="Ericsson Capital TT" pitchFamily="2" charset="0"/>
              <a:cs typeface="Arial" charset="0"/>
            </a:endParaRPr>
          </a:p>
          <a:p>
            <a:pPr algn="l" eaLnBrk="1" hangingPunct="1">
              <a:defRPr/>
            </a:pPr>
            <a:r>
              <a:rPr lang="en-US" sz="500" dirty="0" smtClean="0">
                <a:solidFill>
                  <a:srgbClr val="9FB7D3"/>
                </a:solidFill>
                <a:latin typeface="Ericsson Capital TT" pitchFamily="2" charset="0"/>
                <a:cs typeface="Arial" charset="0"/>
              </a:rPr>
              <a:t>ΆΈΉΊΌΎΏΐΑΒΓΕΖΗΘΙΚΛΜΝΞΟΠΡΣΤΥΦΧΨΪΫΆΈΉΊΰαβγδεζηθικλνξορςΣΤΥΦΧΨΩΪΫΌΎΏ</a:t>
            </a:r>
            <a:endParaRPr lang="en-US" sz="500" i="1" dirty="0" smtClean="0">
              <a:solidFill>
                <a:srgbClr val="9FB7D3"/>
              </a:solidFill>
              <a:latin typeface="Ericsson Capital TT" pitchFamily="2" charset="0"/>
              <a:cs typeface="Arial" charset="0"/>
            </a:endParaRPr>
          </a:p>
          <a:p>
            <a:pPr algn="l" eaLnBrk="1" hangingPunct="1">
              <a:defRPr/>
            </a:pPr>
            <a:r>
              <a:rPr lang="en-US" sz="500" dirty="0" smtClean="0">
                <a:solidFill>
                  <a:srgbClr val="9FB7D3"/>
                </a:solidFill>
                <a:latin typeface="Ericsson Capital TT" pitchFamily="2" charset="0"/>
                <a:cs typeface="Arial" charset="0"/>
              </a:rPr>
              <a:t>ЁЂЃЄЅІЇЈЉЊЋЌЎЏАБВГДЕЖЗИЙКЛМНОПРСТУФХЦЧШЩЪЫЬЭЮЯАБВГДЕЖЗИЙКЛМНОПРСТУФХЦЧШЩЪЫЬЭЮЯЁЂЃЄЅІЇЈЉЊЋЌЎЏѢѢѲѲѴѴҐҐәǽẀẁẂẃẄẅỲỳ№</a:t>
            </a:r>
          </a:p>
          <a:p>
            <a:pPr algn="l" eaLnBrk="1" hangingPunct="1">
              <a:lnSpc>
                <a:spcPct val="80000"/>
              </a:lnSpc>
              <a:spcBef>
                <a:spcPct val="20000"/>
              </a:spcBef>
              <a:defRPr/>
            </a:pPr>
            <a:endParaRPr lang="en-US" sz="500" dirty="0" smtClean="0">
              <a:solidFill>
                <a:srgbClr val="9FB7D3"/>
              </a:solidFill>
              <a:latin typeface="Ericsson Capital TT" pitchFamily="2" charset="0"/>
              <a:cs typeface="Arial" charset="0"/>
            </a:endParaRPr>
          </a:p>
          <a:p>
            <a:pPr algn="r" eaLnBrk="1" hangingPunct="1">
              <a:spcBef>
                <a:spcPct val="0"/>
              </a:spcBef>
              <a:defRPr/>
            </a:pPr>
            <a:endParaRPr lang="en-US" sz="500" dirty="0" smtClean="0">
              <a:solidFill>
                <a:srgbClr val="FFFFFF"/>
              </a:solidFill>
              <a:latin typeface="Ericsson Capital TT" pitchFamily="2" charset="0"/>
              <a:cs typeface="Arial" charset="0"/>
            </a:endParaRPr>
          </a:p>
          <a:p>
            <a:pPr algn="r" eaLnBrk="1" hangingPunct="1">
              <a:spcBef>
                <a:spcPct val="0"/>
              </a:spcBef>
              <a:defRPr/>
            </a:pPr>
            <a:endParaRPr lang="en-US" sz="800" dirty="0" smtClean="0">
              <a:solidFill>
                <a:srgbClr val="FFFFFF"/>
              </a:solidFill>
              <a:latin typeface="Ericsson Capital TT" pitchFamily="2" charset="0"/>
              <a:cs typeface="Arial" charset="0"/>
            </a:endParaRPr>
          </a:p>
          <a:p>
            <a:pPr algn="r" eaLnBrk="1" hangingPunct="1">
              <a:spcBef>
                <a:spcPct val="0"/>
              </a:spcBef>
              <a:defRPr/>
            </a:pPr>
            <a:endParaRPr lang="en-US" sz="800" dirty="0" smtClean="0">
              <a:solidFill>
                <a:srgbClr val="FFFFFF"/>
              </a:solidFill>
              <a:latin typeface="Ericsson Capital TT" pitchFamily="2" charset="0"/>
              <a:cs typeface="Arial" charset="0"/>
            </a:endParaRPr>
          </a:p>
          <a:p>
            <a:pPr algn="r" eaLnBrk="1" hangingPunct="1">
              <a:spcBef>
                <a:spcPct val="0"/>
              </a:spcBef>
              <a:defRPr/>
            </a:pPr>
            <a:endParaRPr lang="en-US" sz="800" dirty="0" smtClean="0">
              <a:solidFill>
                <a:srgbClr val="FFFFFF"/>
              </a:solidFill>
              <a:latin typeface="Ericsson Capital TT" pitchFamily="2" charset="0"/>
              <a:cs typeface="Arial" charset="0"/>
            </a:endParaRPr>
          </a:p>
          <a:p>
            <a:pPr algn="r" eaLnBrk="1" hangingPunct="1">
              <a:spcBef>
                <a:spcPct val="0"/>
              </a:spcBef>
              <a:defRPr/>
            </a:pPr>
            <a:endParaRPr lang="en-US" sz="800" dirty="0" smtClean="0">
              <a:solidFill>
                <a:srgbClr val="FFFFFF"/>
              </a:solidFill>
              <a:latin typeface="Ericsson Capital TT" pitchFamily="2" charset="0"/>
              <a:cs typeface="Arial" charset="0"/>
            </a:endParaRPr>
          </a:p>
          <a:p>
            <a:pPr algn="r" eaLnBrk="1" hangingPunct="1">
              <a:spcBef>
                <a:spcPct val="0"/>
              </a:spcBef>
              <a:defRPr/>
            </a:pPr>
            <a:endParaRPr lang="en-US" sz="800" dirty="0" smtClean="0">
              <a:solidFill>
                <a:srgbClr val="FFFFFF"/>
              </a:solidFill>
              <a:latin typeface="Ericsson Capital TT" pitchFamily="2" charset="0"/>
              <a:cs typeface="Arial" charset="0"/>
            </a:endParaRPr>
          </a:p>
          <a:p>
            <a:pPr algn="r" eaLnBrk="1" hangingPunct="1">
              <a:spcBef>
                <a:spcPct val="0"/>
              </a:spcBef>
              <a:defRPr/>
            </a:pPr>
            <a:endParaRPr lang="en-US" sz="1400" dirty="0" smtClean="0">
              <a:solidFill>
                <a:srgbClr val="FFFFFF"/>
              </a:solidFill>
              <a:cs typeface="Arial" charset="0"/>
            </a:endParaRPr>
          </a:p>
          <a:p>
            <a:pPr algn="r" eaLnBrk="1" hangingPunct="1">
              <a:spcBef>
                <a:spcPct val="0"/>
              </a:spcBef>
              <a:defRPr/>
            </a:pPr>
            <a:r>
              <a:rPr lang="en-US" sz="1200" dirty="0" smtClean="0">
                <a:solidFill>
                  <a:srgbClr val="FFFFFF"/>
                </a:solidFill>
                <a:cs typeface="Arial" charset="0"/>
              </a:rPr>
              <a:t>Do not add objects or text in the footer area</a:t>
            </a:r>
          </a:p>
        </p:txBody>
      </p:sp>
      <p:pic>
        <p:nvPicPr>
          <p:cNvPr id="2051" name="Econ2011" descr="ECON_RGB"/>
          <p:cNvPicPr>
            <a:picLocks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09338" y="360363"/>
            <a:ext cx="444500" cy="588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8" name="txtfooterCopy"/>
          <p:cNvSpPr txBox="1">
            <a:spLocks noChangeArrowheads="1"/>
          </p:cNvSpPr>
          <p:nvPr/>
        </p:nvSpPr>
        <p:spPr bwMode="auto">
          <a:xfrm>
            <a:off x="527050" y="6524625"/>
            <a:ext cx="9865783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2000" rIns="72000"/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 eaLnBrk="1" hangingPunct="1">
              <a:defRPr/>
            </a:pPr>
            <a:r>
              <a:rPr lang="en-US" sz="800" b="0" i="0" u="none" smtClean="0">
                <a:solidFill>
                  <a:srgbClr val="87888A"/>
                </a:solidFill>
                <a:cs typeface="Arial" charset="0"/>
              </a:rPr>
              <a:t>Commercial in confidence  |  Page </a:t>
            </a:r>
            <a:fld id="{8DD39E92-7ADE-4E19-B872-A04349C083C9}" type="slidenum">
              <a:rPr lang="en-US" sz="800" b="0" i="0" u="none" smtClean="0">
                <a:solidFill>
                  <a:srgbClr val="87888A"/>
                </a:solidFill>
                <a:cs typeface="Arial" charset="0"/>
              </a:rPr>
              <a:t>‹#›</a:t>
            </a:fld>
            <a:endParaRPr lang="en-US" sz="800" b="0" i="0" u="none" dirty="0" smtClean="0">
              <a:solidFill>
                <a:srgbClr val="87888A"/>
              </a:solidFill>
              <a:cs typeface="Arial" charset="0"/>
            </a:endParaRPr>
          </a:p>
        </p:txBody>
      </p:sp>
      <p:sp>
        <p:nvSpPr>
          <p:cNvPr id="2053" name="Content_SM"/>
          <p:cNvSpPr>
            <a:spLocks noGrp="1" noChangeArrowheads="1"/>
          </p:cNvSpPr>
          <p:nvPr>
            <p:ph type="body" idx="1"/>
          </p:nvPr>
        </p:nvSpPr>
        <p:spPr bwMode="auto">
          <a:xfrm>
            <a:off x="528638" y="1800225"/>
            <a:ext cx="11136312" cy="3851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72000" tIns="0" rIns="7200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sv-SE" smtClean="0"/>
              <a:t>Click to add text</a:t>
            </a:r>
          </a:p>
          <a:p>
            <a:pPr lvl="1"/>
            <a:r>
              <a:rPr lang="en-US" altLang="sv-SE" smtClean="0"/>
              <a:t>Second level</a:t>
            </a:r>
          </a:p>
          <a:p>
            <a:pPr lvl="2"/>
            <a:r>
              <a:rPr lang="en-US" altLang="sv-SE" smtClean="0"/>
              <a:t>Third level</a:t>
            </a:r>
          </a:p>
          <a:p>
            <a:pPr lvl="3"/>
            <a:r>
              <a:rPr lang="en-US" altLang="sv-SE" smtClean="0"/>
              <a:t>Fourth level</a:t>
            </a:r>
          </a:p>
          <a:p>
            <a:pPr lvl="4"/>
            <a:r>
              <a:rPr lang="en-US" altLang="sv-SE" smtClean="0"/>
              <a:t>Fifth level</a:t>
            </a:r>
          </a:p>
        </p:txBody>
      </p:sp>
      <p:sp>
        <p:nvSpPr>
          <p:cNvPr id="2054" name="Title_SM"/>
          <p:cNvSpPr>
            <a:spLocks noGrp="1" noChangeArrowheads="1"/>
          </p:cNvSpPr>
          <p:nvPr>
            <p:ph type="title"/>
          </p:nvPr>
        </p:nvSpPr>
        <p:spPr bwMode="auto">
          <a:xfrm>
            <a:off x="525463" y="239713"/>
            <a:ext cx="9991725" cy="1085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sv-SE" smtClean="0"/>
              <a:t>Click to Add Header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199" r:id="rId1"/>
    <p:sldLayoutId id="2147486180" r:id="rId2"/>
    <p:sldLayoutId id="2147486181" r:id="rId3"/>
    <p:sldLayoutId id="2147486182" r:id="rId4"/>
    <p:sldLayoutId id="2147486183" r:id="rId5"/>
    <p:sldLayoutId id="2147486184" r:id="rId6"/>
    <p:sldLayoutId id="2147486185" r:id="rId7"/>
    <p:sldLayoutId id="2147486186" r:id="rId8"/>
    <p:sldLayoutId id="2147486187" r:id="rId9"/>
    <p:sldLayoutId id="2147486188" r:id="rId10"/>
    <p:sldLayoutId id="2147486189" r:id="rId11"/>
    <p:sldLayoutId id="2147486190" r:id="rId12"/>
    <p:sldLayoutId id="2147486191" r:id="rId13"/>
    <p:sldLayoutId id="2147486192" r:id="rId14"/>
    <p:sldLayoutId id="2147486193" r:id="rId15"/>
    <p:sldLayoutId id="2147486194" r:id="rId16"/>
    <p:sldLayoutId id="2147486195" r:id="rId17"/>
    <p:sldLayoutId id="2147486196" r:id="rId18"/>
    <p:sldLayoutId id="2147486197" r:id="rId19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75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Ericsson Capital TT"/>
          <a:ea typeface="+mj-ea"/>
          <a:cs typeface="+mj-cs"/>
        </a:defRPr>
      </a:lvl1pPr>
      <a:lvl2pPr algn="l" rtl="0" eaLnBrk="0" fontAlgn="base" hangingPunct="0">
        <a:lnSpc>
          <a:spcPct val="75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Ericsson Capital TT" pitchFamily="2" charset="0"/>
        </a:defRPr>
      </a:lvl2pPr>
      <a:lvl3pPr algn="l" rtl="0" eaLnBrk="0" fontAlgn="base" hangingPunct="0">
        <a:lnSpc>
          <a:spcPct val="75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Ericsson Capital TT" pitchFamily="2" charset="0"/>
        </a:defRPr>
      </a:lvl3pPr>
      <a:lvl4pPr algn="l" rtl="0" eaLnBrk="0" fontAlgn="base" hangingPunct="0">
        <a:lnSpc>
          <a:spcPct val="75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Ericsson Capital TT" pitchFamily="2" charset="0"/>
        </a:defRPr>
      </a:lvl4pPr>
      <a:lvl5pPr algn="l" rtl="0" eaLnBrk="0" fontAlgn="base" hangingPunct="0">
        <a:lnSpc>
          <a:spcPct val="75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Ericsson Capital TT" pitchFamily="2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9pPr>
    </p:titleStyle>
    <p:bodyStyle>
      <a:lvl1pPr marL="176213" indent="-176213" algn="l" rtl="0" eaLnBrk="0" fontAlgn="base" hangingPunct="0">
        <a:spcBef>
          <a:spcPct val="20000"/>
        </a:spcBef>
        <a:spcAft>
          <a:spcPct val="0"/>
        </a:spcAft>
        <a:buClr>
          <a:srgbClr val="00A9D4"/>
        </a:buClr>
        <a:buFont typeface="Arial" charset="0"/>
        <a:buChar char="›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533400" indent="-1778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–"/>
        <a:defRPr sz="2000">
          <a:solidFill>
            <a:schemeClr val="tx1"/>
          </a:solidFill>
          <a:latin typeface="+mn-lt"/>
        </a:defRPr>
      </a:lvl2pPr>
      <a:lvl3pPr marL="892175" indent="-179388" algn="l" rtl="0" eaLnBrk="0" fontAlgn="base" hangingPunct="0">
        <a:spcBef>
          <a:spcPct val="20000"/>
        </a:spcBef>
        <a:spcAft>
          <a:spcPct val="0"/>
        </a:spcAft>
        <a:buClr>
          <a:srgbClr val="92CCE5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3pPr>
      <a:lvl4pPr marL="1252538" indent="-180975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-"/>
        <a:defRPr sz="2000">
          <a:solidFill>
            <a:schemeClr val="tx1"/>
          </a:solidFill>
          <a:latin typeface="+mn-lt"/>
        </a:defRPr>
      </a:lvl4pPr>
      <a:lvl5pPr marL="1614488" indent="-180975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5pPr>
      <a:lvl6pPr marL="20716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6pPr>
      <a:lvl7pPr marL="25288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7pPr>
      <a:lvl8pPr marL="29860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8pPr>
      <a:lvl9pPr marL="34432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9.xml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>
            <a:spLocks noGrp="1" noChangeArrowheads="1"/>
          </p:cNvSpPr>
          <p:nvPr>
            <p:ph type="ctrTitle"/>
          </p:nvPr>
        </p:nvSpPr>
        <p:spPr>
          <a:extLst/>
        </p:spPr>
        <p:txBody>
          <a:bodyPr anchor="ctr" anchorCtr="0">
            <a:normAutofit/>
          </a:bodyPr>
          <a:lstStyle/>
          <a:p>
            <a:pPr>
              <a:defRPr/>
            </a:pPr>
            <a:r>
              <a:rPr lang="en-US" sz="6000" dirty="0" smtClean="0">
                <a:solidFill>
                  <a:srgbClr val="00285F"/>
                </a:solidFill>
              </a:rPr>
              <a:t>Dual radio Voice Call Continuity (DRVCC)</a:t>
            </a:r>
            <a:endParaRPr lang="en-US" sz="6000" dirty="0">
              <a:solidFill>
                <a:srgbClr val="00285F"/>
              </a:solidFill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Rounded Rectangle 89"/>
          <p:cNvSpPr/>
          <p:nvPr/>
        </p:nvSpPr>
        <p:spPr bwMode="auto">
          <a:xfrm>
            <a:off x="9504178" y="3050860"/>
            <a:ext cx="778506" cy="697347"/>
          </a:xfrm>
          <a:prstGeom prst="roundRect">
            <a:avLst/>
          </a:prstGeom>
          <a:solidFill>
            <a:schemeClr val="bg1"/>
          </a:solidFill>
          <a:ln w="38100" cap="flat" cmpd="sng" algn="ctr">
            <a:solidFill>
              <a:srgbClr val="00A9D4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600" b="0" i="0" u="none" strike="noStrike" cap="none" normalizeH="0" baseline="0" dirty="0" smtClean="0">
              <a:ln>
                <a:noFill/>
              </a:ln>
              <a:solidFill>
                <a:srgbClr val="00A9D4"/>
              </a:solidFill>
              <a:effectLst/>
              <a:latin typeface="Arial" charset="0"/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sz="quarter" idx="10"/>
          </p:nvPr>
        </p:nvSpPr>
        <p:spPr/>
        <p:txBody>
          <a:bodyPr>
            <a:normAutofit/>
          </a:bodyPr>
          <a:lstStyle/>
          <a:p>
            <a:r>
              <a:rPr lang="en-US" sz="2000" dirty="0" smtClean="0"/>
              <a:t>Defined by 3GPP for IMS based WiFi Calling</a:t>
            </a:r>
          </a:p>
          <a:p>
            <a:pPr lvl="1"/>
            <a:endParaRPr lang="en-US" sz="1600" dirty="0" smtClean="0"/>
          </a:p>
          <a:p>
            <a:r>
              <a:rPr lang="en-US" sz="2000" dirty="0" smtClean="0"/>
              <a:t>Provides handover between the WiFi and</a:t>
            </a:r>
            <a:br>
              <a:rPr lang="en-US" sz="2000" dirty="0" smtClean="0"/>
            </a:br>
            <a:r>
              <a:rPr lang="en-US" sz="2000" dirty="0" smtClean="0"/>
              <a:t>the 3GPP 2G/3G accesses</a:t>
            </a:r>
          </a:p>
          <a:p>
            <a:pPr lvl="1"/>
            <a:endParaRPr lang="en-US" sz="1600" dirty="0" smtClean="0"/>
          </a:p>
          <a:p>
            <a:r>
              <a:rPr lang="en-US" sz="2000" dirty="0" smtClean="0"/>
              <a:t>UE decides and triggers handovers at configured thresholds</a:t>
            </a:r>
          </a:p>
          <a:p>
            <a:pPr lvl="1"/>
            <a:r>
              <a:rPr lang="en-US" sz="1600" dirty="0" smtClean="0"/>
              <a:t>Major architectural difference compared to legacy handovers where the network decides</a:t>
            </a:r>
          </a:p>
          <a:p>
            <a:pPr lvl="1"/>
            <a:endParaRPr lang="en-US" sz="1600" dirty="0" smtClean="0"/>
          </a:p>
          <a:p>
            <a:r>
              <a:rPr lang="en-US" sz="2000" dirty="0" smtClean="0"/>
              <a:t>The CS call leg is setup in parallel with the WiFi call leg for a smooth transition</a:t>
            </a:r>
            <a:endParaRPr lang="en-US" sz="1600" dirty="0" smtClean="0"/>
          </a:p>
          <a:p>
            <a:pPr lvl="1"/>
            <a:r>
              <a:rPr lang="en-US" sz="1600" dirty="0" smtClean="0"/>
              <a:t>Ambition to “make before break”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00285F"/>
                </a:solidFill>
              </a:rPr>
              <a:t>Dual Radio voice Call continuity (DRVCC)</a:t>
            </a:r>
            <a:endParaRPr lang="en-US" dirty="0">
              <a:solidFill>
                <a:srgbClr val="00285F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9452548" y="4593103"/>
            <a:ext cx="219566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2400" dirty="0" smtClean="0">
                <a:solidFill>
                  <a:srgbClr val="00A9D4"/>
                </a:solidFill>
              </a:rPr>
              <a:t>3GPP (2G/3G)</a:t>
            </a:r>
            <a:endParaRPr lang="en-US" sz="2400" dirty="0">
              <a:solidFill>
                <a:srgbClr val="00A9D4"/>
              </a:solidFill>
            </a:endParaRPr>
          </a:p>
        </p:txBody>
      </p:sp>
      <p:sp>
        <p:nvSpPr>
          <p:cNvPr id="18" name="Freeform 3"/>
          <p:cNvSpPr>
            <a:spLocks noChangeAspect="1" noEditPoints="1"/>
          </p:cNvSpPr>
          <p:nvPr/>
        </p:nvSpPr>
        <p:spPr bwMode="auto">
          <a:xfrm>
            <a:off x="8932003" y="4715843"/>
            <a:ext cx="468000" cy="468000"/>
          </a:xfrm>
          <a:custGeom>
            <a:avLst/>
            <a:gdLst>
              <a:gd name="T0" fmla="*/ 8 w 144"/>
              <a:gd name="T1" fmla="*/ 16 h 144"/>
              <a:gd name="T2" fmla="*/ 8 w 144"/>
              <a:gd name="T3" fmla="*/ 16 h 144"/>
              <a:gd name="T4" fmla="*/ 93 w 144"/>
              <a:gd name="T5" fmla="*/ 51 h 144"/>
              <a:gd name="T6" fmla="*/ 128 w 144"/>
              <a:gd name="T7" fmla="*/ 136 h 144"/>
              <a:gd name="T8" fmla="*/ 136 w 144"/>
              <a:gd name="T9" fmla="*/ 144 h 144"/>
              <a:gd name="T10" fmla="*/ 142 w 144"/>
              <a:gd name="T11" fmla="*/ 142 h 144"/>
              <a:gd name="T12" fmla="*/ 144 w 144"/>
              <a:gd name="T13" fmla="*/ 136 h 144"/>
              <a:gd name="T14" fmla="*/ 104 w 144"/>
              <a:gd name="T15" fmla="*/ 40 h 144"/>
              <a:gd name="T16" fmla="*/ 8 w 144"/>
              <a:gd name="T17" fmla="*/ 0 h 144"/>
              <a:gd name="T18" fmla="*/ 0 w 144"/>
              <a:gd name="T19" fmla="*/ 8 h 144"/>
              <a:gd name="T20" fmla="*/ 8 w 144"/>
              <a:gd name="T21" fmla="*/ 16 h 144"/>
              <a:gd name="T22" fmla="*/ 8 w 144"/>
              <a:gd name="T23" fmla="*/ 77 h 144"/>
              <a:gd name="T24" fmla="*/ 0 w 144"/>
              <a:gd name="T25" fmla="*/ 85 h 144"/>
              <a:gd name="T26" fmla="*/ 8 w 144"/>
              <a:gd name="T27" fmla="*/ 93 h 144"/>
              <a:gd name="T28" fmla="*/ 38 w 144"/>
              <a:gd name="T29" fmla="*/ 106 h 144"/>
              <a:gd name="T30" fmla="*/ 51 w 144"/>
              <a:gd name="T31" fmla="*/ 136 h 144"/>
              <a:gd name="T32" fmla="*/ 59 w 144"/>
              <a:gd name="T33" fmla="*/ 144 h 144"/>
              <a:gd name="T34" fmla="*/ 65 w 144"/>
              <a:gd name="T35" fmla="*/ 142 h 144"/>
              <a:gd name="T36" fmla="*/ 67 w 144"/>
              <a:gd name="T37" fmla="*/ 136 h 144"/>
              <a:gd name="T38" fmla="*/ 50 w 144"/>
              <a:gd name="T39" fmla="*/ 94 h 144"/>
              <a:gd name="T40" fmla="*/ 8 w 144"/>
              <a:gd name="T41" fmla="*/ 77 h 144"/>
              <a:gd name="T42" fmla="*/ 98 w 144"/>
              <a:gd name="T43" fmla="*/ 144 h 144"/>
              <a:gd name="T44" fmla="*/ 103 w 144"/>
              <a:gd name="T45" fmla="*/ 142 h 144"/>
              <a:gd name="T46" fmla="*/ 106 w 144"/>
              <a:gd name="T47" fmla="*/ 136 h 144"/>
              <a:gd name="T48" fmla="*/ 77 w 144"/>
              <a:gd name="T49" fmla="*/ 67 h 144"/>
              <a:gd name="T50" fmla="*/ 8 w 144"/>
              <a:gd name="T51" fmla="*/ 38 h 144"/>
              <a:gd name="T52" fmla="*/ 0 w 144"/>
              <a:gd name="T53" fmla="*/ 46 h 144"/>
              <a:gd name="T54" fmla="*/ 8 w 144"/>
              <a:gd name="T55" fmla="*/ 54 h 144"/>
              <a:gd name="T56" fmla="*/ 66 w 144"/>
              <a:gd name="T57" fmla="*/ 78 h 144"/>
              <a:gd name="T58" fmla="*/ 90 w 144"/>
              <a:gd name="T59" fmla="*/ 136 h 144"/>
              <a:gd name="T60" fmla="*/ 98 w 144"/>
              <a:gd name="T61" fmla="*/ 144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144" h="144">
                <a:moveTo>
                  <a:pt x="8" y="16"/>
                </a:moveTo>
                <a:cubicBezTo>
                  <a:pt x="8" y="16"/>
                  <a:pt x="8" y="16"/>
                  <a:pt x="8" y="16"/>
                </a:cubicBezTo>
                <a:cubicBezTo>
                  <a:pt x="41" y="16"/>
                  <a:pt x="71" y="29"/>
                  <a:pt x="93" y="51"/>
                </a:cubicBezTo>
                <a:cubicBezTo>
                  <a:pt x="115" y="73"/>
                  <a:pt x="128" y="103"/>
                  <a:pt x="128" y="136"/>
                </a:cubicBezTo>
                <a:cubicBezTo>
                  <a:pt x="128" y="141"/>
                  <a:pt x="132" y="144"/>
                  <a:pt x="136" y="144"/>
                </a:cubicBezTo>
                <a:cubicBezTo>
                  <a:pt x="138" y="144"/>
                  <a:pt x="140" y="144"/>
                  <a:pt x="142" y="142"/>
                </a:cubicBezTo>
                <a:cubicBezTo>
                  <a:pt x="143" y="141"/>
                  <a:pt x="144" y="139"/>
                  <a:pt x="144" y="136"/>
                </a:cubicBezTo>
                <a:cubicBezTo>
                  <a:pt x="144" y="99"/>
                  <a:pt x="129" y="65"/>
                  <a:pt x="104" y="40"/>
                </a:cubicBezTo>
                <a:cubicBezTo>
                  <a:pt x="79" y="15"/>
                  <a:pt x="45" y="0"/>
                  <a:pt x="8" y="0"/>
                </a:cubicBezTo>
                <a:cubicBezTo>
                  <a:pt x="3" y="0"/>
                  <a:pt x="0" y="3"/>
                  <a:pt x="0" y="8"/>
                </a:cubicBezTo>
                <a:cubicBezTo>
                  <a:pt x="0" y="12"/>
                  <a:pt x="3" y="16"/>
                  <a:pt x="8" y="16"/>
                </a:cubicBezTo>
                <a:close/>
                <a:moveTo>
                  <a:pt x="8" y="77"/>
                </a:moveTo>
                <a:cubicBezTo>
                  <a:pt x="3" y="77"/>
                  <a:pt x="0" y="80"/>
                  <a:pt x="0" y="85"/>
                </a:cubicBezTo>
                <a:cubicBezTo>
                  <a:pt x="0" y="89"/>
                  <a:pt x="3" y="93"/>
                  <a:pt x="8" y="93"/>
                </a:cubicBezTo>
                <a:cubicBezTo>
                  <a:pt x="20" y="93"/>
                  <a:pt x="30" y="98"/>
                  <a:pt x="38" y="106"/>
                </a:cubicBezTo>
                <a:cubicBezTo>
                  <a:pt x="46" y="114"/>
                  <a:pt x="51" y="124"/>
                  <a:pt x="51" y="136"/>
                </a:cubicBezTo>
                <a:cubicBezTo>
                  <a:pt x="51" y="141"/>
                  <a:pt x="55" y="144"/>
                  <a:pt x="59" y="144"/>
                </a:cubicBezTo>
                <a:cubicBezTo>
                  <a:pt x="61" y="144"/>
                  <a:pt x="63" y="144"/>
                  <a:pt x="65" y="142"/>
                </a:cubicBezTo>
                <a:cubicBezTo>
                  <a:pt x="66" y="141"/>
                  <a:pt x="67" y="139"/>
                  <a:pt x="67" y="136"/>
                </a:cubicBezTo>
                <a:cubicBezTo>
                  <a:pt x="67" y="120"/>
                  <a:pt x="60" y="105"/>
                  <a:pt x="50" y="94"/>
                </a:cubicBezTo>
                <a:cubicBezTo>
                  <a:pt x="39" y="84"/>
                  <a:pt x="24" y="77"/>
                  <a:pt x="8" y="77"/>
                </a:cubicBezTo>
                <a:close/>
                <a:moveTo>
                  <a:pt x="98" y="144"/>
                </a:moveTo>
                <a:cubicBezTo>
                  <a:pt x="100" y="144"/>
                  <a:pt x="102" y="144"/>
                  <a:pt x="103" y="142"/>
                </a:cubicBezTo>
                <a:cubicBezTo>
                  <a:pt x="105" y="141"/>
                  <a:pt x="106" y="139"/>
                  <a:pt x="106" y="136"/>
                </a:cubicBezTo>
                <a:cubicBezTo>
                  <a:pt x="106" y="109"/>
                  <a:pt x="95" y="85"/>
                  <a:pt x="77" y="67"/>
                </a:cubicBezTo>
                <a:cubicBezTo>
                  <a:pt x="59" y="49"/>
                  <a:pt x="35" y="38"/>
                  <a:pt x="8" y="38"/>
                </a:cubicBezTo>
                <a:cubicBezTo>
                  <a:pt x="3" y="38"/>
                  <a:pt x="0" y="42"/>
                  <a:pt x="0" y="46"/>
                </a:cubicBezTo>
                <a:cubicBezTo>
                  <a:pt x="0" y="51"/>
                  <a:pt x="3" y="54"/>
                  <a:pt x="8" y="54"/>
                </a:cubicBezTo>
                <a:cubicBezTo>
                  <a:pt x="30" y="54"/>
                  <a:pt x="51" y="64"/>
                  <a:pt x="66" y="78"/>
                </a:cubicBezTo>
                <a:cubicBezTo>
                  <a:pt x="80" y="93"/>
                  <a:pt x="90" y="114"/>
                  <a:pt x="90" y="136"/>
                </a:cubicBezTo>
                <a:cubicBezTo>
                  <a:pt x="90" y="141"/>
                  <a:pt x="93" y="144"/>
                  <a:pt x="98" y="144"/>
                </a:cubicBezTo>
                <a:close/>
              </a:path>
            </a:pathLst>
          </a:custGeom>
          <a:solidFill>
            <a:srgbClr val="00A9D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9" name="Freeform 3"/>
          <p:cNvSpPr>
            <a:spLocks noChangeAspect="1" noEditPoints="1"/>
          </p:cNvSpPr>
          <p:nvPr/>
        </p:nvSpPr>
        <p:spPr bwMode="auto">
          <a:xfrm rot="16200000">
            <a:off x="7912679" y="4708093"/>
            <a:ext cx="468000" cy="468000"/>
          </a:xfrm>
          <a:custGeom>
            <a:avLst/>
            <a:gdLst>
              <a:gd name="T0" fmla="*/ 8 w 144"/>
              <a:gd name="T1" fmla="*/ 16 h 144"/>
              <a:gd name="T2" fmla="*/ 8 w 144"/>
              <a:gd name="T3" fmla="*/ 16 h 144"/>
              <a:gd name="T4" fmla="*/ 93 w 144"/>
              <a:gd name="T5" fmla="*/ 51 h 144"/>
              <a:gd name="T6" fmla="*/ 128 w 144"/>
              <a:gd name="T7" fmla="*/ 136 h 144"/>
              <a:gd name="T8" fmla="*/ 136 w 144"/>
              <a:gd name="T9" fmla="*/ 144 h 144"/>
              <a:gd name="T10" fmla="*/ 142 w 144"/>
              <a:gd name="T11" fmla="*/ 142 h 144"/>
              <a:gd name="T12" fmla="*/ 144 w 144"/>
              <a:gd name="T13" fmla="*/ 136 h 144"/>
              <a:gd name="T14" fmla="*/ 104 w 144"/>
              <a:gd name="T15" fmla="*/ 40 h 144"/>
              <a:gd name="T16" fmla="*/ 8 w 144"/>
              <a:gd name="T17" fmla="*/ 0 h 144"/>
              <a:gd name="T18" fmla="*/ 0 w 144"/>
              <a:gd name="T19" fmla="*/ 8 h 144"/>
              <a:gd name="T20" fmla="*/ 8 w 144"/>
              <a:gd name="T21" fmla="*/ 16 h 144"/>
              <a:gd name="T22" fmla="*/ 8 w 144"/>
              <a:gd name="T23" fmla="*/ 77 h 144"/>
              <a:gd name="T24" fmla="*/ 0 w 144"/>
              <a:gd name="T25" fmla="*/ 85 h 144"/>
              <a:gd name="T26" fmla="*/ 8 w 144"/>
              <a:gd name="T27" fmla="*/ 93 h 144"/>
              <a:gd name="T28" fmla="*/ 38 w 144"/>
              <a:gd name="T29" fmla="*/ 106 h 144"/>
              <a:gd name="T30" fmla="*/ 51 w 144"/>
              <a:gd name="T31" fmla="*/ 136 h 144"/>
              <a:gd name="T32" fmla="*/ 59 w 144"/>
              <a:gd name="T33" fmla="*/ 144 h 144"/>
              <a:gd name="T34" fmla="*/ 65 w 144"/>
              <a:gd name="T35" fmla="*/ 142 h 144"/>
              <a:gd name="T36" fmla="*/ 67 w 144"/>
              <a:gd name="T37" fmla="*/ 136 h 144"/>
              <a:gd name="T38" fmla="*/ 50 w 144"/>
              <a:gd name="T39" fmla="*/ 94 h 144"/>
              <a:gd name="T40" fmla="*/ 8 w 144"/>
              <a:gd name="T41" fmla="*/ 77 h 144"/>
              <a:gd name="T42" fmla="*/ 98 w 144"/>
              <a:gd name="T43" fmla="*/ 144 h 144"/>
              <a:gd name="T44" fmla="*/ 103 w 144"/>
              <a:gd name="T45" fmla="*/ 142 h 144"/>
              <a:gd name="T46" fmla="*/ 106 w 144"/>
              <a:gd name="T47" fmla="*/ 136 h 144"/>
              <a:gd name="T48" fmla="*/ 77 w 144"/>
              <a:gd name="T49" fmla="*/ 67 h 144"/>
              <a:gd name="T50" fmla="*/ 8 w 144"/>
              <a:gd name="T51" fmla="*/ 38 h 144"/>
              <a:gd name="T52" fmla="*/ 0 w 144"/>
              <a:gd name="T53" fmla="*/ 46 h 144"/>
              <a:gd name="T54" fmla="*/ 8 w 144"/>
              <a:gd name="T55" fmla="*/ 54 h 144"/>
              <a:gd name="T56" fmla="*/ 66 w 144"/>
              <a:gd name="T57" fmla="*/ 78 h 144"/>
              <a:gd name="T58" fmla="*/ 90 w 144"/>
              <a:gd name="T59" fmla="*/ 136 h 144"/>
              <a:gd name="T60" fmla="*/ 98 w 144"/>
              <a:gd name="T61" fmla="*/ 144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144" h="144">
                <a:moveTo>
                  <a:pt x="8" y="16"/>
                </a:moveTo>
                <a:cubicBezTo>
                  <a:pt x="8" y="16"/>
                  <a:pt x="8" y="16"/>
                  <a:pt x="8" y="16"/>
                </a:cubicBezTo>
                <a:cubicBezTo>
                  <a:pt x="41" y="16"/>
                  <a:pt x="71" y="29"/>
                  <a:pt x="93" y="51"/>
                </a:cubicBezTo>
                <a:cubicBezTo>
                  <a:pt x="115" y="73"/>
                  <a:pt x="128" y="103"/>
                  <a:pt x="128" y="136"/>
                </a:cubicBezTo>
                <a:cubicBezTo>
                  <a:pt x="128" y="141"/>
                  <a:pt x="132" y="144"/>
                  <a:pt x="136" y="144"/>
                </a:cubicBezTo>
                <a:cubicBezTo>
                  <a:pt x="138" y="144"/>
                  <a:pt x="140" y="144"/>
                  <a:pt x="142" y="142"/>
                </a:cubicBezTo>
                <a:cubicBezTo>
                  <a:pt x="143" y="141"/>
                  <a:pt x="144" y="139"/>
                  <a:pt x="144" y="136"/>
                </a:cubicBezTo>
                <a:cubicBezTo>
                  <a:pt x="144" y="99"/>
                  <a:pt x="129" y="65"/>
                  <a:pt x="104" y="40"/>
                </a:cubicBezTo>
                <a:cubicBezTo>
                  <a:pt x="79" y="15"/>
                  <a:pt x="45" y="0"/>
                  <a:pt x="8" y="0"/>
                </a:cubicBezTo>
                <a:cubicBezTo>
                  <a:pt x="3" y="0"/>
                  <a:pt x="0" y="3"/>
                  <a:pt x="0" y="8"/>
                </a:cubicBezTo>
                <a:cubicBezTo>
                  <a:pt x="0" y="12"/>
                  <a:pt x="3" y="16"/>
                  <a:pt x="8" y="16"/>
                </a:cubicBezTo>
                <a:close/>
                <a:moveTo>
                  <a:pt x="8" y="77"/>
                </a:moveTo>
                <a:cubicBezTo>
                  <a:pt x="3" y="77"/>
                  <a:pt x="0" y="80"/>
                  <a:pt x="0" y="85"/>
                </a:cubicBezTo>
                <a:cubicBezTo>
                  <a:pt x="0" y="89"/>
                  <a:pt x="3" y="93"/>
                  <a:pt x="8" y="93"/>
                </a:cubicBezTo>
                <a:cubicBezTo>
                  <a:pt x="20" y="93"/>
                  <a:pt x="30" y="98"/>
                  <a:pt x="38" y="106"/>
                </a:cubicBezTo>
                <a:cubicBezTo>
                  <a:pt x="46" y="114"/>
                  <a:pt x="51" y="124"/>
                  <a:pt x="51" y="136"/>
                </a:cubicBezTo>
                <a:cubicBezTo>
                  <a:pt x="51" y="141"/>
                  <a:pt x="55" y="144"/>
                  <a:pt x="59" y="144"/>
                </a:cubicBezTo>
                <a:cubicBezTo>
                  <a:pt x="61" y="144"/>
                  <a:pt x="63" y="144"/>
                  <a:pt x="65" y="142"/>
                </a:cubicBezTo>
                <a:cubicBezTo>
                  <a:pt x="66" y="141"/>
                  <a:pt x="67" y="139"/>
                  <a:pt x="67" y="136"/>
                </a:cubicBezTo>
                <a:cubicBezTo>
                  <a:pt x="67" y="120"/>
                  <a:pt x="60" y="105"/>
                  <a:pt x="50" y="94"/>
                </a:cubicBezTo>
                <a:cubicBezTo>
                  <a:pt x="39" y="84"/>
                  <a:pt x="24" y="77"/>
                  <a:pt x="8" y="77"/>
                </a:cubicBezTo>
                <a:close/>
                <a:moveTo>
                  <a:pt x="98" y="144"/>
                </a:moveTo>
                <a:cubicBezTo>
                  <a:pt x="100" y="144"/>
                  <a:pt x="102" y="144"/>
                  <a:pt x="103" y="142"/>
                </a:cubicBezTo>
                <a:cubicBezTo>
                  <a:pt x="105" y="141"/>
                  <a:pt x="106" y="139"/>
                  <a:pt x="106" y="136"/>
                </a:cubicBezTo>
                <a:cubicBezTo>
                  <a:pt x="106" y="109"/>
                  <a:pt x="95" y="85"/>
                  <a:pt x="77" y="67"/>
                </a:cubicBezTo>
                <a:cubicBezTo>
                  <a:pt x="59" y="49"/>
                  <a:pt x="35" y="38"/>
                  <a:pt x="8" y="38"/>
                </a:cubicBezTo>
                <a:cubicBezTo>
                  <a:pt x="3" y="38"/>
                  <a:pt x="0" y="42"/>
                  <a:pt x="0" y="46"/>
                </a:cubicBezTo>
                <a:cubicBezTo>
                  <a:pt x="0" y="51"/>
                  <a:pt x="3" y="54"/>
                  <a:pt x="8" y="54"/>
                </a:cubicBezTo>
                <a:cubicBezTo>
                  <a:pt x="30" y="54"/>
                  <a:pt x="51" y="64"/>
                  <a:pt x="66" y="78"/>
                </a:cubicBezTo>
                <a:cubicBezTo>
                  <a:pt x="80" y="93"/>
                  <a:pt x="90" y="114"/>
                  <a:pt x="90" y="136"/>
                </a:cubicBezTo>
                <a:cubicBezTo>
                  <a:pt x="90" y="141"/>
                  <a:pt x="93" y="144"/>
                  <a:pt x="98" y="144"/>
                </a:cubicBezTo>
                <a:close/>
              </a:path>
            </a:pathLst>
          </a:custGeom>
          <a:solidFill>
            <a:srgbClr val="007B7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" name="TextBox 19"/>
          <p:cNvSpPr txBox="1"/>
          <p:nvPr/>
        </p:nvSpPr>
        <p:spPr>
          <a:xfrm>
            <a:off x="7066330" y="4563452"/>
            <a:ext cx="80022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rgbClr val="007B78"/>
                </a:solidFill>
              </a:rPr>
              <a:t>WiFi</a:t>
            </a:r>
            <a:endParaRPr lang="en-US" sz="2400" dirty="0">
              <a:solidFill>
                <a:srgbClr val="007B78"/>
              </a:solidFill>
            </a:endParaRPr>
          </a:p>
        </p:txBody>
      </p:sp>
      <p:cxnSp>
        <p:nvCxnSpPr>
          <p:cNvPr id="54" name="Straight Connector 255"/>
          <p:cNvCxnSpPr>
            <a:cxnSpLocks noChangeShapeType="1"/>
          </p:cNvCxnSpPr>
          <p:nvPr/>
        </p:nvCxnSpPr>
        <p:spPr bwMode="auto">
          <a:xfrm>
            <a:off x="8280678" y="4407152"/>
            <a:ext cx="760921" cy="0"/>
          </a:xfrm>
          <a:prstGeom prst="line">
            <a:avLst/>
          </a:prstGeom>
          <a:noFill/>
          <a:ln w="57150" cap="flat" cmpd="sng" algn="ctr">
            <a:solidFill>
              <a:srgbClr val="00A9D4"/>
            </a:solidFill>
            <a:prstDash val="solid"/>
            <a:round/>
            <a:headEnd type="non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56" name="Rectangle 174"/>
          <p:cNvSpPr>
            <a:spLocks noChangeAspect="1"/>
          </p:cNvSpPr>
          <p:nvPr/>
        </p:nvSpPr>
        <p:spPr bwMode="auto">
          <a:xfrm>
            <a:off x="8604812" y="1867379"/>
            <a:ext cx="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72000" rIns="72000"/>
          <a:lstStyle>
            <a:lvl1pPr algn="l" eaLnBrk="0" hangingPunct="0">
              <a:spcBef>
                <a:spcPct val="20000"/>
              </a:spcBef>
              <a:buClr>
                <a:srgbClr val="00A9D4"/>
              </a:buClr>
              <a:buFont typeface="Arial" charset="0"/>
              <a:buChar char="›"/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tx1"/>
              </a:buClr>
              <a:buFont typeface="Ericsson Capital TT" pitchFamily="2" charset="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rgbClr val="92CCE5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tx1"/>
              </a:buClr>
              <a:buFont typeface="Ericsson Capital TT" pitchFamily="2" charset="0"/>
              <a:buChar char="-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FontTx/>
              <a:buNone/>
            </a:pPr>
            <a:endParaRPr lang="sv-SE" altLang="sv-SE" sz="2000"/>
          </a:p>
        </p:txBody>
      </p:sp>
      <p:sp>
        <p:nvSpPr>
          <p:cNvPr id="59" name="Text Box 160"/>
          <p:cNvSpPr txBox="1">
            <a:spLocks noChangeArrowheads="1"/>
          </p:cNvSpPr>
          <p:nvPr/>
        </p:nvSpPr>
        <p:spPr bwMode="auto">
          <a:xfrm>
            <a:off x="8281743" y="4065167"/>
            <a:ext cx="758793" cy="2680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8000" tIns="10800" rIns="18000" bIns="10800">
            <a:spAutoFit/>
          </a:bodyPr>
          <a:lstStyle>
            <a:lvl1pPr algn="l" eaLnBrk="0" hangingPunct="0">
              <a:spcBef>
                <a:spcPct val="20000"/>
              </a:spcBef>
              <a:buClr>
                <a:srgbClr val="00A9D4"/>
              </a:buClr>
              <a:buFont typeface="Arial" charset="0"/>
              <a:buChar char="›"/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tx1"/>
              </a:buClr>
              <a:buFont typeface="Ericsson Capital TT" pitchFamily="2" charset="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rgbClr val="92CCE5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tx1"/>
              </a:buClr>
              <a:buFont typeface="Ericsson Capital TT" pitchFamily="2" charset="0"/>
              <a:buChar char="-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de-DE" altLang="sv-SE" sz="1600" dirty="0" smtClean="0">
                <a:solidFill>
                  <a:srgbClr val="00A9D4"/>
                </a:solidFill>
                <a:cs typeface="Times New Roman" pitchFamily="18" charset="0"/>
              </a:rPr>
              <a:t>DRVCC</a:t>
            </a:r>
            <a:endParaRPr lang="en-US" altLang="sv-SE" sz="1600" dirty="0">
              <a:solidFill>
                <a:srgbClr val="00A9D4"/>
              </a:solidFill>
              <a:cs typeface="Times New Roman" pitchFamily="18" charset="0"/>
            </a:endParaRPr>
          </a:p>
        </p:txBody>
      </p:sp>
      <p:sp>
        <p:nvSpPr>
          <p:cNvPr id="89" name="Rounded Rectangle 88"/>
          <p:cNvSpPr/>
          <p:nvPr/>
        </p:nvSpPr>
        <p:spPr bwMode="auto">
          <a:xfrm>
            <a:off x="8213325" y="1475619"/>
            <a:ext cx="782975" cy="697347"/>
          </a:xfrm>
          <a:prstGeom prst="roundRect">
            <a:avLst/>
          </a:prstGeom>
          <a:solidFill>
            <a:schemeClr val="bg1"/>
          </a:solidFill>
          <a:ln w="38100" cap="flat" cmpd="sng" algn="ctr">
            <a:solidFill>
              <a:srgbClr val="8F3F7B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600" b="0" i="0" u="none" strike="noStrike" cap="none" normalizeH="0" baseline="0" dirty="0" smtClean="0">
              <a:ln>
                <a:noFill/>
              </a:ln>
              <a:solidFill>
                <a:srgbClr val="8F3F7B"/>
              </a:solidFill>
              <a:effectLst/>
              <a:latin typeface="Arial" charset="0"/>
            </a:endParaRPr>
          </a:p>
        </p:txBody>
      </p:sp>
      <p:sp>
        <p:nvSpPr>
          <p:cNvPr id="91" name="Rounded Rectangle 90"/>
          <p:cNvSpPr/>
          <p:nvPr/>
        </p:nvSpPr>
        <p:spPr bwMode="auto">
          <a:xfrm>
            <a:off x="6986004" y="3050860"/>
            <a:ext cx="782975" cy="697347"/>
          </a:xfrm>
          <a:prstGeom prst="roundRect">
            <a:avLst/>
          </a:prstGeom>
          <a:solidFill>
            <a:schemeClr val="bg1"/>
          </a:solidFill>
          <a:ln w="38100" cap="flat" cmpd="sng" algn="ctr">
            <a:solidFill>
              <a:srgbClr val="8F3F7B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600" b="0" i="0" u="none" strike="noStrike" cap="none" normalizeH="0" baseline="0" dirty="0" smtClean="0">
              <a:ln>
                <a:noFill/>
              </a:ln>
              <a:solidFill>
                <a:srgbClr val="8F3F7B"/>
              </a:solidFill>
              <a:effectLst/>
              <a:latin typeface="Arial" charset="0"/>
            </a:endParaRPr>
          </a:p>
        </p:txBody>
      </p:sp>
      <p:sp>
        <p:nvSpPr>
          <p:cNvPr id="94" name="Freeform 28" descr="bpct-blend4"/>
          <p:cNvSpPr>
            <a:spLocks noChangeAspect="1" noEditPoints="1"/>
          </p:cNvSpPr>
          <p:nvPr/>
        </p:nvSpPr>
        <p:spPr bwMode="auto">
          <a:xfrm>
            <a:off x="8361353" y="5076212"/>
            <a:ext cx="613393" cy="1162546"/>
          </a:xfrm>
          <a:custGeom>
            <a:avLst/>
            <a:gdLst>
              <a:gd name="T0" fmla="*/ 1 w 275"/>
              <a:gd name="T1" fmla="*/ 1 h 503"/>
              <a:gd name="T2" fmla="*/ 1 w 275"/>
              <a:gd name="T3" fmla="*/ 1 h 503"/>
              <a:gd name="T4" fmla="*/ 1 w 275"/>
              <a:gd name="T5" fmla="*/ 1 h 503"/>
              <a:gd name="T6" fmla="*/ 1 w 275"/>
              <a:gd name="T7" fmla="*/ 1 h 503"/>
              <a:gd name="T8" fmla="*/ 1 w 275"/>
              <a:gd name="T9" fmla="*/ 1 h 503"/>
              <a:gd name="T10" fmla="*/ 1 w 275"/>
              <a:gd name="T11" fmla="*/ 1 h 503"/>
              <a:gd name="T12" fmla="*/ 1 w 275"/>
              <a:gd name="T13" fmla="*/ 1 h 503"/>
              <a:gd name="T14" fmla="*/ 1 w 275"/>
              <a:gd name="T15" fmla="*/ 1 h 503"/>
              <a:gd name="T16" fmla="*/ 1 w 275"/>
              <a:gd name="T17" fmla="*/ 1 h 503"/>
              <a:gd name="T18" fmla="*/ 1 w 275"/>
              <a:gd name="T19" fmla="*/ 1 h 503"/>
              <a:gd name="T20" fmla="*/ 1 w 275"/>
              <a:gd name="T21" fmla="*/ 1 h 503"/>
              <a:gd name="T22" fmla="*/ 1 w 275"/>
              <a:gd name="T23" fmla="*/ 1 h 503"/>
              <a:gd name="T24" fmla="*/ 1 w 275"/>
              <a:gd name="T25" fmla="*/ 1 h 503"/>
              <a:gd name="T26" fmla="*/ 1 w 275"/>
              <a:gd name="T27" fmla="*/ 1 h 503"/>
              <a:gd name="T28" fmla="*/ 1 w 275"/>
              <a:gd name="T29" fmla="*/ 1 h 503"/>
              <a:gd name="T30" fmla="*/ 1 w 275"/>
              <a:gd name="T31" fmla="*/ 1 h 503"/>
              <a:gd name="T32" fmla="*/ 1 w 275"/>
              <a:gd name="T33" fmla="*/ 1 h 503"/>
              <a:gd name="T34" fmla="*/ 1 w 275"/>
              <a:gd name="T35" fmla="*/ 1 h 503"/>
              <a:gd name="T36" fmla="*/ 1 w 275"/>
              <a:gd name="T37" fmla="*/ 1 h 503"/>
              <a:gd name="T38" fmla="*/ 1 w 275"/>
              <a:gd name="T39" fmla="*/ 1 h 503"/>
              <a:gd name="T40" fmla="*/ 1 w 275"/>
              <a:gd name="T41" fmla="*/ 1 h 503"/>
              <a:gd name="T42" fmla="*/ 1 w 275"/>
              <a:gd name="T43" fmla="*/ 1 h 503"/>
              <a:gd name="T44" fmla="*/ 1 w 275"/>
              <a:gd name="T45" fmla="*/ 1 h 503"/>
              <a:gd name="T46" fmla="*/ 1 w 275"/>
              <a:gd name="T47" fmla="*/ 1 h 503"/>
              <a:gd name="T48" fmla="*/ 1 w 275"/>
              <a:gd name="T49" fmla="*/ 1 h 503"/>
              <a:gd name="T50" fmla="*/ 1 w 275"/>
              <a:gd name="T51" fmla="*/ 1 h 503"/>
              <a:gd name="T52" fmla="*/ 1 w 275"/>
              <a:gd name="T53" fmla="*/ 1 h 503"/>
              <a:gd name="T54" fmla="*/ 1 w 275"/>
              <a:gd name="T55" fmla="*/ 1 h 503"/>
              <a:gd name="T56" fmla="*/ 1 w 275"/>
              <a:gd name="T57" fmla="*/ 1 h 503"/>
              <a:gd name="T58" fmla="*/ 1 w 275"/>
              <a:gd name="T59" fmla="*/ 1 h 503"/>
              <a:gd name="T60" fmla="*/ 1 w 275"/>
              <a:gd name="T61" fmla="*/ 1 h 503"/>
              <a:gd name="T62" fmla="*/ 1 w 275"/>
              <a:gd name="T63" fmla="*/ 1 h 503"/>
              <a:gd name="T64" fmla="*/ 1 w 275"/>
              <a:gd name="T65" fmla="*/ 1 h 503"/>
              <a:gd name="T66" fmla="*/ 1 w 275"/>
              <a:gd name="T67" fmla="*/ 1 h 503"/>
              <a:gd name="T68" fmla="*/ 1 w 275"/>
              <a:gd name="T69" fmla="*/ 1 h 503"/>
              <a:gd name="T70" fmla="*/ 1 w 275"/>
              <a:gd name="T71" fmla="*/ 1 h 503"/>
              <a:gd name="T72" fmla="*/ 1 w 275"/>
              <a:gd name="T73" fmla="*/ 1 h 503"/>
              <a:gd name="T74" fmla="*/ 1 w 275"/>
              <a:gd name="T75" fmla="*/ 1 h 503"/>
              <a:gd name="T76" fmla="*/ 1 w 275"/>
              <a:gd name="T77" fmla="*/ 1 h 503"/>
              <a:gd name="T78" fmla="*/ 1 w 275"/>
              <a:gd name="T79" fmla="*/ 1 h 503"/>
              <a:gd name="T80" fmla="*/ 1 w 275"/>
              <a:gd name="T81" fmla="*/ 1 h 503"/>
              <a:gd name="T82" fmla="*/ 1 w 275"/>
              <a:gd name="T83" fmla="*/ 1 h 503"/>
              <a:gd name="T84" fmla="*/ 1 w 275"/>
              <a:gd name="T85" fmla="*/ 1 h 503"/>
              <a:gd name="T86" fmla="*/ 1 w 275"/>
              <a:gd name="T87" fmla="*/ 0 h 503"/>
              <a:gd name="T88" fmla="*/ 1 w 275"/>
              <a:gd name="T89" fmla="*/ 1 h 503"/>
              <a:gd name="T90" fmla="*/ 0 w 275"/>
              <a:gd name="T91" fmla="*/ 1 h 503"/>
              <a:gd name="T92" fmla="*/ 1 w 275"/>
              <a:gd name="T93" fmla="*/ 1 h 503"/>
              <a:gd name="T94" fmla="*/ 1 w 275"/>
              <a:gd name="T95" fmla="*/ 1 h 503"/>
              <a:gd name="T96" fmla="*/ 1 w 275"/>
              <a:gd name="T97" fmla="*/ 1 h 503"/>
              <a:gd name="T98" fmla="*/ 1 w 275"/>
              <a:gd name="T99" fmla="*/ 1 h 503"/>
              <a:gd name="T100" fmla="*/ 1 w 275"/>
              <a:gd name="T101" fmla="*/ 1 h 503"/>
              <a:gd name="T102" fmla="*/ 1 w 275"/>
              <a:gd name="T103" fmla="*/ 1 h 503"/>
              <a:gd name="T104" fmla="*/ 1 w 275"/>
              <a:gd name="T105" fmla="*/ 1 h 503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w 275"/>
              <a:gd name="T160" fmla="*/ 0 h 503"/>
              <a:gd name="T161" fmla="*/ 275 w 275"/>
              <a:gd name="T162" fmla="*/ 503 h 503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T159" t="T160" r="T161" b="T162"/>
            <a:pathLst>
              <a:path w="275" h="503">
                <a:moveTo>
                  <a:pt x="244" y="77"/>
                </a:moveTo>
                <a:cubicBezTo>
                  <a:pt x="244" y="70"/>
                  <a:pt x="240" y="66"/>
                  <a:pt x="236" y="64"/>
                </a:cubicBezTo>
                <a:cubicBezTo>
                  <a:pt x="233" y="62"/>
                  <a:pt x="230" y="61"/>
                  <a:pt x="230" y="61"/>
                </a:cubicBezTo>
                <a:cubicBezTo>
                  <a:pt x="229" y="61"/>
                  <a:pt x="229" y="61"/>
                  <a:pt x="229" y="61"/>
                </a:cubicBezTo>
                <a:cubicBezTo>
                  <a:pt x="228" y="61"/>
                  <a:pt x="178" y="57"/>
                  <a:pt x="137" y="57"/>
                </a:cubicBezTo>
                <a:cubicBezTo>
                  <a:pt x="97" y="57"/>
                  <a:pt x="46" y="61"/>
                  <a:pt x="46" y="61"/>
                </a:cubicBezTo>
                <a:cubicBezTo>
                  <a:pt x="45" y="61"/>
                  <a:pt x="45" y="61"/>
                  <a:pt x="45" y="61"/>
                </a:cubicBezTo>
                <a:cubicBezTo>
                  <a:pt x="44" y="61"/>
                  <a:pt x="41" y="62"/>
                  <a:pt x="38" y="64"/>
                </a:cubicBezTo>
                <a:cubicBezTo>
                  <a:pt x="35" y="66"/>
                  <a:pt x="30" y="70"/>
                  <a:pt x="30" y="77"/>
                </a:cubicBezTo>
                <a:cubicBezTo>
                  <a:pt x="30" y="84"/>
                  <a:pt x="30" y="389"/>
                  <a:pt x="30" y="400"/>
                </a:cubicBezTo>
                <a:cubicBezTo>
                  <a:pt x="30" y="409"/>
                  <a:pt x="35" y="415"/>
                  <a:pt x="40" y="417"/>
                </a:cubicBezTo>
                <a:cubicBezTo>
                  <a:pt x="45" y="420"/>
                  <a:pt x="48" y="420"/>
                  <a:pt x="49" y="420"/>
                </a:cubicBezTo>
                <a:cubicBezTo>
                  <a:pt x="49" y="420"/>
                  <a:pt x="90" y="421"/>
                  <a:pt x="137" y="421"/>
                </a:cubicBezTo>
                <a:cubicBezTo>
                  <a:pt x="184" y="421"/>
                  <a:pt x="225" y="420"/>
                  <a:pt x="225" y="420"/>
                </a:cubicBezTo>
                <a:cubicBezTo>
                  <a:pt x="226" y="420"/>
                  <a:pt x="230" y="420"/>
                  <a:pt x="234" y="417"/>
                </a:cubicBezTo>
                <a:cubicBezTo>
                  <a:pt x="239" y="415"/>
                  <a:pt x="245" y="409"/>
                  <a:pt x="244" y="400"/>
                </a:cubicBezTo>
                <a:cubicBezTo>
                  <a:pt x="244" y="389"/>
                  <a:pt x="244" y="84"/>
                  <a:pt x="244" y="77"/>
                </a:cubicBezTo>
                <a:close/>
                <a:moveTo>
                  <a:pt x="228" y="400"/>
                </a:moveTo>
                <a:cubicBezTo>
                  <a:pt x="228" y="403"/>
                  <a:pt x="228" y="402"/>
                  <a:pt x="227" y="403"/>
                </a:cubicBezTo>
                <a:cubicBezTo>
                  <a:pt x="226" y="403"/>
                  <a:pt x="226" y="404"/>
                  <a:pt x="225" y="404"/>
                </a:cubicBezTo>
                <a:cubicBezTo>
                  <a:pt x="225" y="404"/>
                  <a:pt x="224" y="404"/>
                  <a:pt x="224" y="404"/>
                </a:cubicBezTo>
                <a:cubicBezTo>
                  <a:pt x="223" y="404"/>
                  <a:pt x="183" y="405"/>
                  <a:pt x="137" y="405"/>
                </a:cubicBezTo>
                <a:cubicBezTo>
                  <a:pt x="92" y="405"/>
                  <a:pt x="52" y="404"/>
                  <a:pt x="50" y="404"/>
                </a:cubicBezTo>
                <a:cubicBezTo>
                  <a:pt x="49" y="404"/>
                  <a:pt x="48" y="403"/>
                  <a:pt x="47" y="403"/>
                </a:cubicBezTo>
                <a:cubicBezTo>
                  <a:pt x="46" y="402"/>
                  <a:pt x="46" y="402"/>
                  <a:pt x="46" y="400"/>
                </a:cubicBezTo>
                <a:cubicBezTo>
                  <a:pt x="46" y="389"/>
                  <a:pt x="46" y="91"/>
                  <a:pt x="46" y="78"/>
                </a:cubicBezTo>
                <a:cubicBezTo>
                  <a:pt x="46" y="78"/>
                  <a:pt x="47" y="77"/>
                  <a:pt x="47" y="77"/>
                </a:cubicBezTo>
                <a:cubicBezTo>
                  <a:pt x="47" y="77"/>
                  <a:pt x="48" y="77"/>
                  <a:pt x="48" y="77"/>
                </a:cubicBezTo>
                <a:cubicBezTo>
                  <a:pt x="54" y="76"/>
                  <a:pt x="100" y="73"/>
                  <a:pt x="137" y="73"/>
                </a:cubicBezTo>
                <a:cubicBezTo>
                  <a:pt x="157" y="73"/>
                  <a:pt x="179" y="74"/>
                  <a:pt x="197" y="75"/>
                </a:cubicBezTo>
                <a:cubicBezTo>
                  <a:pt x="212" y="76"/>
                  <a:pt x="223" y="77"/>
                  <a:pt x="226" y="77"/>
                </a:cubicBezTo>
                <a:cubicBezTo>
                  <a:pt x="227" y="77"/>
                  <a:pt x="228" y="77"/>
                  <a:pt x="228" y="78"/>
                </a:cubicBezTo>
                <a:cubicBezTo>
                  <a:pt x="228" y="78"/>
                  <a:pt x="228" y="78"/>
                  <a:pt x="228" y="78"/>
                </a:cubicBezTo>
                <a:cubicBezTo>
                  <a:pt x="228" y="91"/>
                  <a:pt x="228" y="389"/>
                  <a:pt x="228" y="400"/>
                </a:cubicBezTo>
                <a:close/>
                <a:moveTo>
                  <a:pt x="111" y="457"/>
                </a:moveTo>
                <a:cubicBezTo>
                  <a:pt x="106" y="457"/>
                  <a:pt x="103" y="461"/>
                  <a:pt x="103" y="465"/>
                </a:cubicBezTo>
                <a:cubicBezTo>
                  <a:pt x="103" y="470"/>
                  <a:pt x="106" y="473"/>
                  <a:pt x="111" y="473"/>
                </a:cubicBezTo>
                <a:cubicBezTo>
                  <a:pt x="164" y="473"/>
                  <a:pt x="164" y="473"/>
                  <a:pt x="164" y="473"/>
                </a:cubicBezTo>
                <a:cubicBezTo>
                  <a:pt x="168" y="473"/>
                  <a:pt x="172" y="470"/>
                  <a:pt x="172" y="465"/>
                </a:cubicBezTo>
                <a:cubicBezTo>
                  <a:pt x="172" y="461"/>
                  <a:pt x="168" y="457"/>
                  <a:pt x="164" y="457"/>
                </a:cubicBezTo>
                <a:lnTo>
                  <a:pt x="111" y="457"/>
                </a:lnTo>
                <a:close/>
                <a:moveTo>
                  <a:pt x="235" y="448"/>
                </a:moveTo>
                <a:cubicBezTo>
                  <a:pt x="189" y="455"/>
                  <a:pt x="189" y="455"/>
                  <a:pt x="189" y="455"/>
                </a:cubicBezTo>
                <a:cubicBezTo>
                  <a:pt x="184" y="456"/>
                  <a:pt x="181" y="460"/>
                  <a:pt x="182" y="465"/>
                </a:cubicBezTo>
                <a:cubicBezTo>
                  <a:pt x="183" y="468"/>
                  <a:pt x="186" y="471"/>
                  <a:pt x="190" y="471"/>
                </a:cubicBezTo>
                <a:cubicBezTo>
                  <a:pt x="190" y="471"/>
                  <a:pt x="191" y="471"/>
                  <a:pt x="191" y="471"/>
                </a:cubicBezTo>
                <a:cubicBezTo>
                  <a:pt x="238" y="463"/>
                  <a:pt x="238" y="463"/>
                  <a:pt x="238" y="463"/>
                </a:cubicBezTo>
                <a:cubicBezTo>
                  <a:pt x="242" y="463"/>
                  <a:pt x="245" y="459"/>
                  <a:pt x="244" y="454"/>
                </a:cubicBezTo>
                <a:cubicBezTo>
                  <a:pt x="244" y="450"/>
                  <a:pt x="239" y="447"/>
                  <a:pt x="235" y="448"/>
                </a:cubicBezTo>
                <a:close/>
                <a:moveTo>
                  <a:pt x="39" y="448"/>
                </a:moveTo>
                <a:cubicBezTo>
                  <a:pt x="35" y="447"/>
                  <a:pt x="31" y="450"/>
                  <a:pt x="30" y="454"/>
                </a:cubicBezTo>
                <a:cubicBezTo>
                  <a:pt x="29" y="459"/>
                  <a:pt x="32" y="463"/>
                  <a:pt x="37" y="463"/>
                </a:cubicBezTo>
                <a:cubicBezTo>
                  <a:pt x="83" y="471"/>
                  <a:pt x="83" y="471"/>
                  <a:pt x="83" y="471"/>
                </a:cubicBezTo>
                <a:cubicBezTo>
                  <a:pt x="84" y="471"/>
                  <a:pt x="84" y="471"/>
                  <a:pt x="84" y="471"/>
                </a:cubicBezTo>
                <a:cubicBezTo>
                  <a:pt x="88" y="471"/>
                  <a:pt x="92" y="468"/>
                  <a:pt x="92" y="465"/>
                </a:cubicBezTo>
                <a:cubicBezTo>
                  <a:pt x="93" y="460"/>
                  <a:pt x="90" y="456"/>
                  <a:pt x="86" y="455"/>
                </a:cubicBezTo>
                <a:lnTo>
                  <a:pt x="39" y="448"/>
                </a:lnTo>
                <a:close/>
                <a:moveTo>
                  <a:pt x="266" y="99"/>
                </a:moveTo>
                <a:cubicBezTo>
                  <a:pt x="262" y="99"/>
                  <a:pt x="258" y="102"/>
                  <a:pt x="258" y="107"/>
                </a:cubicBezTo>
                <a:cubicBezTo>
                  <a:pt x="258" y="234"/>
                  <a:pt x="258" y="467"/>
                  <a:pt x="258" y="477"/>
                </a:cubicBezTo>
                <a:cubicBezTo>
                  <a:pt x="258" y="482"/>
                  <a:pt x="257" y="482"/>
                  <a:pt x="255" y="483"/>
                </a:cubicBezTo>
                <a:cubicBezTo>
                  <a:pt x="254" y="484"/>
                  <a:pt x="253" y="484"/>
                  <a:pt x="252" y="484"/>
                </a:cubicBezTo>
                <a:cubicBezTo>
                  <a:pt x="251" y="485"/>
                  <a:pt x="251" y="485"/>
                  <a:pt x="251" y="485"/>
                </a:cubicBezTo>
                <a:cubicBezTo>
                  <a:pt x="251" y="485"/>
                  <a:pt x="251" y="485"/>
                  <a:pt x="251" y="485"/>
                </a:cubicBezTo>
                <a:cubicBezTo>
                  <a:pt x="249" y="485"/>
                  <a:pt x="197" y="487"/>
                  <a:pt x="137" y="486"/>
                </a:cubicBezTo>
                <a:cubicBezTo>
                  <a:pt x="77" y="487"/>
                  <a:pt x="25" y="485"/>
                  <a:pt x="23" y="485"/>
                </a:cubicBezTo>
                <a:cubicBezTo>
                  <a:pt x="23" y="485"/>
                  <a:pt x="20" y="484"/>
                  <a:pt x="19" y="483"/>
                </a:cubicBezTo>
                <a:cubicBezTo>
                  <a:pt x="17" y="482"/>
                  <a:pt x="16" y="481"/>
                  <a:pt x="16" y="477"/>
                </a:cubicBezTo>
                <a:cubicBezTo>
                  <a:pt x="16" y="463"/>
                  <a:pt x="16" y="34"/>
                  <a:pt x="16" y="25"/>
                </a:cubicBezTo>
                <a:cubicBezTo>
                  <a:pt x="16" y="25"/>
                  <a:pt x="16" y="24"/>
                  <a:pt x="18" y="23"/>
                </a:cubicBezTo>
                <a:cubicBezTo>
                  <a:pt x="18" y="23"/>
                  <a:pt x="19" y="22"/>
                  <a:pt x="20" y="22"/>
                </a:cubicBezTo>
                <a:cubicBezTo>
                  <a:pt x="20" y="22"/>
                  <a:pt x="20" y="22"/>
                  <a:pt x="20" y="22"/>
                </a:cubicBezTo>
                <a:cubicBezTo>
                  <a:pt x="24" y="21"/>
                  <a:pt x="39" y="20"/>
                  <a:pt x="59" y="19"/>
                </a:cubicBezTo>
                <a:cubicBezTo>
                  <a:pt x="68" y="19"/>
                  <a:pt x="78" y="18"/>
                  <a:pt x="88" y="18"/>
                </a:cubicBezTo>
                <a:cubicBezTo>
                  <a:pt x="96" y="33"/>
                  <a:pt x="115" y="43"/>
                  <a:pt x="137" y="43"/>
                </a:cubicBezTo>
                <a:cubicBezTo>
                  <a:pt x="159" y="43"/>
                  <a:pt x="178" y="33"/>
                  <a:pt x="186" y="18"/>
                </a:cubicBezTo>
                <a:cubicBezTo>
                  <a:pt x="220" y="19"/>
                  <a:pt x="249" y="21"/>
                  <a:pt x="254" y="22"/>
                </a:cubicBezTo>
                <a:cubicBezTo>
                  <a:pt x="255" y="22"/>
                  <a:pt x="256" y="23"/>
                  <a:pt x="257" y="23"/>
                </a:cubicBezTo>
                <a:cubicBezTo>
                  <a:pt x="258" y="24"/>
                  <a:pt x="258" y="24"/>
                  <a:pt x="258" y="25"/>
                </a:cubicBezTo>
                <a:cubicBezTo>
                  <a:pt x="258" y="27"/>
                  <a:pt x="258" y="43"/>
                  <a:pt x="258" y="69"/>
                </a:cubicBezTo>
                <a:cubicBezTo>
                  <a:pt x="258" y="73"/>
                  <a:pt x="262" y="77"/>
                  <a:pt x="266" y="77"/>
                </a:cubicBezTo>
                <a:cubicBezTo>
                  <a:pt x="271" y="77"/>
                  <a:pt x="274" y="73"/>
                  <a:pt x="274" y="69"/>
                </a:cubicBezTo>
                <a:cubicBezTo>
                  <a:pt x="274" y="69"/>
                  <a:pt x="274" y="69"/>
                  <a:pt x="274" y="69"/>
                </a:cubicBezTo>
                <a:cubicBezTo>
                  <a:pt x="274" y="43"/>
                  <a:pt x="274" y="27"/>
                  <a:pt x="274" y="25"/>
                </a:cubicBezTo>
                <a:cubicBezTo>
                  <a:pt x="274" y="17"/>
                  <a:pt x="269" y="12"/>
                  <a:pt x="265" y="9"/>
                </a:cubicBezTo>
                <a:cubicBezTo>
                  <a:pt x="261" y="7"/>
                  <a:pt x="257" y="6"/>
                  <a:pt x="257" y="6"/>
                </a:cubicBezTo>
                <a:cubicBezTo>
                  <a:pt x="256" y="6"/>
                  <a:pt x="256" y="6"/>
                  <a:pt x="256" y="6"/>
                </a:cubicBezTo>
                <a:cubicBezTo>
                  <a:pt x="256" y="6"/>
                  <a:pt x="190" y="0"/>
                  <a:pt x="137" y="0"/>
                </a:cubicBezTo>
                <a:cubicBezTo>
                  <a:pt x="84" y="0"/>
                  <a:pt x="19" y="6"/>
                  <a:pt x="18" y="6"/>
                </a:cubicBezTo>
                <a:cubicBezTo>
                  <a:pt x="17" y="6"/>
                  <a:pt x="17" y="6"/>
                  <a:pt x="17" y="6"/>
                </a:cubicBezTo>
                <a:cubicBezTo>
                  <a:pt x="17" y="6"/>
                  <a:pt x="13" y="7"/>
                  <a:pt x="9" y="9"/>
                </a:cubicBezTo>
                <a:cubicBezTo>
                  <a:pt x="5" y="12"/>
                  <a:pt x="0" y="17"/>
                  <a:pt x="0" y="25"/>
                </a:cubicBezTo>
                <a:cubicBezTo>
                  <a:pt x="0" y="34"/>
                  <a:pt x="0" y="463"/>
                  <a:pt x="0" y="477"/>
                </a:cubicBezTo>
                <a:cubicBezTo>
                  <a:pt x="0" y="488"/>
                  <a:pt x="6" y="495"/>
                  <a:pt x="12" y="498"/>
                </a:cubicBezTo>
                <a:cubicBezTo>
                  <a:pt x="17" y="500"/>
                  <a:pt x="22" y="501"/>
                  <a:pt x="23" y="501"/>
                </a:cubicBezTo>
                <a:cubicBezTo>
                  <a:pt x="23" y="501"/>
                  <a:pt x="76" y="502"/>
                  <a:pt x="137" y="503"/>
                </a:cubicBezTo>
                <a:cubicBezTo>
                  <a:pt x="198" y="502"/>
                  <a:pt x="251" y="501"/>
                  <a:pt x="251" y="501"/>
                </a:cubicBezTo>
                <a:cubicBezTo>
                  <a:pt x="252" y="501"/>
                  <a:pt x="257" y="500"/>
                  <a:pt x="262" y="498"/>
                </a:cubicBezTo>
                <a:cubicBezTo>
                  <a:pt x="268" y="495"/>
                  <a:pt x="275" y="488"/>
                  <a:pt x="274" y="477"/>
                </a:cubicBezTo>
                <a:cubicBezTo>
                  <a:pt x="274" y="467"/>
                  <a:pt x="274" y="234"/>
                  <a:pt x="274" y="107"/>
                </a:cubicBezTo>
                <a:cubicBezTo>
                  <a:pt x="274" y="102"/>
                  <a:pt x="271" y="99"/>
                  <a:pt x="266" y="99"/>
                </a:cubicBezTo>
                <a:close/>
                <a:moveTo>
                  <a:pt x="137" y="16"/>
                </a:moveTo>
                <a:cubicBezTo>
                  <a:pt x="147" y="16"/>
                  <a:pt x="157" y="17"/>
                  <a:pt x="167" y="17"/>
                </a:cubicBezTo>
                <a:cubicBezTo>
                  <a:pt x="160" y="22"/>
                  <a:pt x="150" y="27"/>
                  <a:pt x="137" y="27"/>
                </a:cubicBezTo>
                <a:cubicBezTo>
                  <a:pt x="124" y="27"/>
                  <a:pt x="114" y="22"/>
                  <a:pt x="107" y="17"/>
                </a:cubicBezTo>
                <a:cubicBezTo>
                  <a:pt x="117" y="17"/>
                  <a:pt x="128" y="16"/>
                  <a:pt x="137" y="16"/>
                </a:cubicBezTo>
                <a:close/>
              </a:path>
            </a:pathLst>
          </a:custGeom>
          <a:solidFill>
            <a:srgbClr val="00285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>
              <a:solidFill>
                <a:srgbClr val="F08A00"/>
              </a:solidFill>
            </a:endParaRPr>
          </a:p>
        </p:txBody>
      </p:sp>
      <p:sp>
        <p:nvSpPr>
          <p:cNvPr id="88" name="Rectangle 147"/>
          <p:cNvSpPr>
            <a:spLocks noChangeArrowheads="1"/>
          </p:cNvSpPr>
          <p:nvPr/>
        </p:nvSpPr>
        <p:spPr bwMode="auto">
          <a:xfrm>
            <a:off x="9276706" y="4607558"/>
            <a:ext cx="34925" cy="36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rIns="0" anchor="ctr"/>
          <a:lstStyle>
            <a:lvl1pPr algn="l" eaLnBrk="0" hangingPunct="0">
              <a:spcBef>
                <a:spcPct val="20000"/>
              </a:spcBef>
              <a:buClr>
                <a:srgbClr val="00A9D4"/>
              </a:buClr>
              <a:buFont typeface="Arial" charset="0"/>
              <a:buChar char="›"/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tx1"/>
              </a:buClr>
              <a:buFont typeface="Ericsson Capital TT" pitchFamily="2" charset="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rgbClr val="92CCE5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tx1"/>
              </a:buClr>
              <a:buFont typeface="Ericsson Capital TT" pitchFamily="2" charset="0"/>
              <a:buChar char="-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endParaRPr lang="sv-SE" altLang="sv-SE" sz="2000"/>
          </a:p>
        </p:txBody>
      </p:sp>
      <p:sp>
        <p:nvSpPr>
          <p:cNvPr id="71" name="Rectangle 180"/>
          <p:cNvSpPr>
            <a:spLocks noChangeAspect="1" noChangeArrowheads="1"/>
          </p:cNvSpPr>
          <p:nvPr/>
        </p:nvSpPr>
        <p:spPr bwMode="auto">
          <a:xfrm>
            <a:off x="9893431" y="3399533"/>
            <a:ext cx="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72000" rIns="72000"/>
          <a:lstStyle>
            <a:lvl1pPr algn="l" eaLnBrk="0" hangingPunct="0">
              <a:spcBef>
                <a:spcPct val="20000"/>
              </a:spcBef>
              <a:buClr>
                <a:srgbClr val="00A9D4"/>
              </a:buClr>
              <a:buFont typeface="Arial" charset="0"/>
              <a:buChar char="›"/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tx1"/>
              </a:buClr>
              <a:buFont typeface="Ericsson Capital TT" pitchFamily="2" charset="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rgbClr val="92CCE5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tx1"/>
              </a:buClr>
              <a:buFont typeface="Ericsson Capital TT" pitchFamily="2" charset="0"/>
              <a:buChar char="-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FontTx/>
              <a:buNone/>
            </a:pPr>
            <a:endParaRPr lang="sv-SE" altLang="sv-SE" sz="2000"/>
          </a:p>
        </p:txBody>
      </p:sp>
      <p:cxnSp>
        <p:nvCxnSpPr>
          <p:cNvPr id="58" name="Curved Connector 176"/>
          <p:cNvCxnSpPr>
            <a:cxnSpLocks noChangeShapeType="1"/>
            <a:stCxn id="71" idx="2"/>
            <a:endCxn id="88" idx="0"/>
          </p:cNvCxnSpPr>
          <p:nvPr/>
        </p:nvCxnSpPr>
        <p:spPr bwMode="auto">
          <a:xfrm rot="5400000">
            <a:off x="8989789" y="3703915"/>
            <a:ext cx="1208024" cy="599263"/>
          </a:xfrm>
          <a:prstGeom prst="curvedConnector3">
            <a:avLst>
              <a:gd name="adj1" fmla="val 50000"/>
            </a:avLst>
          </a:prstGeom>
          <a:noFill/>
          <a:ln w="57150" algn="ctr">
            <a:solidFill>
              <a:srgbClr val="00A9D4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2" name="Curved Connector 176"/>
          <p:cNvCxnSpPr>
            <a:cxnSpLocks noChangeShapeType="1"/>
            <a:stCxn id="56" idx="2"/>
            <a:endCxn id="71" idx="0"/>
          </p:cNvCxnSpPr>
          <p:nvPr/>
        </p:nvCxnSpPr>
        <p:spPr bwMode="auto">
          <a:xfrm rot="16200000" flipH="1">
            <a:off x="8483046" y="1989146"/>
            <a:ext cx="1532153" cy="1288619"/>
          </a:xfrm>
          <a:prstGeom prst="curvedConnector3">
            <a:avLst>
              <a:gd name="adj1" fmla="val 50000"/>
            </a:avLst>
          </a:prstGeom>
          <a:noFill/>
          <a:ln w="57150" cap="flat" cmpd="sng" algn="ctr">
            <a:solidFill>
              <a:srgbClr val="00A9D4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7" name="Curved Connector 178"/>
          <p:cNvCxnSpPr>
            <a:cxnSpLocks noChangeShapeType="1"/>
            <a:stCxn id="119" idx="2"/>
            <a:endCxn id="56" idx="0"/>
          </p:cNvCxnSpPr>
          <p:nvPr/>
        </p:nvCxnSpPr>
        <p:spPr bwMode="auto">
          <a:xfrm rot="5400000">
            <a:off x="8402315" y="1020572"/>
            <a:ext cx="1049306" cy="644309"/>
          </a:xfrm>
          <a:prstGeom prst="curvedConnector3">
            <a:avLst>
              <a:gd name="adj1" fmla="val 50000"/>
            </a:avLst>
          </a:prstGeom>
          <a:noFill/>
          <a:ln w="57150" algn="ctr">
            <a:solidFill>
              <a:srgbClr val="8F3F7B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0" name="Curved Connector 175"/>
          <p:cNvCxnSpPr>
            <a:cxnSpLocks noChangeShapeType="1"/>
            <a:stCxn id="69" idx="0"/>
            <a:endCxn id="56" idx="2"/>
          </p:cNvCxnSpPr>
          <p:nvPr/>
        </p:nvCxnSpPr>
        <p:spPr bwMode="auto">
          <a:xfrm rot="5400000" flipH="1" flipV="1">
            <a:off x="7225076" y="2019797"/>
            <a:ext cx="1532153" cy="1227321"/>
          </a:xfrm>
          <a:prstGeom prst="curvedConnector3">
            <a:avLst>
              <a:gd name="adj1" fmla="val 50000"/>
            </a:avLst>
          </a:prstGeom>
          <a:noFill/>
          <a:ln w="57150" algn="ctr">
            <a:solidFill>
              <a:srgbClr val="8F3F7B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7" name="Curved Connector 175"/>
          <p:cNvCxnSpPr>
            <a:cxnSpLocks noChangeShapeType="1"/>
            <a:stCxn id="68" idx="0"/>
            <a:endCxn id="69" idx="2"/>
          </p:cNvCxnSpPr>
          <p:nvPr/>
        </p:nvCxnSpPr>
        <p:spPr bwMode="auto">
          <a:xfrm rot="16200000" flipV="1">
            <a:off x="7105914" y="3671112"/>
            <a:ext cx="1208024" cy="664868"/>
          </a:xfrm>
          <a:prstGeom prst="curvedConnector3">
            <a:avLst>
              <a:gd name="adj1" fmla="val 50000"/>
            </a:avLst>
          </a:prstGeom>
          <a:noFill/>
          <a:ln w="57150" cap="flat" cmpd="sng" algn="ctr">
            <a:solidFill>
              <a:srgbClr val="007B78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68" name="Rectangle 147"/>
          <p:cNvSpPr>
            <a:spLocks noChangeAspect="1" noChangeArrowheads="1"/>
          </p:cNvSpPr>
          <p:nvPr/>
        </p:nvSpPr>
        <p:spPr bwMode="auto">
          <a:xfrm>
            <a:off x="8024104" y="4607558"/>
            <a:ext cx="36512" cy="36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rIns="0" anchor="ctr"/>
          <a:lstStyle>
            <a:lvl1pPr algn="l" eaLnBrk="0" hangingPunct="0">
              <a:spcBef>
                <a:spcPct val="20000"/>
              </a:spcBef>
              <a:buClr>
                <a:srgbClr val="00A9D4"/>
              </a:buClr>
              <a:buFont typeface="Arial" charset="0"/>
              <a:buChar char="›"/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tx1"/>
              </a:buClr>
              <a:buFont typeface="Ericsson Capital TT" pitchFamily="2" charset="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rgbClr val="92CCE5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tx1"/>
              </a:buClr>
              <a:buFont typeface="Ericsson Capital TT" pitchFamily="2" charset="0"/>
              <a:buChar char="-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endParaRPr lang="sv-SE" altLang="sv-SE" sz="2000"/>
          </a:p>
        </p:txBody>
      </p:sp>
      <p:sp>
        <p:nvSpPr>
          <p:cNvPr id="69" name="Rectangle 180"/>
          <p:cNvSpPr>
            <a:spLocks noChangeAspect="1" noChangeArrowheads="1"/>
          </p:cNvSpPr>
          <p:nvPr/>
        </p:nvSpPr>
        <p:spPr bwMode="auto">
          <a:xfrm>
            <a:off x="7377491" y="3399533"/>
            <a:ext cx="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72000" rIns="72000"/>
          <a:lstStyle>
            <a:lvl1pPr algn="l" eaLnBrk="0" hangingPunct="0">
              <a:spcBef>
                <a:spcPct val="20000"/>
              </a:spcBef>
              <a:buClr>
                <a:srgbClr val="00A9D4"/>
              </a:buClr>
              <a:buFont typeface="Arial" charset="0"/>
              <a:buChar char="›"/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tx1"/>
              </a:buClr>
              <a:buFont typeface="Ericsson Capital TT" pitchFamily="2" charset="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rgbClr val="92CCE5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tx1"/>
              </a:buClr>
              <a:buFont typeface="Ericsson Capital TT" pitchFamily="2" charset="0"/>
              <a:buChar char="-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FontTx/>
              <a:buNone/>
            </a:pPr>
            <a:endParaRPr lang="sv-SE" altLang="sv-SE" sz="2000"/>
          </a:p>
        </p:txBody>
      </p:sp>
      <p:sp>
        <p:nvSpPr>
          <p:cNvPr id="111" name="TextBox 110"/>
          <p:cNvSpPr txBox="1"/>
          <p:nvPr/>
        </p:nvSpPr>
        <p:spPr>
          <a:xfrm>
            <a:off x="8385718" y="1664830"/>
            <a:ext cx="438188" cy="318924"/>
          </a:xfrm>
          <a:prstGeom prst="rect">
            <a:avLst/>
          </a:prstGeom>
          <a:solidFill>
            <a:schemeClr val="bg1"/>
          </a:solidFill>
        </p:spPr>
        <p:txBody>
          <a:bodyPr wrap="none" lIns="36000" tIns="36000" rIns="36000" bIns="36000" rtlCol="0" anchor="ctr" anchorCtr="1">
            <a:spAutoFit/>
          </a:bodyPr>
          <a:lstStyle/>
          <a:p>
            <a:r>
              <a:rPr lang="en-US" sz="1600" dirty="0" smtClean="0">
                <a:solidFill>
                  <a:srgbClr val="8F3F7B"/>
                </a:solidFill>
              </a:rPr>
              <a:t>IMS</a:t>
            </a:r>
            <a:endParaRPr lang="en-US" sz="1600" dirty="0">
              <a:solidFill>
                <a:srgbClr val="8F3F7B"/>
              </a:solidFill>
            </a:endParaRPr>
          </a:p>
        </p:txBody>
      </p:sp>
      <p:sp>
        <p:nvSpPr>
          <p:cNvPr id="112" name="TextBox 111"/>
          <p:cNvSpPr txBox="1"/>
          <p:nvPr/>
        </p:nvSpPr>
        <p:spPr>
          <a:xfrm>
            <a:off x="9715215" y="3240071"/>
            <a:ext cx="356434" cy="318924"/>
          </a:xfrm>
          <a:prstGeom prst="rect">
            <a:avLst/>
          </a:prstGeom>
          <a:solidFill>
            <a:schemeClr val="bg1"/>
          </a:solidFill>
        </p:spPr>
        <p:txBody>
          <a:bodyPr wrap="none" lIns="36000" tIns="36000" rIns="36000" bIns="36000" rtlCol="0" anchor="ctr" anchorCtr="1">
            <a:spAutoFit/>
          </a:bodyPr>
          <a:lstStyle/>
          <a:p>
            <a:r>
              <a:rPr lang="en-US" sz="1600" dirty="0" smtClean="0">
                <a:solidFill>
                  <a:srgbClr val="00A9D4"/>
                </a:solidFill>
              </a:rPr>
              <a:t>CS</a:t>
            </a:r>
            <a:endParaRPr lang="en-US" sz="1600" dirty="0">
              <a:solidFill>
                <a:srgbClr val="00A9D4"/>
              </a:solidFill>
            </a:endParaRPr>
          </a:p>
        </p:txBody>
      </p:sp>
      <p:sp>
        <p:nvSpPr>
          <p:cNvPr id="113" name="TextBox 112"/>
          <p:cNvSpPr txBox="1"/>
          <p:nvPr/>
        </p:nvSpPr>
        <p:spPr>
          <a:xfrm>
            <a:off x="7204882" y="3240071"/>
            <a:ext cx="345214" cy="318924"/>
          </a:xfrm>
          <a:prstGeom prst="rect">
            <a:avLst/>
          </a:prstGeom>
          <a:solidFill>
            <a:schemeClr val="bg1"/>
          </a:solidFill>
        </p:spPr>
        <p:txBody>
          <a:bodyPr wrap="none" lIns="36000" tIns="36000" rIns="36000" bIns="36000" rtlCol="0" anchor="ctr" anchorCtr="1">
            <a:spAutoFit/>
          </a:bodyPr>
          <a:lstStyle/>
          <a:p>
            <a:r>
              <a:rPr lang="en-US" sz="1600" dirty="0" smtClean="0">
                <a:solidFill>
                  <a:srgbClr val="8F3F7B"/>
                </a:solidFill>
              </a:rPr>
              <a:t>PS</a:t>
            </a:r>
            <a:endParaRPr lang="en-US" sz="1600" dirty="0">
              <a:solidFill>
                <a:srgbClr val="8F3F7B"/>
              </a:solidFill>
            </a:endParaRPr>
          </a:p>
        </p:txBody>
      </p:sp>
      <p:sp>
        <p:nvSpPr>
          <p:cNvPr id="119" name="Rectangle 180"/>
          <p:cNvSpPr>
            <a:spLocks noChangeAspect="1" noChangeArrowheads="1"/>
          </p:cNvSpPr>
          <p:nvPr/>
        </p:nvSpPr>
        <p:spPr bwMode="auto">
          <a:xfrm>
            <a:off x="9177122" y="674073"/>
            <a:ext cx="144000" cy="144000"/>
          </a:xfrm>
          <a:prstGeom prst="rect">
            <a:avLst/>
          </a:prstGeom>
          <a:noFill/>
          <a:ln w="12700" algn="ctr">
            <a:noFill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72000" rIns="72000"/>
          <a:lstStyle>
            <a:lvl1pPr algn="l" eaLnBrk="0" hangingPunct="0">
              <a:spcBef>
                <a:spcPct val="20000"/>
              </a:spcBef>
              <a:buClr>
                <a:srgbClr val="00A9D4"/>
              </a:buClr>
              <a:buFont typeface="Arial" charset="0"/>
              <a:buChar char="›"/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tx1"/>
              </a:buClr>
              <a:buFont typeface="Ericsson Capital TT" pitchFamily="2" charset="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rgbClr val="92CCE5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tx1"/>
              </a:buClr>
              <a:buFont typeface="Ericsson Capital TT" pitchFamily="2" charset="0"/>
              <a:buChar char="-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FontTx/>
              <a:buNone/>
            </a:pPr>
            <a:endParaRPr lang="sv-SE" altLang="sv-SE" sz="2000"/>
          </a:p>
        </p:txBody>
      </p:sp>
      <p:sp>
        <p:nvSpPr>
          <p:cNvPr id="123" name="Text Box 160"/>
          <p:cNvSpPr txBox="1">
            <a:spLocks noChangeArrowheads="1"/>
          </p:cNvSpPr>
          <p:nvPr/>
        </p:nvSpPr>
        <p:spPr bwMode="auto">
          <a:xfrm>
            <a:off x="9146642" y="1586778"/>
            <a:ext cx="1443275" cy="5142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8000" tIns="10800" rIns="18000" bIns="10800">
            <a:spAutoFit/>
          </a:bodyPr>
          <a:lstStyle>
            <a:lvl1pPr algn="l" eaLnBrk="0" hangingPunct="0">
              <a:spcBef>
                <a:spcPct val="20000"/>
              </a:spcBef>
              <a:buClr>
                <a:srgbClr val="00A9D4"/>
              </a:buClr>
              <a:buFont typeface="Arial" charset="0"/>
              <a:buChar char="›"/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tx1"/>
              </a:buClr>
              <a:buFont typeface="Ericsson Capital TT" pitchFamily="2" charset="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rgbClr val="92CCE5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tx1"/>
              </a:buClr>
              <a:buFont typeface="Ericsson Capital TT" pitchFamily="2" charset="0"/>
              <a:buChar char="-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de-DE" altLang="sv-SE" sz="1600" dirty="0" smtClean="0">
                <a:solidFill>
                  <a:srgbClr val="00285F"/>
                </a:solidFill>
                <a:cs typeface="Times New Roman" pitchFamily="18" charset="0"/>
              </a:rPr>
              <a:t>DRVCC anchor</a:t>
            </a:r>
            <a:br>
              <a:rPr lang="de-DE" altLang="sv-SE" sz="1600" dirty="0" smtClean="0">
                <a:solidFill>
                  <a:srgbClr val="00285F"/>
                </a:solidFill>
                <a:cs typeface="Times New Roman" pitchFamily="18" charset="0"/>
              </a:rPr>
            </a:br>
            <a:r>
              <a:rPr lang="de-DE" altLang="sv-SE" sz="1600" dirty="0" smtClean="0">
                <a:solidFill>
                  <a:srgbClr val="00285F"/>
                </a:solidFill>
                <a:cs typeface="Times New Roman" pitchFamily="18" charset="0"/>
              </a:rPr>
              <a:t>point (SCCAS)</a:t>
            </a:r>
            <a:endParaRPr lang="en-US" altLang="sv-SE" sz="1600" dirty="0">
              <a:solidFill>
                <a:srgbClr val="00285F"/>
              </a:solidFill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904071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2" name="Straight Connector 71"/>
          <p:cNvCxnSpPr/>
          <p:nvPr/>
        </p:nvCxnSpPr>
        <p:spPr bwMode="auto">
          <a:xfrm>
            <a:off x="8073782" y="2096619"/>
            <a:ext cx="709458" cy="0"/>
          </a:xfrm>
          <a:prstGeom prst="line">
            <a:avLst/>
          </a:prstGeom>
          <a:solidFill>
            <a:schemeClr val="accent1"/>
          </a:solidFill>
          <a:ln w="57150" cap="flat" cmpd="sng" algn="ctr">
            <a:solidFill>
              <a:srgbClr val="E32119"/>
            </a:solidFill>
            <a:prstDash val="sysDot"/>
            <a:round/>
            <a:headEnd type="none" w="med" len="med"/>
            <a:tailEnd type="none" w="med" len="med"/>
          </a:ln>
          <a:effectLst/>
        </p:spPr>
      </p:cxnSp>
      <p:sp>
        <p:nvSpPr>
          <p:cNvPr id="59" name="Rectangle 58"/>
          <p:cNvSpPr/>
          <p:nvPr/>
        </p:nvSpPr>
        <p:spPr>
          <a:xfrm>
            <a:off x="7669533" y="2236125"/>
            <a:ext cx="2373013" cy="3975892"/>
          </a:xfrm>
          <a:prstGeom prst="rect">
            <a:avLst/>
          </a:prstGeom>
          <a:solidFill>
            <a:schemeClr val="bg1"/>
          </a:solidFill>
        </p:spPr>
        <p:txBody>
          <a:bodyPr wrap="none" lIns="36000" tIns="36000" rIns="36000" bIns="0">
            <a:spAutoFit/>
          </a:bodyPr>
          <a:lstStyle/>
          <a:p>
            <a:pPr algn="l"/>
            <a:r>
              <a:rPr lang="de-DE" altLang="sv-SE" sz="800" dirty="0" smtClean="0">
                <a:solidFill>
                  <a:srgbClr val="00A9D4"/>
                </a:solidFill>
                <a:cs typeface="Times New Roman" pitchFamily="18" charset="0"/>
              </a:rPr>
              <a:t>CM Service Request/</a:t>
            </a:r>
            <a:r>
              <a:rPr lang="de-DE" altLang="sv-SE" sz="800" b="1" dirty="0" smtClean="0">
                <a:solidFill>
                  <a:srgbClr val="00A9D4"/>
                </a:solidFill>
                <a:cs typeface="Times New Roman" pitchFamily="18" charset="0"/>
              </a:rPr>
              <a:t>DRVCC indicator</a:t>
            </a:r>
            <a:r>
              <a:rPr lang="de-DE" altLang="sv-SE" sz="800" dirty="0" smtClean="0">
                <a:solidFill>
                  <a:srgbClr val="00A9D4"/>
                </a:solidFill>
                <a:cs typeface="Times New Roman" pitchFamily="18" charset="0"/>
              </a:rPr>
              <a:t> (UE-MSC)</a:t>
            </a:r>
          </a:p>
          <a:p>
            <a:pPr algn="l"/>
            <a:endParaRPr lang="de-DE" altLang="sv-SE" sz="800" dirty="0" smtClean="0">
              <a:solidFill>
                <a:srgbClr val="00A9D4"/>
              </a:solidFill>
              <a:cs typeface="Times New Roman" pitchFamily="18" charset="0"/>
            </a:endParaRPr>
          </a:p>
          <a:p>
            <a:pPr algn="l"/>
            <a:r>
              <a:rPr lang="de-DE" altLang="sv-SE" sz="800" strike="sngStrike" dirty="0" smtClean="0">
                <a:solidFill>
                  <a:srgbClr val="00A9D4"/>
                </a:solidFill>
                <a:cs typeface="Times New Roman" pitchFamily="18" charset="0"/>
              </a:rPr>
              <a:t>Auth</a:t>
            </a:r>
            <a:r>
              <a:rPr lang="de-DE" altLang="sv-SE" sz="800" strike="sngStrike" dirty="0">
                <a:solidFill>
                  <a:srgbClr val="00A9D4"/>
                </a:solidFill>
                <a:cs typeface="Times New Roman" pitchFamily="18" charset="0"/>
              </a:rPr>
              <a:t>. (MSC-UE)</a:t>
            </a:r>
          </a:p>
          <a:p>
            <a:pPr algn="l"/>
            <a:r>
              <a:rPr lang="de-DE" altLang="sv-SE" sz="800" strike="sngStrike" dirty="0">
                <a:solidFill>
                  <a:srgbClr val="00A9D4"/>
                </a:solidFill>
                <a:cs typeface="Times New Roman" pitchFamily="18" charset="0"/>
              </a:rPr>
              <a:t>Auth. (UE-MSC)</a:t>
            </a:r>
          </a:p>
          <a:p>
            <a:pPr algn="l"/>
            <a:r>
              <a:rPr lang="de-DE" altLang="sv-SE" sz="800" strike="sngStrike" dirty="0">
                <a:solidFill>
                  <a:srgbClr val="00A9D4"/>
                </a:solidFill>
                <a:cs typeface="Times New Roman" pitchFamily="18" charset="0"/>
              </a:rPr>
              <a:t>Auth. (MSC-AuC)</a:t>
            </a:r>
          </a:p>
          <a:p>
            <a:pPr algn="l"/>
            <a:r>
              <a:rPr lang="de-DE" altLang="sv-SE" sz="800" strike="sngStrike" dirty="0">
                <a:solidFill>
                  <a:srgbClr val="00A9D4"/>
                </a:solidFill>
                <a:cs typeface="Times New Roman" pitchFamily="18" charset="0"/>
              </a:rPr>
              <a:t>Auth. (AuC-MSC)</a:t>
            </a:r>
          </a:p>
          <a:p>
            <a:pPr algn="l"/>
            <a:endParaRPr lang="de-DE" altLang="sv-SE" sz="800" dirty="0" smtClean="0">
              <a:solidFill>
                <a:srgbClr val="00A9D4"/>
              </a:solidFill>
              <a:cs typeface="Times New Roman" pitchFamily="18" charset="0"/>
            </a:endParaRPr>
          </a:p>
          <a:p>
            <a:pPr algn="l"/>
            <a:r>
              <a:rPr lang="de-DE" altLang="sv-SE" sz="800" dirty="0">
                <a:solidFill>
                  <a:srgbClr val="00A9D4"/>
                </a:solidFill>
                <a:cs typeface="Times New Roman" pitchFamily="18" charset="0"/>
              </a:rPr>
              <a:t>Ciphering (MSC-UE)</a:t>
            </a:r>
          </a:p>
          <a:p>
            <a:pPr algn="l"/>
            <a:r>
              <a:rPr lang="de-DE" altLang="sv-SE" sz="800" dirty="0">
                <a:solidFill>
                  <a:srgbClr val="00A9D4"/>
                </a:solidFill>
                <a:cs typeface="Times New Roman" pitchFamily="18" charset="0"/>
              </a:rPr>
              <a:t>Ciphering (</a:t>
            </a:r>
            <a:r>
              <a:rPr lang="de-DE" altLang="sv-SE" sz="800" dirty="0" smtClean="0">
                <a:solidFill>
                  <a:srgbClr val="00A9D4"/>
                </a:solidFill>
                <a:cs typeface="Times New Roman" pitchFamily="18" charset="0"/>
              </a:rPr>
              <a:t>UE-MSC)</a:t>
            </a:r>
          </a:p>
          <a:p>
            <a:pPr algn="l"/>
            <a:endParaRPr lang="de-DE" altLang="sv-SE" sz="800" strike="sngStrike" dirty="0">
              <a:solidFill>
                <a:srgbClr val="00A9D4"/>
              </a:solidFill>
              <a:cs typeface="Times New Roman" pitchFamily="18" charset="0"/>
            </a:endParaRPr>
          </a:p>
          <a:p>
            <a:pPr algn="l"/>
            <a:r>
              <a:rPr lang="de-DE" altLang="sv-SE" sz="800" strike="sngStrike" dirty="0" smtClean="0">
                <a:solidFill>
                  <a:srgbClr val="00A9D4"/>
                </a:solidFill>
                <a:cs typeface="Times New Roman" pitchFamily="18" charset="0"/>
              </a:rPr>
              <a:t>IMEI </a:t>
            </a:r>
            <a:r>
              <a:rPr lang="de-DE" altLang="sv-SE" sz="800" strike="sngStrike" dirty="0">
                <a:solidFill>
                  <a:srgbClr val="00A9D4"/>
                </a:solidFill>
                <a:cs typeface="Times New Roman" pitchFamily="18" charset="0"/>
              </a:rPr>
              <a:t>fetch (MSC-UE)</a:t>
            </a:r>
          </a:p>
          <a:p>
            <a:pPr algn="l"/>
            <a:r>
              <a:rPr lang="de-DE" altLang="sv-SE" sz="800" strike="sngStrike" dirty="0">
                <a:solidFill>
                  <a:srgbClr val="00A9D4"/>
                </a:solidFill>
                <a:cs typeface="Times New Roman" pitchFamily="18" charset="0"/>
              </a:rPr>
              <a:t>IMEI fetch (UE-MSC)</a:t>
            </a:r>
          </a:p>
          <a:p>
            <a:pPr algn="l"/>
            <a:r>
              <a:rPr lang="de-DE" altLang="sv-SE" sz="800" strike="sngStrike" dirty="0">
                <a:solidFill>
                  <a:srgbClr val="00A9D4"/>
                </a:solidFill>
                <a:cs typeface="Times New Roman" pitchFamily="18" charset="0"/>
              </a:rPr>
              <a:t>IMEI check (MSC-EIR)</a:t>
            </a:r>
          </a:p>
          <a:p>
            <a:pPr algn="l"/>
            <a:r>
              <a:rPr lang="de-DE" altLang="sv-SE" sz="800" strike="sngStrike" dirty="0">
                <a:solidFill>
                  <a:srgbClr val="00A9D4"/>
                </a:solidFill>
                <a:cs typeface="Times New Roman" pitchFamily="18" charset="0"/>
              </a:rPr>
              <a:t>IMEI check (</a:t>
            </a:r>
            <a:r>
              <a:rPr lang="de-DE" altLang="sv-SE" sz="800" strike="sngStrike" dirty="0" smtClean="0">
                <a:solidFill>
                  <a:srgbClr val="00A9D4"/>
                </a:solidFill>
                <a:cs typeface="Times New Roman" pitchFamily="18" charset="0"/>
              </a:rPr>
              <a:t>EIR-MSC)</a:t>
            </a:r>
          </a:p>
          <a:p>
            <a:pPr algn="l"/>
            <a:endParaRPr lang="de-DE" altLang="sv-SE" sz="800" strike="sngStrike" dirty="0">
              <a:solidFill>
                <a:srgbClr val="00A9D4"/>
              </a:solidFill>
              <a:cs typeface="Times New Roman" pitchFamily="18" charset="0"/>
            </a:endParaRPr>
          </a:p>
          <a:p>
            <a:pPr algn="l"/>
            <a:r>
              <a:rPr lang="de-DE" altLang="sv-SE" sz="800" dirty="0" smtClean="0">
                <a:solidFill>
                  <a:srgbClr val="00A9D4"/>
                </a:solidFill>
                <a:cs typeface="Times New Roman" pitchFamily="18" charset="0"/>
              </a:rPr>
              <a:t>Setup/</a:t>
            </a:r>
            <a:r>
              <a:rPr lang="de-DE" altLang="sv-SE" sz="800" b="1" dirty="0" smtClean="0">
                <a:solidFill>
                  <a:srgbClr val="00A9D4"/>
                </a:solidFill>
                <a:cs typeface="Times New Roman" pitchFamily="18" charset="0"/>
              </a:rPr>
              <a:t>STN</a:t>
            </a:r>
            <a:r>
              <a:rPr lang="de-DE" altLang="sv-SE" sz="800" dirty="0" smtClean="0">
                <a:solidFill>
                  <a:srgbClr val="00A9D4"/>
                </a:solidFill>
                <a:cs typeface="Times New Roman" pitchFamily="18" charset="0"/>
              </a:rPr>
              <a:t> </a:t>
            </a:r>
            <a:r>
              <a:rPr lang="de-DE" altLang="sv-SE" sz="800" dirty="0">
                <a:solidFill>
                  <a:srgbClr val="00A9D4"/>
                </a:solidFill>
                <a:cs typeface="Times New Roman" pitchFamily="18" charset="0"/>
              </a:rPr>
              <a:t>(</a:t>
            </a:r>
            <a:r>
              <a:rPr lang="de-DE" altLang="sv-SE" sz="800" dirty="0" smtClean="0">
                <a:solidFill>
                  <a:srgbClr val="00A9D4"/>
                </a:solidFill>
                <a:cs typeface="Times New Roman" pitchFamily="18" charset="0"/>
              </a:rPr>
              <a:t>UE-MSC)</a:t>
            </a:r>
          </a:p>
          <a:p>
            <a:pPr algn="l"/>
            <a:endParaRPr lang="de-DE" altLang="sv-SE" sz="800" strike="sngStrike" dirty="0">
              <a:solidFill>
                <a:srgbClr val="00A9D4"/>
              </a:solidFill>
              <a:cs typeface="Times New Roman" pitchFamily="18" charset="0"/>
            </a:endParaRPr>
          </a:p>
          <a:p>
            <a:pPr algn="l"/>
            <a:r>
              <a:rPr lang="de-DE" altLang="sv-SE" sz="800" strike="sngStrike" dirty="0" smtClean="0">
                <a:solidFill>
                  <a:srgbClr val="00A9D4"/>
                </a:solidFill>
                <a:cs typeface="Times New Roman" pitchFamily="18" charset="0"/>
              </a:rPr>
              <a:t>CAP </a:t>
            </a:r>
            <a:r>
              <a:rPr lang="de-DE" altLang="sv-SE" sz="800" strike="sngStrike" dirty="0">
                <a:solidFill>
                  <a:srgbClr val="00A9D4"/>
                </a:solidFill>
                <a:cs typeface="Times New Roman" pitchFamily="18" charset="0"/>
              </a:rPr>
              <a:t>(MSC-SCCAS)</a:t>
            </a:r>
          </a:p>
          <a:p>
            <a:pPr algn="l"/>
            <a:r>
              <a:rPr lang="de-DE" altLang="sv-SE" sz="800" strike="sngStrike" dirty="0">
                <a:solidFill>
                  <a:srgbClr val="00A9D4"/>
                </a:solidFill>
                <a:cs typeface="Times New Roman" pitchFamily="18" charset="0"/>
              </a:rPr>
              <a:t>CAP (SCCAS-MSC)</a:t>
            </a:r>
          </a:p>
          <a:p>
            <a:pPr algn="l"/>
            <a:r>
              <a:rPr lang="de-DE" altLang="sv-SE" sz="800" strike="sngStrike" dirty="0">
                <a:solidFill>
                  <a:srgbClr val="00A9D4"/>
                </a:solidFill>
                <a:cs typeface="Times New Roman" pitchFamily="18" charset="0"/>
              </a:rPr>
              <a:t>INVITE (ICSCF-HSS)</a:t>
            </a:r>
          </a:p>
          <a:p>
            <a:pPr algn="l"/>
            <a:r>
              <a:rPr lang="de-DE" altLang="sv-SE" sz="800" strike="sngStrike" dirty="0">
                <a:solidFill>
                  <a:srgbClr val="00A9D4"/>
                </a:solidFill>
                <a:cs typeface="Times New Roman" pitchFamily="18" charset="0"/>
              </a:rPr>
              <a:t>Cx LIR (ICSCF-HSS)</a:t>
            </a:r>
            <a:br>
              <a:rPr lang="de-DE" altLang="sv-SE" sz="800" strike="sngStrike" dirty="0">
                <a:solidFill>
                  <a:srgbClr val="00A9D4"/>
                </a:solidFill>
                <a:cs typeface="Times New Roman" pitchFamily="18" charset="0"/>
              </a:rPr>
            </a:br>
            <a:r>
              <a:rPr lang="de-DE" altLang="sv-SE" sz="800" strike="sngStrike" dirty="0">
                <a:solidFill>
                  <a:srgbClr val="00A9D4"/>
                </a:solidFill>
                <a:cs typeface="Times New Roman" pitchFamily="18" charset="0"/>
              </a:rPr>
              <a:t>Cx LIA (HSS-ICSCF)</a:t>
            </a:r>
            <a:br>
              <a:rPr lang="de-DE" altLang="sv-SE" sz="800" strike="sngStrike" dirty="0">
                <a:solidFill>
                  <a:srgbClr val="00A9D4"/>
                </a:solidFill>
                <a:cs typeface="Times New Roman" pitchFamily="18" charset="0"/>
              </a:rPr>
            </a:br>
            <a:r>
              <a:rPr lang="de-DE" altLang="sv-SE" sz="800" strike="sngStrike" dirty="0">
                <a:solidFill>
                  <a:srgbClr val="00A9D4"/>
                </a:solidFill>
                <a:cs typeface="Times New Roman" pitchFamily="18" charset="0"/>
              </a:rPr>
              <a:t>INVITE (ICSCF-SCCAS)</a:t>
            </a:r>
          </a:p>
          <a:p>
            <a:pPr algn="l"/>
            <a:r>
              <a:rPr lang="de-DE" altLang="sv-SE" sz="800" strike="sngStrike" dirty="0">
                <a:solidFill>
                  <a:srgbClr val="00A9D4"/>
                </a:solidFill>
                <a:cs typeface="Times New Roman" pitchFamily="18" charset="0"/>
              </a:rPr>
              <a:t>INVITE (SSCAS-SCCAS)</a:t>
            </a:r>
          </a:p>
          <a:p>
            <a:pPr algn="l"/>
            <a:r>
              <a:rPr lang="de-DE" altLang="sv-SE" sz="800" strike="sngStrike" dirty="0">
                <a:solidFill>
                  <a:srgbClr val="00A9D4"/>
                </a:solidFill>
                <a:cs typeface="Times New Roman" pitchFamily="18" charset="0"/>
              </a:rPr>
              <a:t>Cx LIR (ICSCF-HSS)</a:t>
            </a:r>
            <a:br>
              <a:rPr lang="de-DE" altLang="sv-SE" sz="800" strike="sngStrike" dirty="0">
                <a:solidFill>
                  <a:srgbClr val="00A9D4"/>
                </a:solidFill>
                <a:cs typeface="Times New Roman" pitchFamily="18" charset="0"/>
              </a:rPr>
            </a:br>
            <a:r>
              <a:rPr lang="de-DE" altLang="sv-SE" sz="800" strike="sngStrike" dirty="0">
                <a:solidFill>
                  <a:srgbClr val="00A9D4"/>
                </a:solidFill>
                <a:cs typeface="Times New Roman" pitchFamily="18" charset="0"/>
              </a:rPr>
              <a:t>Cx LIA (HSS-ICSCF)</a:t>
            </a:r>
          </a:p>
          <a:p>
            <a:pPr algn="l"/>
            <a:r>
              <a:rPr lang="de-DE" altLang="sv-SE" sz="800" strike="sngStrike" dirty="0">
                <a:solidFill>
                  <a:srgbClr val="00A9D4"/>
                </a:solidFill>
                <a:cs typeface="Times New Roman" pitchFamily="18" charset="0"/>
              </a:rPr>
              <a:t>INVITE (</a:t>
            </a:r>
            <a:r>
              <a:rPr lang="de-DE" altLang="sv-SE" sz="800" strike="sngStrike" dirty="0" smtClean="0">
                <a:solidFill>
                  <a:srgbClr val="00A9D4"/>
                </a:solidFill>
                <a:cs typeface="Times New Roman" pitchFamily="18" charset="0"/>
              </a:rPr>
              <a:t>ICSCF-SCSCF)</a:t>
            </a:r>
          </a:p>
          <a:p>
            <a:pPr algn="l"/>
            <a:endParaRPr lang="de-DE" altLang="sv-SE" sz="800" strike="sngStrike" dirty="0">
              <a:solidFill>
                <a:srgbClr val="00A9D4"/>
              </a:solidFill>
              <a:cs typeface="Times New Roman" pitchFamily="18" charset="0"/>
            </a:endParaRPr>
          </a:p>
          <a:p>
            <a:pPr algn="l"/>
            <a:r>
              <a:rPr lang="de-DE" altLang="sv-SE" sz="800" dirty="0" smtClean="0">
                <a:solidFill>
                  <a:srgbClr val="00A9D4"/>
                </a:solidFill>
                <a:cs typeface="Times New Roman" pitchFamily="18" charset="0"/>
              </a:rPr>
              <a:t>INVITE/</a:t>
            </a:r>
            <a:r>
              <a:rPr lang="de-DE" altLang="sv-SE" sz="800" b="1" dirty="0" smtClean="0">
                <a:solidFill>
                  <a:srgbClr val="00A9D4"/>
                </a:solidFill>
                <a:cs typeface="Times New Roman" pitchFamily="18" charset="0"/>
              </a:rPr>
              <a:t>STN</a:t>
            </a:r>
            <a:r>
              <a:rPr lang="de-DE" altLang="sv-SE" sz="800" dirty="0" smtClean="0">
                <a:solidFill>
                  <a:srgbClr val="00A9D4"/>
                </a:solidFill>
                <a:cs typeface="Times New Roman" pitchFamily="18" charset="0"/>
              </a:rPr>
              <a:t> </a:t>
            </a:r>
            <a:r>
              <a:rPr lang="de-DE" altLang="sv-SE" sz="800" dirty="0">
                <a:solidFill>
                  <a:srgbClr val="00A9D4"/>
                </a:solidFill>
                <a:cs typeface="Times New Roman" pitchFamily="18" charset="0"/>
              </a:rPr>
              <a:t>(MSC-ICSCF)</a:t>
            </a:r>
            <a:br>
              <a:rPr lang="de-DE" altLang="sv-SE" sz="800" dirty="0">
                <a:solidFill>
                  <a:srgbClr val="00A9D4"/>
                </a:solidFill>
                <a:cs typeface="Times New Roman" pitchFamily="18" charset="0"/>
              </a:rPr>
            </a:br>
            <a:r>
              <a:rPr lang="de-DE" altLang="sv-SE" sz="800" dirty="0">
                <a:solidFill>
                  <a:srgbClr val="00A9D4"/>
                </a:solidFill>
                <a:cs typeface="Times New Roman" pitchFamily="18" charset="0"/>
              </a:rPr>
              <a:t>INVITE/</a:t>
            </a:r>
            <a:r>
              <a:rPr lang="de-DE" altLang="sv-SE" sz="800" b="1" dirty="0">
                <a:solidFill>
                  <a:srgbClr val="00A9D4"/>
                </a:solidFill>
                <a:cs typeface="Times New Roman" pitchFamily="18" charset="0"/>
              </a:rPr>
              <a:t>STN</a:t>
            </a:r>
            <a:r>
              <a:rPr lang="de-DE" altLang="sv-SE" sz="800" dirty="0">
                <a:solidFill>
                  <a:srgbClr val="00A9D4"/>
                </a:solidFill>
                <a:cs typeface="Times New Roman" pitchFamily="18" charset="0"/>
              </a:rPr>
              <a:t> (ICSCF-SCCAS)</a:t>
            </a:r>
            <a:br>
              <a:rPr lang="de-DE" altLang="sv-SE" sz="800" dirty="0">
                <a:solidFill>
                  <a:srgbClr val="00A9D4"/>
                </a:solidFill>
                <a:cs typeface="Times New Roman" pitchFamily="18" charset="0"/>
              </a:rPr>
            </a:br>
            <a:r>
              <a:rPr lang="de-DE" altLang="sv-SE" sz="800" dirty="0">
                <a:solidFill>
                  <a:srgbClr val="00A9D4"/>
                </a:solidFill>
                <a:cs typeface="Times New Roman" pitchFamily="18" charset="0"/>
              </a:rPr>
              <a:t>UPDATE (SCCAS-remoteUE/NW)</a:t>
            </a:r>
          </a:p>
          <a:p>
            <a:pPr algn="l"/>
            <a:r>
              <a:rPr lang="de-DE" altLang="sv-SE" sz="800" dirty="0">
                <a:solidFill>
                  <a:srgbClr val="00A9D4"/>
                </a:solidFill>
                <a:cs typeface="Times New Roman" pitchFamily="18" charset="0"/>
              </a:rPr>
              <a:t>200OK (SCCAS-MSC</a:t>
            </a:r>
            <a:r>
              <a:rPr lang="de-DE" altLang="sv-SE" sz="800" dirty="0" smtClean="0">
                <a:solidFill>
                  <a:srgbClr val="00A9D4"/>
                </a:solidFill>
                <a:cs typeface="Times New Roman" pitchFamily="18" charset="0"/>
              </a:rPr>
              <a:t>)</a:t>
            </a:r>
          </a:p>
        </p:txBody>
      </p:sp>
      <p:sp>
        <p:nvSpPr>
          <p:cNvPr id="2" name="Content Placeholder 1"/>
          <p:cNvSpPr>
            <a:spLocks noGrp="1"/>
          </p:cNvSpPr>
          <p:nvPr>
            <p:ph sz="quarter" idx="10"/>
          </p:nvPr>
        </p:nvSpPr>
        <p:spPr>
          <a:xfrm>
            <a:off x="524934" y="1800225"/>
            <a:ext cx="5473700" cy="4791546"/>
          </a:xfrm>
        </p:spPr>
        <p:txBody>
          <a:bodyPr>
            <a:normAutofit/>
          </a:bodyPr>
          <a:lstStyle/>
          <a:p>
            <a:r>
              <a:rPr lang="en-US" sz="2000" dirty="0" smtClean="0"/>
              <a:t>Suppressing authentication*</a:t>
            </a:r>
          </a:p>
          <a:p>
            <a:pPr lvl="1"/>
            <a:r>
              <a:rPr lang="en-US" sz="1600" dirty="0" smtClean="0"/>
              <a:t>Call already authenticated by the EPC</a:t>
            </a:r>
          </a:p>
          <a:p>
            <a:pPr lvl="1"/>
            <a:r>
              <a:rPr lang="en-US" sz="1600" dirty="0" smtClean="0"/>
              <a:t>Typically 200-600ms saving</a:t>
            </a:r>
          </a:p>
          <a:p>
            <a:pPr lvl="1"/>
            <a:r>
              <a:rPr lang="en-US" sz="1600" dirty="0" smtClean="0"/>
              <a:t>Reduced </a:t>
            </a:r>
            <a:r>
              <a:rPr lang="en-US" sz="1600" dirty="0"/>
              <a:t>load on </a:t>
            </a:r>
            <a:r>
              <a:rPr lang="en-US" sz="1600" dirty="0" smtClean="0"/>
              <a:t>the AuC and </a:t>
            </a:r>
            <a:r>
              <a:rPr lang="en-US" sz="1600" dirty="0"/>
              <a:t>the SS7 </a:t>
            </a:r>
            <a:r>
              <a:rPr lang="en-US" sz="1600" dirty="0" smtClean="0"/>
              <a:t>network</a:t>
            </a:r>
          </a:p>
          <a:p>
            <a:pPr lvl="1"/>
            <a:endParaRPr lang="en-US" sz="1000" dirty="0" smtClean="0"/>
          </a:p>
          <a:p>
            <a:r>
              <a:rPr lang="en-US" sz="2000" dirty="0" smtClean="0"/>
              <a:t>Suppressing IMEI fetch/check*</a:t>
            </a:r>
          </a:p>
          <a:p>
            <a:pPr lvl="1"/>
            <a:r>
              <a:rPr lang="en-US" sz="1600" dirty="0" smtClean="0"/>
              <a:t>UE already identified at registration</a:t>
            </a:r>
          </a:p>
          <a:p>
            <a:pPr lvl="1"/>
            <a:r>
              <a:rPr lang="en-US" sz="1600" dirty="0" smtClean="0"/>
              <a:t>Typically 400-800ms saving</a:t>
            </a:r>
          </a:p>
          <a:p>
            <a:pPr lvl="1"/>
            <a:r>
              <a:rPr lang="en-US" sz="1600" dirty="0" smtClean="0"/>
              <a:t>Reduced load on the EIR and the SS7 network</a:t>
            </a:r>
          </a:p>
          <a:p>
            <a:pPr lvl="1"/>
            <a:endParaRPr lang="en-US" sz="1000" dirty="0" smtClean="0"/>
          </a:p>
          <a:p>
            <a:r>
              <a:rPr lang="en-US" sz="2000" dirty="0" smtClean="0"/>
              <a:t>Suppressing </a:t>
            </a:r>
            <a:r>
              <a:rPr lang="en-US" sz="2000" dirty="0"/>
              <a:t>CAMEL and Suppl. Services</a:t>
            </a:r>
          </a:p>
          <a:p>
            <a:pPr lvl="1"/>
            <a:r>
              <a:rPr lang="en-US" sz="1600" dirty="0"/>
              <a:t>STN for routing directly to DRVCC anchor in IMS</a:t>
            </a:r>
          </a:p>
          <a:p>
            <a:pPr lvl="1"/>
            <a:r>
              <a:rPr lang="en-US" sz="1600" dirty="0"/>
              <a:t>Checks for barring, GEA, CUG, RTCFA, </a:t>
            </a:r>
            <a:r>
              <a:rPr lang="en-US" sz="1600" dirty="0" err="1"/>
              <a:t>AoC</a:t>
            </a:r>
            <a:r>
              <a:rPr lang="en-US" sz="1600" dirty="0"/>
              <a:t> etc. and IN services are also suppressed </a:t>
            </a:r>
            <a:endParaRPr lang="en-US" sz="1600" dirty="0" smtClean="0"/>
          </a:p>
          <a:p>
            <a:pPr lvl="1"/>
            <a:r>
              <a:rPr lang="en-US" sz="1600" dirty="0" smtClean="0"/>
              <a:t>Typically ~1s saving</a:t>
            </a:r>
            <a:endParaRPr lang="en-US" sz="1600" dirty="0"/>
          </a:p>
          <a:p>
            <a:pPr lvl="1"/>
            <a:r>
              <a:rPr lang="en-US" sz="1600" dirty="0" smtClean="0"/>
              <a:t>Reduced </a:t>
            </a:r>
            <a:r>
              <a:rPr lang="en-US" sz="1600" dirty="0"/>
              <a:t>load on the IMS and the SS7 </a:t>
            </a:r>
            <a:r>
              <a:rPr lang="en-US" sz="1600" dirty="0" smtClean="0"/>
              <a:t>network</a:t>
            </a:r>
            <a:endParaRPr lang="en-US" sz="160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524935" y="239714"/>
            <a:ext cx="11310990" cy="1085371"/>
          </a:xfrm>
        </p:spPr>
        <p:txBody>
          <a:bodyPr/>
          <a:lstStyle/>
          <a:p>
            <a:r>
              <a:rPr lang="en-US" dirty="0" smtClean="0">
                <a:solidFill>
                  <a:srgbClr val="00285F"/>
                </a:solidFill>
              </a:rPr>
              <a:t>MSC Enhanced for </a:t>
            </a:r>
            <a:r>
              <a:rPr lang="en-US" dirty="0" smtClean="0">
                <a:solidFill>
                  <a:srgbClr val="00285F"/>
                </a:solidFill>
              </a:rPr>
              <a:t>DRVCC</a:t>
            </a:r>
            <a:r>
              <a:rPr lang="en-US" dirty="0" smtClean="0">
                <a:solidFill>
                  <a:srgbClr val="00285F"/>
                </a:solidFill>
              </a:rPr>
              <a:t/>
            </a:r>
            <a:br>
              <a:rPr lang="en-US" dirty="0" smtClean="0">
                <a:solidFill>
                  <a:srgbClr val="00285F"/>
                </a:solidFill>
              </a:rPr>
            </a:br>
            <a:r>
              <a:rPr lang="en-US" sz="3200" dirty="0" smtClean="0">
                <a:solidFill>
                  <a:srgbClr val="00285F"/>
                </a:solidFill>
              </a:rPr>
              <a:t>Faster setup time</a:t>
            </a:r>
            <a:endParaRPr lang="en-US" sz="3000" dirty="0">
              <a:solidFill>
                <a:srgbClr val="00285F"/>
              </a:solidFill>
            </a:endParaRPr>
          </a:p>
        </p:txBody>
      </p:sp>
      <p:grpSp>
        <p:nvGrpSpPr>
          <p:cNvPr id="24" name="Group 23"/>
          <p:cNvGrpSpPr/>
          <p:nvPr/>
        </p:nvGrpSpPr>
        <p:grpSpPr>
          <a:xfrm>
            <a:off x="7280011" y="1428152"/>
            <a:ext cx="268019" cy="546580"/>
            <a:chOff x="8305226" y="1338031"/>
            <a:chExt cx="405765" cy="727754"/>
          </a:xfrm>
        </p:grpSpPr>
        <p:sp>
          <p:nvSpPr>
            <p:cNvPr id="5" name="Oval 4"/>
            <p:cNvSpPr>
              <a:spLocks noChangeAspect="1"/>
            </p:cNvSpPr>
            <p:nvPr/>
          </p:nvSpPr>
          <p:spPr bwMode="auto">
            <a:xfrm>
              <a:off x="8465245" y="1338031"/>
              <a:ext cx="108000" cy="108000"/>
            </a:xfrm>
            <a:prstGeom prst="ellipse">
              <a:avLst/>
            </a:prstGeom>
            <a:solidFill>
              <a:srgbClr val="00285F"/>
            </a:solidFill>
            <a:ln w="12700" cap="flat" cmpd="sng" algn="ctr">
              <a:solidFill>
                <a:srgbClr val="00285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cxnSp>
          <p:nvCxnSpPr>
            <p:cNvPr id="6" name="Straight Connector 5"/>
            <p:cNvCxnSpPr/>
            <p:nvPr/>
          </p:nvCxnSpPr>
          <p:spPr bwMode="auto">
            <a:xfrm flipH="1">
              <a:off x="8352851" y="1463961"/>
              <a:ext cx="146685" cy="110488"/>
            </a:xfrm>
            <a:prstGeom prst="line">
              <a:avLst/>
            </a:prstGeom>
            <a:solidFill>
              <a:schemeClr val="accent1"/>
            </a:solidFill>
            <a:ln w="28575" cap="flat" cmpd="sng" algn="ctr">
              <a:solidFill>
                <a:srgbClr val="00285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7" name="Straight Connector 6"/>
            <p:cNvCxnSpPr/>
            <p:nvPr/>
          </p:nvCxnSpPr>
          <p:spPr bwMode="auto">
            <a:xfrm flipH="1">
              <a:off x="8305226" y="1559209"/>
              <a:ext cx="57150" cy="152400"/>
            </a:xfrm>
            <a:prstGeom prst="line">
              <a:avLst/>
            </a:prstGeom>
            <a:solidFill>
              <a:schemeClr val="accent1"/>
            </a:solidFill>
            <a:ln w="28575" cap="flat" cmpd="sng" algn="ctr">
              <a:solidFill>
                <a:srgbClr val="00285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8" name="Straight Connector 7"/>
            <p:cNvCxnSpPr/>
            <p:nvPr/>
          </p:nvCxnSpPr>
          <p:spPr bwMode="auto">
            <a:xfrm>
              <a:off x="8521760" y="1463961"/>
              <a:ext cx="63501" cy="144779"/>
            </a:xfrm>
            <a:prstGeom prst="line">
              <a:avLst/>
            </a:prstGeom>
            <a:solidFill>
              <a:schemeClr val="accent1"/>
            </a:solidFill>
            <a:ln w="28575" cap="flat" cmpd="sng" algn="ctr">
              <a:solidFill>
                <a:srgbClr val="00285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9" name="Straight Connector 8"/>
            <p:cNvCxnSpPr/>
            <p:nvPr/>
          </p:nvCxnSpPr>
          <p:spPr bwMode="auto">
            <a:xfrm>
              <a:off x="8585261" y="1608740"/>
              <a:ext cx="125730" cy="38099"/>
            </a:xfrm>
            <a:prstGeom prst="line">
              <a:avLst/>
            </a:prstGeom>
            <a:solidFill>
              <a:schemeClr val="accent1"/>
            </a:solidFill>
            <a:ln w="28575" cap="flat" cmpd="sng" algn="ctr">
              <a:solidFill>
                <a:srgbClr val="00285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0" name="Straight Connector 9"/>
            <p:cNvCxnSpPr/>
            <p:nvPr/>
          </p:nvCxnSpPr>
          <p:spPr bwMode="auto">
            <a:xfrm flipH="1">
              <a:off x="8426193" y="1463961"/>
              <a:ext cx="79058" cy="247648"/>
            </a:xfrm>
            <a:prstGeom prst="line">
              <a:avLst/>
            </a:prstGeom>
            <a:solidFill>
              <a:schemeClr val="accent1"/>
            </a:solidFill>
            <a:ln w="57150" cap="flat" cmpd="sng" algn="ctr">
              <a:solidFill>
                <a:srgbClr val="00285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1" name="Straight Connector 10"/>
            <p:cNvCxnSpPr/>
            <p:nvPr/>
          </p:nvCxnSpPr>
          <p:spPr bwMode="auto">
            <a:xfrm>
              <a:off x="8440717" y="1688749"/>
              <a:ext cx="144544" cy="152400"/>
            </a:xfrm>
            <a:prstGeom prst="line">
              <a:avLst/>
            </a:prstGeom>
            <a:solidFill>
              <a:schemeClr val="accent1"/>
            </a:solidFill>
            <a:ln w="28575" cap="flat" cmpd="sng" algn="ctr">
              <a:solidFill>
                <a:srgbClr val="00285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2" name="Straight Connector 11"/>
            <p:cNvCxnSpPr/>
            <p:nvPr/>
          </p:nvCxnSpPr>
          <p:spPr bwMode="auto">
            <a:xfrm>
              <a:off x="8585261" y="1841149"/>
              <a:ext cx="46238" cy="224636"/>
            </a:xfrm>
            <a:prstGeom prst="line">
              <a:avLst/>
            </a:prstGeom>
            <a:solidFill>
              <a:schemeClr val="accent1"/>
            </a:solidFill>
            <a:ln w="28575" cap="flat" cmpd="sng" algn="ctr">
              <a:solidFill>
                <a:srgbClr val="00285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3" name="Straight Connector 12"/>
            <p:cNvCxnSpPr/>
            <p:nvPr/>
          </p:nvCxnSpPr>
          <p:spPr bwMode="auto">
            <a:xfrm>
              <a:off x="8426193" y="1711609"/>
              <a:ext cx="0" cy="167640"/>
            </a:xfrm>
            <a:prstGeom prst="line">
              <a:avLst/>
            </a:prstGeom>
            <a:solidFill>
              <a:schemeClr val="accent1"/>
            </a:solidFill>
            <a:ln w="28575" cap="flat" cmpd="sng" algn="ctr">
              <a:solidFill>
                <a:srgbClr val="00285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4" name="Straight Connector 13"/>
            <p:cNvCxnSpPr/>
            <p:nvPr/>
          </p:nvCxnSpPr>
          <p:spPr bwMode="auto">
            <a:xfrm flipH="1">
              <a:off x="8305226" y="1877495"/>
              <a:ext cx="107056" cy="188290"/>
            </a:xfrm>
            <a:prstGeom prst="line">
              <a:avLst/>
            </a:prstGeom>
            <a:solidFill>
              <a:schemeClr val="accent1"/>
            </a:solidFill>
            <a:ln w="28575" cap="flat" cmpd="sng" algn="ctr">
              <a:solidFill>
                <a:srgbClr val="00285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cxnSp>
        <p:nvCxnSpPr>
          <p:cNvPr id="16" name="Straight Arrow Connector 15"/>
          <p:cNvCxnSpPr/>
          <p:nvPr/>
        </p:nvCxnSpPr>
        <p:spPr bwMode="auto">
          <a:xfrm>
            <a:off x="7554608" y="1711656"/>
            <a:ext cx="449805" cy="0"/>
          </a:xfrm>
          <a:prstGeom prst="straightConnector1">
            <a:avLst/>
          </a:prstGeom>
          <a:solidFill>
            <a:schemeClr val="accent1"/>
          </a:solidFill>
          <a:ln w="19050" cap="flat" cmpd="sng" algn="ctr">
            <a:solidFill>
              <a:srgbClr val="00285F"/>
            </a:solidFill>
            <a:prstDash val="solid"/>
            <a:round/>
            <a:headEnd type="none" w="med" len="med"/>
            <a:tailEnd type="arrow" w="med" len="med"/>
          </a:ln>
          <a:effectLst/>
        </p:spPr>
      </p:cxnSp>
      <p:sp>
        <p:nvSpPr>
          <p:cNvPr id="21" name="Rectangle 20"/>
          <p:cNvSpPr/>
          <p:nvPr/>
        </p:nvSpPr>
        <p:spPr>
          <a:xfrm>
            <a:off x="6371107" y="1777453"/>
            <a:ext cx="641770" cy="241980"/>
          </a:xfrm>
          <a:prstGeom prst="rect">
            <a:avLst/>
          </a:prstGeom>
          <a:solidFill>
            <a:schemeClr val="bg1"/>
          </a:solidFill>
        </p:spPr>
        <p:txBody>
          <a:bodyPr wrap="none" lIns="36000" tIns="36000" rIns="36000" bIns="36000">
            <a:spAutoFit/>
          </a:bodyPr>
          <a:lstStyle/>
          <a:p>
            <a:pPr algn="l"/>
            <a:r>
              <a:rPr lang="de-DE" altLang="sv-SE" sz="1100" b="1" dirty="0">
                <a:solidFill>
                  <a:srgbClr val="007B78"/>
                </a:solidFill>
                <a:cs typeface="Times New Roman" pitchFamily="18" charset="0"/>
              </a:rPr>
              <a:t>WiFi </a:t>
            </a:r>
            <a:r>
              <a:rPr lang="de-DE" altLang="sv-SE" sz="1100" b="1" dirty="0" smtClean="0">
                <a:solidFill>
                  <a:srgbClr val="007B78"/>
                </a:solidFill>
                <a:cs typeface="Times New Roman" pitchFamily="18" charset="0"/>
              </a:rPr>
              <a:t>call</a:t>
            </a:r>
            <a:endParaRPr lang="en-US" b="1" dirty="0">
              <a:solidFill>
                <a:srgbClr val="007B78"/>
              </a:solidFill>
            </a:endParaRPr>
          </a:p>
        </p:txBody>
      </p:sp>
      <p:cxnSp>
        <p:nvCxnSpPr>
          <p:cNvPr id="30" name="Straight Connector 29"/>
          <p:cNvCxnSpPr/>
          <p:nvPr/>
        </p:nvCxnSpPr>
        <p:spPr bwMode="auto">
          <a:xfrm>
            <a:off x="8853334" y="6237494"/>
            <a:ext cx="2222016" cy="0"/>
          </a:xfrm>
          <a:prstGeom prst="line">
            <a:avLst/>
          </a:prstGeom>
          <a:solidFill>
            <a:schemeClr val="accent1"/>
          </a:solidFill>
          <a:ln w="57150" cap="flat" cmpd="sng" algn="ctr">
            <a:solidFill>
              <a:srgbClr val="00A9D4"/>
            </a:solidFill>
            <a:prstDash val="solid"/>
            <a:round/>
            <a:headEnd type="none" w="med" len="med"/>
            <a:tailEnd type="triangle" w="med" len="med"/>
          </a:ln>
          <a:effectLst/>
        </p:spPr>
      </p:cxnSp>
      <p:sp>
        <p:nvSpPr>
          <p:cNvPr id="31" name="Rectangle 30"/>
          <p:cNvSpPr/>
          <p:nvPr/>
        </p:nvSpPr>
        <p:spPr>
          <a:xfrm>
            <a:off x="9118646" y="5976986"/>
            <a:ext cx="1547218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de-DE" altLang="sv-SE" sz="1100" b="1" dirty="0" smtClean="0">
                <a:solidFill>
                  <a:srgbClr val="00A9D4"/>
                </a:solidFill>
                <a:cs typeface="Times New Roman" pitchFamily="18" charset="0"/>
              </a:rPr>
              <a:t>Call continues in CS</a:t>
            </a:r>
            <a:endParaRPr lang="en-US" b="1" dirty="0">
              <a:solidFill>
                <a:srgbClr val="00A9D4"/>
              </a:solidFill>
            </a:endParaRPr>
          </a:p>
        </p:txBody>
      </p:sp>
      <p:sp>
        <p:nvSpPr>
          <p:cNvPr id="32" name="Freeform 28" descr="bpct-blend4"/>
          <p:cNvSpPr>
            <a:spLocks noChangeAspect="1" noEditPoints="1"/>
          </p:cNvSpPr>
          <p:nvPr/>
        </p:nvSpPr>
        <p:spPr bwMode="auto">
          <a:xfrm>
            <a:off x="7573668" y="1443070"/>
            <a:ext cx="105952" cy="200808"/>
          </a:xfrm>
          <a:custGeom>
            <a:avLst/>
            <a:gdLst>
              <a:gd name="T0" fmla="*/ 1 w 275"/>
              <a:gd name="T1" fmla="*/ 1 h 503"/>
              <a:gd name="T2" fmla="*/ 1 w 275"/>
              <a:gd name="T3" fmla="*/ 1 h 503"/>
              <a:gd name="T4" fmla="*/ 1 w 275"/>
              <a:gd name="T5" fmla="*/ 1 h 503"/>
              <a:gd name="T6" fmla="*/ 1 w 275"/>
              <a:gd name="T7" fmla="*/ 1 h 503"/>
              <a:gd name="T8" fmla="*/ 1 w 275"/>
              <a:gd name="T9" fmla="*/ 1 h 503"/>
              <a:gd name="T10" fmla="*/ 1 w 275"/>
              <a:gd name="T11" fmla="*/ 1 h 503"/>
              <a:gd name="T12" fmla="*/ 1 w 275"/>
              <a:gd name="T13" fmla="*/ 1 h 503"/>
              <a:gd name="T14" fmla="*/ 1 w 275"/>
              <a:gd name="T15" fmla="*/ 1 h 503"/>
              <a:gd name="T16" fmla="*/ 1 w 275"/>
              <a:gd name="T17" fmla="*/ 1 h 503"/>
              <a:gd name="T18" fmla="*/ 1 w 275"/>
              <a:gd name="T19" fmla="*/ 1 h 503"/>
              <a:gd name="T20" fmla="*/ 1 w 275"/>
              <a:gd name="T21" fmla="*/ 1 h 503"/>
              <a:gd name="T22" fmla="*/ 1 w 275"/>
              <a:gd name="T23" fmla="*/ 1 h 503"/>
              <a:gd name="T24" fmla="*/ 1 w 275"/>
              <a:gd name="T25" fmla="*/ 1 h 503"/>
              <a:gd name="T26" fmla="*/ 1 w 275"/>
              <a:gd name="T27" fmla="*/ 1 h 503"/>
              <a:gd name="T28" fmla="*/ 1 w 275"/>
              <a:gd name="T29" fmla="*/ 1 h 503"/>
              <a:gd name="T30" fmla="*/ 1 w 275"/>
              <a:gd name="T31" fmla="*/ 1 h 503"/>
              <a:gd name="T32" fmla="*/ 1 w 275"/>
              <a:gd name="T33" fmla="*/ 1 h 503"/>
              <a:gd name="T34" fmla="*/ 1 w 275"/>
              <a:gd name="T35" fmla="*/ 1 h 503"/>
              <a:gd name="T36" fmla="*/ 1 w 275"/>
              <a:gd name="T37" fmla="*/ 1 h 503"/>
              <a:gd name="T38" fmla="*/ 1 w 275"/>
              <a:gd name="T39" fmla="*/ 1 h 503"/>
              <a:gd name="T40" fmla="*/ 1 w 275"/>
              <a:gd name="T41" fmla="*/ 1 h 503"/>
              <a:gd name="T42" fmla="*/ 1 w 275"/>
              <a:gd name="T43" fmla="*/ 1 h 503"/>
              <a:gd name="T44" fmla="*/ 1 w 275"/>
              <a:gd name="T45" fmla="*/ 1 h 503"/>
              <a:gd name="T46" fmla="*/ 1 w 275"/>
              <a:gd name="T47" fmla="*/ 1 h 503"/>
              <a:gd name="T48" fmla="*/ 1 w 275"/>
              <a:gd name="T49" fmla="*/ 1 h 503"/>
              <a:gd name="T50" fmla="*/ 1 w 275"/>
              <a:gd name="T51" fmla="*/ 1 h 503"/>
              <a:gd name="T52" fmla="*/ 1 w 275"/>
              <a:gd name="T53" fmla="*/ 1 h 503"/>
              <a:gd name="T54" fmla="*/ 1 w 275"/>
              <a:gd name="T55" fmla="*/ 1 h 503"/>
              <a:gd name="T56" fmla="*/ 1 w 275"/>
              <a:gd name="T57" fmla="*/ 1 h 503"/>
              <a:gd name="T58" fmla="*/ 1 w 275"/>
              <a:gd name="T59" fmla="*/ 1 h 503"/>
              <a:gd name="T60" fmla="*/ 1 w 275"/>
              <a:gd name="T61" fmla="*/ 1 h 503"/>
              <a:gd name="T62" fmla="*/ 1 w 275"/>
              <a:gd name="T63" fmla="*/ 1 h 503"/>
              <a:gd name="T64" fmla="*/ 1 w 275"/>
              <a:gd name="T65" fmla="*/ 1 h 503"/>
              <a:gd name="T66" fmla="*/ 1 w 275"/>
              <a:gd name="T67" fmla="*/ 1 h 503"/>
              <a:gd name="T68" fmla="*/ 1 w 275"/>
              <a:gd name="T69" fmla="*/ 1 h 503"/>
              <a:gd name="T70" fmla="*/ 1 w 275"/>
              <a:gd name="T71" fmla="*/ 1 h 503"/>
              <a:gd name="T72" fmla="*/ 1 w 275"/>
              <a:gd name="T73" fmla="*/ 1 h 503"/>
              <a:gd name="T74" fmla="*/ 1 w 275"/>
              <a:gd name="T75" fmla="*/ 1 h 503"/>
              <a:gd name="T76" fmla="*/ 1 w 275"/>
              <a:gd name="T77" fmla="*/ 1 h 503"/>
              <a:gd name="T78" fmla="*/ 1 w 275"/>
              <a:gd name="T79" fmla="*/ 1 h 503"/>
              <a:gd name="T80" fmla="*/ 1 w 275"/>
              <a:gd name="T81" fmla="*/ 1 h 503"/>
              <a:gd name="T82" fmla="*/ 1 w 275"/>
              <a:gd name="T83" fmla="*/ 1 h 503"/>
              <a:gd name="T84" fmla="*/ 1 w 275"/>
              <a:gd name="T85" fmla="*/ 1 h 503"/>
              <a:gd name="T86" fmla="*/ 1 w 275"/>
              <a:gd name="T87" fmla="*/ 0 h 503"/>
              <a:gd name="T88" fmla="*/ 1 w 275"/>
              <a:gd name="T89" fmla="*/ 1 h 503"/>
              <a:gd name="T90" fmla="*/ 0 w 275"/>
              <a:gd name="T91" fmla="*/ 1 h 503"/>
              <a:gd name="T92" fmla="*/ 1 w 275"/>
              <a:gd name="T93" fmla="*/ 1 h 503"/>
              <a:gd name="T94" fmla="*/ 1 w 275"/>
              <a:gd name="T95" fmla="*/ 1 h 503"/>
              <a:gd name="T96" fmla="*/ 1 w 275"/>
              <a:gd name="T97" fmla="*/ 1 h 503"/>
              <a:gd name="T98" fmla="*/ 1 w 275"/>
              <a:gd name="T99" fmla="*/ 1 h 503"/>
              <a:gd name="T100" fmla="*/ 1 w 275"/>
              <a:gd name="T101" fmla="*/ 1 h 503"/>
              <a:gd name="T102" fmla="*/ 1 w 275"/>
              <a:gd name="T103" fmla="*/ 1 h 503"/>
              <a:gd name="T104" fmla="*/ 1 w 275"/>
              <a:gd name="T105" fmla="*/ 1 h 503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w 275"/>
              <a:gd name="T160" fmla="*/ 0 h 503"/>
              <a:gd name="T161" fmla="*/ 275 w 275"/>
              <a:gd name="T162" fmla="*/ 503 h 503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T159" t="T160" r="T161" b="T162"/>
            <a:pathLst>
              <a:path w="275" h="503">
                <a:moveTo>
                  <a:pt x="244" y="77"/>
                </a:moveTo>
                <a:cubicBezTo>
                  <a:pt x="244" y="70"/>
                  <a:pt x="240" y="66"/>
                  <a:pt x="236" y="64"/>
                </a:cubicBezTo>
                <a:cubicBezTo>
                  <a:pt x="233" y="62"/>
                  <a:pt x="230" y="61"/>
                  <a:pt x="230" y="61"/>
                </a:cubicBezTo>
                <a:cubicBezTo>
                  <a:pt x="229" y="61"/>
                  <a:pt x="229" y="61"/>
                  <a:pt x="229" y="61"/>
                </a:cubicBezTo>
                <a:cubicBezTo>
                  <a:pt x="228" y="61"/>
                  <a:pt x="178" y="57"/>
                  <a:pt x="137" y="57"/>
                </a:cubicBezTo>
                <a:cubicBezTo>
                  <a:pt x="97" y="57"/>
                  <a:pt x="46" y="61"/>
                  <a:pt x="46" y="61"/>
                </a:cubicBezTo>
                <a:cubicBezTo>
                  <a:pt x="45" y="61"/>
                  <a:pt x="45" y="61"/>
                  <a:pt x="45" y="61"/>
                </a:cubicBezTo>
                <a:cubicBezTo>
                  <a:pt x="44" y="61"/>
                  <a:pt x="41" y="62"/>
                  <a:pt x="38" y="64"/>
                </a:cubicBezTo>
                <a:cubicBezTo>
                  <a:pt x="35" y="66"/>
                  <a:pt x="30" y="70"/>
                  <a:pt x="30" y="77"/>
                </a:cubicBezTo>
                <a:cubicBezTo>
                  <a:pt x="30" y="84"/>
                  <a:pt x="30" y="389"/>
                  <a:pt x="30" y="400"/>
                </a:cubicBezTo>
                <a:cubicBezTo>
                  <a:pt x="30" y="409"/>
                  <a:pt x="35" y="415"/>
                  <a:pt x="40" y="417"/>
                </a:cubicBezTo>
                <a:cubicBezTo>
                  <a:pt x="45" y="420"/>
                  <a:pt x="48" y="420"/>
                  <a:pt x="49" y="420"/>
                </a:cubicBezTo>
                <a:cubicBezTo>
                  <a:pt x="49" y="420"/>
                  <a:pt x="90" y="421"/>
                  <a:pt x="137" y="421"/>
                </a:cubicBezTo>
                <a:cubicBezTo>
                  <a:pt x="184" y="421"/>
                  <a:pt x="225" y="420"/>
                  <a:pt x="225" y="420"/>
                </a:cubicBezTo>
                <a:cubicBezTo>
                  <a:pt x="226" y="420"/>
                  <a:pt x="230" y="420"/>
                  <a:pt x="234" y="417"/>
                </a:cubicBezTo>
                <a:cubicBezTo>
                  <a:pt x="239" y="415"/>
                  <a:pt x="245" y="409"/>
                  <a:pt x="244" y="400"/>
                </a:cubicBezTo>
                <a:cubicBezTo>
                  <a:pt x="244" y="389"/>
                  <a:pt x="244" y="84"/>
                  <a:pt x="244" y="77"/>
                </a:cubicBezTo>
                <a:close/>
                <a:moveTo>
                  <a:pt x="228" y="400"/>
                </a:moveTo>
                <a:cubicBezTo>
                  <a:pt x="228" y="403"/>
                  <a:pt x="228" y="402"/>
                  <a:pt x="227" y="403"/>
                </a:cubicBezTo>
                <a:cubicBezTo>
                  <a:pt x="226" y="403"/>
                  <a:pt x="226" y="404"/>
                  <a:pt x="225" y="404"/>
                </a:cubicBezTo>
                <a:cubicBezTo>
                  <a:pt x="225" y="404"/>
                  <a:pt x="224" y="404"/>
                  <a:pt x="224" y="404"/>
                </a:cubicBezTo>
                <a:cubicBezTo>
                  <a:pt x="223" y="404"/>
                  <a:pt x="183" y="405"/>
                  <a:pt x="137" y="405"/>
                </a:cubicBezTo>
                <a:cubicBezTo>
                  <a:pt x="92" y="405"/>
                  <a:pt x="52" y="404"/>
                  <a:pt x="50" y="404"/>
                </a:cubicBezTo>
                <a:cubicBezTo>
                  <a:pt x="49" y="404"/>
                  <a:pt x="48" y="403"/>
                  <a:pt x="47" y="403"/>
                </a:cubicBezTo>
                <a:cubicBezTo>
                  <a:pt x="46" y="402"/>
                  <a:pt x="46" y="402"/>
                  <a:pt x="46" y="400"/>
                </a:cubicBezTo>
                <a:cubicBezTo>
                  <a:pt x="46" y="389"/>
                  <a:pt x="46" y="91"/>
                  <a:pt x="46" y="78"/>
                </a:cubicBezTo>
                <a:cubicBezTo>
                  <a:pt x="46" y="78"/>
                  <a:pt x="47" y="77"/>
                  <a:pt x="47" y="77"/>
                </a:cubicBezTo>
                <a:cubicBezTo>
                  <a:pt x="47" y="77"/>
                  <a:pt x="48" y="77"/>
                  <a:pt x="48" y="77"/>
                </a:cubicBezTo>
                <a:cubicBezTo>
                  <a:pt x="54" y="76"/>
                  <a:pt x="100" y="73"/>
                  <a:pt x="137" y="73"/>
                </a:cubicBezTo>
                <a:cubicBezTo>
                  <a:pt x="157" y="73"/>
                  <a:pt x="179" y="74"/>
                  <a:pt x="197" y="75"/>
                </a:cubicBezTo>
                <a:cubicBezTo>
                  <a:pt x="212" y="76"/>
                  <a:pt x="223" y="77"/>
                  <a:pt x="226" y="77"/>
                </a:cubicBezTo>
                <a:cubicBezTo>
                  <a:pt x="227" y="77"/>
                  <a:pt x="228" y="77"/>
                  <a:pt x="228" y="78"/>
                </a:cubicBezTo>
                <a:cubicBezTo>
                  <a:pt x="228" y="78"/>
                  <a:pt x="228" y="78"/>
                  <a:pt x="228" y="78"/>
                </a:cubicBezTo>
                <a:cubicBezTo>
                  <a:pt x="228" y="91"/>
                  <a:pt x="228" y="389"/>
                  <a:pt x="228" y="400"/>
                </a:cubicBezTo>
                <a:close/>
                <a:moveTo>
                  <a:pt x="111" y="457"/>
                </a:moveTo>
                <a:cubicBezTo>
                  <a:pt x="106" y="457"/>
                  <a:pt x="103" y="461"/>
                  <a:pt x="103" y="465"/>
                </a:cubicBezTo>
                <a:cubicBezTo>
                  <a:pt x="103" y="470"/>
                  <a:pt x="106" y="473"/>
                  <a:pt x="111" y="473"/>
                </a:cubicBezTo>
                <a:cubicBezTo>
                  <a:pt x="164" y="473"/>
                  <a:pt x="164" y="473"/>
                  <a:pt x="164" y="473"/>
                </a:cubicBezTo>
                <a:cubicBezTo>
                  <a:pt x="168" y="473"/>
                  <a:pt x="172" y="470"/>
                  <a:pt x="172" y="465"/>
                </a:cubicBezTo>
                <a:cubicBezTo>
                  <a:pt x="172" y="461"/>
                  <a:pt x="168" y="457"/>
                  <a:pt x="164" y="457"/>
                </a:cubicBezTo>
                <a:lnTo>
                  <a:pt x="111" y="457"/>
                </a:lnTo>
                <a:close/>
                <a:moveTo>
                  <a:pt x="235" y="448"/>
                </a:moveTo>
                <a:cubicBezTo>
                  <a:pt x="189" y="455"/>
                  <a:pt x="189" y="455"/>
                  <a:pt x="189" y="455"/>
                </a:cubicBezTo>
                <a:cubicBezTo>
                  <a:pt x="184" y="456"/>
                  <a:pt x="181" y="460"/>
                  <a:pt x="182" y="465"/>
                </a:cubicBezTo>
                <a:cubicBezTo>
                  <a:pt x="183" y="468"/>
                  <a:pt x="186" y="471"/>
                  <a:pt x="190" y="471"/>
                </a:cubicBezTo>
                <a:cubicBezTo>
                  <a:pt x="190" y="471"/>
                  <a:pt x="191" y="471"/>
                  <a:pt x="191" y="471"/>
                </a:cubicBezTo>
                <a:cubicBezTo>
                  <a:pt x="238" y="463"/>
                  <a:pt x="238" y="463"/>
                  <a:pt x="238" y="463"/>
                </a:cubicBezTo>
                <a:cubicBezTo>
                  <a:pt x="242" y="463"/>
                  <a:pt x="245" y="459"/>
                  <a:pt x="244" y="454"/>
                </a:cubicBezTo>
                <a:cubicBezTo>
                  <a:pt x="244" y="450"/>
                  <a:pt x="239" y="447"/>
                  <a:pt x="235" y="448"/>
                </a:cubicBezTo>
                <a:close/>
                <a:moveTo>
                  <a:pt x="39" y="448"/>
                </a:moveTo>
                <a:cubicBezTo>
                  <a:pt x="35" y="447"/>
                  <a:pt x="31" y="450"/>
                  <a:pt x="30" y="454"/>
                </a:cubicBezTo>
                <a:cubicBezTo>
                  <a:pt x="29" y="459"/>
                  <a:pt x="32" y="463"/>
                  <a:pt x="37" y="463"/>
                </a:cubicBezTo>
                <a:cubicBezTo>
                  <a:pt x="83" y="471"/>
                  <a:pt x="83" y="471"/>
                  <a:pt x="83" y="471"/>
                </a:cubicBezTo>
                <a:cubicBezTo>
                  <a:pt x="84" y="471"/>
                  <a:pt x="84" y="471"/>
                  <a:pt x="84" y="471"/>
                </a:cubicBezTo>
                <a:cubicBezTo>
                  <a:pt x="88" y="471"/>
                  <a:pt x="92" y="468"/>
                  <a:pt x="92" y="465"/>
                </a:cubicBezTo>
                <a:cubicBezTo>
                  <a:pt x="93" y="460"/>
                  <a:pt x="90" y="456"/>
                  <a:pt x="86" y="455"/>
                </a:cubicBezTo>
                <a:lnTo>
                  <a:pt x="39" y="448"/>
                </a:lnTo>
                <a:close/>
                <a:moveTo>
                  <a:pt x="266" y="99"/>
                </a:moveTo>
                <a:cubicBezTo>
                  <a:pt x="262" y="99"/>
                  <a:pt x="258" y="102"/>
                  <a:pt x="258" y="107"/>
                </a:cubicBezTo>
                <a:cubicBezTo>
                  <a:pt x="258" y="234"/>
                  <a:pt x="258" y="467"/>
                  <a:pt x="258" y="477"/>
                </a:cubicBezTo>
                <a:cubicBezTo>
                  <a:pt x="258" y="482"/>
                  <a:pt x="257" y="482"/>
                  <a:pt x="255" y="483"/>
                </a:cubicBezTo>
                <a:cubicBezTo>
                  <a:pt x="254" y="484"/>
                  <a:pt x="253" y="484"/>
                  <a:pt x="252" y="484"/>
                </a:cubicBezTo>
                <a:cubicBezTo>
                  <a:pt x="251" y="485"/>
                  <a:pt x="251" y="485"/>
                  <a:pt x="251" y="485"/>
                </a:cubicBezTo>
                <a:cubicBezTo>
                  <a:pt x="251" y="485"/>
                  <a:pt x="251" y="485"/>
                  <a:pt x="251" y="485"/>
                </a:cubicBezTo>
                <a:cubicBezTo>
                  <a:pt x="249" y="485"/>
                  <a:pt x="197" y="487"/>
                  <a:pt x="137" y="486"/>
                </a:cubicBezTo>
                <a:cubicBezTo>
                  <a:pt x="77" y="487"/>
                  <a:pt x="25" y="485"/>
                  <a:pt x="23" y="485"/>
                </a:cubicBezTo>
                <a:cubicBezTo>
                  <a:pt x="23" y="485"/>
                  <a:pt x="20" y="484"/>
                  <a:pt x="19" y="483"/>
                </a:cubicBezTo>
                <a:cubicBezTo>
                  <a:pt x="17" y="482"/>
                  <a:pt x="16" y="481"/>
                  <a:pt x="16" y="477"/>
                </a:cubicBezTo>
                <a:cubicBezTo>
                  <a:pt x="16" y="463"/>
                  <a:pt x="16" y="34"/>
                  <a:pt x="16" y="25"/>
                </a:cubicBezTo>
                <a:cubicBezTo>
                  <a:pt x="16" y="25"/>
                  <a:pt x="16" y="24"/>
                  <a:pt x="18" y="23"/>
                </a:cubicBezTo>
                <a:cubicBezTo>
                  <a:pt x="18" y="23"/>
                  <a:pt x="19" y="22"/>
                  <a:pt x="20" y="22"/>
                </a:cubicBezTo>
                <a:cubicBezTo>
                  <a:pt x="20" y="22"/>
                  <a:pt x="20" y="22"/>
                  <a:pt x="20" y="22"/>
                </a:cubicBezTo>
                <a:cubicBezTo>
                  <a:pt x="24" y="21"/>
                  <a:pt x="39" y="20"/>
                  <a:pt x="59" y="19"/>
                </a:cubicBezTo>
                <a:cubicBezTo>
                  <a:pt x="68" y="19"/>
                  <a:pt x="78" y="18"/>
                  <a:pt x="88" y="18"/>
                </a:cubicBezTo>
                <a:cubicBezTo>
                  <a:pt x="96" y="33"/>
                  <a:pt x="115" y="43"/>
                  <a:pt x="137" y="43"/>
                </a:cubicBezTo>
                <a:cubicBezTo>
                  <a:pt x="159" y="43"/>
                  <a:pt x="178" y="33"/>
                  <a:pt x="186" y="18"/>
                </a:cubicBezTo>
                <a:cubicBezTo>
                  <a:pt x="220" y="19"/>
                  <a:pt x="249" y="21"/>
                  <a:pt x="254" y="22"/>
                </a:cubicBezTo>
                <a:cubicBezTo>
                  <a:pt x="255" y="22"/>
                  <a:pt x="256" y="23"/>
                  <a:pt x="257" y="23"/>
                </a:cubicBezTo>
                <a:cubicBezTo>
                  <a:pt x="258" y="24"/>
                  <a:pt x="258" y="24"/>
                  <a:pt x="258" y="25"/>
                </a:cubicBezTo>
                <a:cubicBezTo>
                  <a:pt x="258" y="27"/>
                  <a:pt x="258" y="43"/>
                  <a:pt x="258" y="69"/>
                </a:cubicBezTo>
                <a:cubicBezTo>
                  <a:pt x="258" y="73"/>
                  <a:pt x="262" y="77"/>
                  <a:pt x="266" y="77"/>
                </a:cubicBezTo>
                <a:cubicBezTo>
                  <a:pt x="271" y="77"/>
                  <a:pt x="274" y="73"/>
                  <a:pt x="274" y="69"/>
                </a:cubicBezTo>
                <a:cubicBezTo>
                  <a:pt x="274" y="69"/>
                  <a:pt x="274" y="69"/>
                  <a:pt x="274" y="69"/>
                </a:cubicBezTo>
                <a:cubicBezTo>
                  <a:pt x="274" y="43"/>
                  <a:pt x="274" y="27"/>
                  <a:pt x="274" y="25"/>
                </a:cubicBezTo>
                <a:cubicBezTo>
                  <a:pt x="274" y="17"/>
                  <a:pt x="269" y="12"/>
                  <a:pt x="265" y="9"/>
                </a:cubicBezTo>
                <a:cubicBezTo>
                  <a:pt x="261" y="7"/>
                  <a:pt x="257" y="6"/>
                  <a:pt x="257" y="6"/>
                </a:cubicBezTo>
                <a:cubicBezTo>
                  <a:pt x="256" y="6"/>
                  <a:pt x="256" y="6"/>
                  <a:pt x="256" y="6"/>
                </a:cubicBezTo>
                <a:cubicBezTo>
                  <a:pt x="256" y="6"/>
                  <a:pt x="190" y="0"/>
                  <a:pt x="137" y="0"/>
                </a:cubicBezTo>
                <a:cubicBezTo>
                  <a:pt x="84" y="0"/>
                  <a:pt x="19" y="6"/>
                  <a:pt x="18" y="6"/>
                </a:cubicBezTo>
                <a:cubicBezTo>
                  <a:pt x="17" y="6"/>
                  <a:pt x="17" y="6"/>
                  <a:pt x="17" y="6"/>
                </a:cubicBezTo>
                <a:cubicBezTo>
                  <a:pt x="17" y="6"/>
                  <a:pt x="13" y="7"/>
                  <a:pt x="9" y="9"/>
                </a:cubicBezTo>
                <a:cubicBezTo>
                  <a:pt x="5" y="12"/>
                  <a:pt x="0" y="17"/>
                  <a:pt x="0" y="25"/>
                </a:cubicBezTo>
                <a:cubicBezTo>
                  <a:pt x="0" y="34"/>
                  <a:pt x="0" y="463"/>
                  <a:pt x="0" y="477"/>
                </a:cubicBezTo>
                <a:cubicBezTo>
                  <a:pt x="0" y="488"/>
                  <a:pt x="6" y="495"/>
                  <a:pt x="12" y="498"/>
                </a:cubicBezTo>
                <a:cubicBezTo>
                  <a:pt x="17" y="500"/>
                  <a:pt x="22" y="501"/>
                  <a:pt x="23" y="501"/>
                </a:cubicBezTo>
                <a:cubicBezTo>
                  <a:pt x="23" y="501"/>
                  <a:pt x="76" y="502"/>
                  <a:pt x="137" y="503"/>
                </a:cubicBezTo>
                <a:cubicBezTo>
                  <a:pt x="198" y="502"/>
                  <a:pt x="251" y="501"/>
                  <a:pt x="251" y="501"/>
                </a:cubicBezTo>
                <a:cubicBezTo>
                  <a:pt x="252" y="501"/>
                  <a:pt x="257" y="500"/>
                  <a:pt x="262" y="498"/>
                </a:cubicBezTo>
                <a:cubicBezTo>
                  <a:pt x="268" y="495"/>
                  <a:pt x="275" y="488"/>
                  <a:pt x="274" y="477"/>
                </a:cubicBezTo>
                <a:cubicBezTo>
                  <a:pt x="274" y="467"/>
                  <a:pt x="274" y="234"/>
                  <a:pt x="274" y="107"/>
                </a:cubicBezTo>
                <a:cubicBezTo>
                  <a:pt x="274" y="102"/>
                  <a:pt x="271" y="99"/>
                  <a:pt x="266" y="99"/>
                </a:cubicBezTo>
                <a:close/>
                <a:moveTo>
                  <a:pt x="137" y="16"/>
                </a:moveTo>
                <a:cubicBezTo>
                  <a:pt x="147" y="16"/>
                  <a:pt x="157" y="17"/>
                  <a:pt x="167" y="17"/>
                </a:cubicBezTo>
                <a:cubicBezTo>
                  <a:pt x="160" y="22"/>
                  <a:pt x="150" y="27"/>
                  <a:pt x="137" y="27"/>
                </a:cubicBezTo>
                <a:cubicBezTo>
                  <a:pt x="124" y="27"/>
                  <a:pt x="114" y="22"/>
                  <a:pt x="107" y="17"/>
                </a:cubicBezTo>
                <a:cubicBezTo>
                  <a:pt x="117" y="17"/>
                  <a:pt x="128" y="16"/>
                  <a:pt x="137" y="16"/>
                </a:cubicBezTo>
                <a:close/>
              </a:path>
            </a:pathLst>
          </a:custGeom>
          <a:solidFill>
            <a:srgbClr val="00285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>
              <a:solidFill>
                <a:srgbClr val="F08A00"/>
              </a:solidFill>
            </a:endParaRPr>
          </a:p>
        </p:txBody>
      </p:sp>
      <p:sp>
        <p:nvSpPr>
          <p:cNvPr id="35" name="Rectangle 34"/>
          <p:cNvSpPr/>
          <p:nvPr/>
        </p:nvSpPr>
        <p:spPr>
          <a:xfrm>
            <a:off x="7645436" y="1416212"/>
            <a:ext cx="1863011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de-DE" altLang="sv-SE" sz="1100" b="1" dirty="0" smtClean="0">
                <a:solidFill>
                  <a:srgbClr val="00A9D4"/>
                </a:solidFill>
                <a:cs typeface="Times New Roman" pitchFamily="18" charset="0"/>
              </a:rPr>
              <a:t>DRVCC triggered by UE !</a:t>
            </a:r>
            <a:endParaRPr lang="en-US" sz="1100" b="1" dirty="0">
              <a:solidFill>
                <a:srgbClr val="00A9D4"/>
              </a:solidFill>
            </a:endParaRPr>
          </a:p>
        </p:txBody>
      </p:sp>
      <p:sp>
        <p:nvSpPr>
          <p:cNvPr id="64" name="Rectangle 63"/>
          <p:cNvSpPr/>
          <p:nvPr/>
        </p:nvSpPr>
        <p:spPr>
          <a:xfrm>
            <a:off x="7881266" y="1896564"/>
            <a:ext cx="3561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de-DE" altLang="sv-SE" b="1" dirty="0" smtClean="0">
                <a:solidFill>
                  <a:srgbClr val="007B78"/>
                </a:solidFill>
                <a:cs typeface="Times New Roman" pitchFamily="18" charset="0"/>
              </a:rPr>
              <a:t>X</a:t>
            </a:r>
            <a:endParaRPr lang="en-US" b="1" dirty="0">
              <a:solidFill>
                <a:srgbClr val="007B78"/>
              </a:solidFill>
            </a:endParaRPr>
          </a:p>
        </p:txBody>
      </p:sp>
      <p:sp>
        <p:nvSpPr>
          <p:cNvPr id="65" name="Rectangle 64"/>
          <p:cNvSpPr/>
          <p:nvPr/>
        </p:nvSpPr>
        <p:spPr>
          <a:xfrm>
            <a:off x="6495424" y="1896564"/>
            <a:ext cx="38343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de-DE" altLang="sv-SE" b="1" dirty="0" smtClean="0">
                <a:solidFill>
                  <a:srgbClr val="007B78"/>
                </a:solidFill>
                <a:cs typeface="Times New Roman" pitchFamily="18" charset="0"/>
              </a:rPr>
              <a:t>O</a:t>
            </a:r>
            <a:endParaRPr lang="en-US" b="1" dirty="0">
              <a:solidFill>
                <a:srgbClr val="007B78"/>
              </a:solidFill>
            </a:endParaRPr>
          </a:p>
        </p:txBody>
      </p:sp>
      <p:sp>
        <p:nvSpPr>
          <p:cNvPr id="66" name="Rectangle 65"/>
          <p:cNvSpPr/>
          <p:nvPr/>
        </p:nvSpPr>
        <p:spPr>
          <a:xfrm>
            <a:off x="8595331" y="6039423"/>
            <a:ext cx="38343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de-DE" altLang="sv-SE" b="1" dirty="0" smtClean="0">
                <a:solidFill>
                  <a:srgbClr val="00A9D4"/>
                </a:solidFill>
                <a:cs typeface="Times New Roman" pitchFamily="18" charset="0"/>
              </a:rPr>
              <a:t>O</a:t>
            </a:r>
            <a:endParaRPr lang="en-US" b="1" dirty="0">
              <a:solidFill>
                <a:srgbClr val="00A9D4"/>
              </a:solidFill>
            </a:endParaRPr>
          </a:p>
        </p:txBody>
      </p:sp>
      <p:sp>
        <p:nvSpPr>
          <p:cNvPr id="81" name="Rectangle 80"/>
          <p:cNvSpPr/>
          <p:nvPr/>
        </p:nvSpPr>
        <p:spPr>
          <a:xfrm>
            <a:off x="8796800" y="1962335"/>
            <a:ext cx="1678665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de-DE" altLang="sv-SE" sz="1100" b="1" dirty="0" smtClean="0">
                <a:solidFill>
                  <a:srgbClr val="E32119"/>
                </a:solidFill>
                <a:cs typeface="Times New Roman" pitchFamily="18" charset="0"/>
              </a:rPr>
              <a:t>Potential voice break !</a:t>
            </a:r>
            <a:endParaRPr lang="en-US" b="1" dirty="0">
              <a:solidFill>
                <a:srgbClr val="E32119"/>
              </a:solidFill>
            </a:endParaRPr>
          </a:p>
        </p:txBody>
      </p:sp>
      <p:sp>
        <p:nvSpPr>
          <p:cNvPr id="87" name="Rectangle 86"/>
          <p:cNvSpPr/>
          <p:nvPr/>
        </p:nvSpPr>
        <p:spPr>
          <a:xfrm>
            <a:off x="9131219" y="2567210"/>
            <a:ext cx="1930584" cy="605738"/>
          </a:xfrm>
          <a:prstGeom prst="rect">
            <a:avLst/>
          </a:prstGeom>
        </p:spPr>
        <p:txBody>
          <a:bodyPr wrap="none" lIns="36000" tIns="36000" rIns="36000" bIns="0">
            <a:spAutoFit/>
          </a:bodyPr>
          <a:lstStyle/>
          <a:p>
            <a:pPr algn="l"/>
            <a:r>
              <a:rPr lang="de-DE" altLang="sv-SE" sz="1100" b="1" dirty="0" smtClean="0">
                <a:solidFill>
                  <a:srgbClr val="00285F"/>
                </a:solidFill>
                <a:cs typeface="Times New Roman" pitchFamily="18" charset="0"/>
              </a:rPr>
              <a:t>Authentication suppressed,</a:t>
            </a:r>
            <a:br>
              <a:rPr lang="de-DE" altLang="sv-SE" sz="1100" b="1" dirty="0" smtClean="0">
                <a:solidFill>
                  <a:srgbClr val="00285F"/>
                </a:solidFill>
                <a:cs typeface="Times New Roman" pitchFamily="18" charset="0"/>
              </a:rPr>
            </a:br>
            <a:r>
              <a:rPr lang="de-DE" altLang="sv-SE" sz="1100" b="1" dirty="0" smtClean="0">
                <a:solidFill>
                  <a:srgbClr val="00285F"/>
                </a:solidFill>
                <a:cs typeface="Times New Roman" pitchFamily="18" charset="0"/>
              </a:rPr>
              <a:t>already done by EPC</a:t>
            </a:r>
          </a:p>
          <a:p>
            <a:pPr algn="l"/>
            <a:endParaRPr lang="de-DE" altLang="sv-SE" sz="400" b="1" dirty="0">
              <a:solidFill>
                <a:srgbClr val="00285F"/>
              </a:solidFill>
              <a:cs typeface="Times New Roman" pitchFamily="18" charset="0"/>
            </a:endParaRPr>
          </a:p>
          <a:p>
            <a:pPr algn="l"/>
            <a:r>
              <a:rPr lang="de-DE" altLang="sv-SE" sz="1100" b="1" dirty="0" smtClean="0">
                <a:solidFill>
                  <a:srgbClr val="89BA17"/>
                </a:solidFill>
                <a:cs typeface="Times New Roman" pitchFamily="18" charset="0"/>
                <a:sym typeface="Wingdings" panose="05000000000000000000" pitchFamily="2" charset="2"/>
              </a:rPr>
              <a:t>   </a:t>
            </a:r>
            <a:r>
              <a:rPr lang="de-DE" altLang="sv-SE" sz="1100" b="1" dirty="0" smtClean="0">
                <a:solidFill>
                  <a:srgbClr val="89BA17"/>
                </a:solidFill>
                <a:cs typeface="Times New Roman" pitchFamily="18" charset="0"/>
              </a:rPr>
              <a:t> 200-600ms saving !</a:t>
            </a:r>
          </a:p>
        </p:txBody>
      </p:sp>
      <p:sp>
        <p:nvSpPr>
          <p:cNvPr id="89" name="Rectangle 88"/>
          <p:cNvSpPr/>
          <p:nvPr/>
        </p:nvSpPr>
        <p:spPr>
          <a:xfrm>
            <a:off x="9165351" y="3560402"/>
            <a:ext cx="2084472" cy="605738"/>
          </a:xfrm>
          <a:prstGeom prst="rect">
            <a:avLst/>
          </a:prstGeom>
        </p:spPr>
        <p:txBody>
          <a:bodyPr wrap="none" lIns="36000" tIns="36000" rIns="36000" bIns="0">
            <a:spAutoFit/>
          </a:bodyPr>
          <a:lstStyle/>
          <a:p>
            <a:pPr algn="l"/>
            <a:r>
              <a:rPr lang="de-DE" altLang="sv-SE" sz="1100" b="1" dirty="0" smtClean="0">
                <a:solidFill>
                  <a:srgbClr val="00285F"/>
                </a:solidFill>
                <a:cs typeface="Times New Roman" pitchFamily="18" charset="0"/>
              </a:rPr>
              <a:t>IMEI fetch/check suppressed, </a:t>
            </a:r>
            <a:br>
              <a:rPr lang="de-DE" altLang="sv-SE" sz="1100" b="1" dirty="0" smtClean="0">
                <a:solidFill>
                  <a:srgbClr val="00285F"/>
                </a:solidFill>
                <a:cs typeface="Times New Roman" pitchFamily="18" charset="0"/>
              </a:rPr>
            </a:br>
            <a:r>
              <a:rPr lang="de-DE" altLang="sv-SE" sz="1100" b="1" dirty="0" smtClean="0">
                <a:solidFill>
                  <a:srgbClr val="00285F"/>
                </a:solidFill>
                <a:cs typeface="Times New Roman" pitchFamily="18" charset="0"/>
              </a:rPr>
              <a:t>already done at registration</a:t>
            </a:r>
          </a:p>
          <a:p>
            <a:pPr algn="l"/>
            <a:endParaRPr lang="de-DE" altLang="sv-SE" sz="400" b="1" dirty="0">
              <a:solidFill>
                <a:srgbClr val="00285F"/>
              </a:solidFill>
              <a:cs typeface="Times New Roman" pitchFamily="18" charset="0"/>
            </a:endParaRPr>
          </a:p>
          <a:p>
            <a:pPr algn="l"/>
            <a:r>
              <a:rPr lang="de-DE" altLang="sv-SE" sz="1100" b="1" dirty="0" smtClean="0">
                <a:solidFill>
                  <a:srgbClr val="89BA17"/>
                </a:solidFill>
                <a:cs typeface="Times New Roman" pitchFamily="18" charset="0"/>
                <a:sym typeface="Wingdings" panose="05000000000000000000" pitchFamily="2" charset="2"/>
              </a:rPr>
              <a:t>   </a:t>
            </a:r>
            <a:r>
              <a:rPr lang="de-DE" altLang="sv-SE" sz="1100" b="1" dirty="0" smtClean="0">
                <a:solidFill>
                  <a:srgbClr val="89BA17"/>
                </a:solidFill>
                <a:cs typeface="Times New Roman" pitchFamily="18" charset="0"/>
              </a:rPr>
              <a:t> 400-800ms saving !</a:t>
            </a:r>
          </a:p>
        </p:txBody>
      </p:sp>
      <p:sp>
        <p:nvSpPr>
          <p:cNvPr id="91" name="Rectangle 90"/>
          <p:cNvSpPr/>
          <p:nvPr/>
        </p:nvSpPr>
        <p:spPr>
          <a:xfrm>
            <a:off x="9165351" y="4761129"/>
            <a:ext cx="2241567" cy="605738"/>
          </a:xfrm>
          <a:prstGeom prst="rect">
            <a:avLst/>
          </a:prstGeom>
        </p:spPr>
        <p:txBody>
          <a:bodyPr wrap="none" lIns="36000" tIns="36000" rIns="36000" bIns="0">
            <a:spAutoFit/>
          </a:bodyPr>
          <a:lstStyle/>
          <a:p>
            <a:pPr algn="l"/>
            <a:r>
              <a:rPr lang="de-DE" altLang="sv-SE" sz="1100" b="1" dirty="0" smtClean="0">
                <a:solidFill>
                  <a:srgbClr val="00285F"/>
                </a:solidFill>
                <a:cs typeface="Times New Roman" pitchFamily="18" charset="0"/>
              </a:rPr>
              <a:t>CAMEL suppressed – STN from</a:t>
            </a:r>
            <a:br>
              <a:rPr lang="de-DE" altLang="sv-SE" sz="1100" b="1" dirty="0" smtClean="0">
                <a:solidFill>
                  <a:srgbClr val="00285F"/>
                </a:solidFill>
                <a:cs typeface="Times New Roman" pitchFamily="18" charset="0"/>
              </a:rPr>
            </a:br>
            <a:r>
              <a:rPr lang="de-DE" altLang="sv-SE" sz="1100" b="1" dirty="0" smtClean="0">
                <a:solidFill>
                  <a:srgbClr val="00285F"/>
                </a:solidFill>
                <a:cs typeface="Times New Roman" pitchFamily="18" charset="0"/>
              </a:rPr>
              <a:t>the UE used instead of the IMRN</a:t>
            </a:r>
          </a:p>
          <a:p>
            <a:pPr algn="l"/>
            <a:endParaRPr lang="de-DE" altLang="sv-SE" sz="400" b="1" dirty="0">
              <a:solidFill>
                <a:srgbClr val="00285F"/>
              </a:solidFill>
              <a:cs typeface="Times New Roman" pitchFamily="18" charset="0"/>
            </a:endParaRPr>
          </a:p>
          <a:p>
            <a:pPr algn="l"/>
            <a:r>
              <a:rPr lang="de-DE" altLang="sv-SE" sz="1100" b="1" dirty="0" smtClean="0">
                <a:solidFill>
                  <a:srgbClr val="89BA17"/>
                </a:solidFill>
                <a:cs typeface="Times New Roman" pitchFamily="18" charset="0"/>
                <a:sym typeface="Wingdings" panose="05000000000000000000" pitchFamily="2" charset="2"/>
              </a:rPr>
              <a:t>    ~1</a:t>
            </a:r>
            <a:r>
              <a:rPr lang="de-DE" altLang="sv-SE" sz="1100" b="1" dirty="0" smtClean="0">
                <a:solidFill>
                  <a:srgbClr val="89BA17"/>
                </a:solidFill>
                <a:cs typeface="Times New Roman" pitchFamily="18" charset="0"/>
              </a:rPr>
              <a:t>s saving !</a:t>
            </a:r>
          </a:p>
        </p:txBody>
      </p:sp>
      <p:sp>
        <p:nvSpPr>
          <p:cNvPr id="44" name="Rectangle 43"/>
          <p:cNvSpPr/>
          <p:nvPr/>
        </p:nvSpPr>
        <p:spPr>
          <a:xfrm>
            <a:off x="3258175" y="6460966"/>
            <a:ext cx="5668539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de-DE" altLang="sv-SE" sz="1100" dirty="0" smtClean="0">
                <a:cs typeface="Times New Roman" pitchFamily="18" charset="0"/>
              </a:rPr>
              <a:t>*) Assumes UE support of the DRVCC indicator as defined  in 3GPP 24.008 CR 2943</a:t>
            </a:r>
            <a:endParaRPr lang="en-US" dirty="0"/>
          </a:p>
        </p:txBody>
      </p:sp>
      <p:cxnSp>
        <p:nvCxnSpPr>
          <p:cNvPr id="25" name="Straight Connector 24"/>
          <p:cNvCxnSpPr/>
          <p:nvPr/>
        </p:nvCxnSpPr>
        <p:spPr bwMode="auto">
          <a:xfrm>
            <a:off x="7633278" y="1748789"/>
            <a:ext cx="0" cy="4359002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rgbClr val="00A9D4"/>
            </a:solidFill>
            <a:prstDash val="dash"/>
            <a:round/>
            <a:headEnd type="none" w="med" len="med"/>
            <a:tailEnd type="triangle" w="med" len="med"/>
          </a:ln>
          <a:effectLst/>
        </p:spPr>
      </p:cxnSp>
      <p:cxnSp>
        <p:nvCxnSpPr>
          <p:cNvPr id="29" name="Straight Connector 28"/>
          <p:cNvCxnSpPr/>
          <p:nvPr/>
        </p:nvCxnSpPr>
        <p:spPr bwMode="auto">
          <a:xfrm>
            <a:off x="6762567" y="2096619"/>
            <a:ext cx="1273324" cy="0"/>
          </a:xfrm>
          <a:prstGeom prst="line">
            <a:avLst/>
          </a:prstGeom>
          <a:solidFill>
            <a:schemeClr val="accent1"/>
          </a:solidFill>
          <a:ln w="57150" cap="flat" cmpd="sng" algn="ctr">
            <a:solidFill>
              <a:srgbClr val="007B78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70" name="Straight Connector 69"/>
          <p:cNvCxnSpPr/>
          <p:nvPr/>
        </p:nvCxnSpPr>
        <p:spPr bwMode="auto">
          <a:xfrm>
            <a:off x="8786389" y="2019575"/>
            <a:ext cx="661" cy="4054032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rgbClr val="E32119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60" name="Right Brace 59"/>
          <p:cNvSpPr/>
          <p:nvPr/>
        </p:nvSpPr>
        <p:spPr bwMode="auto">
          <a:xfrm>
            <a:off x="8912374" y="2506835"/>
            <a:ext cx="183897" cy="495656"/>
          </a:xfrm>
          <a:prstGeom prst="rightBrace">
            <a:avLst/>
          </a:prstGeom>
          <a:solidFill>
            <a:schemeClr val="bg1"/>
          </a:solidFill>
          <a:ln w="12700" cap="flat" cmpd="sng" algn="ctr">
            <a:solidFill>
              <a:srgbClr val="00285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1" name="Right Brace 60"/>
          <p:cNvSpPr/>
          <p:nvPr/>
        </p:nvSpPr>
        <p:spPr bwMode="auto">
          <a:xfrm>
            <a:off x="8936108" y="3500027"/>
            <a:ext cx="183897" cy="495656"/>
          </a:xfrm>
          <a:prstGeom prst="rightBrace">
            <a:avLst/>
          </a:prstGeom>
          <a:noFill/>
          <a:ln w="12700" cap="flat" cmpd="sng" algn="ctr">
            <a:solidFill>
              <a:srgbClr val="00285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2" name="Right Brace 61"/>
          <p:cNvSpPr/>
          <p:nvPr/>
        </p:nvSpPr>
        <p:spPr bwMode="auto">
          <a:xfrm>
            <a:off x="8888463" y="4380004"/>
            <a:ext cx="221078" cy="1137156"/>
          </a:xfrm>
          <a:prstGeom prst="rightBrace">
            <a:avLst/>
          </a:prstGeom>
          <a:noFill/>
          <a:ln w="12700" cap="flat" cmpd="sng" algn="ctr">
            <a:solidFill>
              <a:srgbClr val="00285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grpSp>
        <p:nvGrpSpPr>
          <p:cNvPr id="39" name="Group 38"/>
          <p:cNvGrpSpPr/>
          <p:nvPr/>
        </p:nvGrpSpPr>
        <p:grpSpPr>
          <a:xfrm>
            <a:off x="7791533" y="2538663"/>
            <a:ext cx="625906" cy="432000"/>
            <a:chOff x="7583807" y="2469736"/>
            <a:chExt cx="1009428" cy="432000"/>
          </a:xfrm>
        </p:grpSpPr>
        <p:cxnSp>
          <p:nvCxnSpPr>
            <p:cNvPr id="38" name="Straight Connector 37"/>
            <p:cNvCxnSpPr/>
            <p:nvPr/>
          </p:nvCxnSpPr>
          <p:spPr bwMode="auto">
            <a:xfrm>
              <a:off x="7585235" y="2469736"/>
              <a:ext cx="1008000" cy="432000"/>
            </a:xfrm>
            <a:prstGeom prst="line">
              <a:avLst/>
            </a:prstGeom>
            <a:solidFill>
              <a:schemeClr val="accent1"/>
            </a:solidFill>
            <a:ln w="19050" cap="flat" cmpd="sng" algn="ctr">
              <a:solidFill>
                <a:srgbClr val="00285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71" name="Straight Connector 70"/>
            <p:cNvCxnSpPr/>
            <p:nvPr/>
          </p:nvCxnSpPr>
          <p:spPr bwMode="auto">
            <a:xfrm flipH="1">
              <a:off x="7583807" y="2469736"/>
              <a:ext cx="1008000" cy="432000"/>
            </a:xfrm>
            <a:prstGeom prst="line">
              <a:avLst/>
            </a:prstGeom>
            <a:solidFill>
              <a:schemeClr val="accent1"/>
            </a:solidFill>
            <a:ln w="19050" cap="flat" cmpd="sng" algn="ctr">
              <a:solidFill>
                <a:srgbClr val="00285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grpSp>
        <p:nvGrpSpPr>
          <p:cNvPr id="76" name="Group 75"/>
          <p:cNvGrpSpPr/>
          <p:nvPr/>
        </p:nvGrpSpPr>
        <p:grpSpPr>
          <a:xfrm>
            <a:off x="7791533" y="3531855"/>
            <a:ext cx="625906" cy="432000"/>
            <a:chOff x="7583807" y="2469736"/>
            <a:chExt cx="1009428" cy="432000"/>
          </a:xfrm>
        </p:grpSpPr>
        <p:cxnSp>
          <p:nvCxnSpPr>
            <p:cNvPr id="77" name="Straight Connector 76"/>
            <p:cNvCxnSpPr/>
            <p:nvPr/>
          </p:nvCxnSpPr>
          <p:spPr bwMode="auto">
            <a:xfrm>
              <a:off x="7585235" y="2469736"/>
              <a:ext cx="1008000" cy="432000"/>
            </a:xfrm>
            <a:prstGeom prst="line">
              <a:avLst/>
            </a:prstGeom>
            <a:solidFill>
              <a:schemeClr val="accent1"/>
            </a:solidFill>
            <a:ln w="19050" cap="flat" cmpd="sng" algn="ctr">
              <a:solidFill>
                <a:srgbClr val="00285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78" name="Straight Connector 77"/>
            <p:cNvCxnSpPr/>
            <p:nvPr/>
          </p:nvCxnSpPr>
          <p:spPr bwMode="auto">
            <a:xfrm flipH="1">
              <a:off x="7583807" y="2469736"/>
              <a:ext cx="1008000" cy="432000"/>
            </a:xfrm>
            <a:prstGeom prst="line">
              <a:avLst/>
            </a:prstGeom>
            <a:solidFill>
              <a:schemeClr val="accent1"/>
            </a:solidFill>
            <a:ln w="19050" cap="flat" cmpd="sng" algn="ctr">
              <a:solidFill>
                <a:srgbClr val="00285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grpSp>
        <p:nvGrpSpPr>
          <p:cNvPr id="93" name="Group 92"/>
          <p:cNvGrpSpPr/>
          <p:nvPr/>
        </p:nvGrpSpPr>
        <p:grpSpPr>
          <a:xfrm>
            <a:off x="7791533" y="5017152"/>
            <a:ext cx="625906" cy="432000"/>
            <a:chOff x="7583807" y="2469736"/>
            <a:chExt cx="1009428" cy="432000"/>
          </a:xfrm>
        </p:grpSpPr>
        <p:cxnSp>
          <p:nvCxnSpPr>
            <p:cNvPr id="94" name="Straight Connector 93"/>
            <p:cNvCxnSpPr/>
            <p:nvPr/>
          </p:nvCxnSpPr>
          <p:spPr bwMode="auto">
            <a:xfrm>
              <a:off x="7585235" y="2469736"/>
              <a:ext cx="1008000" cy="432000"/>
            </a:xfrm>
            <a:prstGeom prst="line">
              <a:avLst/>
            </a:prstGeom>
            <a:solidFill>
              <a:schemeClr val="accent1"/>
            </a:solidFill>
            <a:ln w="19050" cap="flat" cmpd="sng" algn="ctr">
              <a:solidFill>
                <a:srgbClr val="00285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95" name="Straight Connector 94"/>
            <p:cNvCxnSpPr/>
            <p:nvPr/>
          </p:nvCxnSpPr>
          <p:spPr bwMode="auto">
            <a:xfrm flipH="1">
              <a:off x="7583807" y="2469736"/>
              <a:ext cx="1008000" cy="432000"/>
            </a:xfrm>
            <a:prstGeom prst="line">
              <a:avLst/>
            </a:prstGeom>
            <a:solidFill>
              <a:schemeClr val="accent1"/>
            </a:solidFill>
            <a:ln w="19050" cap="flat" cmpd="sng" algn="ctr">
              <a:solidFill>
                <a:srgbClr val="00285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grpSp>
        <p:nvGrpSpPr>
          <p:cNvPr id="96" name="Group 95"/>
          <p:cNvGrpSpPr/>
          <p:nvPr/>
        </p:nvGrpSpPr>
        <p:grpSpPr>
          <a:xfrm>
            <a:off x="7791533" y="4443421"/>
            <a:ext cx="625906" cy="432000"/>
            <a:chOff x="7583807" y="2469736"/>
            <a:chExt cx="1009428" cy="432000"/>
          </a:xfrm>
        </p:grpSpPr>
        <p:cxnSp>
          <p:nvCxnSpPr>
            <p:cNvPr id="97" name="Straight Connector 96"/>
            <p:cNvCxnSpPr/>
            <p:nvPr/>
          </p:nvCxnSpPr>
          <p:spPr bwMode="auto">
            <a:xfrm>
              <a:off x="7585235" y="2469736"/>
              <a:ext cx="1008000" cy="432000"/>
            </a:xfrm>
            <a:prstGeom prst="line">
              <a:avLst/>
            </a:prstGeom>
            <a:solidFill>
              <a:schemeClr val="accent1"/>
            </a:solidFill>
            <a:ln w="19050" cap="flat" cmpd="sng" algn="ctr">
              <a:solidFill>
                <a:srgbClr val="00285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98" name="Straight Connector 97"/>
            <p:cNvCxnSpPr/>
            <p:nvPr/>
          </p:nvCxnSpPr>
          <p:spPr bwMode="auto">
            <a:xfrm flipH="1">
              <a:off x="7583807" y="2469736"/>
              <a:ext cx="1008000" cy="432000"/>
            </a:xfrm>
            <a:prstGeom prst="line">
              <a:avLst/>
            </a:prstGeom>
            <a:solidFill>
              <a:schemeClr val="accent1"/>
            </a:solidFill>
            <a:ln w="19050" cap="flat" cmpd="sng" algn="ctr">
              <a:solidFill>
                <a:srgbClr val="00285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</p:spTree>
    <p:extLst>
      <p:ext uri="{BB962C8B-B14F-4D97-AF65-F5344CB8AC3E}">
        <p14:creationId xmlns:p14="http://schemas.microsoft.com/office/powerpoint/2010/main" val="32610782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quarter" idx="10"/>
          </p:nvPr>
        </p:nvSpPr>
        <p:spPr/>
        <p:txBody>
          <a:bodyPr>
            <a:normAutofit/>
          </a:bodyPr>
          <a:lstStyle/>
          <a:p>
            <a:r>
              <a:rPr lang="en-US" sz="2000" dirty="0" smtClean="0"/>
              <a:t>DRVCC calls, i.e. ongoing calls, may be prioritized over new calls in high load situations</a:t>
            </a:r>
          </a:p>
          <a:p>
            <a:pPr lvl="1"/>
            <a:endParaRPr lang="en-US" sz="1600" dirty="0" smtClean="0"/>
          </a:p>
          <a:p>
            <a:r>
              <a:rPr lang="en-US" sz="2000" dirty="0" smtClean="0"/>
              <a:t>Less </a:t>
            </a:r>
            <a:r>
              <a:rPr lang="en-US" sz="2000" dirty="0"/>
              <a:t>annoying to make a new call attempt than to drop an ongoing call</a:t>
            </a:r>
          </a:p>
          <a:p>
            <a:pPr lvl="1"/>
            <a:endParaRPr lang="en-US" sz="1600" dirty="0"/>
          </a:p>
          <a:p>
            <a:r>
              <a:rPr lang="en-US" sz="2000" dirty="0" smtClean="0"/>
              <a:t>Implemented by Enhanced Multi-Level Precedence and Preemption (</a:t>
            </a:r>
            <a:r>
              <a:rPr lang="en-US" sz="2000" dirty="0" err="1" smtClean="0"/>
              <a:t>eMLPP</a:t>
            </a:r>
            <a:r>
              <a:rPr lang="en-US" sz="2000" dirty="0" smtClean="0"/>
              <a:t>)</a:t>
            </a:r>
          </a:p>
          <a:p>
            <a:pPr lvl="1"/>
            <a:r>
              <a:rPr lang="en-US" sz="1600" dirty="0" smtClean="0"/>
              <a:t>An </a:t>
            </a:r>
            <a:r>
              <a:rPr lang="en-US" sz="1600" dirty="0" err="1" smtClean="0"/>
              <a:t>eMLPP</a:t>
            </a:r>
            <a:r>
              <a:rPr lang="en-US" sz="1600" dirty="0" smtClean="0"/>
              <a:t> priority level assigned to DRVCC calls</a:t>
            </a:r>
          </a:p>
          <a:p>
            <a:pPr lvl="1"/>
            <a:r>
              <a:rPr lang="en-US" sz="1600" dirty="0" smtClean="0"/>
              <a:t>The DRVCC-</a:t>
            </a:r>
            <a:r>
              <a:rPr lang="en-US" sz="1600" dirty="0" err="1" smtClean="0"/>
              <a:t>eMLPP</a:t>
            </a:r>
            <a:r>
              <a:rPr lang="en-US" sz="1600" dirty="0" smtClean="0"/>
              <a:t> level </a:t>
            </a:r>
            <a:r>
              <a:rPr lang="en-US" sz="1600" dirty="0" smtClean="0"/>
              <a:t>can be </a:t>
            </a:r>
            <a:r>
              <a:rPr lang="en-US" sz="1600" dirty="0" smtClean="0"/>
              <a:t>higher than the default level assigned for normal MO/MT calls</a:t>
            </a:r>
            <a:endParaRPr lang="en-US" sz="120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00285F"/>
                </a:solidFill>
              </a:rPr>
              <a:t>MSC Enhanced for </a:t>
            </a:r>
            <a:r>
              <a:rPr lang="en-US" dirty="0" smtClean="0">
                <a:solidFill>
                  <a:srgbClr val="00285F"/>
                </a:solidFill>
              </a:rPr>
              <a:t>DRVCC </a:t>
            </a:r>
            <a:r>
              <a:rPr lang="en-US" sz="3200" dirty="0" smtClean="0">
                <a:solidFill>
                  <a:srgbClr val="00285F"/>
                </a:solidFill>
              </a:rPr>
              <a:t>Priority </a:t>
            </a:r>
            <a:r>
              <a:rPr lang="en-US" sz="3200" dirty="0" smtClean="0">
                <a:solidFill>
                  <a:srgbClr val="00285F"/>
                </a:solidFill>
              </a:rPr>
              <a:t>handling</a:t>
            </a:r>
            <a:endParaRPr lang="en-US" sz="3200" dirty="0">
              <a:solidFill>
                <a:srgbClr val="00285F"/>
              </a:solidFill>
            </a:endParaRPr>
          </a:p>
        </p:txBody>
      </p:sp>
      <p:sp>
        <p:nvSpPr>
          <p:cNvPr id="15" name="Trapezoid 14"/>
          <p:cNvSpPr/>
          <p:nvPr/>
        </p:nvSpPr>
        <p:spPr bwMode="auto">
          <a:xfrm rot="16200000">
            <a:off x="6512362" y="3221689"/>
            <a:ext cx="2448000" cy="252000"/>
          </a:xfrm>
          <a:prstGeom prst="trapezoid">
            <a:avLst>
              <a:gd name="adj" fmla="val 396008"/>
            </a:avLst>
          </a:prstGeom>
          <a:solidFill>
            <a:schemeClr val="bg1"/>
          </a:solidFill>
          <a:ln w="19050" cap="flat" cmpd="sng" algn="ctr">
            <a:solidFill>
              <a:srgbClr val="00285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80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9" name="Can 18"/>
          <p:cNvSpPr/>
          <p:nvPr/>
        </p:nvSpPr>
        <p:spPr bwMode="auto">
          <a:xfrm rot="16200000">
            <a:off x="8727470" y="2453293"/>
            <a:ext cx="360000" cy="1800000"/>
          </a:xfrm>
          <a:prstGeom prst="can">
            <a:avLst/>
          </a:prstGeom>
          <a:solidFill>
            <a:schemeClr val="bg1"/>
          </a:solidFill>
          <a:ln w="19050" cap="flat" cmpd="sng" algn="ctr">
            <a:solidFill>
              <a:srgbClr val="89BA17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80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3" name="Rectangle 52"/>
          <p:cNvSpPr/>
          <p:nvPr/>
        </p:nvSpPr>
        <p:spPr>
          <a:xfrm>
            <a:off x="9298100" y="3255385"/>
            <a:ext cx="436585" cy="195814"/>
          </a:xfrm>
          <a:prstGeom prst="rect">
            <a:avLst/>
          </a:prstGeom>
          <a:solidFill>
            <a:srgbClr val="D5E4AF"/>
          </a:solidFill>
          <a:ln w="9525" cap="flat" cmpd="sng" algn="ctr">
            <a:solidFill>
              <a:srgbClr val="89BA17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lIns="36000" tIns="36000" rIns="36000" bIns="36000" anchor="ctr" anchorCtr="1">
            <a:spAutoFit/>
          </a:bodyPr>
          <a:lstStyle/>
          <a:p>
            <a:r>
              <a:rPr lang="de-DE" altLang="sv-SE" sz="800" b="1" dirty="0" smtClean="0">
                <a:solidFill>
                  <a:srgbClr val="89BA17"/>
                </a:solidFill>
                <a:cs typeface="Times New Roman" pitchFamily="18" charset="0"/>
              </a:rPr>
              <a:t>DRVCC</a:t>
            </a:r>
            <a:endParaRPr lang="en-US" sz="800" b="1" dirty="0">
              <a:solidFill>
                <a:srgbClr val="89BA17"/>
              </a:solidFill>
            </a:endParaRPr>
          </a:p>
        </p:txBody>
      </p:sp>
      <p:sp>
        <p:nvSpPr>
          <p:cNvPr id="54" name="Can 53"/>
          <p:cNvSpPr/>
          <p:nvPr/>
        </p:nvSpPr>
        <p:spPr bwMode="auto">
          <a:xfrm rot="16200000">
            <a:off x="8727470" y="2979079"/>
            <a:ext cx="360000" cy="1800000"/>
          </a:xfrm>
          <a:prstGeom prst="can">
            <a:avLst/>
          </a:prstGeom>
          <a:solidFill>
            <a:schemeClr val="bg1"/>
          </a:solidFill>
          <a:ln w="19050" cap="flat" cmpd="sng" algn="ctr">
            <a:solidFill>
              <a:srgbClr val="00A9D4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80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5" name="Rectangle 54"/>
          <p:cNvSpPr/>
          <p:nvPr/>
        </p:nvSpPr>
        <p:spPr>
          <a:xfrm>
            <a:off x="9124888" y="3771261"/>
            <a:ext cx="288000" cy="216000"/>
          </a:xfrm>
          <a:prstGeom prst="rect">
            <a:avLst/>
          </a:prstGeom>
          <a:solidFill>
            <a:srgbClr val="BADEEE"/>
          </a:solidFill>
          <a:ln w="9525" cap="flat" cmpd="sng" algn="ctr">
            <a:solidFill>
              <a:srgbClr val="00A9D4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lIns="36000" tIns="36000" rIns="36000" bIns="36000" anchor="ctr" anchorCtr="1">
            <a:spAutoFit/>
          </a:bodyPr>
          <a:lstStyle/>
          <a:p>
            <a:r>
              <a:rPr lang="de-DE" altLang="sv-SE" sz="800" b="1" dirty="0" smtClean="0">
                <a:solidFill>
                  <a:srgbClr val="00A9D4"/>
                </a:solidFill>
                <a:cs typeface="Times New Roman" pitchFamily="18" charset="0"/>
              </a:rPr>
              <a:t>Call</a:t>
            </a:r>
            <a:endParaRPr lang="en-US" sz="800" b="1" dirty="0">
              <a:solidFill>
                <a:srgbClr val="00A9D4"/>
              </a:solidFill>
            </a:endParaRPr>
          </a:p>
        </p:txBody>
      </p:sp>
      <p:sp>
        <p:nvSpPr>
          <p:cNvPr id="56" name="Rectangle 55"/>
          <p:cNvSpPr/>
          <p:nvPr/>
        </p:nvSpPr>
        <p:spPr>
          <a:xfrm>
            <a:off x="8803092" y="3771261"/>
            <a:ext cx="288000" cy="216000"/>
          </a:xfrm>
          <a:prstGeom prst="rect">
            <a:avLst/>
          </a:prstGeom>
          <a:solidFill>
            <a:srgbClr val="BADEEE"/>
          </a:solidFill>
          <a:ln w="9525" cap="flat" cmpd="sng" algn="ctr">
            <a:solidFill>
              <a:srgbClr val="00A9D4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lIns="36000" tIns="36000" rIns="36000" bIns="36000" anchor="ctr" anchorCtr="1">
            <a:spAutoFit/>
          </a:bodyPr>
          <a:lstStyle/>
          <a:p>
            <a:r>
              <a:rPr lang="de-DE" altLang="sv-SE" sz="800" b="1" dirty="0" smtClean="0">
                <a:solidFill>
                  <a:srgbClr val="00A9D4"/>
                </a:solidFill>
                <a:cs typeface="Times New Roman" pitchFamily="18" charset="0"/>
              </a:rPr>
              <a:t>Call</a:t>
            </a:r>
            <a:endParaRPr lang="en-US" sz="800" b="1" dirty="0">
              <a:solidFill>
                <a:srgbClr val="00A9D4"/>
              </a:solidFill>
            </a:endParaRPr>
          </a:p>
        </p:txBody>
      </p:sp>
      <p:sp>
        <p:nvSpPr>
          <p:cNvPr id="57" name="Rectangle 56"/>
          <p:cNvSpPr/>
          <p:nvPr/>
        </p:nvSpPr>
        <p:spPr>
          <a:xfrm>
            <a:off x="8481296" y="3771261"/>
            <a:ext cx="288000" cy="216000"/>
          </a:xfrm>
          <a:prstGeom prst="rect">
            <a:avLst/>
          </a:prstGeom>
          <a:solidFill>
            <a:srgbClr val="BADEEE"/>
          </a:solidFill>
          <a:ln w="9525" cap="flat" cmpd="sng" algn="ctr">
            <a:solidFill>
              <a:srgbClr val="00A9D4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lIns="36000" tIns="36000" rIns="36000" bIns="36000" anchor="ctr" anchorCtr="1">
            <a:spAutoFit/>
          </a:bodyPr>
          <a:lstStyle/>
          <a:p>
            <a:r>
              <a:rPr lang="de-DE" altLang="sv-SE" sz="800" b="1" dirty="0" smtClean="0">
                <a:solidFill>
                  <a:srgbClr val="00A9D4"/>
                </a:solidFill>
                <a:cs typeface="Times New Roman" pitchFamily="18" charset="0"/>
              </a:rPr>
              <a:t>Call</a:t>
            </a:r>
            <a:endParaRPr lang="en-US" sz="800" b="1" dirty="0">
              <a:solidFill>
                <a:srgbClr val="00A9D4"/>
              </a:solidFill>
            </a:endParaRPr>
          </a:p>
        </p:txBody>
      </p:sp>
      <p:sp>
        <p:nvSpPr>
          <p:cNvPr id="59" name="Rectangle 58"/>
          <p:cNvSpPr/>
          <p:nvPr/>
        </p:nvSpPr>
        <p:spPr>
          <a:xfrm>
            <a:off x="8159500" y="3771261"/>
            <a:ext cx="288000" cy="216000"/>
          </a:xfrm>
          <a:prstGeom prst="rect">
            <a:avLst/>
          </a:prstGeom>
          <a:solidFill>
            <a:srgbClr val="BADEEE"/>
          </a:solidFill>
          <a:ln w="9525" cap="flat" cmpd="sng" algn="ctr">
            <a:solidFill>
              <a:srgbClr val="00A9D4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lIns="36000" tIns="36000" rIns="36000" bIns="36000" anchor="ctr" anchorCtr="1">
            <a:spAutoFit/>
          </a:bodyPr>
          <a:lstStyle/>
          <a:p>
            <a:r>
              <a:rPr lang="de-DE" altLang="sv-SE" sz="800" b="1" dirty="0" smtClean="0">
                <a:solidFill>
                  <a:srgbClr val="00A9D4"/>
                </a:solidFill>
                <a:cs typeface="Times New Roman" pitchFamily="18" charset="0"/>
              </a:rPr>
              <a:t>Call</a:t>
            </a:r>
            <a:endParaRPr lang="en-US" sz="800" b="1" dirty="0">
              <a:solidFill>
                <a:srgbClr val="00A9D4"/>
              </a:solidFill>
            </a:endParaRPr>
          </a:p>
        </p:txBody>
      </p:sp>
      <p:sp>
        <p:nvSpPr>
          <p:cNvPr id="60" name="Can 59"/>
          <p:cNvSpPr/>
          <p:nvPr/>
        </p:nvSpPr>
        <p:spPr bwMode="auto">
          <a:xfrm rot="16200000">
            <a:off x="8727470" y="3504866"/>
            <a:ext cx="360000" cy="1800000"/>
          </a:xfrm>
          <a:prstGeom prst="can">
            <a:avLst/>
          </a:prstGeom>
          <a:solidFill>
            <a:schemeClr val="bg1"/>
          </a:solidFill>
          <a:ln w="19050" cap="flat" cmpd="sng" algn="ctr">
            <a:solidFill>
              <a:srgbClr val="E32119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80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1" name="Can 60"/>
          <p:cNvSpPr/>
          <p:nvPr/>
        </p:nvSpPr>
        <p:spPr bwMode="auto">
          <a:xfrm rot="16200000">
            <a:off x="8727470" y="1927507"/>
            <a:ext cx="360000" cy="1800000"/>
          </a:xfrm>
          <a:prstGeom prst="can">
            <a:avLst/>
          </a:prstGeom>
          <a:solidFill>
            <a:schemeClr val="bg1"/>
          </a:solidFill>
          <a:ln w="19050" cap="flat" cmpd="sng" algn="ctr">
            <a:solidFill>
              <a:srgbClr val="5B659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800" i="0" u="none" strike="noStrike" cap="none" normalizeH="0" baseline="0" smtClean="0">
              <a:ln>
                <a:noFill/>
              </a:ln>
              <a:solidFill>
                <a:srgbClr val="C3C5D9"/>
              </a:solidFill>
              <a:effectLst/>
              <a:latin typeface="Arial" charset="0"/>
            </a:endParaRPr>
          </a:p>
        </p:txBody>
      </p:sp>
      <p:sp>
        <p:nvSpPr>
          <p:cNvPr id="62" name="Can 61"/>
          <p:cNvSpPr/>
          <p:nvPr/>
        </p:nvSpPr>
        <p:spPr bwMode="auto">
          <a:xfrm rot="16200000">
            <a:off x="8727470" y="1401721"/>
            <a:ext cx="360000" cy="1800000"/>
          </a:xfrm>
          <a:prstGeom prst="can">
            <a:avLst/>
          </a:prstGeom>
          <a:solidFill>
            <a:schemeClr val="bg1"/>
          </a:solidFill>
          <a:ln w="19050" cap="flat" cmpd="sng" algn="ctr">
            <a:solidFill>
              <a:srgbClr val="5B659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80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75" name="Trapezoid 74"/>
          <p:cNvSpPr/>
          <p:nvPr/>
        </p:nvSpPr>
        <p:spPr bwMode="auto">
          <a:xfrm rot="5400000">
            <a:off x="8839768" y="3221689"/>
            <a:ext cx="2448000" cy="252000"/>
          </a:xfrm>
          <a:prstGeom prst="trapezoid">
            <a:avLst>
              <a:gd name="adj" fmla="val 391231"/>
            </a:avLst>
          </a:prstGeom>
          <a:solidFill>
            <a:schemeClr val="bg1"/>
          </a:solidFill>
          <a:ln w="19050" cap="flat" cmpd="sng" algn="ctr">
            <a:solidFill>
              <a:srgbClr val="00285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80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78" name="Rectangle 77"/>
          <p:cNvSpPr/>
          <p:nvPr/>
        </p:nvSpPr>
        <p:spPr>
          <a:xfrm>
            <a:off x="9446685" y="3771261"/>
            <a:ext cx="288000" cy="216000"/>
          </a:xfrm>
          <a:prstGeom prst="rect">
            <a:avLst/>
          </a:prstGeom>
          <a:solidFill>
            <a:srgbClr val="BADEEE"/>
          </a:solidFill>
          <a:ln w="9525" cap="flat" cmpd="sng" algn="ctr">
            <a:solidFill>
              <a:srgbClr val="00A9D4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lIns="36000" tIns="36000" rIns="36000" bIns="36000" anchor="ctr" anchorCtr="1">
            <a:spAutoFit/>
          </a:bodyPr>
          <a:lstStyle/>
          <a:p>
            <a:r>
              <a:rPr lang="de-DE" altLang="sv-SE" sz="800" b="1" dirty="0" smtClean="0">
                <a:solidFill>
                  <a:srgbClr val="00A9D4"/>
                </a:solidFill>
                <a:cs typeface="Times New Roman" pitchFamily="18" charset="0"/>
              </a:rPr>
              <a:t>Call</a:t>
            </a:r>
            <a:endParaRPr lang="en-US" sz="800" b="1" dirty="0">
              <a:solidFill>
                <a:srgbClr val="00A9D4"/>
              </a:solidFill>
            </a:endParaRPr>
          </a:p>
        </p:txBody>
      </p:sp>
      <p:sp>
        <p:nvSpPr>
          <p:cNvPr id="79" name="Rectangle 78"/>
          <p:cNvSpPr/>
          <p:nvPr/>
        </p:nvSpPr>
        <p:spPr>
          <a:xfrm>
            <a:off x="8145581" y="2493439"/>
            <a:ext cx="1204423" cy="159462"/>
          </a:xfrm>
          <a:prstGeom prst="rect">
            <a:avLst/>
          </a:prstGeom>
          <a:noFill/>
          <a:ln>
            <a:noFill/>
          </a:ln>
        </p:spPr>
        <p:txBody>
          <a:bodyPr wrap="none" lIns="36000" tIns="36000" rIns="36000" bIns="0" anchor="t" anchorCtr="0">
            <a:spAutoFit/>
          </a:bodyPr>
          <a:lstStyle/>
          <a:p>
            <a:pPr algn="l"/>
            <a:r>
              <a:rPr lang="de-DE" altLang="sv-SE" sz="800" b="1" dirty="0" smtClean="0">
                <a:solidFill>
                  <a:srgbClr val="5B6592"/>
                </a:solidFill>
                <a:cs typeface="Times New Roman" pitchFamily="18" charset="0"/>
              </a:rPr>
              <a:t>L2 VIP subscriber calls</a:t>
            </a:r>
            <a:endParaRPr lang="en-US" sz="800" b="1" dirty="0">
              <a:solidFill>
                <a:srgbClr val="5B6592"/>
              </a:solidFill>
            </a:endParaRPr>
          </a:p>
        </p:txBody>
      </p:sp>
      <p:sp>
        <p:nvSpPr>
          <p:cNvPr id="80" name="Rectangle 79"/>
          <p:cNvSpPr/>
          <p:nvPr/>
        </p:nvSpPr>
        <p:spPr>
          <a:xfrm>
            <a:off x="8163873" y="1955679"/>
            <a:ext cx="1066565" cy="159462"/>
          </a:xfrm>
          <a:prstGeom prst="rect">
            <a:avLst/>
          </a:prstGeom>
          <a:noFill/>
          <a:ln>
            <a:noFill/>
          </a:ln>
        </p:spPr>
        <p:txBody>
          <a:bodyPr wrap="none" lIns="36000" tIns="36000" rIns="36000" bIns="0" anchor="t" anchorCtr="0">
            <a:spAutoFit/>
          </a:bodyPr>
          <a:lstStyle/>
          <a:p>
            <a:pPr algn="l"/>
            <a:r>
              <a:rPr lang="de-DE" altLang="sv-SE" sz="800" b="1" dirty="0" smtClean="0">
                <a:solidFill>
                  <a:srgbClr val="5B6592"/>
                </a:solidFill>
                <a:cs typeface="Times New Roman" pitchFamily="18" charset="0"/>
              </a:rPr>
              <a:t>L1 Emergency calls</a:t>
            </a:r>
            <a:endParaRPr lang="en-US" sz="800" b="1" dirty="0">
              <a:solidFill>
                <a:srgbClr val="5B6592"/>
              </a:solidFill>
            </a:endParaRPr>
          </a:p>
        </p:txBody>
      </p:sp>
      <p:sp>
        <p:nvSpPr>
          <p:cNvPr id="82" name="Rectangle 81"/>
          <p:cNvSpPr/>
          <p:nvPr/>
        </p:nvSpPr>
        <p:spPr>
          <a:xfrm>
            <a:off x="8181986" y="3011283"/>
            <a:ext cx="874205" cy="159462"/>
          </a:xfrm>
          <a:prstGeom prst="rect">
            <a:avLst/>
          </a:prstGeom>
          <a:noFill/>
          <a:ln>
            <a:noFill/>
          </a:ln>
        </p:spPr>
        <p:txBody>
          <a:bodyPr wrap="none" lIns="36000" tIns="36000" rIns="36000" bIns="0" anchor="t" anchorCtr="0">
            <a:spAutoFit/>
          </a:bodyPr>
          <a:lstStyle/>
          <a:p>
            <a:pPr algn="l"/>
            <a:r>
              <a:rPr lang="de-DE" altLang="sv-SE" sz="800" b="1" dirty="0" smtClean="0">
                <a:solidFill>
                  <a:srgbClr val="89BA17"/>
                </a:solidFill>
                <a:cs typeface="Times New Roman" pitchFamily="18" charset="0"/>
              </a:rPr>
              <a:t>L3 DRVCC calls</a:t>
            </a:r>
            <a:endParaRPr lang="en-US" sz="800" b="1" dirty="0">
              <a:solidFill>
                <a:srgbClr val="89BA17"/>
              </a:solidFill>
            </a:endParaRPr>
          </a:p>
        </p:txBody>
      </p:sp>
      <p:sp>
        <p:nvSpPr>
          <p:cNvPr id="83" name="Rectangle 82"/>
          <p:cNvSpPr/>
          <p:nvPr/>
        </p:nvSpPr>
        <p:spPr>
          <a:xfrm>
            <a:off x="8181986" y="3538287"/>
            <a:ext cx="1435256" cy="159462"/>
          </a:xfrm>
          <a:prstGeom prst="rect">
            <a:avLst/>
          </a:prstGeom>
          <a:noFill/>
          <a:ln>
            <a:noFill/>
          </a:ln>
        </p:spPr>
        <p:txBody>
          <a:bodyPr wrap="none" lIns="36000" tIns="36000" rIns="36000" bIns="0" anchor="t" anchorCtr="0">
            <a:spAutoFit/>
          </a:bodyPr>
          <a:lstStyle/>
          <a:p>
            <a:pPr algn="l"/>
            <a:r>
              <a:rPr lang="de-DE" altLang="sv-SE" sz="800" b="1" dirty="0" smtClean="0">
                <a:solidFill>
                  <a:srgbClr val="00A9D4"/>
                </a:solidFill>
                <a:cs typeface="Times New Roman" pitchFamily="18" charset="0"/>
              </a:rPr>
              <a:t>L4 Normal calls (own subs.)</a:t>
            </a:r>
            <a:endParaRPr lang="en-US" sz="800" b="1" dirty="0">
              <a:solidFill>
                <a:srgbClr val="00A9D4"/>
              </a:solidFill>
            </a:endParaRPr>
          </a:p>
        </p:txBody>
      </p:sp>
      <p:sp>
        <p:nvSpPr>
          <p:cNvPr id="84" name="Rectangle 83"/>
          <p:cNvSpPr/>
          <p:nvPr/>
        </p:nvSpPr>
        <p:spPr>
          <a:xfrm>
            <a:off x="8170786" y="4060498"/>
            <a:ext cx="1537848" cy="159462"/>
          </a:xfrm>
          <a:prstGeom prst="rect">
            <a:avLst/>
          </a:prstGeom>
          <a:noFill/>
          <a:ln>
            <a:noFill/>
          </a:ln>
        </p:spPr>
        <p:txBody>
          <a:bodyPr wrap="none" lIns="36000" tIns="36000" rIns="36000" bIns="0" anchor="t" anchorCtr="0">
            <a:spAutoFit/>
          </a:bodyPr>
          <a:lstStyle/>
          <a:p>
            <a:pPr algn="l"/>
            <a:r>
              <a:rPr lang="de-DE" altLang="sv-SE" sz="800" b="1" dirty="0" smtClean="0">
                <a:solidFill>
                  <a:srgbClr val="E32119"/>
                </a:solidFill>
                <a:cs typeface="Times New Roman" pitchFamily="18" charset="0"/>
              </a:rPr>
              <a:t>L5 Normal calls (MVNO subs.)</a:t>
            </a:r>
            <a:endParaRPr lang="en-US" sz="800" b="1" dirty="0">
              <a:solidFill>
                <a:srgbClr val="E32119"/>
              </a:solidFill>
            </a:endParaRPr>
          </a:p>
        </p:txBody>
      </p:sp>
      <p:cxnSp>
        <p:nvCxnSpPr>
          <p:cNvPr id="85" name="Straight Connector 84"/>
          <p:cNvCxnSpPr/>
          <p:nvPr/>
        </p:nvCxnSpPr>
        <p:spPr bwMode="auto">
          <a:xfrm>
            <a:off x="6490257" y="3064990"/>
            <a:ext cx="671468" cy="0"/>
          </a:xfrm>
          <a:prstGeom prst="line">
            <a:avLst/>
          </a:prstGeom>
          <a:solidFill>
            <a:schemeClr val="accent1"/>
          </a:solidFill>
          <a:ln w="57150" cap="flat" cmpd="sng" algn="ctr">
            <a:solidFill>
              <a:srgbClr val="00285F"/>
            </a:solidFill>
            <a:prstDash val="solid"/>
            <a:round/>
            <a:headEnd type="none" w="med" len="med"/>
            <a:tailEnd type="triangle" w="med" len="med"/>
          </a:ln>
          <a:effectLst/>
        </p:spPr>
      </p:cxnSp>
      <p:sp>
        <p:nvSpPr>
          <p:cNvPr id="86" name="Rectangle 85"/>
          <p:cNvSpPr/>
          <p:nvPr/>
        </p:nvSpPr>
        <p:spPr>
          <a:xfrm>
            <a:off x="7247941" y="3244332"/>
            <a:ext cx="288000" cy="216000"/>
          </a:xfrm>
          <a:prstGeom prst="rect">
            <a:avLst/>
          </a:prstGeom>
          <a:solidFill>
            <a:srgbClr val="BADEEE"/>
          </a:solidFill>
          <a:ln w="9525" cap="flat" cmpd="sng" algn="ctr">
            <a:solidFill>
              <a:srgbClr val="00A9D4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lIns="36000" tIns="36000" rIns="36000" bIns="36000" anchor="ctr" anchorCtr="1">
            <a:spAutoFit/>
          </a:bodyPr>
          <a:lstStyle/>
          <a:p>
            <a:r>
              <a:rPr lang="de-DE" altLang="sv-SE" sz="800" b="1" dirty="0" smtClean="0">
                <a:solidFill>
                  <a:srgbClr val="00A9D4"/>
                </a:solidFill>
                <a:cs typeface="Times New Roman" pitchFamily="18" charset="0"/>
              </a:rPr>
              <a:t>Call</a:t>
            </a:r>
            <a:endParaRPr lang="en-US" sz="800" b="1" dirty="0">
              <a:solidFill>
                <a:srgbClr val="00A9D4"/>
              </a:solidFill>
            </a:endParaRPr>
          </a:p>
        </p:txBody>
      </p:sp>
      <p:sp>
        <p:nvSpPr>
          <p:cNvPr id="94" name="Rectangle 93"/>
          <p:cNvSpPr/>
          <p:nvPr/>
        </p:nvSpPr>
        <p:spPr>
          <a:xfrm>
            <a:off x="6573731" y="3244332"/>
            <a:ext cx="288000" cy="216000"/>
          </a:xfrm>
          <a:prstGeom prst="rect">
            <a:avLst/>
          </a:prstGeom>
          <a:solidFill>
            <a:srgbClr val="BADEEE"/>
          </a:solidFill>
          <a:ln w="9525" cap="flat" cmpd="sng" algn="ctr">
            <a:solidFill>
              <a:srgbClr val="00A9D4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lIns="36000" tIns="36000" rIns="36000" bIns="36000" anchor="ctr" anchorCtr="1">
            <a:spAutoFit/>
          </a:bodyPr>
          <a:lstStyle/>
          <a:p>
            <a:r>
              <a:rPr lang="de-DE" altLang="sv-SE" sz="800" b="1" dirty="0" smtClean="0">
                <a:solidFill>
                  <a:srgbClr val="00A9D4"/>
                </a:solidFill>
                <a:cs typeface="Times New Roman" pitchFamily="18" charset="0"/>
              </a:rPr>
              <a:t>Call</a:t>
            </a:r>
            <a:endParaRPr lang="en-US" sz="800" b="1" dirty="0">
              <a:solidFill>
                <a:srgbClr val="00A9D4"/>
              </a:solidFill>
            </a:endParaRPr>
          </a:p>
        </p:txBody>
      </p:sp>
      <p:sp>
        <p:nvSpPr>
          <p:cNvPr id="95" name="Rectangle 94"/>
          <p:cNvSpPr/>
          <p:nvPr/>
        </p:nvSpPr>
        <p:spPr>
          <a:xfrm>
            <a:off x="6049622" y="3244332"/>
            <a:ext cx="468000" cy="216000"/>
          </a:xfrm>
          <a:prstGeom prst="rect">
            <a:avLst/>
          </a:prstGeom>
          <a:solidFill>
            <a:srgbClr val="D5E4AF"/>
          </a:solidFill>
          <a:ln w="9525" cap="flat" cmpd="sng" algn="ctr">
            <a:solidFill>
              <a:srgbClr val="89BA17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lIns="36000" tIns="36000" rIns="36000" bIns="36000" anchor="ctr" anchorCtr="1">
            <a:spAutoFit/>
          </a:bodyPr>
          <a:lstStyle/>
          <a:p>
            <a:r>
              <a:rPr lang="de-DE" altLang="sv-SE" sz="800" b="1" dirty="0" smtClean="0">
                <a:solidFill>
                  <a:srgbClr val="89BA17"/>
                </a:solidFill>
                <a:cs typeface="Times New Roman" pitchFamily="18" charset="0"/>
              </a:rPr>
              <a:t>DRVCC</a:t>
            </a:r>
            <a:endParaRPr lang="en-US" sz="800" b="1" dirty="0">
              <a:solidFill>
                <a:srgbClr val="89BA17"/>
              </a:solidFill>
            </a:endParaRPr>
          </a:p>
        </p:txBody>
      </p:sp>
      <p:sp>
        <p:nvSpPr>
          <p:cNvPr id="96" name="Rectangle 95"/>
          <p:cNvSpPr/>
          <p:nvPr/>
        </p:nvSpPr>
        <p:spPr>
          <a:xfrm>
            <a:off x="9124889" y="4305375"/>
            <a:ext cx="288000" cy="216000"/>
          </a:xfrm>
          <a:prstGeom prst="rect">
            <a:avLst/>
          </a:prstGeom>
          <a:solidFill>
            <a:srgbClr val="FBDBCA"/>
          </a:solidFill>
          <a:ln w="9525" cap="flat" cmpd="sng" algn="ctr">
            <a:solidFill>
              <a:srgbClr val="E32119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lIns="36000" tIns="36000" rIns="36000" bIns="36000" anchor="ctr" anchorCtr="1">
            <a:spAutoFit/>
          </a:bodyPr>
          <a:lstStyle/>
          <a:p>
            <a:r>
              <a:rPr lang="de-DE" altLang="sv-SE" sz="800" b="1" dirty="0" smtClean="0">
                <a:solidFill>
                  <a:srgbClr val="E32119"/>
                </a:solidFill>
                <a:cs typeface="Times New Roman" pitchFamily="18" charset="0"/>
              </a:rPr>
              <a:t>Call</a:t>
            </a:r>
            <a:endParaRPr lang="en-US" sz="800" b="1" dirty="0">
              <a:solidFill>
                <a:srgbClr val="E32119"/>
              </a:solidFill>
            </a:endParaRPr>
          </a:p>
        </p:txBody>
      </p:sp>
      <p:sp>
        <p:nvSpPr>
          <p:cNvPr id="97" name="Rectangle 96"/>
          <p:cNvSpPr/>
          <p:nvPr/>
        </p:nvSpPr>
        <p:spPr>
          <a:xfrm>
            <a:off x="8803092" y="4305375"/>
            <a:ext cx="288000" cy="216000"/>
          </a:xfrm>
          <a:prstGeom prst="rect">
            <a:avLst/>
          </a:prstGeom>
          <a:solidFill>
            <a:srgbClr val="FBDBCA"/>
          </a:solidFill>
          <a:ln w="9525" cap="flat" cmpd="sng" algn="ctr">
            <a:solidFill>
              <a:srgbClr val="E32119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lIns="36000" tIns="36000" rIns="36000" bIns="36000" anchor="ctr" anchorCtr="1">
            <a:spAutoFit/>
          </a:bodyPr>
          <a:lstStyle/>
          <a:p>
            <a:r>
              <a:rPr lang="de-DE" altLang="sv-SE" sz="800" b="1" dirty="0" smtClean="0">
                <a:solidFill>
                  <a:srgbClr val="E32119"/>
                </a:solidFill>
                <a:cs typeface="Times New Roman" pitchFamily="18" charset="0"/>
              </a:rPr>
              <a:t>Call</a:t>
            </a:r>
            <a:endParaRPr lang="en-US" sz="800" b="1" dirty="0">
              <a:solidFill>
                <a:srgbClr val="E32119"/>
              </a:solidFill>
            </a:endParaRPr>
          </a:p>
        </p:txBody>
      </p:sp>
      <p:sp>
        <p:nvSpPr>
          <p:cNvPr id="99" name="Rectangle 98"/>
          <p:cNvSpPr/>
          <p:nvPr/>
        </p:nvSpPr>
        <p:spPr>
          <a:xfrm>
            <a:off x="6910783" y="3244332"/>
            <a:ext cx="288000" cy="216000"/>
          </a:xfrm>
          <a:prstGeom prst="rect">
            <a:avLst/>
          </a:prstGeom>
          <a:solidFill>
            <a:srgbClr val="FBDBCA"/>
          </a:solidFill>
          <a:ln w="9525" cap="flat" cmpd="sng" algn="ctr">
            <a:solidFill>
              <a:srgbClr val="E32119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lIns="36000" tIns="36000" rIns="36000" bIns="36000" anchor="ctr" anchorCtr="1">
            <a:spAutoFit/>
          </a:bodyPr>
          <a:lstStyle/>
          <a:p>
            <a:r>
              <a:rPr lang="de-DE" altLang="sv-SE" sz="800" b="1" dirty="0" smtClean="0">
                <a:solidFill>
                  <a:srgbClr val="E32119"/>
                </a:solidFill>
                <a:cs typeface="Times New Roman" pitchFamily="18" charset="0"/>
              </a:rPr>
              <a:t>Call</a:t>
            </a:r>
            <a:endParaRPr lang="en-US" sz="800" b="1" dirty="0">
              <a:solidFill>
                <a:srgbClr val="E32119"/>
              </a:solidFill>
            </a:endParaRPr>
          </a:p>
        </p:txBody>
      </p:sp>
      <p:sp>
        <p:nvSpPr>
          <p:cNvPr id="100" name="Rectangle 99"/>
          <p:cNvSpPr/>
          <p:nvPr/>
        </p:nvSpPr>
        <p:spPr>
          <a:xfrm>
            <a:off x="9446685" y="4305375"/>
            <a:ext cx="288000" cy="216000"/>
          </a:xfrm>
          <a:prstGeom prst="rect">
            <a:avLst/>
          </a:prstGeom>
          <a:solidFill>
            <a:srgbClr val="FBDBCA"/>
          </a:solidFill>
          <a:ln w="9525" cap="flat" cmpd="sng" algn="ctr">
            <a:solidFill>
              <a:srgbClr val="E32119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lIns="36000" tIns="36000" rIns="36000" bIns="36000" anchor="ctr" anchorCtr="1">
            <a:spAutoFit/>
          </a:bodyPr>
          <a:lstStyle/>
          <a:p>
            <a:r>
              <a:rPr lang="de-DE" altLang="sv-SE" sz="800" b="1" dirty="0" smtClean="0">
                <a:solidFill>
                  <a:srgbClr val="E32119"/>
                </a:solidFill>
                <a:cs typeface="Times New Roman" pitchFamily="18" charset="0"/>
              </a:rPr>
              <a:t>Call</a:t>
            </a:r>
            <a:endParaRPr lang="en-US" sz="800" b="1" dirty="0">
              <a:solidFill>
                <a:srgbClr val="E32119"/>
              </a:solidFill>
            </a:endParaRPr>
          </a:p>
        </p:txBody>
      </p:sp>
      <p:cxnSp>
        <p:nvCxnSpPr>
          <p:cNvPr id="110" name="Straight Connector 109"/>
          <p:cNvCxnSpPr/>
          <p:nvPr/>
        </p:nvCxnSpPr>
        <p:spPr bwMode="auto">
          <a:xfrm flipV="1">
            <a:off x="10646125" y="3056830"/>
            <a:ext cx="634330" cy="1"/>
          </a:xfrm>
          <a:prstGeom prst="line">
            <a:avLst/>
          </a:prstGeom>
          <a:solidFill>
            <a:schemeClr val="accent1"/>
          </a:solidFill>
          <a:ln w="57150" cap="flat" cmpd="sng" algn="ctr">
            <a:solidFill>
              <a:srgbClr val="00285F"/>
            </a:solidFill>
            <a:prstDash val="solid"/>
            <a:round/>
            <a:headEnd type="none" w="med" len="med"/>
            <a:tailEnd type="triangle" w="med" len="med"/>
          </a:ln>
          <a:effectLst/>
        </p:spPr>
      </p:cxnSp>
      <p:sp>
        <p:nvSpPr>
          <p:cNvPr id="112" name="Rectangle 111"/>
          <p:cNvSpPr/>
          <p:nvPr/>
        </p:nvSpPr>
        <p:spPr>
          <a:xfrm>
            <a:off x="10625066" y="3244332"/>
            <a:ext cx="288000" cy="216000"/>
          </a:xfrm>
          <a:prstGeom prst="rect">
            <a:avLst/>
          </a:prstGeom>
          <a:solidFill>
            <a:srgbClr val="BADEEE"/>
          </a:solidFill>
          <a:ln w="9525" cap="flat" cmpd="sng" algn="ctr">
            <a:solidFill>
              <a:srgbClr val="00A9D4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lIns="36000" tIns="36000" rIns="36000" bIns="36000" anchor="ctr" anchorCtr="1">
            <a:spAutoFit/>
          </a:bodyPr>
          <a:lstStyle/>
          <a:p>
            <a:r>
              <a:rPr lang="de-DE" altLang="sv-SE" sz="800" b="1" dirty="0" smtClean="0">
                <a:solidFill>
                  <a:srgbClr val="00A9D4"/>
                </a:solidFill>
                <a:cs typeface="Times New Roman" pitchFamily="18" charset="0"/>
              </a:rPr>
              <a:t>Call</a:t>
            </a:r>
            <a:endParaRPr lang="en-US" sz="800" b="1" dirty="0">
              <a:solidFill>
                <a:srgbClr val="00A9D4"/>
              </a:solidFill>
            </a:endParaRPr>
          </a:p>
        </p:txBody>
      </p:sp>
      <p:sp>
        <p:nvSpPr>
          <p:cNvPr id="113" name="Rectangle 112"/>
          <p:cNvSpPr/>
          <p:nvPr/>
        </p:nvSpPr>
        <p:spPr>
          <a:xfrm>
            <a:off x="11314083" y="3244332"/>
            <a:ext cx="468000" cy="216000"/>
          </a:xfrm>
          <a:prstGeom prst="rect">
            <a:avLst/>
          </a:prstGeom>
          <a:solidFill>
            <a:srgbClr val="D5E4AF"/>
          </a:solidFill>
          <a:ln w="9525" cap="flat" cmpd="sng" algn="ctr">
            <a:solidFill>
              <a:srgbClr val="89BA17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lIns="36000" tIns="36000" rIns="36000" bIns="36000" anchor="ctr" anchorCtr="1">
            <a:spAutoFit/>
          </a:bodyPr>
          <a:lstStyle/>
          <a:p>
            <a:r>
              <a:rPr lang="de-DE" altLang="sv-SE" sz="800" b="1" dirty="0" smtClean="0">
                <a:solidFill>
                  <a:srgbClr val="89BA17"/>
                </a:solidFill>
                <a:cs typeface="Times New Roman" pitchFamily="18" charset="0"/>
              </a:rPr>
              <a:t>DRVCC</a:t>
            </a:r>
            <a:endParaRPr lang="en-US" sz="800" b="1" dirty="0">
              <a:solidFill>
                <a:srgbClr val="89BA17"/>
              </a:solidFill>
            </a:endParaRPr>
          </a:p>
        </p:txBody>
      </p:sp>
      <p:sp>
        <p:nvSpPr>
          <p:cNvPr id="114" name="Rectangle 113"/>
          <p:cNvSpPr/>
          <p:nvPr/>
        </p:nvSpPr>
        <p:spPr>
          <a:xfrm>
            <a:off x="10281466" y="3244332"/>
            <a:ext cx="288000" cy="216000"/>
          </a:xfrm>
          <a:prstGeom prst="rect">
            <a:avLst/>
          </a:prstGeom>
          <a:solidFill>
            <a:srgbClr val="FBDBCA"/>
          </a:solidFill>
          <a:ln w="9525" cap="flat" cmpd="sng" algn="ctr">
            <a:solidFill>
              <a:srgbClr val="E32119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lIns="36000" tIns="36000" rIns="36000" bIns="36000" anchor="ctr" anchorCtr="1">
            <a:spAutoFit/>
          </a:bodyPr>
          <a:lstStyle/>
          <a:p>
            <a:r>
              <a:rPr lang="de-DE" altLang="sv-SE" sz="800" b="1" dirty="0" smtClean="0">
                <a:solidFill>
                  <a:srgbClr val="E32119"/>
                </a:solidFill>
                <a:cs typeface="Times New Roman" pitchFamily="18" charset="0"/>
              </a:rPr>
              <a:t>Call</a:t>
            </a:r>
            <a:endParaRPr lang="en-US" sz="800" b="1" dirty="0">
              <a:solidFill>
                <a:srgbClr val="E32119"/>
              </a:solidFill>
            </a:endParaRPr>
          </a:p>
        </p:txBody>
      </p:sp>
      <p:sp>
        <p:nvSpPr>
          <p:cNvPr id="38" name="Rectangle 37"/>
          <p:cNvSpPr/>
          <p:nvPr/>
        </p:nvSpPr>
        <p:spPr>
          <a:xfrm>
            <a:off x="6257984" y="2717531"/>
            <a:ext cx="1007254" cy="190240"/>
          </a:xfrm>
          <a:prstGeom prst="rect">
            <a:avLst/>
          </a:prstGeom>
          <a:noFill/>
          <a:ln>
            <a:noFill/>
          </a:ln>
        </p:spPr>
        <p:txBody>
          <a:bodyPr wrap="none" lIns="36000" tIns="36000" rIns="36000" bIns="0" anchor="t" anchorCtr="0">
            <a:spAutoFit/>
          </a:bodyPr>
          <a:lstStyle/>
          <a:p>
            <a:pPr algn="l"/>
            <a:r>
              <a:rPr lang="de-DE" altLang="sv-SE" sz="1000" b="1" dirty="0" smtClean="0">
                <a:solidFill>
                  <a:srgbClr val="00285F"/>
                </a:solidFill>
                <a:cs typeface="Times New Roman" pitchFamily="18" charset="0"/>
              </a:rPr>
              <a:t>Order received </a:t>
            </a:r>
            <a:endParaRPr lang="en-US" sz="1000" b="1" dirty="0">
              <a:solidFill>
                <a:srgbClr val="00285F"/>
              </a:solidFill>
            </a:endParaRPr>
          </a:p>
        </p:txBody>
      </p:sp>
      <p:sp>
        <p:nvSpPr>
          <p:cNvPr id="52" name="Rectangle 51"/>
          <p:cNvSpPr/>
          <p:nvPr/>
        </p:nvSpPr>
        <p:spPr>
          <a:xfrm>
            <a:off x="10425225" y="2723512"/>
            <a:ext cx="1093816" cy="190240"/>
          </a:xfrm>
          <a:prstGeom prst="rect">
            <a:avLst/>
          </a:prstGeom>
          <a:noFill/>
          <a:ln>
            <a:noFill/>
          </a:ln>
        </p:spPr>
        <p:txBody>
          <a:bodyPr wrap="none" lIns="36000" tIns="36000" rIns="36000" bIns="0" anchor="t" anchorCtr="0">
            <a:spAutoFit/>
          </a:bodyPr>
          <a:lstStyle/>
          <a:p>
            <a:pPr algn="l"/>
            <a:r>
              <a:rPr lang="de-DE" altLang="sv-SE" sz="1000" b="1" dirty="0" smtClean="0">
                <a:solidFill>
                  <a:srgbClr val="00285F"/>
                </a:solidFill>
                <a:cs typeface="Times New Roman" pitchFamily="18" charset="0"/>
              </a:rPr>
              <a:t>Order processed</a:t>
            </a:r>
            <a:endParaRPr lang="en-US" sz="1000" b="1" dirty="0">
              <a:solidFill>
                <a:srgbClr val="00285F"/>
              </a:solidFill>
            </a:endParaRPr>
          </a:p>
        </p:txBody>
      </p:sp>
      <p:sp>
        <p:nvSpPr>
          <p:cNvPr id="58" name="Rectangle 57"/>
          <p:cNvSpPr/>
          <p:nvPr/>
        </p:nvSpPr>
        <p:spPr>
          <a:xfrm>
            <a:off x="10974024" y="3244332"/>
            <a:ext cx="288000" cy="216000"/>
          </a:xfrm>
          <a:prstGeom prst="rect">
            <a:avLst/>
          </a:prstGeom>
          <a:solidFill>
            <a:srgbClr val="BADEEE"/>
          </a:solidFill>
          <a:ln w="9525" cap="flat" cmpd="sng" algn="ctr">
            <a:solidFill>
              <a:srgbClr val="00A9D4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lIns="36000" tIns="36000" rIns="36000" bIns="36000" anchor="ctr" anchorCtr="1">
            <a:spAutoFit/>
          </a:bodyPr>
          <a:lstStyle/>
          <a:p>
            <a:r>
              <a:rPr lang="de-DE" altLang="sv-SE" sz="800" b="1" dirty="0" smtClean="0">
                <a:solidFill>
                  <a:srgbClr val="00A9D4"/>
                </a:solidFill>
                <a:cs typeface="Times New Roman" pitchFamily="18" charset="0"/>
              </a:rPr>
              <a:t>Call</a:t>
            </a:r>
            <a:endParaRPr lang="en-US" sz="800" b="1" dirty="0">
              <a:solidFill>
                <a:srgbClr val="00A9D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44661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00285F"/>
                </a:solidFill>
              </a:rPr>
              <a:t>Change Request</a:t>
            </a:r>
            <a:br>
              <a:rPr lang="en-US" dirty="0" smtClean="0">
                <a:solidFill>
                  <a:srgbClr val="00285F"/>
                </a:solidFill>
              </a:rPr>
            </a:br>
            <a:r>
              <a:rPr lang="en-US" sz="3200" dirty="0" smtClean="0">
                <a:solidFill>
                  <a:srgbClr val="00285F"/>
                </a:solidFill>
              </a:rPr>
              <a:t>DRVCC indication in TS 24.008 Rel 13</a:t>
            </a:r>
            <a:endParaRPr lang="en-US" sz="3200" dirty="0">
              <a:solidFill>
                <a:srgbClr val="00285F"/>
              </a:solidFill>
            </a:endParaRPr>
          </a:p>
        </p:txBody>
      </p:sp>
      <p:sp>
        <p:nvSpPr>
          <p:cNvPr id="6" name="Content Placeholder 1"/>
          <p:cNvSpPr txBox="1">
            <a:spLocks/>
          </p:cNvSpPr>
          <p:nvPr/>
        </p:nvSpPr>
        <p:spPr bwMode="auto">
          <a:xfrm>
            <a:off x="524933" y="1800224"/>
            <a:ext cx="5883487" cy="48291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72000" tIns="0" rIns="72000" bIns="0" numCol="1" anchor="t" anchorCtr="0" compatLnSpc="1">
            <a:prstTxWarp prst="textNoShape">
              <a:avLst/>
            </a:prstTxWarp>
            <a:normAutofit/>
          </a:bodyPr>
          <a:lstStyle>
            <a:lvl1pPr marL="176213" indent="-1762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A9D4"/>
              </a:buClr>
              <a:buFont typeface="Arial" charset="0"/>
              <a:buChar char="›"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33400" indent="-1778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2pPr>
            <a:lvl3pPr marL="892175" indent="-17938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92CCE5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3pPr>
            <a:lvl4pPr marL="1252538" indent="-18097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-"/>
              <a:defRPr sz="2000">
                <a:solidFill>
                  <a:schemeClr val="tx1"/>
                </a:solidFill>
                <a:latin typeface="+mn-lt"/>
              </a:defRPr>
            </a:lvl4pPr>
            <a:lvl5pPr marL="1614488" indent="-18097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5pPr>
            <a:lvl6pPr marL="20716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6pPr>
            <a:lvl7pPr marL="25288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7pPr>
            <a:lvl8pPr marL="29860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8pPr>
            <a:lvl9pPr marL="34432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sz="1800" kern="0" dirty="0" smtClean="0"/>
              <a:t>A </a:t>
            </a:r>
            <a:r>
              <a:rPr lang="en-US" sz="1800" b="1" kern="0" dirty="0" smtClean="0"/>
              <a:t>DRVCC indication</a:t>
            </a:r>
            <a:r>
              <a:rPr lang="en-US" sz="1800" kern="0" dirty="0" smtClean="0"/>
              <a:t> from the UE is required in order to make the MSC aware of the DRVCC handover at an early stage of the setup procedure</a:t>
            </a:r>
          </a:p>
          <a:p>
            <a:pPr lvl="1"/>
            <a:endParaRPr lang="en-US" sz="1000" kern="0" dirty="0" smtClean="0"/>
          </a:p>
          <a:p>
            <a:r>
              <a:rPr lang="en-US" sz="1800" kern="0" dirty="0" smtClean="0"/>
              <a:t>Enabler for similar behavior for DRVCC as for legacy CS handovers and SRVCC:</a:t>
            </a:r>
          </a:p>
          <a:p>
            <a:pPr lvl="1"/>
            <a:r>
              <a:rPr lang="en-US" sz="1400" kern="0" dirty="0" smtClean="0"/>
              <a:t>Required for skipping </a:t>
            </a:r>
            <a:r>
              <a:rPr lang="en-US" sz="1400" kern="0" dirty="0"/>
              <a:t>redundant authentication and IMEI fetch/check procedures (~1s faster call/handover setup time</a:t>
            </a:r>
            <a:r>
              <a:rPr lang="en-US" sz="1400" kern="0" dirty="0" smtClean="0"/>
              <a:t>)</a:t>
            </a:r>
          </a:p>
          <a:p>
            <a:pPr lvl="1"/>
            <a:r>
              <a:rPr lang="en-US" sz="1400" kern="0" dirty="0"/>
              <a:t>The DRVCC unique Session Transfer Number </a:t>
            </a:r>
            <a:r>
              <a:rPr lang="en-US" sz="1400" kern="0" dirty="0" smtClean="0"/>
              <a:t>(STN) that </a:t>
            </a:r>
            <a:r>
              <a:rPr lang="en-US" sz="1400" kern="0" dirty="0"/>
              <a:t>is provided in the Setup message </a:t>
            </a:r>
            <a:r>
              <a:rPr lang="en-US" sz="1400" kern="0" dirty="0" smtClean="0"/>
              <a:t>comes too late in the procedure</a:t>
            </a:r>
            <a:endParaRPr lang="en-US" sz="1400" kern="0" dirty="0"/>
          </a:p>
          <a:p>
            <a:pPr lvl="1"/>
            <a:r>
              <a:rPr lang="en-US" sz="1400" kern="0" dirty="0" smtClean="0"/>
              <a:t>Also simplifying MSC implementation for DRVCC statistics, charging support and priority handling</a:t>
            </a:r>
          </a:p>
          <a:p>
            <a:pPr lvl="1"/>
            <a:endParaRPr lang="en-US" sz="1400" kern="0" dirty="0" smtClean="0"/>
          </a:p>
          <a:p>
            <a:r>
              <a:rPr lang="en-US" sz="1800" kern="0" dirty="0" smtClean="0"/>
              <a:t>Proposed solution:</a:t>
            </a:r>
          </a:p>
          <a:p>
            <a:pPr lvl="1"/>
            <a:r>
              <a:rPr lang="en-US" sz="1400" kern="0" dirty="0"/>
              <a:t>New Additional update parameter “</a:t>
            </a:r>
            <a:r>
              <a:rPr lang="en-US" sz="1400" kern="0" dirty="0">
                <a:solidFill>
                  <a:srgbClr val="0000FF"/>
                </a:solidFill>
              </a:rPr>
              <a:t>DRVCC</a:t>
            </a:r>
            <a:r>
              <a:rPr lang="en-US" sz="1400" kern="0" dirty="0" smtClean="0"/>
              <a:t>” in the </a:t>
            </a:r>
            <a:r>
              <a:rPr lang="en-US" sz="1400" i="1" kern="0" dirty="0" smtClean="0"/>
              <a:t>CM Service Request</a:t>
            </a:r>
            <a:r>
              <a:rPr lang="en-US" sz="1400" kern="0" dirty="0" smtClean="0"/>
              <a:t> and </a:t>
            </a:r>
            <a:r>
              <a:rPr lang="en-US" sz="1400" i="1" kern="0" dirty="0" smtClean="0"/>
              <a:t>Location Area Update Request</a:t>
            </a:r>
            <a:r>
              <a:rPr lang="en-US" sz="1400" kern="0" dirty="0" smtClean="0"/>
              <a:t> messages</a:t>
            </a:r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77386340"/>
              </p:ext>
            </p:extLst>
          </p:nvPr>
        </p:nvGraphicFramePr>
        <p:xfrm>
          <a:off x="7049836" y="2222818"/>
          <a:ext cx="4839556" cy="502023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450215"/>
                <a:gridCol w="450215"/>
                <a:gridCol w="450215"/>
                <a:gridCol w="450215"/>
                <a:gridCol w="512024"/>
                <a:gridCol w="512024"/>
                <a:gridCol w="512024"/>
                <a:gridCol w="512024"/>
                <a:gridCol w="990600"/>
              </a:tblGrid>
              <a:tr h="197223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</a:rPr>
                        <a:t>8</a:t>
                      </a:r>
                      <a:endParaRPr lang="sv-SE" sz="900" b="1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177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</a:rPr>
                        <a:t>7</a:t>
                      </a:r>
                      <a:endParaRPr lang="sv-SE" sz="900" b="1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177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</a:rPr>
                        <a:t>6</a:t>
                      </a:r>
                      <a:endParaRPr lang="sv-SE" sz="900" b="1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177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</a:rPr>
                        <a:t>5</a:t>
                      </a:r>
                      <a:endParaRPr lang="sv-SE" sz="900" b="1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177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</a:rPr>
                        <a:t>4</a:t>
                      </a:r>
                      <a:endParaRPr lang="sv-SE" sz="900" b="1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177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</a:rPr>
                        <a:t>3</a:t>
                      </a:r>
                      <a:endParaRPr lang="sv-SE" sz="900" b="1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177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000" b="1">
                          <a:effectLst/>
                        </a:rPr>
                        <a:t>2</a:t>
                      </a:r>
                      <a:endParaRPr lang="sv-SE" sz="900" b="1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177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</a:rPr>
                        <a:t>1</a:t>
                      </a:r>
                      <a:endParaRPr lang="sv-SE" sz="900" b="1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177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 </a:t>
                      </a:r>
                      <a:endParaRPr lang="sv-SE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177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0">
                <a:tc gridSpan="4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Additional update parameters</a:t>
                      </a:r>
                      <a:endParaRPr lang="sv-SE" sz="900" dirty="0">
                        <a:effectLst/>
                      </a:endParaRP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IEI</a:t>
                      </a:r>
                      <a:endParaRPr lang="sv-SE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177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 </a:t>
                      </a:r>
                      <a:endParaRPr lang="sv-SE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177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000" b="1" dirty="0" smtClean="0">
                          <a:solidFill>
                            <a:srgbClr val="0000FF"/>
                          </a:solidFill>
                          <a:effectLst/>
                        </a:rPr>
                        <a:t>DR</a:t>
                      </a:r>
                      <a:br>
                        <a:rPr lang="en-US" sz="1000" b="1" dirty="0" smtClean="0">
                          <a:solidFill>
                            <a:srgbClr val="0000FF"/>
                          </a:solidFill>
                          <a:effectLst/>
                        </a:rPr>
                      </a:br>
                      <a:r>
                        <a:rPr lang="en-US" sz="1000" b="1" dirty="0" smtClean="0">
                          <a:solidFill>
                            <a:srgbClr val="0000FF"/>
                          </a:solidFill>
                          <a:effectLst/>
                        </a:rPr>
                        <a:t>VCC</a:t>
                      </a:r>
                      <a:endParaRPr lang="sv-SE" sz="900" b="1" dirty="0">
                        <a:solidFill>
                          <a:srgbClr val="0000FF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177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CS</a:t>
                      </a:r>
                      <a:br>
                        <a:rPr lang="en-US" sz="1000" dirty="0">
                          <a:effectLst/>
                        </a:rPr>
                      </a:br>
                      <a:r>
                        <a:rPr lang="en-US" sz="1000" dirty="0">
                          <a:effectLst/>
                        </a:rPr>
                        <a:t>MO</a:t>
                      </a:r>
                      <a:endParaRPr lang="sv-SE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177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CS</a:t>
                      </a:r>
                      <a:br>
                        <a:rPr lang="en-US" sz="1000" dirty="0">
                          <a:effectLst/>
                        </a:rPr>
                      </a:br>
                      <a:r>
                        <a:rPr lang="en-US" sz="1000" dirty="0">
                          <a:effectLst/>
                        </a:rPr>
                        <a:t>MT</a:t>
                      </a:r>
                      <a:endParaRPr lang="sv-SE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177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effectLst/>
                        </a:rPr>
                        <a:t> octet </a:t>
                      </a:r>
                      <a:r>
                        <a:rPr lang="en-US" sz="1000" dirty="0">
                          <a:effectLst/>
                        </a:rPr>
                        <a:t>1</a:t>
                      </a:r>
                      <a:endParaRPr lang="sv-SE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177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9" name="Rectangle 8"/>
          <p:cNvSpPr/>
          <p:nvPr/>
        </p:nvSpPr>
        <p:spPr>
          <a:xfrm>
            <a:off x="7049836" y="2798677"/>
            <a:ext cx="4148893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 hangingPunct="0"/>
            <a:r>
              <a:rPr lang="en-US" sz="1000" b="1" i="1" dirty="0"/>
              <a:t>Figure 10.5.84d/3GPP TS 24.008: Additional update parameters </a:t>
            </a:r>
            <a:r>
              <a:rPr lang="en-US" sz="1000" b="1" i="1" dirty="0" smtClean="0"/>
              <a:t>IE</a:t>
            </a:r>
            <a:endParaRPr lang="sv-SE" sz="1000" b="1" i="1" dirty="0"/>
          </a:p>
        </p:txBody>
      </p:sp>
      <p:sp>
        <p:nvSpPr>
          <p:cNvPr id="11" name="Rectangle 10"/>
          <p:cNvSpPr/>
          <p:nvPr/>
        </p:nvSpPr>
        <p:spPr>
          <a:xfrm>
            <a:off x="6827748" y="1761772"/>
            <a:ext cx="446622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 hangingPunct="0"/>
            <a:r>
              <a:rPr lang="en-US" sz="1400" b="1" dirty="0" smtClean="0"/>
              <a:t>DRVCC indication in additional update parameters</a:t>
            </a:r>
            <a:endParaRPr lang="sv-SE" sz="1400" b="1" dirty="0"/>
          </a:p>
        </p:txBody>
      </p:sp>
      <p:sp>
        <p:nvSpPr>
          <p:cNvPr id="8" name="Rectangle 7"/>
          <p:cNvSpPr/>
          <p:nvPr/>
        </p:nvSpPr>
        <p:spPr>
          <a:xfrm>
            <a:off x="7146127" y="3564887"/>
            <a:ext cx="4261558" cy="16312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hangingPunct="0"/>
            <a:r>
              <a:rPr lang="en-US" sz="1000" b="1" dirty="0" smtClean="0"/>
              <a:t>MSC procedure with DRVCC indicator and STN:</a:t>
            </a:r>
          </a:p>
          <a:p>
            <a:pPr algn="l" hangingPunct="0"/>
            <a:endParaRPr lang="en-US" sz="1000" dirty="0"/>
          </a:p>
          <a:p>
            <a:pPr marL="268288" indent="-268288" algn="l" hangingPunct="0"/>
            <a:r>
              <a:rPr lang="en-US" sz="1000" dirty="0" smtClean="0"/>
              <a:t>1)	If DRVCC indication received in CM Service Request then skip authentication </a:t>
            </a:r>
            <a:r>
              <a:rPr lang="en-US" sz="1000" dirty="0"/>
              <a:t>and IMEI </a:t>
            </a:r>
            <a:r>
              <a:rPr lang="en-US" sz="1000" dirty="0" smtClean="0"/>
              <a:t>fetch/check</a:t>
            </a:r>
            <a:br>
              <a:rPr lang="en-US" sz="1000" dirty="0" smtClean="0"/>
            </a:br>
            <a:endParaRPr lang="en-US" sz="1000" dirty="0" smtClean="0"/>
          </a:p>
          <a:p>
            <a:pPr marL="268288" indent="-268288" algn="l" hangingPunct="0"/>
            <a:r>
              <a:rPr lang="en-US" sz="1000" dirty="0" smtClean="0"/>
              <a:t>2a)	If known STN received in Setup then continue call setup with safe skipping of authentication and IMEI/ fetch/check</a:t>
            </a:r>
          </a:p>
          <a:p>
            <a:pPr algn="l" hangingPunct="0"/>
            <a:endParaRPr lang="en-US" sz="1000" dirty="0" smtClean="0"/>
          </a:p>
          <a:p>
            <a:pPr marL="268288" indent="-268288" algn="l" hangingPunct="0"/>
            <a:r>
              <a:rPr lang="en-US" sz="1000" dirty="0" smtClean="0"/>
              <a:t>2b)	If known STN </a:t>
            </a:r>
            <a:r>
              <a:rPr lang="en-US" sz="1000" u="sng" dirty="0" smtClean="0"/>
              <a:t>not</a:t>
            </a:r>
            <a:r>
              <a:rPr lang="en-US" sz="1000" dirty="0" smtClean="0"/>
              <a:t> received </a:t>
            </a:r>
            <a:r>
              <a:rPr lang="en-US" sz="1000" dirty="0"/>
              <a:t>in Setup then </a:t>
            </a:r>
            <a:r>
              <a:rPr lang="en-US" sz="1000" dirty="0" smtClean="0"/>
              <a:t>reject call (DRVCC attempt without MNO’s permission)</a:t>
            </a:r>
            <a:endParaRPr lang="sv-SE" sz="1000" dirty="0"/>
          </a:p>
        </p:txBody>
      </p:sp>
    </p:spTree>
    <p:extLst>
      <p:ext uri="{BB962C8B-B14F-4D97-AF65-F5344CB8AC3E}">
        <p14:creationId xmlns:p14="http://schemas.microsoft.com/office/powerpoint/2010/main" val="6829506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Logo_ChapterSlide_Wide"/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175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YPE" val="TitlePage"/>
</p:tagLst>
</file>

<file path=ppt/theme/theme1.xml><?xml version="1.0" encoding="utf-8"?>
<a:theme xmlns:a="http://schemas.openxmlformats.org/drawingml/2006/main" name="PresentationTemplate2011">
  <a:themeElements>
    <a:clrScheme name="Landscape2009 1">
      <a:dk1>
        <a:srgbClr val="58585A"/>
      </a:dk1>
      <a:lt1>
        <a:srgbClr val="FFFFFF"/>
      </a:lt1>
      <a:dk2>
        <a:srgbClr val="00285E"/>
      </a:dk2>
      <a:lt2>
        <a:srgbClr val="B1B3B4"/>
      </a:lt2>
      <a:accent1>
        <a:srgbClr val="89BA17"/>
      </a:accent1>
      <a:accent2>
        <a:srgbClr val="F08A00"/>
      </a:accent2>
      <a:accent3>
        <a:srgbClr val="FFFFFF"/>
      </a:accent3>
      <a:accent4>
        <a:srgbClr val="4A4A4C"/>
      </a:accent4>
      <a:accent5>
        <a:srgbClr val="C4D9AB"/>
      </a:accent5>
      <a:accent6>
        <a:srgbClr val="D97D00"/>
      </a:accent6>
      <a:hlink>
        <a:srgbClr val="00A9D4"/>
      </a:hlink>
      <a:folHlink>
        <a:srgbClr val="00625F"/>
      </a:folHlink>
    </a:clrScheme>
    <a:fontScheme name="Landscape2009">
      <a:majorFont>
        <a:latin typeface="Ericsson Capital TT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72000" tIns="45720" rIns="7200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72000" tIns="45720" rIns="7200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Landscape2009 1">
        <a:dk1>
          <a:srgbClr val="58585A"/>
        </a:dk1>
        <a:lt1>
          <a:srgbClr val="FFFFFF"/>
        </a:lt1>
        <a:dk2>
          <a:srgbClr val="00285E"/>
        </a:dk2>
        <a:lt2>
          <a:srgbClr val="B1B3B4"/>
        </a:lt2>
        <a:accent1>
          <a:srgbClr val="89BA17"/>
        </a:accent1>
        <a:accent2>
          <a:srgbClr val="F08A00"/>
        </a:accent2>
        <a:accent3>
          <a:srgbClr val="FFFFFF"/>
        </a:accent3>
        <a:accent4>
          <a:srgbClr val="4A4A4C"/>
        </a:accent4>
        <a:accent5>
          <a:srgbClr val="C4D9AB"/>
        </a:accent5>
        <a:accent6>
          <a:srgbClr val="D97D00"/>
        </a:accent6>
        <a:hlink>
          <a:srgbClr val="00A9D4"/>
        </a:hlink>
        <a:folHlink>
          <a:srgbClr val="00625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PresentationTemplate2011">
  <a:themeElements>
    <a:clrScheme name="Landscape2009 1">
      <a:dk1>
        <a:srgbClr val="58585A"/>
      </a:dk1>
      <a:lt1>
        <a:srgbClr val="FFFFFF"/>
      </a:lt1>
      <a:dk2>
        <a:srgbClr val="00285E"/>
      </a:dk2>
      <a:lt2>
        <a:srgbClr val="B1B3B4"/>
      </a:lt2>
      <a:accent1>
        <a:srgbClr val="89BA17"/>
      </a:accent1>
      <a:accent2>
        <a:srgbClr val="F08A00"/>
      </a:accent2>
      <a:accent3>
        <a:srgbClr val="FFFFFF"/>
      </a:accent3>
      <a:accent4>
        <a:srgbClr val="4A4A4C"/>
      </a:accent4>
      <a:accent5>
        <a:srgbClr val="C4D9AB"/>
      </a:accent5>
      <a:accent6>
        <a:srgbClr val="D97D00"/>
      </a:accent6>
      <a:hlink>
        <a:srgbClr val="00A9D4"/>
      </a:hlink>
      <a:folHlink>
        <a:srgbClr val="00625F"/>
      </a:folHlink>
    </a:clrScheme>
    <a:fontScheme name="Landscape2009">
      <a:majorFont>
        <a:latin typeface="Ericsson Capital TT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72000" tIns="45720" rIns="7200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72000" tIns="45720" rIns="7200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Landscape2009 1">
        <a:dk1>
          <a:srgbClr val="58585A"/>
        </a:dk1>
        <a:lt1>
          <a:srgbClr val="FFFFFF"/>
        </a:lt1>
        <a:dk2>
          <a:srgbClr val="00285E"/>
        </a:dk2>
        <a:lt2>
          <a:srgbClr val="B1B3B4"/>
        </a:lt2>
        <a:accent1>
          <a:srgbClr val="89BA17"/>
        </a:accent1>
        <a:accent2>
          <a:srgbClr val="F08A00"/>
        </a:accent2>
        <a:accent3>
          <a:srgbClr val="FFFFFF"/>
        </a:accent3>
        <a:accent4>
          <a:srgbClr val="4A4A4C"/>
        </a:accent4>
        <a:accent5>
          <a:srgbClr val="C4D9AB"/>
        </a:accent5>
        <a:accent6>
          <a:srgbClr val="D97D00"/>
        </a:accent6>
        <a:hlink>
          <a:srgbClr val="00A9D4"/>
        </a:hlink>
        <a:folHlink>
          <a:srgbClr val="00625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-t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-t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21004</TotalTime>
  <Words>553</Words>
  <Application>Microsoft Office PowerPoint</Application>
  <PresentationFormat>Custom</PresentationFormat>
  <Paragraphs>168</Paragraphs>
  <Slides>6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6</vt:i4>
      </vt:variant>
    </vt:vector>
  </HeadingPairs>
  <TitlesOfParts>
    <vt:vector size="12" baseType="lpstr">
      <vt:lpstr>Arial</vt:lpstr>
      <vt:lpstr>Wingdings</vt:lpstr>
      <vt:lpstr>Times New Roman</vt:lpstr>
      <vt:lpstr>Ericsson Capital TT</vt:lpstr>
      <vt:lpstr>PresentationTemplate2011</vt:lpstr>
      <vt:lpstr>1_PresentationTemplate2011</vt:lpstr>
      <vt:lpstr>Dual radio Voice Call Continuity (DRVCC)</vt:lpstr>
      <vt:lpstr>Dual Radio voice Call continuity (DRVCC)</vt:lpstr>
      <vt:lpstr>MSC Enhanced for DRVCC Faster setup time</vt:lpstr>
      <vt:lpstr>MSC Enhanced for DRVCC Priority handling</vt:lpstr>
      <vt:lpstr>Change Request DRVCC indication in TS 24.008 Rel 13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DRVCC for Vodafone PRM</dc:title>
  <dc:subject>Service Continuity Value Package for MSC R2</dc:subject>
  <dc:creator>EAB/IKX/I Sven Gemski</dc:creator>
  <dc:description>Rev A</dc:description>
  <cp:lastModifiedBy>J Axell before Osaka</cp:lastModifiedBy>
  <cp:revision>915</cp:revision>
  <cp:lastPrinted>2015-10-01T07:17:08Z</cp:lastPrinted>
  <dcterms:created xsi:type="dcterms:W3CDTF">2011-05-24T09:22:48Z</dcterms:created>
  <dcterms:modified xsi:type="dcterms:W3CDTF">2016-05-16T12:09:45Z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DocumentType">
    <vt:lpwstr>Presentation2011</vt:lpwstr>
  </property>
  <property fmtid="{D5CDD505-2E9C-101B-9397-08002B2CF9AE}" pid="3" name="TemplateName">
    <vt:lpwstr>CXC 173 2731/11</vt:lpwstr>
  </property>
  <property fmtid="{D5CDD505-2E9C-101B-9397-08002B2CF9AE}" pid="4" name="TemplateVersion">
    <vt:lpwstr>R1A</vt:lpwstr>
  </property>
  <property fmtid="{D5CDD505-2E9C-101B-9397-08002B2CF9AE}" pid="5" name="EmbeddedFonts">
    <vt:bool>true</vt:bool>
  </property>
  <property fmtid="{D5CDD505-2E9C-101B-9397-08002B2CF9AE}" pid="6" name="FooterType">
    <vt:lpwstr>PresTemp</vt:lpwstr>
  </property>
  <property fmtid="{D5CDD505-2E9C-101B-9397-08002B2CF9AE}" pid="7" name="UsedFont">
    <vt:lpwstr>Ericsson Capital TT</vt:lpwstr>
  </property>
  <property fmtid="{D5CDD505-2E9C-101B-9397-08002B2CF9AE}" pid="8" name="x">
    <vt:lpwstr>1</vt:lpwstr>
  </property>
  <property fmtid="{D5CDD505-2E9C-101B-9397-08002B2CF9AE}" pid="9" name="White">
    <vt:bool>true</vt:bool>
  </property>
  <property fmtid="{D5CDD505-2E9C-101B-9397-08002B2CF9AE}" pid="10" name="chkMetaData">
    <vt:bool>false</vt:bool>
  </property>
  <property fmtid="{D5CDD505-2E9C-101B-9397-08002B2CF9AE}" pid="11" name="chkTaglines">
    <vt:bool>false</vt:bool>
  </property>
  <property fmtid="{D5CDD505-2E9C-101B-9397-08002B2CF9AE}" pid="12" name="SecurityClass">
    <vt:lpwstr>Ericsson Internal</vt:lpwstr>
  </property>
  <property fmtid="{D5CDD505-2E9C-101B-9397-08002B2CF9AE}" pid="13" name="txtConfLabel">
    <vt:lpwstr>Commercial in confidence</vt:lpwstr>
  </property>
  <property fmtid="{D5CDD505-2E9C-101B-9397-08002B2CF9AE}" pid="14" name="optUseConfClass">
    <vt:bool>false</vt:bool>
  </property>
  <property fmtid="{D5CDD505-2E9C-101B-9397-08002B2CF9AE}" pid="15" name="optUseConfLabel">
    <vt:bool>true</vt:bool>
  </property>
  <property fmtid="{D5CDD505-2E9C-101B-9397-08002B2CF9AE}" pid="16" name="optFooterCVLDocNo">
    <vt:bool>true</vt:bool>
  </property>
  <property fmtid="{D5CDD505-2E9C-101B-9397-08002B2CF9AE}" pid="17" name="optFooterCVLCopyright">
    <vt:bool>false</vt:bool>
  </property>
  <property fmtid="{D5CDD505-2E9C-101B-9397-08002B2CF9AE}" pid="18" name="optEnterText1">
    <vt:bool>false</vt:bool>
  </property>
  <property fmtid="{D5CDD505-2E9C-101B-9397-08002B2CF9AE}" pid="19" name="optFooterCVLConfLabel">
    <vt:bool>true</vt:bool>
  </property>
  <property fmtid="{D5CDD505-2E9C-101B-9397-08002B2CF9AE}" pid="20" name="optEnterText2">
    <vt:bool>false</vt:bool>
  </property>
  <property fmtid="{D5CDD505-2E9C-101B-9397-08002B2CF9AE}" pid="21" name="optFooterCVLTitle">
    <vt:bool>false</vt:bool>
  </property>
  <property fmtid="{D5CDD505-2E9C-101B-9397-08002B2CF9AE}" pid="22" name="optFooterCVLPrep">
    <vt:bool>false</vt:bool>
  </property>
  <property fmtid="{D5CDD505-2E9C-101B-9397-08002B2CF9AE}" pid="23" name="optEnterText3">
    <vt:bool>true</vt:bool>
  </property>
  <property fmtid="{D5CDD505-2E9C-101B-9397-08002B2CF9AE}" pid="24" name="optFooterCVLDate">
    <vt:bool>false</vt:bool>
  </property>
  <property fmtid="{D5CDD505-2E9C-101B-9397-08002B2CF9AE}" pid="25" name="optEnterText4">
    <vt:bool>true</vt:bool>
  </property>
  <property fmtid="{D5CDD505-2E9C-101B-9397-08002B2CF9AE}" pid="26" name="LeftFooterField">
    <vt:lpwstr/>
  </property>
  <property fmtid="{D5CDD505-2E9C-101B-9397-08002B2CF9AE}" pid="27" name="MiddleFooterField">
    <vt:lpwstr>Commercial in confidence</vt:lpwstr>
  </property>
  <property fmtid="{D5CDD505-2E9C-101B-9397-08002B2CF9AE}" pid="28" name="RightFooterField">
    <vt:lpwstr/>
  </property>
  <property fmtid="{D5CDD505-2E9C-101B-9397-08002B2CF9AE}" pid="29" name="RightFooterField2">
    <vt:lpwstr/>
  </property>
  <property fmtid="{D5CDD505-2E9C-101B-9397-08002B2CF9AE}" pid="30" name="TotalNumb">
    <vt:bool>false</vt:bool>
  </property>
  <property fmtid="{D5CDD505-2E9C-101B-9397-08002B2CF9AE}" pid="31" name="Pages">
    <vt:bool>true</vt:bool>
  </property>
  <property fmtid="{D5CDD505-2E9C-101B-9397-08002B2CF9AE}" pid="32" name="DocumentType2">
    <vt:lpwstr>Presentation2011</vt:lpwstr>
  </property>
  <property fmtid="{D5CDD505-2E9C-101B-9397-08002B2CF9AE}" pid="33" name="TemplateName2">
    <vt:lpwstr>CXC 173 2731/11</vt:lpwstr>
  </property>
  <property fmtid="{D5CDD505-2E9C-101B-9397-08002B2CF9AE}" pid="34" name="TemplateVersion2">
    <vt:lpwstr>R1A</vt:lpwstr>
  </property>
  <property fmtid="{D5CDD505-2E9C-101B-9397-08002B2CF9AE}" pid="35" name="PackageNo">
    <vt:lpwstr>LXA 119 603</vt:lpwstr>
  </property>
  <property fmtid="{D5CDD505-2E9C-101B-9397-08002B2CF9AE}" pid="36" name="PackageVersion">
    <vt:lpwstr>R4A</vt:lpwstr>
  </property>
  <property fmtid="{D5CDD505-2E9C-101B-9397-08002B2CF9AE}" pid="37" name="Prepared">
    <vt:lpwstr>EAB/IKX/I Sven Gemski</vt:lpwstr>
  </property>
  <property fmtid="{D5CDD505-2E9C-101B-9397-08002B2CF9AE}" pid="38" name="ApprovedBy">
    <vt:lpwstr/>
  </property>
  <property fmtid="{D5CDD505-2E9C-101B-9397-08002B2CF9AE}" pid="39" name="DocNo">
    <vt:lpwstr/>
  </property>
  <property fmtid="{D5CDD505-2E9C-101B-9397-08002B2CF9AE}" pid="40" name="Checked">
    <vt:lpwstr/>
  </property>
  <property fmtid="{D5CDD505-2E9C-101B-9397-08002B2CF9AE}" pid="41" name="Revision">
    <vt:lpwstr>A</vt:lpwstr>
  </property>
  <property fmtid="{D5CDD505-2E9C-101B-9397-08002B2CF9AE}" pid="42" name="DocName">
    <vt:lpwstr>COMMERCIAL PRESENTAT</vt:lpwstr>
  </property>
  <property fmtid="{D5CDD505-2E9C-101B-9397-08002B2CF9AE}" pid="43" name="Title">
    <vt:lpwstr>DRVCC for Vodafone PRM</vt:lpwstr>
  </property>
  <property fmtid="{D5CDD505-2E9C-101B-9397-08002B2CF9AE}" pid="44" name="Date">
    <vt:lpwstr>2016-02-16</vt:lpwstr>
  </property>
  <property fmtid="{D5CDD505-2E9C-101B-9397-08002B2CF9AE}" pid="45" name="Reference">
    <vt:lpwstr/>
  </property>
  <property fmtid="{D5CDD505-2E9C-101B-9397-08002B2CF9AE}" pid="46" name="Keyword">
    <vt:lpwstr/>
  </property>
  <property fmtid="{D5CDD505-2E9C-101B-9397-08002B2CF9AE}" pid="47" name="UpdateProcess">
    <vt:lpwstr>End</vt:lpwstr>
  </property>
  <property fmtid="{D5CDD505-2E9C-101B-9397-08002B2CF9AE}" pid="48" name="TaxKeywordTaxHTField">
    <vt:lpwstr/>
  </property>
  <property fmtid="{D5CDD505-2E9C-101B-9397-08002B2CF9AE}" pid="49" name="EriCOLLCategory">
    <vt:lpwstr/>
  </property>
  <property fmtid="{D5CDD505-2E9C-101B-9397-08002B2CF9AE}" pid="50" name="EriCOLLOrganizationUnit">
    <vt:lpwstr/>
  </property>
  <property fmtid="{D5CDD505-2E9C-101B-9397-08002B2CF9AE}" pid="51" name="EriCOLLProjects">
    <vt:lpwstr/>
  </property>
  <property fmtid="{D5CDD505-2E9C-101B-9397-08002B2CF9AE}" pid="52" name="EriCOLLCompetence">
    <vt:lpwstr/>
  </property>
  <property fmtid="{D5CDD505-2E9C-101B-9397-08002B2CF9AE}" pid="53" name="Prepared.">
    <vt:lpwstr/>
  </property>
  <property fmtid="{D5CDD505-2E9C-101B-9397-08002B2CF9AE}" pid="54" name="AbstractOrSummary.">
    <vt:lpwstr/>
  </property>
  <property fmtid="{D5CDD505-2E9C-101B-9397-08002B2CF9AE}" pid="55" name="TaxKeyword">
    <vt:lpwstr/>
  </property>
  <property fmtid="{D5CDD505-2E9C-101B-9397-08002B2CF9AE}" pid="56" name="EriCOLLProcess">
    <vt:lpwstr/>
  </property>
  <property fmtid="{D5CDD505-2E9C-101B-9397-08002B2CF9AE}" pid="57" name="EriCOLLProjectsTaxHTField0">
    <vt:lpwstr/>
  </property>
  <property fmtid="{D5CDD505-2E9C-101B-9397-08002B2CF9AE}" pid="58" name="EriCOLLDate.">
    <vt:lpwstr/>
  </property>
  <property fmtid="{D5CDD505-2E9C-101B-9397-08002B2CF9AE}" pid="59" name="EriCOLLCategoryTaxHTField0">
    <vt:lpwstr/>
  </property>
  <property fmtid="{D5CDD505-2E9C-101B-9397-08002B2CF9AE}" pid="60" name="EriCOLLOrganizationUnitTaxHTField0">
    <vt:lpwstr/>
  </property>
  <property fmtid="{D5CDD505-2E9C-101B-9397-08002B2CF9AE}" pid="61" name="EriCOLLCompetenceTaxHTField0">
    <vt:lpwstr/>
  </property>
  <property fmtid="{D5CDD505-2E9C-101B-9397-08002B2CF9AE}" pid="62" name="EriCOLLProducts">
    <vt:lpwstr/>
  </property>
  <property fmtid="{D5CDD505-2E9C-101B-9397-08002B2CF9AE}" pid="63" name="EriCOLLCountryTaxHTField0">
    <vt:lpwstr/>
  </property>
  <property fmtid="{D5CDD505-2E9C-101B-9397-08002B2CF9AE}" pid="64" name="EriCOLLCountry">
    <vt:lpwstr/>
  </property>
  <property fmtid="{D5CDD505-2E9C-101B-9397-08002B2CF9AE}" pid="65" name="EriCOLLProcessTaxHTField0">
    <vt:lpwstr/>
  </property>
  <property fmtid="{D5CDD505-2E9C-101B-9397-08002B2CF9AE}" pid="66" name="EriCOLLProductsTaxHTField0">
    <vt:lpwstr/>
  </property>
  <property fmtid="{D5CDD505-2E9C-101B-9397-08002B2CF9AE}" pid="67" name="TaxCatchAll">
    <vt:lpwstr/>
  </property>
</Properties>
</file>