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95" r:id="rId3"/>
    <p:sldId id="304" r:id="rId4"/>
    <p:sldId id="303" r:id="rId5"/>
    <p:sldId id="296" r:id="rId6"/>
    <p:sldId id="297" r:id="rId7"/>
    <p:sldId id="298" r:id="rId8"/>
    <p:sldId id="305" r:id="rId9"/>
    <p:sldId id="299" r:id="rId10"/>
    <p:sldId id="300" r:id="rId11"/>
    <p:sldId id="301" r:id="rId12"/>
    <p:sldId id="302" r:id="rId13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94686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2_TeliaSonera_Full_R 30m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5" y="5851525"/>
            <a:ext cx="29829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9600" y="2512800"/>
            <a:ext cx="7088400" cy="1752600"/>
          </a:xfrm>
          <a:prstGeom prst="roundRect">
            <a:avLst>
              <a:gd name="adj" fmla="val 7976"/>
            </a:avLst>
          </a:prstGeom>
        </p:spPr>
        <p:txBody>
          <a:bodyPr/>
          <a:lstStyle>
            <a:lvl1pPr marL="0" indent="0" algn="l">
              <a:spcBef>
                <a:spcPts val="288"/>
              </a:spcBef>
              <a:spcAft>
                <a:spcPts val="576"/>
              </a:spcAft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633600" y="151200"/>
            <a:ext cx="7088400" cy="2235600"/>
          </a:xfrm>
        </p:spPr>
        <p:txBody>
          <a:bodyPr anchor="b"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C5613C3-0B65-4BAE-B651-F9B05D8908D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  <p:sp>
        <p:nvSpPr>
          <p:cNvPr id="6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100000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DB9C1-85A0-4F70-B3D2-7C51692B2788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56666857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77597-8CAB-4D1E-B349-93EF1E8CCB0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60664995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D9EEF-956F-454E-8473-C7C476905766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0429319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oundRect">
            <a:avLst>
              <a:gd name="adj" fmla="val 9526"/>
            </a:avLst>
          </a:prstGeom>
        </p:spPr>
        <p:txBody>
          <a:bodyPr anchor="b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144ED-F481-4ADE-A059-7DBD4E056C2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6939320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95684-7E6E-4E6D-970B-A609AEA34BC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634474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659CB-A028-4B1A-9DF0-A1FB2AE7D4F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7664956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51C07-8612-4AE5-B6EB-E4FBDE1FE1C8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4220980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05198-6DB4-4D06-83E8-C34D10B097A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63717636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7A5C4-12AC-402D-B0E8-5E8579FA2B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55067234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33244-2726-4AD7-9239-9A20A55F67F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5520054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urple stream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2213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30188"/>
            <a:ext cx="8399462" cy="1143000"/>
          </a:xfrm>
          <a:prstGeom prst="roundRect">
            <a:avLst>
              <a:gd name="adj" fmla="val 958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49263" y="1600200"/>
            <a:ext cx="8399462" cy="4525963"/>
          </a:xfrm>
          <a:prstGeom prst="roundRect">
            <a:avLst>
              <a:gd name="adj" fmla="val 254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4713" y="6423025"/>
            <a:ext cx="1782762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4938" y="6423025"/>
            <a:ext cx="3984625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8625" y="6423025"/>
            <a:ext cx="449263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F071D1C5-75D5-43FF-A2C0-9DC5A512B95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  <p:pic>
        <p:nvPicPr>
          <p:cNvPr id="1032" name="Picture 10" descr="2_TeliaSonera_Full_R 20mm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6400800"/>
            <a:ext cx="16621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39713" indent="-239713" algn="l" rtl="0" eaLnBrk="1" fontAlgn="base" hangingPunct="1">
        <a:lnSpc>
          <a:spcPct val="95000"/>
        </a:lnSpc>
        <a:spcBef>
          <a:spcPts val="1050"/>
        </a:spcBef>
        <a:spcAft>
          <a:spcPts val="788"/>
        </a:spcAft>
        <a:buClr>
          <a:schemeClr val="accent2"/>
        </a:buClr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00075" indent="-244475" algn="l" rtl="0" eaLnBrk="1" fontAlgn="base" hangingPunct="1">
        <a:lnSpc>
          <a:spcPct val="95000"/>
        </a:lnSpc>
        <a:spcBef>
          <a:spcPct val="0"/>
        </a:spcBef>
        <a:spcAft>
          <a:spcPts val="213"/>
        </a:spcAft>
        <a:buFont typeface="Arial" charset="0"/>
        <a:buChar char="–"/>
        <a:defRPr kern="1200">
          <a:solidFill>
            <a:srgbClr val="6C6F70"/>
          </a:solidFill>
          <a:latin typeface="+mn-lt"/>
          <a:ea typeface="+mn-ea"/>
          <a:cs typeface="+mn-cs"/>
        </a:defRPr>
      </a:lvl2pPr>
      <a:lvl3pPr marL="1036638" indent="-200025" algn="l" rtl="0" eaLnBrk="1" fontAlgn="base" hangingPunct="1">
        <a:lnSpc>
          <a:spcPct val="95000"/>
        </a:lnSpc>
        <a:spcBef>
          <a:spcPts val="163"/>
        </a:spcBef>
        <a:spcAft>
          <a:spcPts val="163"/>
        </a:spcAft>
        <a:buFont typeface="Arial" charset="0"/>
        <a:buChar char="–"/>
        <a:defRPr sz="1400" kern="1200">
          <a:solidFill>
            <a:srgbClr val="6C6F70"/>
          </a:solidFill>
          <a:latin typeface="+mn-lt"/>
          <a:ea typeface="+mn-ea"/>
          <a:cs typeface="+mn-cs"/>
        </a:defRPr>
      </a:lvl3pPr>
      <a:lvl4pPr marL="1474788" indent="-228600" algn="l" rtl="0" eaLnBrk="1" fontAlgn="base" hangingPunct="1">
        <a:lnSpc>
          <a:spcPct val="95000"/>
        </a:lnSpc>
        <a:spcBef>
          <a:spcPts val="163"/>
        </a:spcBef>
        <a:spcAft>
          <a:spcPts val="163"/>
        </a:spcAft>
        <a:buFont typeface="Arial" charset="0"/>
        <a:buChar char="–"/>
        <a:defRPr sz="1400" kern="1200">
          <a:solidFill>
            <a:srgbClr val="6C6F70"/>
          </a:solidFill>
          <a:latin typeface="+mn-lt"/>
          <a:ea typeface="+mn-ea"/>
          <a:cs typeface="+mn-cs"/>
        </a:defRPr>
      </a:lvl4pPr>
      <a:lvl5pPr marL="1843088" indent="-190500" algn="l" rtl="0" eaLnBrk="1" fontAlgn="base" hangingPunct="1">
        <a:lnSpc>
          <a:spcPct val="95000"/>
        </a:lnSpc>
        <a:spcBef>
          <a:spcPts val="163"/>
        </a:spcBef>
        <a:spcAft>
          <a:spcPts val="163"/>
        </a:spcAft>
        <a:buFont typeface="Arial" charset="0"/>
        <a:buChar char="–"/>
        <a:defRPr sz="1400" kern="1200">
          <a:solidFill>
            <a:srgbClr val="6C6F7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9925" y="4268688"/>
            <a:ext cx="7088188" cy="1752600"/>
          </a:xfrm>
        </p:spPr>
        <p:txBody>
          <a:bodyPr rtlCol="0">
            <a:noAutofit/>
          </a:bodyPr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sv-SE" dirty="0" smtClean="0"/>
              <a:t>Nils Böjeryd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633413" y="1265808"/>
            <a:ext cx="7088187" cy="2235200"/>
          </a:xfrm>
        </p:spPr>
        <p:txBody>
          <a:bodyPr/>
          <a:lstStyle/>
          <a:p>
            <a:r>
              <a:rPr lang="sv-SE" altLang="en-US" dirty="0" smtClean="0"/>
              <a:t>SM </a:t>
            </a:r>
            <a:r>
              <a:rPr lang="sv-SE" altLang="en-US" dirty="0" err="1" smtClean="0"/>
              <a:t>backoff</a:t>
            </a:r>
            <a:r>
              <a:rPr lang="sv-SE" altLang="en-US" dirty="0" smtClean="0"/>
              <a:t> – </a:t>
            </a:r>
            <a:r>
              <a:rPr lang="sv-SE" altLang="en-US" dirty="0" err="1" smtClean="0"/>
              <a:t>PDNs</a:t>
            </a:r>
            <a:r>
              <a:rPr lang="sv-SE" altLang="en-US" dirty="0" smtClean="0"/>
              <a:t> and </a:t>
            </a:r>
            <a:r>
              <a:rPr lang="sv-SE" altLang="en-US" dirty="0" err="1" smtClean="0"/>
              <a:t>ePLMNs</a:t>
            </a:r>
            <a:r>
              <a:rPr lang="sv-SE" altLang="en-US" dirty="0" smtClean="0"/>
              <a:t/>
            </a:r>
            <a:br>
              <a:rPr lang="sv-SE" altLang="en-US" dirty="0" smtClean="0"/>
            </a:br>
            <a:r>
              <a:rPr lang="sv-SE" altLang="en-US" dirty="0" smtClean="0"/>
              <a:t>CT1 </a:t>
            </a:r>
            <a:r>
              <a:rPr lang="sv-SE" altLang="en-US" dirty="0" err="1" smtClean="0"/>
              <a:t>discussion</a:t>
            </a:r>
            <a:r>
              <a:rPr lang="sv-SE" altLang="en-US" dirty="0"/>
              <a:t/>
            </a:r>
            <a:br>
              <a:rPr lang="sv-SE" altLang="en-US" dirty="0"/>
            </a:br>
            <a:r>
              <a:rPr lang="sv-SE" altLang="en-US" dirty="0"/>
              <a:t>C1-144358</a:t>
            </a:r>
            <a:endParaRPr lang="sv-SE" altLang="en-US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altLang="en-US" dirty="0" smtClean="0"/>
              <a:t>TeliaSonera </a:t>
            </a:r>
            <a:r>
              <a:rPr lang="sv-SE" altLang="en-US" dirty="0" err="1" smtClean="0"/>
              <a:t>Concerns</a:t>
            </a:r>
            <a:endParaRPr lang="en-US" alt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49263" y="1268413"/>
            <a:ext cx="8399462" cy="4525962"/>
          </a:xfrm>
        </p:spPr>
        <p:txBody>
          <a:bodyPr/>
          <a:lstStyle/>
          <a:p>
            <a:r>
              <a:rPr lang="sv-SE" altLang="en-US" sz="2400" dirty="0" smtClean="0"/>
              <a:t>It is an </a:t>
            </a:r>
            <a:r>
              <a:rPr lang="sv-SE" altLang="en-US" sz="2400" dirty="0" err="1" smtClean="0"/>
              <a:t>incorrect</a:t>
            </a:r>
            <a:r>
              <a:rPr lang="sv-SE" altLang="en-US" sz="2400" dirty="0" smtClean="0"/>
              <a:t> principle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couple</a:t>
            </a:r>
            <a:r>
              <a:rPr lang="sv-SE" altLang="en-US" sz="2400" dirty="0" smtClean="0"/>
              <a:t> the </a:t>
            </a:r>
            <a:r>
              <a:rPr lang="sv-SE" altLang="en-US" sz="2400" dirty="0" err="1" smtClean="0"/>
              <a:t>capabilities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of</a:t>
            </a:r>
            <a:r>
              <a:rPr lang="sv-SE" altLang="en-US" sz="2400" dirty="0" smtClean="0"/>
              <a:t> a PDN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cell re-</a:t>
            </a:r>
            <a:r>
              <a:rPr lang="sv-SE" altLang="en-US" sz="2400" dirty="0" err="1" smtClean="0"/>
              <a:t>selection</a:t>
            </a:r>
            <a:r>
              <a:rPr lang="sv-SE" altLang="en-US" sz="2400" dirty="0" smtClean="0"/>
              <a:t> and </a:t>
            </a:r>
            <a:r>
              <a:rPr lang="sv-SE" altLang="en-US" sz="2400" dirty="0" err="1" smtClean="0"/>
              <a:t>handover</a:t>
            </a:r>
            <a:r>
              <a:rPr lang="sv-SE" altLang="en-US" sz="2400" dirty="0" smtClean="0"/>
              <a:t>, as the </a:t>
            </a:r>
            <a:r>
              <a:rPr lang="sv-SE" altLang="en-US" sz="2400" dirty="0" err="1" smtClean="0"/>
              <a:t>capabilities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of</a:t>
            </a:r>
            <a:r>
              <a:rPr lang="sv-SE" altLang="en-US" sz="2400" dirty="0" smtClean="0"/>
              <a:t> the PDN do not </a:t>
            </a:r>
            <a:r>
              <a:rPr lang="sv-SE" altLang="en-US" sz="2400" dirty="0" err="1" smtClean="0"/>
              <a:t>change</a:t>
            </a:r>
            <a:r>
              <a:rPr lang="sv-SE" altLang="en-US" sz="2400" dirty="0" smtClean="0"/>
              <a:t>.</a:t>
            </a:r>
          </a:p>
          <a:p>
            <a:r>
              <a:rPr lang="sv-SE" altLang="en-US" sz="2400" dirty="0" smtClean="0"/>
              <a:t>It is </a:t>
            </a:r>
            <a:r>
              <a:rPr lang="sv-SE" altLang="en-US" sz="2400" dirty="0" err="1" smtClean="0"/>
              <a:t>incorrect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introduce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behaviour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based</a:t>
            </a:r>
            <a:r>
              <a:rPr lang="sv-SE" altLang="en-US" sz="2400" dirty="0" smtClean="0"/>
              <a:t> on the UE </a:t>
            </a:r>
            <a:r>
              <a:rPr lang="sv-SE" altLang="en-US" sz="2400" dirty="0" err="1" smtClean="0"/>
              <a:t>evaluating</a:t>
            </a:r>
            <a:r>
              <a:rPr lang="sv-SE" altLang="en-US" sz="2400" dirty="0" smtClean="0"/>
              <a:t> PLMN </a:t>
            </a:r>
            <a:r>
              <a:rPr lang="sv-SE" altLang="en-US" sz="2400" dirty="0" err="1" smtClean="0"/>
              <a:t>identity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after</a:t>
            </a:r>
            <a:r>
              <a:rPr lang="sv-SE" altLang="en-US" sz="2400" dirty="0" smtClean="0"/>
              <a:t> cell re-</a:t>
            </a:r>
            <a:r>
              <a:rPr lang="sv-SE" altLang="en-US" sz="2400" dirty="0" err="1" smtClean="0"/>
              <a:t>selection</a:t>
            </a:r>
            <a:r>
              <a:rPr lang="sv-SE" altLang="en-US" sz="2400" dirty="0" smtClean="0"/>
              <a:t> and </a:t>
            </a:r>
            <a:r>
              <a:rPr lang="sv-SE" altLang="en-US" sz="2400" dirty="0" err="1" smtClean="0"/>
              <a:t>handover</a:t>
            </a:r>
            <a:r>
              <a:rPr lang="sv-SE" altLang="en-US" sz="2400" dirty="0" smtClean="0"/>
              <a:t>, as it sets a new </a:t>
            </a:r>
            <a:r>
              <a:rPr lang="sv-SE" altLang="en-US" sz="2400" dirty="0" err="1" smtClean="0"/>
              <a:t>precedence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that</a:t>
            </a:r>
            <a:r>
              <a:rPr lang="sv-SE" altLang="en-US" sz="2400" dirty="0" smtClean="0"/>
              <a:t> puts the system at risk.</a:t>
            </a:r>
          </a:p>
          <a:p>
            <a:r>
              <a:rPr lang="sv-SE" altLang="en-US" sz="2400" dirty="0" smtClean="0"/>
              <a:t>It is an </a:t>
            </a:r>
            <a:r>
              <a:rPr lang="sv-SE" altLang="en-US" sz="2400" dirty="0" err="1" smtClean="0"/>
              <a:t>incorrect</a:t>
            </a:r>
            <a:r>
              <a:rPr lang="sv-SE" altLang="en-US" sz="2400" dirty="0" smtClean="0"/>
              <a:t> principle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remove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legacy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behavior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completely</a:t>
            </a:r>
            <a:r>
              <a:rPr lang="sv-SE" altLang="en-US" sz="2400" dirty="0" smtClean="0"/>
              <a:t> and </a:t>
            </a:r>
            <a:r>
              <a:rPr lang="sv-SE" altLang="en-US" sz="2400" dirty="0" err="1" smtClean="0"/>
              <a:t>replace</a:t>
            </a:r>
            <a:r>
              <a:rPr lang="sv-SE" altLang="en-US" sz="2400" dirty="0" smtClean="0"/>
              <a:t> it </a:t>
            </a:r>
            <a:r>
              <a:rPr lang="sv-SE" altLang="en-US" sz="2400" dirty="0" err="1" smtClean="0"/>
              <a:t>with</a:t>
            </a:r>
            <a:r>
              <a:rPr lang="sv-SE" altLang="en-US" sz="2400" dirty="0" smtClean="0"/>
              <a:t> new </a:t>
            </a:r>
            <a:r>
              <a:rPr lang="sv-SE" altLang="en-US" sz="2400" dirty="0" err="1" smtClean="0"/>
              <a:t>behavior</a:t>
            </a:r>
            <a:r>
              <a:rPr lang="sv-SE" altLang="en-US" sz="2400" dirty="0" smtClean="0"/>
              <a:t>. The </a:t>
            </a:r>
            <a:r>
              <a:rPr lang="sv-SE" altLang="en-US" sz="2400" dirty="0" err="1" smtClean="0"/>
              <a:t>guiding</a:t>
            </a:r>
            <a:r>
              <a:rPr lang="sv-SE" altLang="en-US" sz="2400" dirty="0" smtClean="0"/>
              <a:t> </a:t>
            </a:r>
            <a:r>
              <a:rPr lang="sv-SE" altLang="en-US" sz="2400" dirty="0"/>
              <a:t>principle </a:t>
            </a:r>
            <a:r>
              <a:rPr lang="sv-SE" altLang="en-US" sz="2400" dirty="0" smtClean="0"/>
              <a:t>is </a:t>
            </a:r>
            <a:r>
              <a:rPr lang="sv-SE" altLang="en-US" sz="2400" dirty="0" err="1"/>
              <a:t>that</a:t>
            </a:r>
            <a:r>
              <a:rPr lang="sv-SE" altLang="en-US" sz="2400" dirty="0"/>
              <a:t> </a:t>
            </a:r>
            <a:r>
              <a:rPr lang="sv-SE" altLang="en-US" sz="2400" dirty="0" err="1" smtClean="0"/>
              <a:t>legacy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behaviour</a:t>
            </a:r>
            <a:r>
              <a:rPr lang="sv-SE" altLang="en-US" sz="2400" dirty="0" smtClean="0"/>
              <a:t> is </a:t>
            </a:r>
            <a:r>
              <a:rPr lang="sv-SE" altLang="en-US" sz="2400" dirty="0" err="1" smtClean="0"/>
              <a:t>maintained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when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introducing</a:t>
            </a:r>
            <a:r>
              <a:rPr lang="sv-SE" altLang="en-US" sz="2400" dirty="0" smtClean="0"/>
              <a:t> new </a:t>
            </a:r>
            <a:r>
              <a:rPr lang="sv-SE" altLang="en-US" sz="2400" dirty="0" err="1" smtClean="0"/>
              <a:t>behavior</a:t>
            </a:r>
            <a:r>
              <a:rPr lang="sv-SE" altLang="en-US" sz="2400" dirty="0" smtClean="0"/>
              <a:t>.</a:t>
            </a:r>
            <a:endParaRPr lang="sv-SE" altLang="en-US" sz="2400" dirty="0"/>
          </a:p>
          <a:p>
            <a:endParaRPr lang="sv-SE" altLang="en-US" sz="2000" dirty="0" smtClean="0"/>
          </a:p>
          <a:p>
            <a:endParaRPr lang="sv-SE" altLang="en-US" sz="2400" dirty="0" smtClean="0"/>
          </a:p>
          <a:p>
            <a:endParaRPr lang="sv-SE" altLang="en-US" sz="2400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00228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altLang="en-US" dirty="0" err="1" smtClean="0"/>
              <a:t>Proposal</a:t>
            </a:r>
            <a:endParaRPr lang="en-US" alt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49263" y="1052736"/>
            <a:ext cx="8399462" cy="4525962"/>
          </a:xfrm>
        </p:spPr>
        <p:txBody>
          <a:bodyPr/>
          <a:lstStyle/>
          <a:p>
            <a:r>
              <a:rPr lang="sv-SE" altLang="en-US" sz="2400" dirty="0" err="1" smtClean="0"/>
              <a:t>Although</a:t>
            </a:r>
            <a:r>
              <a:rPr lang="sv-SE" altLang="en-US" sz="2400" dirty="0" smtClean="0"/>
              <a:t> TeliaSonera </a:t>
            </a:r>
            <a:r>
              <a:rPr lang="sv-SE" altLang="en-US" sz="2400" dirty="0" err="1" smtClean="0"/>
              <a:t>fails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understand </a:t>
            </a:r>
            <a:r>
              <a:rPr lang="sv-SE" altLang="en-US" sz="2400" dirty="0" err="1" smtClean="0"/>
              <a:t>why</a:t>
            </a:r>
            <a:r>
              <a:rPr lang="sv-SE" altLang="en-US" sz="2400" dirty="0" smtClean="0"/>
              <a:t> PDN </a:t>
            </a:r>
            <a:r>
              <a:rPr lang="sv-SE" altLang="en-US" sz="2400" dirty="0" err="1" smtClean="0"/>
              <a:t>capabilities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would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change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after</a:t>
            </a:r>
            <a:r>
              <a:rPr lang="sv-SE" altLang="en-US" sz="2400" dirty="0" smtClean="0"/>
              <a:t> cell re-</a:t>
            </a:r>
            <a:r>
              <a:rPr lang="sv-SE" altLang="en-US" sz="2400" dirty="0" err="1" smtClean="0"/>
              <a:t>selection</a:t>
            </a:r>
            <a:r>
              <a:rPr lang="sv-SE" altLang="en-US" sz="2400" dirty="0" smtClean="0"/>
              <a:t>, </a:t>
            </a:r>
            <a:r>
              <a:rPr lang="sv-SE" altLang="en-US" sz="2400" dirty="0" err="1" smtClean="0"/>
              <a:t>we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propose</a:t>
            </a:r>
            <a:r>
              <a:rPr lang="sv-SE" altLang="en-US" sz="2400" dirty="0" smtClean="0"/>
              <a:t>:</a:t>
            </a:r>
          </a:p>
          <a:p>
            <a:pPr lvl="1"/>
            <a:r>
              <a:rPr lang="sv-SE" altLang="en-US" dirty="0" err="1" smtClean="0">
                <a:solidFill>
                  <a:schemeClr val="tx1"/>
                </a:solidFill>
              </a:rPr>
              <a:t>Maintain</a:t>
            </a:r>
            <a:r>
              <a:rPr lang="sv-SE" altLang="en-US" dirty="0" smtClean="0">
                <a:solidFill>
                  <a:schemeClr val="tx1"/>
                </a:solidFill>
              </a:rPr>
              <a:t> the </a:t>
            </a:r>
            <a:r>
              <a:rPr lang="sv-SE" altLang="en-US" dirty="0" err="1" smtClean="0">
                <a:solidFill>
                  <a:schemeClr val="tx1"/>
                </a:solidFill>
              </a:rPr>
              <a:t>legacy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behaviour</a:t>
            </a:r>
            <a:r>
              <a:rPr lang="sv-SE" altLang="en-US" dirty="0" smtClean="0">
                <a:solidFill>
                  <a:schemeClr val="tx1"/>
                </a:solidFill>
              </a:rPr>
              <a:t> as </a:t>
            </a:r>
            <a:r>
              <a:rPr lang="sv-SE" altLang="en-US" dirty="0" err="1" smtClean="0">
                <a:solidFill>
                  <a:schemeClr val="tx1"/>
                </a:solidFill>
              </a:rPr>
              <a:t>one</a:t>
            </a:r>
            <a:r>
              <a:rPr lang="sv-SE" altLang="en-US" dirty="0" smtClean="0">
                <a:solidFill>
                  <a:schemeClr val="tx1"/>
                </a:solidFill>
              </a:rPr>
              <a:t> option, and </a:t>
            </a:r>
            <a:r>
              <a:rPr lang="sv-SE" altLang="en-US" dirty="0" err="1" smtClean="0">
                <a:solidFill>
                  <a:schemeClr val="tx1"/>
                </a:solidFill>
              </a:rPr>
              <a:t>add</a:t>
            </a:r>
            <a:r>
              <a:rPr lang="sv-SE" altLang="en-US" dirty="0" smtClean="0">
                <a:solidFill>
                  <a:schemeClr val="tx1"/>
                </a:solidFill>
              </a:rPr>
              <a:t> the </a:t>
            </a:r>
            <a:r>
              <a:rPr lang="sv-SE" altLang="en-US" dirty="0" err="1" smtClean="0">
                <a:solidFill>
                  <a:schemeClr val="tx1"/>
                </a:solidFill>
              </a:rPr>
              <a:t>behaviour</a:t>
            </a:r>
            <a:r>
              <a:rPr lang="sv-SE" altLang="en-US" dirty="0" smtClean="0">
                <a:solidFill>
                  <a:schemeClr val="tx1"/>
                </a:solidFill>
              </a:rPr>
              <a:t> for </a:t>
            </a:r>
            <a:r>
              <a:rPr lang="sv-SE" altLang="en-US" dirty="0" err="1" smtClean="0">
                <a:solidFill>
                  <a:schemeClr val="tx1"/>
                </a:solidFill>
              </a:rPr>
              <a:t>UEs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to</a:t>
            </a:r>
            <a:r>
              <a:rPr lang="sv-SE" altLang="en-US" dirty="0" smtClean="0">
                <a:solidFill>
                  <a:schemeClr val="tx1"/>
                </a:solidFill>
              </a:rPr>
              <a:t> re-</a:t>
            </a:r>
            <a:r>
              <a:rPr lang="sv-SE" altLang="en-US" dirty="0" err="1" smtClean="0">
                <a:solidFill>
                  <a:schemeClr val="tx1"/>
                </a:solidFill>
              </a:rPr>
              <a:t>evaluate</a:t>
            </a:r>
            <a:r>
              <a:rPr lang="sv-SE" altLang="en-US" dirty="0" smtClean="0">
                <a:solidFill>
                  <a:schemeClr val="tx1"/>
                </a:solidFill>
              </a:rPr>
              <a:t> IP version support </a:t>
            </a:r>
            <a:r>
              <a:rPr lang="sv-SE" altLang="en-US" dirty="0" err="1" smtClean="0">
                <a:solidFill>
                  <a:schemeClr val="tx1"/>
                </a:solidFill>
              </a:rPr>
              <a:t>after</a:t>
            </a:r>
            <a:r>
              <a:rPr lang="sv-SE" altLang="en-US" dirty="0" smtClean="0">
                <a:solidFill>
                  <a:schemeClr val="tx1"/>
                </a:solidFill>
              </a:rPr>
              <a:t> cell re-</a:t>
            </a:r>
            <a:r>
              <a:rPr lang="sv-SE" altLang="en-US" dirty="0" err="1" smtClean="0">
                <a:solidFill>
                  <a:schemeClr val="tx1"/>
                </a:solidFill>
              </a:rPr>
              <a:t>selection</a:t>
            </a:r>
            <a:r>
              <a:rPr lang="sv-SE" altLang="en-US" dirty="0" smtClean="0">
                <a:solidFill>
                  <a:schemeClr val="tx1"/>
                </a:solidFill>
              </a:rPr>
              <a:t>/</a:t>
            </a:r>
            <a:r>
              <a:rPr lang="sv-SE" altLang="en-US" dirty="0" err="1" smtClean="0">
                <a:solidFill>
                  <a:schemeClr val="tx1"/>
                </a:solidFill>
              </a:rPr>
              <a:t>handover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to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ePLMN</a:t>
            </a:r>
            <a:r>
              <a:rPr lang="sv-SE" altLang="en-US" dirty="0" smtClean="0">
                <a:solidFill>
                  <a:schemeClr val="tx1"/>
                </a:solidFill>
              </a:rPr>
              <a:t>.</a:t>
            </a:r>
          </a:p>
          <a:p>
            <a:pPr lvl="1"/>
            <a:r>
              <a:rPr lang="sv-SE" altLang="en-US" dirty="0" smtClean="0">
                <a:solidFill>
                  <a:schemeClr val="tx1"/>
                </a:solidFill>
              </a:rPr>
              <a:t>The choice </a:t>
            </a:r>
            <a:r>
              <a:rPr lang="sv-SE" altLang="en-US" dirty="0" err="1" smtClean="0">
                <a:solidFill>
                  <a:schemeClr val="tx1"/>
                </a:solidFill>
              </a:rPr>
              <a:t>between</a:t>
            </a:r>
            <a:r>
              <a:rPr lang="sv-SE" altLang="en-US" dirty="0" smtClean="0">
                <a:solidFill>
                  <a:schemeClr val="tx1"/>
                </a:solidFill>
              </a:rPr>
              <a:t> the </a:t>
            </a:r>
            <a:r>
              <a:rPr lang="sv-SE" altLang="en-US" dirty="0" err="1" smtClean="0">
                <a:solidFill>
                  <a:schemeClr val="tx1"/>
                </a:solidFill>
              </a:rPr>
              <a:t>two</a:t>
            </a:r>
            <a:r>
              <a:rPr lang="sv-SE" altLang="en-US" dirty="0" smtClean="0">
                <a:solidFill>
                  <a:schemeClr val="tx1"/>
                </a:solidFill>
              </a:rPr>
              <a:t> different </a:t>
            </a:r>
            <a:r>
              <a:rPr lang="sv-SE" altLang="en-US" dirty="0" err="1" smtClean="0">
                <a:solidFill>
                  <a:schemeClr val="tx1"/>
                </a:solidFill>
              </a:rPr>
              <a:t>behaviours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would</a:t>
            </a:r>
            <a:r>
              <a:rPr lang="sv-SE" altLang="en-US" dirty="0" smtClean="0">
                <a:solidFill>
                  <a:schemeClr val="tx1"/>
                </a:solidFill>
              </a:rPr>
              <a:t> be </a:t>
            </a:r>
            <a:r>
              <a:rPr lang="sv-SE" altLang="en-US" dirty="0" err="1" smtClean="0">
                <a:solidFill>
                  <a:schemeClr val="tx1"/>
                </a:solidFill>
              </a:rPr>
              <a:t>controlled</a:t>
            </a:r>
            <a:r>
              <a:rPr lang="sv-SE" altLang="en-US" dirty="0" smtClean="0">
                <a:solidFill>
                  <a:schemeClr val="tx1"/>
                </a:solidFill>
              </a:rPr>
              <a:t> by the RPLMN.</a:t>
            </a:r>
          </a:p>
          <a:p>
            <a:pPr lvl="1"/>
            <a:r>
              <a:rPr lang="sv-SE" altLang="en-US" dirty="0">
                <a:solidFill>
                  <a:schemeClr val="tx1"/>
                </a:solidFill>
              </a:rPr>
              <a:t>The alternatives for the list </a:t>
            </a:r>
            <a:r>
              <a:rPr lang="sv-SE" altLang="en-US" dirty="0" err="1">
                <a:solidFill>
                  <a:schemeClr val="tx1"/>
                </a:solidFill>
              </a:rPr>
              <a:t>of</a:t>
            </a:r>
            <a:r>
              <a:rPr lang="sv-SE" altLang="en-US" dirty="0">
                <a:solidFill>
                  <a:schemeClr val="tx1"/>
                </a:solidFill>
              </a:rPr>
              <a:t> PLMN </a:t>
            </a:r>
            <a:r>
              <a:rPr lang="sv-SE" altLang="en-US" dirty="0" err="1">
                <a:solidFill>
                  <a:schemeClr val="tx1"/>
                </a:solidFill>
              </a:rPr>
              <a:t>where</a:t>
            </a:r>
            <a:r>
              <a:rPr lang="sv-SE" altLang="en-US" dirty="0">
                <a:solidFill>
                  <a:schemeClr val="tx1"/>
                </a:solidFill>
              </a:rPr>
              <a:t> the back-off </a:t>
            </a:r>
            <a:r>
              <a:rPr lang="sv-SE" altLang="en-US" dirty="0" err="1">
                <a:solidFill>
                  <a:schemeClr val="tx1"/>
                </a:solidFill>
              </a:rPr>
              <a:t>shall</a:t>
            </a:r>
            <a:r>
              <a:rPr lang="sv-SE" altLang="en-US" dirty="0">
                <a:solidFill>
                  <a:schemeClr val="tx1"/>
                </a:solidFill>
              </a:rPr>
              <a:t> be </a:t>
            </a:r>
            <a:r>
              <a:rPr lang="sv-SE" altLang="en-US" dirty="0" err="1">
                <a:solidFill>
                  <a:schemeClr val="tx1"/>
                </a:solidFill>
              </a:rPr>
              <a:t>maintained</a:t>
            </a:r>
            <a:r>
              <a:rPr lang="sv-SE" altLang="en-US" dirty="0">
                <a:solidFill>
                  <a:schemeClr val="tx1"/>
                </a:solidFill>
              </a:rPr>
              <a:t> </a:t>
            </a:r>
            <a:r>
              <a:rPr lang="sv-SE" altLang="en-US" dirty="0" err="1">
                <a:solidFill>
                  <a:schemeClr val="tx1"/>
                </a:solidFill>
              </a:rPr>
              <a:t>could</a:t>
            </a:r>
            <a:r>
              <a:rPr lang="sv-SE" altLang="en-US" dirty="0">
                <a:solidFill>
                  <a:schemeClr val="tx1"/>
                </a:solidFill>
              </a:rPr>
              <a:t> be a new list or the same list as the </a:t>
            </a:r>
            <a:r>
              <a:rPr lang="sv-SE" altLang="en-US" dirty="0" err="1">
                <a:solidFill>
                  <a:schemeClr val="tx1"/>
                </a:solidFill>
              </a:rPr>
              <a:t>ePLMN</a:t>
            </a:r>
            <a:r>
              <a:rPr lang="sv-SE" altLang="en-US" dirty="0">
                <a:solidFill>
                  <a:schemeClr val="tx1"/>
                </a:solidFill>
              </a:rPr>
              <a:t> list. No </a:t>
            </a:r>
            <a:r>
              <a:rPr lang="sv-SE" altLang="en-US" dirty="0" err="1">
                <a:solidFill>
                  <a:schemeClr val="tx1"/>
                </a:solidFill>
              </a:rPr>
              <a:t>use</a:t>
            </a:r>
            <a:r>
              <a:rPr lang="sv-SE" altLang="en-US" dirty="0">
                <a:solidFill>
                  <a:schemeClr val="tx1"/>
                </a:solidFill>
              </a:rPr>
              <a:t> </a:t>
            </a:r>
            <a:r>
              <a:rPr lang="sv-SE" altLang="en-US" dirty="0" err="1">
                <a:solidFill>
                  <a:schemeClr val="tx1"/>
                </a:solidFill>
              </a:rPr>
              <a:t>case</a:t>
            </a:r>
            <a:r>
              <a:rPr lang="sv-SE" altLang="en-US" dirty="0">
                <a:solidFill>
                  <a:schemeClr val="tx1"/>
                </a:solidFill>
              </a:rPr>
              <a:t> for a list different </a:t>
            </a:r>
            <a:r>
              <a:rPr lang="sv-SE" altLang="en-US" dirty="0" err="1">
                <a:solidFill>
                  <a:schemeClr val="tx1"/>
                </a:solidFill>
              </a:rPr>
              <a:t>than</a:t>
            </a:r>
            <a:r>
              <a:rPr lang="sv-SE" altLang="en-US" dirty="0">
                <a:solidFill>
                  <a:schemeClr val="tx1"/>
                </a:solidFill>
              </a:rPr>
              <a:t> the </a:t>
            </a:r>
            <a:r>
              <a:rPr lang="sv-SE" altLang="en-US" dirty="0" err="1">
                <a:solidFill>
                  <a:schemeClr val="tx1"/>
                </a:solidFill>
              </a:rPr>
              <a:t>ePLMN</a:t>
            </a:r>
            <a:r>
              <a:rPr lang="sv-SE" altLang="en-US" dirty="0">
                <a:solidFill>
                  <a:schemeClr val="tx1"/>
                </a:solidFill>
              </a:rPr>
              <a:t> list has </a:t>
            </a:r>
            <a:r>
              <a:rPr lang="sv-SE" altLang="en-US" dirty="0" err="1">
                <a:solidFill>
                  <a:schemeClr val="tx1"/>
                </a:solidFill>
              </a:rPr>
              <a:t>been</a:t>
            </a:r>
            <a:r>
              <a:rPr lang="sv-SE" altLang="en-US" dirty="0">
                <a:solidFill>
                  <a:schemeClr val="tx1"/>
                </a:solidFill>
              </a:rPr>
              <a:t> </a:t>
            </a:r>
            <a:r>
              <a:rPr lang="sv-SE" altLang="en-US" dirty="0" err="1">
                <a:solidFill>
                  <a:schemeClr val="tx1"/>
                </a:solidFill>
              </a:rPr>
              <a:t>identified</a:t>
            </a:r>
            <a:r>
              <a:rPr lang="sv-SE" altLang="en-US" dirty="0">
                <a:solidFill>
                  <a:schemeClr val="tx1"/>
                </a:solidFill>
              </a:rPr>
              <a:t>.</a:t>
            </a:r>
          </a:p>
          <a:p>
            <a:pPr lvl="1"/>
            <a:r>
              <a:rPr lang="sv-SE" altLang="en-US" dirty="0" smtClean="0">
                <a:solidFill>
                  <a:schemeClr val="tx1"/>
                </a:solidFill>
              </a:rPr>
              <a:t>The </a:t>
            </a:r>
            <a:r>
              <a:rPr lang="sv-SE" altLang="en-US" dirty="0" err="1" smtClean="0">
                <a:solidFill>
                  <a:schemeClr val="tx1"/>
                </a:solidFill>
              </a:rPr>
              <a:t>legacy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behavior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to</a:t>
            </a:r>
            <a:r>
              <a:rPr lang="sv-SE" altLang="en-US" dirty="0" smtClean="0">
                <a:solidFill>
                  <a:schemeClr val="tx1"/>
                </a:solidFill>
              </a:rPr>
              <a:t> re-</a:t>
            </a:r>
            <a:r>
              <a:rPr lang="sv-SE" altLang="en-US" dirty="0" err="1" smtClean="0">
                <a:solidFill>
                  <a:schemeClr val="tx1"/>
                </a:solidFill>
              </a:rPr>
              <a:t>evaluate</a:t>
            </a:r>
            <a:r>
              <a:rPr lang="sv-SE" altLang="en-US" dirty="0" smtClean="0">
                <a:solidFill>
                  <a:schemeClr val="tx1"/>
                </a:solidFill>
              </a:rPr>
              <a:t> IP versions </a:t>
            </a:r>
            <a:r>
              <a:rPr lang="sv-SE" altLang="en-US" dirty="0" err="1" smtClean="0">
                <a:solidFill>
                  <a:schemeClr val="tx1"/>
                </a:solidFill>
              </a:rPr>
              <a:t>after</a:t>
            </a:r>
            <a:r>
              <a:rPr lang="sv-SE" altLang="en-US" dirty="0" smtClean="0">
                <a:solidFill>
                  <a:schemeClr val="tx1"/>
                </a:solidFill>
              </a:rPr>
              <a:t> PLMN </a:t>
            </a:r>
            <a:r>
              <a:rPr lang="sv-SE" altLang="en-US" dirty="0" err="1" smtClean="0">
                <a:solidFill>
                  <a:schemeClr val="tx1"/>
                </a:solidFill>
              </a:rPr>
              <a:t>selection</a:t>
            </a:r>
            <a:r>
              <a:rPr lang="sv-SE" altLang="en-US" dirty="0" smtClean="0">
                <a:solidFill>
                  <a:schemeClr val="tx1"/>
                </a:solidFill>
              </a:rPr>
              <a:t> is </a:t>
            </a:r>
            <a:r>
              <a:rPr lang="sv-SE" altLang="en-US" dirty="0" err="1" smtClean="0">
                <a:solidFill>
                  <a:schemeClr val="tx1"/>
                </a:solidFill>
              </a:rPr>
              <a:t>reasonable</a:t>
            </a:r>
            <a:r>
              <a:rPr lang="sv-SE" altLang="en-US" dirty="0" smtClean="0">
                <a:solidFill>
                  <a:schemeClr val="tx1"/>
                </a:solidFill>
              </a:rPr>
              <a:t>, as PDN </a:t>
            </a:r>
            <a:r>
              <a:rPr lang="sv-SE" altLang="en-US" dirty="0" err="1" smtClean="0">
                <a:solidFill>
                  <a:schemeClr val="tx1"/>
                </a:solidFill>
              </a:rPr>
              <a:t>capabilities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change</a:t>
            </a:r>
            <a:r>
              <a:rPr lang="sv-SE" altLang="en-US" dirty="0" smtClean="0">
                <a:solidFill>
                  <a:schemeClr val="tx1"/>
                </a:solidFill>
              </a:rPr>
              <a:t> from </a:t>
            </a:r>
            <a:r>
              <a:rPr lang="sv-SE" altLang="en-US" dirty="0" err="1" smtClean="0">
                <a:solidFill>
                  <a:schemeClr val="tx1"/>
                </a:solidFill>
              </a:rPr>
              <a:t>time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to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time</a:t>
            </a:r>
            <a:r>
              <a:rPr lang="sv-SE" altLang="en-US" dirty="0" smtClean="0">
                <a:solidFill>
                  <a:schemeClr val="tx1"/>
                </a:solidFill>
              </a:rPr>
              <a:t>.</a:t>
            </a:r>
          </a:p>
          <a:p>
            <a:pPr lvl="1"/>
            <a:r>
              <a:rPr lang="sv-SE" altLang="en-US" dirty="0" err="1" smtClean="0">
                <a:solidFill>
                  <a:schemeClr val="tx1"/>
                </a:solidFill>
              </a:rPr>
              <a:t>Finally</a:t>
            </a:r>
            <a:r>
              <a:rPr lang="sv-SE" altLang="en-US" dirty="0" smtClean="0">
                <a:solidFill>
                  <a:schemeClr val="tx1"/>
                </a:solidFill>
              </a:rPr>
              <a:t>, make the </a:t>
            </a:r>
            <a:r>
              <a:rPr lang="sv-SE" altLang="en-US" dirty="0" err="1" smtClean="0">
                <a:solidFill>
                  <a:schemeClr val="tx1"/>
                </a:solidFill>
              </a:rPr>
              <a:t>changes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also</a:t>
            </a:r>
            <a:r>
              <a:rPr lang="sv-SE" altLang="en-US" dirty="0" smtClean="0">
                <a:solidFill>
                  <a:schemeClr val="tx1"/>
                </a:solidFill>
              </a:rPr>
              <a:t> for the real </a:t>
            </a:r>
            <a:r>
              <a:rPr lang="sv-SE" altLang="en-US" dirty="0" err="1" smtClean="0">
                <a:solidFill>
                  <a:schemeClr val="tx1"/>
                </a:solidFill>
              </a:rPr>
              <a:t>use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case</a:t>
            </a:r>
            <a:r>
              <a:rPr lang="sv-SE" altLang="en-US" dirty="0" smtClean="0">
                <a:solidFill>
                  <a:schemeClr val="tx1"/>
                </a:solidFill>
              </a:rPr>
              <a:t>, i.e. </a:t>
            </a:r>
            <a:r>
              <a:rPr lang="sv-SE" altLang="en-US" dirty="0" err="1" smtClean="0">
                <a:solidFill>
                  <a:schemeClr val="tx1"/>
                </a:solidFill>
              </a:rPr>
              <a:t>when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bearer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requests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are</a:t>
            </a:r>
            <a:r>
              <a:rPr lang="sv-SE" altLang="en-US" dirty="0" smtClean="0">
                <a:solidFill>
                  <a:schemeClr val="tx1"/>
                </a:solidFill>
              </a:rPr>
              <a:t> accepted </a:t>
            </a:r>
            <a:r>
              <a:rPr lang="sv-SE" altLang="en-US" dirty="0" err="1" smtClean="0">
                <a:solidFill>
                  <a:schemeClr val="tx1"/>
                </a:solidFill>
              </a:rPr>
              <a:t>with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one</a:t>
            </a:r>
            <a:r>
              <a:rPr lang="sv-SE" altLang="en-US" dirty="0" smtClean="0">
                <a:solidFill>
                  <a:schemeClr val="tx1"/>
                </a:solidFill>
              </a:rPr>
              <a:t> IP version </a:t>
            </a:r>
            <a:r>
              <a:rPr lang="sv-SE" altLang="en-US" dirty="0" err="1" smtClean="0">
                <a:solidFill>
                  <a:schemeClr val="tx1"/>
                </a:solidFill>
              </a:rPr>
              <a:t>only</a:t>
            </a:r>
            <a:r>
              <a:rPr lang="sv-SE" altLang="en-US" dirty="0" smtClean="0">
                <a:solidFill>
                  <a:schemeClr val="tx1"/>
                </a:solidFill>
              </a:rPr>
              <a:t>. </a:t>
            </a:r>
            <a:r>
              <a:rPr lang="sv-SE" altLang="en-US" dirty="0" err="1" smtClean="0">
                <a:solidFill>
                  <a:schemeClr val="tx1"/>
                </a:solidFill>
              </a:rPr>
              <a:t>That</a:t>
            </a:r>
            <a:r>
              <a:rPr lang="sv-SE" altLang="en-US" dirty="0" smtClean="0">
                <a:solidFill>
                  <a:schemeClr val="tx1"/>
                </a:solidFill>
              </a:rPr>
              <a:t> CR </a:t>
            </a:r>
            <a:r>
              <a:rPr lang="sv-SE" altLang="en-US" dirty="0" err="1" smtClean="0">
                <a:solidFill>
                  <a:schemeClr val="tx1"/>
                </a:solidFill>
              </a:rPr>
              <a:t>remains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to</a:t>
            </a:r>
            <a:r>
              <a:rPr lang="sv-SE" altLang="en-US" dirty="0" smtClean="0">
                <a:solidFill>
                  <a:schemeClr val="tx1"/>
                </a:solidFill>
              </a:rPr>
              <a:t> be </a:t>
            </a:r>
            <a:r>
              <a:rPr lang="sv-SE" altLang="en-US" dirty="0" err="1" smtClean="0">
                <a:solidFill>
                  <a:schemeClr val="tx1"/>
                </a:solidFill>
              </a:rPr>
              <a:t>written</a:t>
            </a:r>
            <a:r>
              <a:rPr lang="sv-SE" altLang="en-US" dirty="0" smtClean="0">
                <a:solidFill>
                  <a:schemeClr val="tx1"/>
                </a:solidFill>
              </a:rPr>
              <a:t>.</a:t>
            </a:r>
          </a:p>
          <a:p>
            <a:endParaRPr lang="sv-SE" altLang="en-US" sz="2400" dirty="0" smtClean="0"/>
          </a:p>
          <a:p>
            <a:endParaRPr lang="sv-SE" altLang="en-US" sz="2400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1656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altLang="en-US" dirty="0" err="1" smtClean="0"/>
              <a:t>References</a:t>
            </a:r>
            <a:endParaRPr lang="en-US" alt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49263" y="1268413"/>
            <a:ext cx="8399462" cy="4525962"/>
          </a:xfrm>
        </p:spPr>
        <p:txBody>
          <a:bodyPr/>
          <a:lstStyle/>
          <a:p>
            <a:r>
              <a:rPr lang="en-US" altLang="en-US" sz="2400" dirty="0" smtClean="0"/>
              <a:t>C1-143492 Reply </a:t>
            </a:r>
            <a:r>
              <a:rPr lang="en-US" altLang="en-US" sz="2400" dirty="0"/>
              <a:t>LS on applicability of equivalent PLMN concept to services (S1-143487)</a:t>
            </a:r>
            <a:endParaRPr lang="en-US" altLang="en-US" sz="2400" dirty="0" smtClean="0"/>
          </a:p>
          <a:p>
            <a:r>
              <a:rPr lang="en-US" altLang="en-US" sz="2400" dirty="0" smtClean="0"/>
              <a:t>C1-144016 </a:t>
            </a:r>
            <a:r>
              <a:rPr lang="en-US" altLang="en-US" sz="2400" dirty="0"/>
              <a:t>Handling of PDP context activation procedure in equivalent PLMN (HTC, et al</a:t>
            </a:r>
            <a:r>
              <a:rPr lang="en-US" altLang="en-US" sz="2400" dirty="0" smtClean="0"/>
              <a:t>.)</a:t>
            </a:r>
          </a:p>
          <a:p>
            <a:r>
              <a:rPr lang="en-GB" sz="2400" dirty="0" smtClean="0"/>
              <a:t>C1-143473 Allowing </a:t>
            </a:r>
            <a:r>
              <a:rPr lang="en-GB" sz="2400" dirty="0"/>
              <a:t>retry of PDN Connectivity Request procedure to not be tied to list of equivalent PLMNs – Alt </a:t>
            </a:r>
            <a:r>
              <a:rPr lang="en-GB" sz="2400" dirty="0" smtClean="0"/>
              <a:t>2 (Samsung, et al.)</a:t>
            </a:r>
          </a:p>
          <a:p>
            <a:r>
              <a:rPr lang="en-US" sz="2400" dirty="0"/>
              <a:t>C1-144359 </a:t>
            </a:r>
            <a:r>
              <a:rPr lang="en-US" sz="2400" dirty="0" smtClean="0"/>
              <a:t>Discussion on the Packet Data Networks and equivalent PLMNs</a:t>
            </a:r>
          </a:p>
          <a:p>
            <a:r>
              <a:rPr lang="en-US" sz="2400" dirty="0" smtClean="0"/>
              <a:t>C1-144357 </a:t>
            </a:r>
            <a:r>
              <a:rPr lang="sv-SE" altLang="en-US" sz="2400" dirty="0" smtClean="0"/>
              <a:t>National </a:t>
            </a:r>
            <a:r>
              <a:rPr lang="sv-SE" altLang="en-US" sz="2400" dirty="0" err="1"/>
              <a:t>roaming</a:t>
            </a:r>
            <a:r>
              <a:rPr lang="sv-SE" altLang="en-US" sz="2400" dirty="0"/>
              <a:t>, </a:t>
            </a:r>
            <a:r>
              <a:rPr lang="sv-SE" altLang="en-US" sz="2400" dirty="0" err="1"/>
              <a:t>shared</a:t>
            </a:r>
            <a:r>
              <a:rPr lang="sv-SE" altLang="en-US" sz="2400" dirty="0"/>
              <a:t> </a:t>
            </a:r>
            <a:r>
              <a:rPr lang="sv-SE" altLang="en-US" sz="2400" dirty="0" err="1"/>
              <a:t>networks</a:t>
            </a:r>
            <a:r>
              <a:rPr lang="sv-SE" altLang="en-US" sz="2400" dirty="0"/>
              <a:t>, and </a:t>
            </a:r>
            <a:r>
              <a:rPr lang="sv-SE" altLang="en-US" sz="2400" dirty="0" err="1"/>
              <a:t>ePLMNs</a:t>
            </a:r>
            <a:r>
              <a:rPr lang="sv-SE" altLang="en-US" sz="2400" dirty="0"/>
              <a:t> – SA1/CT1 joint meeting</a:t>
            </a:r>
            <a:endParaRPr lang="en-US" sz="2400" dirty="0" smtClean="0"/>
          </a:p>
          <a:p>
            <a:endParaRPr lang="sv-SE" altLang="en-US" sz="2400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02667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altLang="en-US" dirty="0" err="1" smtClean="0"/>
              <a:t>Introduction</a:t>
            </a:r>
            <a:endParaRPr lang="en-US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49263" y="908720"/>
            <a:ext cx="8399462" cy="4525962"/>
          </a:xfrm>
        </p:spPr>
        <p:txBody>
          <a:bodyPr/>
          <a:lstStyle/>
          <a:p>
            <a:pPr>
              <a:defRPr/>
            </a:pPr>
            <a:r>
              <a:rPr lang="sv-SE" altLang="en-US" sz="2400" dirty="0" smtClean="0"/>
              <a:t>TeliaSonera </a:t>
            </a:r>
            <a:r>
              <a:rPr lang="sv-SE" altLang="en-US" sz="2400" dirty="0"/>
              <a:t>has no </a:t>
            </a:r>
            <a:r>
              <a:rPr lang="sv-SE" altLang="en-US" sz="2400" dirty="0" err="1"/>
              <a:t>issues</a:t>
            </a:r>
            <a:r>
              <a:rPr lang="sv-SE" altLang="en-US" sz="2400" dirty="0"/>
              <a:t> </a:t>
            </a:r>
            <a:r>
              <a:rPr lang="sv-SE" altLang="en-US" sz="2400" dirty="0" err="1"/>
              <a:t>with</a:t>
            </a:r>
            <a:r>
              <a:rPr lang="sv-SE" altLang="en-US" sz="2400" dirty="0"/>
              <a:t> the SA1 LS </a:t>
            </a:r>
            <a:r>
              <a:rPr lang="sv-SE" altLang="en-US" sz="2400" dirty="0" err="1" smtClean="0"/>
              <a:t>response</a:t>
            </a:r>
            <a:r>
              <a:rPr lang="sv-SE" altLang="en-US" sz="2400" dirty="0" smtClean="0"/>
              <a:t>. It is a </a:t>
            </a:r>
            <a:r>
              <a:rPr lang="sv-SE" altLang="en-US" sz="2400" dirty="0" err="1" smtClean="0"/>
              <a:t>response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a </a:t>
            </a:r>
            <a:r>
              <a:rPr lang="sv-SE" altLang="en-US" sz="2400" dirty="0" err="1" smtClean="0"/>
              <a:t>question</a:t>
            </a:r>
            <a:r>
              <a:rPr lang="sv-SE" altLang="en-US" sz="2400" dirty="0" smtClean="0"/>
              <a:t> and </a:t>
            </a:r>
            <a:r>
              <a:rPr lang="sv-SE" altLang="en-US" sz="2400" dirty="0" err="1" smtClean="0"/>
              <a:t>clarifies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one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sentence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of</a:t>
            </a:r>
            <a:r>
              <a:rPr lang="sv-SE" altLang="en-US" sz="2400" dirty="0" smtClean="0"/>
              <a:t> normative text.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altLang="en-US" dirty="0" err="1" smtClean="0"/>
              <a:t>Use</a:t>
            </a:r>
            <a:r>
              <a:rPr lang="sv-SE" altLang="en-US" dirty="0" smtClean="0"/>
              <a:t> </a:t>
            </a:r>
            <a:r>
              <a:rPr lang="sv-SE" altLang="en-US" dirty="0" err="1" smtClean="0"/>
              <a:t>cases</a:t>
            </a:r>
            <a:endParaRPr lang="en-US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49263" y="908720"/>
            <a:ext cx="8399462" cy="4525962"/>
          </a:xfrm>
        </p:spPr>
        <p:txBody>
          <a:bodyPr/>
          <a:lstStyle/>
          <a:p>
            <a:pPr>
              <a:defRPr/>
            </a:pPr>
            <a:r>
              <a:rPr lang="sv-SE" altLang="en-US" sz="2400" dirty="0" err="1" smtClean="0"/>
              <a:t>This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slide</a:t>
            </a:r>
            <a:r>
              <a:rPr lang="sv-SE" altLang="en-US" sz="2400" dirty="0" smtClean="0"/>
              <a:t> set shows </a:t>
            </a:r>
            <a:r>
              <a:rPr lang="sv-SE" altLang="en-US" sz="2400" dirty="0" err="1" smtClean="0"/>
              <a:t>two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use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cases</a:t>
            </a:r>
            <a:r>
              <a:rPr lang="sv-SE" altLang="en-US" sz="2400" dirty="0" smtClean="0"/>
              <a:t>, and shows </a:t>
            </a:r>
            <a:r>
              <a:rPr lang="sv-SE" altLang="en-US" sz="2400" dirty="0" err="1" smtClean="0"/>
              <a:t>what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happens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one</a:t>
            </a:r>
            <a:r>
              <a:rPr lang="sv-SE" altLang="en-US" sz="2400" dirty="0" smtClean="0"/>
              <a:t> mobile. </a:t>
            </a:r>
            <a:r>
              <a:rPr lang="sv-SE" altLang="en-US" sz="2400" dirty="0" err="1" smtClean="0"/>
              <a:t>Deployments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need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consider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thousands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of</a:t>
            </a:r>
            <a:r>
              <a:rPr lang="sv-SE" altLang="en-US" sz="2400" dirty="0" smtClean="0"/>
              <a:t> mobiles going </a:t>
            </a:r>
            <a:r>
              <a:rPr lang="sv-SE" altLang="en-US" sz="2400" dirty="0" err="1" smtClean="0"/>
              <a:t>through</a:t>
            </a:r>
            <a:r>
              <a:rPr lang="sv-SE" altLang="en-US" sz="2400" dirty="0" smtClean="0"/>
              <a:t> a cell </a:t>
            </a:r>
            <a:r>
              <a:rPr lang="sv-SE" altLang="en-US" sz="2400" dirty="0" err="1" smtClean="0"/>
              <a:t>border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every</a:t>
            </a:r>
            <a:r>
              <a:rPr lang="sv-SE" altLang="en-US" sz="2400" dirty="0" smtClean="0"/>
              <a:t> </a:t>
            </a:r>
            <a:r>
              <a:rPr lang="sv-SE" altLang="en-US" sz="2400" dirty="0" err="1"/>
              <a:t>few</a:t>
            </a:r>
            <a:r>
              <a:rPr lang="sv-SE" altLang="en-US" sz="2400" dirty="0"/>
              <a:t> </a:t>
            </a:r>
            <a:r>
              <a:rPr lang="sv-SE" altLang="en-US" sz="2400" dirty="0" err="1"/>
              <a:t>minutes</a:t>
            </a:r>
            <a:r>
              <a:rPr lang="sv-SE" altLang="en-US" sz="2400" dirty="0" smtClean="0"/>
              <a:t>.</a:t>
            </a:r>
          </a:p>
          <a:p>
            <a:pPr>
              <a:defRPr/>
            </a:pPr>
            <a:r>
              <a:rPr lang="sv-SE" altLang="en-US" sz="2400" dirty="0" smtClean="0"/>
              <a:t>The </a:t>
            </a:r>
            <a:r>
              <a:rPr lang="sv-SE" altLang="en-US" sz="2400" dirty="0" err="1"/>
              <a:t>assumption</a:t>
            </a:r>
            <a:r>
              <a:rPr lang="sv-SE" altLang="en-US" sz="2400" dirty="0"/>
              <a:t> TeliaSonera makes in the </a:t>
            </a:r>
            <a:r>
              <a:rPr lang="sv-SE" altLang="en-US" sz="2400" dirty="0" err="1"/>
              <a:t>first</a:t>
            </a:r>
            <a:r>
              <a:rPr lang="sv-SE" altLang="en-US" sz="2400" dirty="0"/>
              <a:t> </a:t>
            </a:r>
            <a:r>
              <a:rPr lang="sv-SE" altLang="en-US" sz="2400" dirty="0" err="1"/>
              <a:t>use</a:t>
            </a:r>
            <a:r>
              <a:rPr lang="sv-SE" altLang="en-US" sz="2400" dirty="0"/>
              <a:t> </a:t>
            </a:r>
            <a:r>
              <a:rPr lang="sv-SE" altLang="en-US" sz="2400" dirty="0" err="1"/>
              <a:t>case</a:t>
            </a:r>
            <a:r>
              <a:rPr lang="sv-SE" altLang="en-US" sz="2400" dirty="0"/>
              <a:t> is </a:t>
            </a:r>
            <a:r>
              <a:rPr lang="sv-SE" altLang="en-US" sz="2400" dirty="0" err="1"/>
              <a:t>that</a:t>
            </a:r>
            <a:r>
              <a:rPr lang="sv-SE" altLang="en-US" sz="2400" dirty="0"/>
              <a:t> the principles </a:t>
            </a:r>
            <a:r>
              <a:rPr lang="sv-SE" altLang="en-US" sz="2400" dirty="0" err="1"/>
              <a:t>applied</a:t>
            </a:r>
            <a:r>
              <a:rPr lang="sv-SE" altLang="en-US" sz="2400" dirty="0"/>
              <a:t> in the </a:t>
            </a:r>
            <a:r>
              <a:rPr lang="sv-SE" altLang="en-US" sz="2400" dirty="0" err="1"/>
              <a:t>proposed</a:t>
            </a:r>
            <a:r>
              <a:rPr lang="sv-SE" altLang="en-US" sz="2400" dirty="0"/>
              <a:t> CRs </a:t>
            </a:r>
            <a:r>
              <a:rPr lang="sv-SE" altLang="en-US" sz="2400" dirty="0" err="1"/>
              <a:t>are</a:t>
            </a:r>
            <a:r>
              <a:rPr lang="sv-SE" altLang="en-US" sz="2400" dirty="0"/>
              <a:t> </a:t>
            </a:r>
            <a:r>
              <a:rPr lang="sv-SE" altLang="en-US" sz="2400" dirty="0" err="1"/>
              <a:t>implemented</a:t>
            </a:r>
            <a:r>
              <a:rPr lang="sv-SE" altLang="en-US" sz="2400" dirty="0"/>
              <a:t> in a </a:t>
            </a:r>
            <a:r>
              <a:rPr lang="sv-SE" altLang="en-US" sz="2400" dirty="0" err="1"/>
              <a:t>consistent</a:t>
            </a:r>
            <a:r>
              <a:rPr lang="sv-SE" altLang="en-US" sz="2400" dirty="0"/>
              <a:t> </a:t>
            </a:r>
            <a:r>
              <a:rPr lang="sv-SE" altLang="en-US" sz="2400" dirty="0" err="1"/>
              <a:t>manner</a:t>
            </a:r>
            <a:r>
              <a:rPr lang="sv-SE" altLang="en-US" sz="2400" dirty="0"/>
              <a:t>, i.e. not </a:t>
            </a:r>
            <a:r>
              <a:rPr lang="sv-SE" altLang="en-US" sz="2400" dirty="0" err="1"/>
              <a:t>only</a:t>
            </a:r>
            <a:r>
              <a:rPr lang="sv-SE" altLang="en-US" sz="2400" dirty="0"/>
              <a:t> for the </a:t>
            </a:r>
            <a:r>
              <a:rPr lang="sv-SE" altLang="en-US" sz="2400" dirty="0" err="1"/>
              <a:t>specific</a:t>
            </a:r>
            <a:r>
              <a:rPr lang="sv-SE" altLang="en-US" sz="2400" dirty="0"/>
              <a:t> </a:t>
            </a:r>
            <a:r>
              <a:rPr lang="sv-SE" altLang="en-US" sz="2400" dirty="0" err="1"/>
              <a:t>reject</a:t>
            </a:r>
            <a:r>
              <a:rPr lang="sv-SE" altLang="en-US" sz="2400" dirty="0"/>
              <a:t> messages, </a:t>
            </a:r>
            <a:r>
              <a:rPr lang="sv-SE" altLang="en-US" sz="2400" dirty="0" err="1"/>
              <a:t>but</a:t>
            </a:r>
            <a:r>
              <a:rPr lang="sv-SE" altLang="en-US" sz="2400" dirty="0"/>
              <a:t> </a:t>
            </a:r>
            <a:r>
              <a:rPr lang="sv-SE" altLang="en-US" sz="2400" dirty="0" err="1"/>
              <a:t>also</a:t>
            </a:r>
            <a:r>
              <a:rPr lang="sv-SE" altLang="en-US" sz="2400" dirty="0"/>
              <a:t> for the </a:t>
            </a:r>
            <a:r>
              <a:rPr lang="sv-SE" altLang="en-US" sz="2400" dirty="0" err="1"/>
              <a:t>cases</a:t>
            </a:r>
            <a:r>
              <a:rPr lang="sv-SE" altLang="en-US" sz="2400" dirty="0"/>
              <a:t> </a:t>
            </a:r>
            <a:r>
              <a:rPr lang="sv-SE" altLang="en-US" sz="2400" dirty="0" err="1"/>
              <a:t>where</a:t>
            </a:r>
            <a:r>
              <a:rPr lang="sv-SE" altLang="en-US" sz="2400" dirty="0"/>
              <a:t> </a:t>
            </a:r>
            <a:r>
              <a:rPr lang="sv-SE" altLang="en-US" sz="2400" dirty="0" err="1"/>
              <a:t>bearers</a:t>
            </a:r>
            <a:r>
              <a:rPr lang="sv-SE" altLang="en-US" sz="2400" dirty="0"/>
              <a:t> </a:t>
            </a:r>
            <a:r>
              <a:rPr lang="sv-SE" altLang="en-US" sz="2400" dirty="0" err="1"/>
              <a:t>were</a:t>
            </a:r>
            <a:r>
              <a:rPr lang="sv-SE" altLang="en-US" sz="2400" dirty="0"/>
              <a:t> </a:t>
            </a:r>
            <a:r>
              <a:rPr lang="sv-SE" altLang="en-US" sz="2400" dirty="0" err="1"/>
              <a:t>successfully</a:t>
            </a:r>
            <a:r>
              <a:rPr lang="sv-SE" altLang="en-US" sz="2400" dirty="0"/>
              <a:t> </a:t>
            </a:r>
            <a:r>
              <a:rPr lang="sv-SE" altLang="en-US" sz="2400" dirty="0" err="1"/>
              <a:t>established</a:t>
            </a:r>
            <a:r>
              <a:rPr lang="sv-SE" altLang="en-US" sz="2400" dirty="0"/>
              <a:t> for </a:t>
            </a:r>
            <a:r>
              <a:rPr lang="sv-SE" altLang="en-US" sz="2400" dirty="0" err="1"/>
              <a:t>one</a:t>
            </a:r>
            <a:r>
              <a:rPr lang="sv-SE" altLang="en-US" sz="2400" dirty="0"/>
              <a:t> IP version </a:t>
            </a:r>
            <a:r>
              <a:rPr lang="sv-SE" altLang="en-US" sz="2400" dirty="0" err="1" smtClean="0"/>
              <a:t>only</a:t>
            </a:r>
            <a:r>
              <a:rPr lang="sv-SE" altLang="en-US" sz="2400" dirty="0" smtClean="0"/>
              <a:t>, and the same </a:t>
            </a:r>
            <a:r>
              <a:rPr lang="sv-SE" altLang="en-US" sz="2400" dirty="0" err="1" smtClean="0"/>
              <a:t>mobility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occurs</a:t>
            </a:r>
            <a:r>
              <a:rPr lang="sv-SE" altLang="en-US" sz="2400" dirty="0" smtClean="0"/>
              <a:t>.</a:t>
            </a:r>
            <a:endParaRPr lang="sv-SE" altLang="en-US" sz="2400" dirty="0"/>
          </a:p>
          <a:p>
            <a:pPr>
              <a:defRPr/>
            </a:pPr>
            <a:endParaRPr lang="sv-SE" altLang="en-US" sz="24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86424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altLang="en-US" dirty="0" err="1" smtClean="0"/>
              <a:t>Use</a:t>
            </a:r>
            <a:r>
              <a:rPr lang="sv-SE" altLang="en-US" dirty="0" smtClean="0"/>
              <a:t> </a:t>
            </a:r>
            <a:r>
              <a:rPr lang="sv-SE" altLang="en-US" dirty="0" err="1" smtClean="0"/>
              <a:t>cases</a:t>
            </a:r>
            <a:endParaRPr lang="en-US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49263" y="908720"/>
            <a:ext cx="8399462" cy="4525962"/>
          </a:xfrm>
        </p:spPr>
        <p:txBody>
          <a:bodyPr/>
          <a:lstStyle/>
          <a:p>
            <a:pPr>
              <a:defRPr/>
            </a:pPr>
            <a:r>
              <a:rPr lang="sv-SE" altLang="en-US" sz="2400" dirty="0" smtClean="0"/>
              <a:t>The </a:t>
            </a:r>
            <a:r>
              <a:rPr lang="sv-SE" altLang="en-US" sz="2400" dirty="0" err="1" smtClean="0"/>
              <a:t>assumption</a:t>
            </a:r>
            <a:r>
              <a:rPr lang="sv-SE" altLang="en-US" sz="2400" dirty="0" smtClean="0"/>
              <a:t> TeliaSonera makes in the second/HTC </a:t>
            </a:r>
            <a:r>
              <a:rPr lang="sv-SE" altLang="en-US" sz="2400" dirty="0" err="1" smtClean="0"/>
              <a:t>use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case</a:t>
            </a:r>
            <a:r>
              <a:rPr lang="sv-SE" altLang="en-US" sz="2400" dirty="0" smtClean="0"/>
              <a:t> is a UE </a:t>
            </a:r>
            <a:r>
              <a:rPr lang="sv-SE" altLang="en-US" sz="2400" dirty="0" err="1" smtClean="0"/>
              <a:t>that</a:t>
            </a:r>
            <a:r>
              <a:rPr lang="sv-SE" altLang="en-US" sz="2400" dirty="0" smtClean="0"/>
              <a:t> supports </a:t>
            </a:r>
            <a:r>
              <a:rPr lang="sv-SE" altLang="en-US" sz="2400" dirty="0" err="1" smtClean="0"/>
              <a:t>both</a:t>
            </a:r>
            <a:r>
              <a:rPr lang="sv-SE" altLang="en-US" sz="2400" dirty="0" smtClean="0"/>
              <a:t> IP versions, </a:t>
            </a:r>
            <a:r>
              <a:rPr lang="sv-SE" altLang="en-US" sz="2400" dirty="0" err="1" smtClean="0"/>
              <a:t>but</a:t>
            </a:r>
            <a:r>
              <a:rPr lang="sv-SE" altLang="en-US" sz="2400" dirty="0" smtClean="0"/>
              <a:t> is pre-</a:t>
            </a:r>
            <a:r>
              <a:rPr lang="sv-SE" altLang="en-US" sz="2400" dirty="0" err="1" smtClean="0"/>
              <a:t>configured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use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only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one</a:t>
            </a:r>
            <a:r>
              <a:rPr lang="sv-SE" altLang="en-US" sz="2400" dirty="0" smtClean="0"/>
              <a:t> IP version per APN. </a:t>
            </a:r>
          </a:p>
          <a:p>
            <a:pPr>
              <a:defRPr/>
            </a:pPr>
            <a:r>
              <a:rPr lang="sv-SE" altLang="en-US" sz="2400" dirty="0" smtClean="0"/>
              <a:t>In TeliaSonera’s </a:t>
            </a:r>
            <a:r>
              <a:rPr lang="sv-SE" altLang="en-US" sz="2400" dirty="0" err="1" smtClean="0"/>
              <a:t>view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that</a:t>
            </a:r>
            <a:r>
              <a:rPr lang="sv-SE" altLang="en-US" sz="2400" dirty="0" smtClean="0"/>
              <a:t> is an </a:t>
            </a:r>
            <a:r>
              <a:rPr lang="sv-SE" altLang="en-US" sz="2400" dirty="0" err="1" smtClean="0"/>
              <a:t>exceptional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case</a:t>
            </a:r>
            <a:r>
              <a:rPr lang="sv-SE" altLang="en-US" sz="2400" dirty="0" smtClean="0"/>
              <a:t>.</a:t>
            </a:r>
          </a:p>
          <a:p>
            <a:pPr>
              <a:defRPr/>
            </a:pPr>
            <a:r>
              <a:rPr lang="sv-SE" altLang="en-US" sz="2400" dirty="0" smtClean="0"/>
              <a:t>In the normal </a:t>
            </a:r>
            <a:r>
              <a:rPr lang="sv-SE" altLang="en-US" sz="2400" dirty="0" err="1" smtClean="0"/>
              <a:t>case</a:t>
            </a:r>
            <a:r>
              <a:rPr lang="sv-SE" altLang="en-US" sz="2400" dirty="0" smtClean="0"/>
              <a:t> the UE is mandated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use</a:t>
            </a:r>
            <a:r>
              <a:rPr lang="sv-SE" altLang="en-US" sz="2400" dirty="0" smtClean="0"/>
              <a:t> the PDN </a:t>
            </a:r>
            <a:r>
              <a:rPr lang="sv-SE" altLang="en-US" sz="2400" dirty="0" err="1" smtClean="0"/>
              <a:t>type</a:t>
            </a:r>
            <a:r>
              <a:rPr lang="sv-SE" altLang="en-US" sz="2400" dirty="0" smtClean="0"/>
              <a:t> IPv4v6.  If PDN </a:t>
            </a:r>
            <a:r>
              <a:rPr lang="sv-SE" altLang="en-US" sz="2400" dirty="0" err="1" smtClean="0"/>
              <a:t>type</a:t>
            </a:r>
            <a:r>
              <a:rPr lang="sv-SE" altLang="en-US" sz="2400" dirty="0" smtClean="0"/>
              <a:t> IPv4v6 is </a:t>
            </a:r>
            <a:r>
              <a:rPr lang="sv-SE" altLang="en-US" sz="2400" dirty="0" err="1" smtClean="0"/>
              <a:t>used</a:t>
            </a:r>
            <a:r>
              <a:rPr lang="sv-SE" altLang="en-US" sz="2400" dirty="0" smtClean="0"/>
              <a:t>, a mobile never </a:t>
            </a:r>
            <a:r>
              <a:rPr lang="sv-SE" altLang="en-US" sz="2400" dirty="0" err="1" smtClean="0"/>
              <a:t>receives</a:t>
            </a:r>
            <a:r>
              <a:rPr lang="sv-SE" altLang="en-US" sz="2400" dirty="0" smtClean="0"/>
              <a:t> a </a:t>
            </a:r>
            <a:r>
              <a:rPr lang="sv-SE" altLang="en-US" sz="2400" dirty="0" err="1" smtClean="0"/>
              <a:t>reject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message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with</a:t>
            </a:r>
            <a:r>
              <a:rPr lang="sv-SE" altLang="en-US" sz="2400" dirty="0" smtClean="0"/>
              <a:t> ”IP version not </a:t>
            </a:r>
            <a:r>
              <a:rPr lang="sv-SE" altLang="en-US" sz="2400" dirty="0" err="1" smtClean="0"/>
              <a:t>allowed</a:t>
            </a:r>
            <a:r>
              <a:rPr lang="sv-SE" altLang="en-US" sz="2400" dirty="0" smtClean="0"/>
              <a:t>”.</a:t>
            </a:r>
          </a:p>
          <a:p>
            <a:pPr>
              <a:defRPr/>
            </a:pPr>
            <a:r>
              <a:rPr lang="sv-SE" altLang="en-US" sz="2400" dirty="0" smtClean="0"/>
              <a:t>TeliaSonera is </a:t>
            </a:r>
            <a:r>
              <a:rPr lang="sv-SE" altLang="en-US" sz="2400" dirty="0" err="1" smtClean="0"/>
              <a:t>therefore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mainly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concerned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with</a:t>
            </a:r>
            <a:r>
              <a:rPr lang="sv-SE" altLang="en-US" sz="2400" dirty="0" smtClean="0"/>
              <a:t> the principles </a:t>
            </a:r>
            <a:r>
              <a:rPr lang="sv-SE" altLang="en-US" sz="2400" dirty="0" err="1" smtClean="0"/>
              <a:t>applied</a:t>
            </a:r>
            <a:r>
              <a:rPr lang="sv-SE" altLang="en-US" sz="2400" dirty="0" smtClean="0"/>
              <a:t>, and </a:t>
            </a:r>
            <a:r>
              <a:rPr lang="sv-SE" altLang="en-US" sz="2400" dirty="0" err="1" smtClean="0"/>
              <a:t>that</a:t>
            </a:r>
            <a:r>
              <a:rPr lang="sv-SE" altLang="en-US" sz="2400" dirty="0" smtClean="0"/>
              <a:t> it </a:t>
            </a:r>
            <a:r>
              <a:rPr lang="sv-SE" altLang="en-US" sz="2400" dirty="0" err="1" smtClean="0"/>
              <a:t>would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establish</a:t>
            </a:r>
            <a:r>
              <a:rPr lang="sv-SE" altLang="en-US" sz="2400" dirty="0" smtClean="0"/>
              <a:t> a </a:t>
            </a:r>
            <a:r>
              <a:rPr lang="sv-SE" altLang="en-US" sz="2400" dirty="0" err="1" smtClean="0"/>
              <a:t>problematic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precedence</a:t>
            </a:r>
            <a:r>
              <a:rPr lang="sv-SE" altLang="en-US" sz="2400" dirty="0"/>
              <a:t>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accept the HTC CR.</a:t>
            </a:r>
          </a:p>
          <a:p>
            <a:pPr marL="0" indent="0">
              <a:buFont typeface="Arial" charset="0"/>
              <a:buNone/>
              <a:defRPr/>
            </a:pPr>
            <a:endParaRPr lang="sv-SE" altLang="en-US" sz="2400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92597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altLang="en-US" dirty="0" err="1" smtClean="0"/>
              <a:t>Use</a:t>
            </a:r>
            <a:r>
              <a:rPr lang="sv-SE" altLang="en-US" dirty="0" smtClean="0"/>
              <a:t> Case 1: </a:t>
            </a:r>
            <a:r>
              <a:rPr lang="sv-SE" altLang="en-US" dirty="0" err="1" smtClean="0"/>
              <a:t>Typical</a:t>
            </a:r>
            <a:r>
              <a:rPr lang="sv-SE" altLang="en-US" dirty="0" smtClean="0"/>
              <a:t> IMS </a:t>
            </a:r>
            <a:r>
              <a:rPr lang="sv-SE" altLang="en-US" dirty="0" err="1" smtClean="0"/>
              <a:t>roamer</a:t>
            </a:r>
            <a:r>
              <a:rPr lang="sv-SE" altLang="en-US" dirty="0" smtClean="0"/>
              <a:t>, cell re-</a:t>
            </a:r>
            <a:r>
              <a:rPr lang="sv-SE" altLang="en-US" dirty="0" err="1" smtClean="0"/>
              <a:t>selection</a:t>
            </a:r>
            <a:r>
              <a:rPr lang="sv-SE" altLang="en-US" dirty="0" smtClean="0"/>
              <a:t> (</a:t>
            </a:r>
            <a:r>
              <a:rPr lang="sv-SE" altLang="en-US" dirty="0" err="1" smtClean="0"/>
              <a:t>with</a:t>
            </a:r>
            <a:r>
              <a:rPr lang="sv-SE" altLang="en-US" dirty="0" smtClean="0"/>
              <a:t> the principle </a:t>
            </a:r>
            <a:r>
              <a:rPr lang="sv-SE" altLang="en-US" dirty="0" err="1" smtClean="0"/>
              <a:t>applied</a:t>
            </a:r>
            <a:r>
              <a:rPr lang="sv-SE" altLang="en-US" dirty="0" smtClean="0"/>
              <a:t>)</a:t>
            </a:r>
            <a:endParaRPr lang="en-US" alt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49263" y="1268413"/>
            <a:ext cx="8399462" cy="4525962"/>
          </a:xfrm>
        </p:spPr>
        <p:txBody>
          <a:bodyPr/>
          <a:lstStyle/>
          <a:p>
            <a:r>
              <a:rPr lang="sv-SE" altLang="en-US" sz="2400" dirty="0" err="1" smtClean="0"/>
              <a:t>User</a:t>
            </a:r>
            <a:r>
              <a:rPr lang="sv-SE" altLang="en-US" sz="2400" dirty="0" smtClean="0"/>
              <a:t> has PDN Connections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: </a:t>
            </a:r>
          </a:p>
          <a:p>
            <a:pPr lvl="1"/>
            <a:r>
              <a:rPr lang="sv-SE" altLang="en-US" sz="2000" dirty="0" smtClean="0"/>
              <a:t>private </a:t>
            </a:r>
            <a:r>
              <a:rPr lang="sv-SE" altLang="en-US" sz="2000" dirty="0" err="1" smtClean="0"/>
              <a:t>intranet</a:t>
            </a:r>
            <a:r>
              <a:rPr lang="sv-SE" altLang="en-US" sz="2000" dirty="0" smtClean="0"/>
              <a:t> in </a:t>
            </a:r>
            <a:r>
              <a:rPr lang="sv-SE" altLang="en-US" sz="2000" dirty="0" err="1" smtClean="0"/>
              <a:t>remote</a:t>
            </a:r>
            <a:r>
              <a:rPr lang="sv-SE" altLang="en-US" sz="2000" dirty="0" smtClean="0"/>
              <a:t> country, </a:t>
            </a:r>
            <a:r>
              <a:rPr lang="sv-SE" altLang="en-US" sz="2000" dirty="0" err="1" smtClean="0"/>
              <a:t>supporting</a:t>
            </a:r>
            <a:r>
              <a:rPr lang="sv-SE" altLang="en-US" sz="2000" dirty="0" smtClean="0"/>
              <a:t> IPv4</a:t>
            </a:r>
          </a:p>
          <a:p>
            <a:pPr lvl="1"/>
            <a:r>
              <a:rPr lang="sv-SE" altLang="en-US" sz="2000" dirty="0" smtClean="0"/>
              <a:t>IMS </a:t>
            </a:r>
            <a:r>
              <a:rPr lang="sv-SE" altLang="en-US" sz="2000" dirty="0" err="1" smtClean="0"/>
              <a:t>with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local</a:t>
            </a:r>
            <a:r>
              <a:rPr lang="sv-SE" altLang="en-US" sz="2000" dirty="0" smtClean="0"/>
              <a:t> break-</a:t>
            </a:r>
            <a:r>
              <a:rPr lang="sv-SE" altLang="en-US" sz="2000" dirty="0" err="1" smtClean="0"/>
              <a:t>out</a:t>
            </a:r>
            <a:r>
              <a:rPr lang="sv-SE" altLang="en-US" sz="2000" dirty="0" smtClean="0"/>
              <a:t>, </a:t>
            </a:r>
            <a:r>
              <a:rPr lang="sv-SE" altLang="en-US" sz="2000" dirty="0" err="1" smtClean="0"/>
              <a:t>using</a:t>
            </a:r>
            <a:r>
              <a:rPr lang="sv-SE" altLang="en-US" sz="2000" dirty="0" smtClean="0"/>
              <a:t> IPv6 (</a:t>
            </a:r>
            <a:r>
              <a:rPr lang="sv-SE" altLang="en-US" sz="2000" dirty="0" err="1" smtClean="0"/>
              <a:t>one</a:t>
            </a:r>
            <a:r>
              <a:rPr lang="sv-SE" altLang="en-US" sz="2000" dirty="0" smtClean="0"/>
              <a:t> or </a:t>
            </a:r>
            <a:r>
              <a:rPr lang="sv-SE" altLang="en-US" sz="2000" dirty="0" err="1" smtClean="0"/>
              <a:t>several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bearers</a:t>
            </a:r>
            <a:r>
              <a:rPr lang="sv-SE" altLang="en-US" sz="2000" dirty="0" smtClean="0"/>
              <a:t>)</a:t>
            </a:r>
          </a:p>
          <a:p>
            <a:pPr lvl="1"/>
            <a:r>
              <a:rPr lang="sv-SE" altLang="en-US" sz="2000" dirty="0" smtClean="0"/>
              <a:t>XCAP </a:t>
            </a:r>
            <a:r>
              <a:rPr lang="sv-SE" altLang="en-US" sz="2000" dirty="0" err="1" smtClean="0"/>
              <a:t>to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home</a:t>
            </a:r>
            <a:r>
              <a:rPr lang="sv-SE" altLang="en-US" sz="2000" dirty="0" smtClean="0"/>
              <a:t> operator, </a:t>
            </a:r>
            <a:r>
              <a:rPr lang="sv-SE" altLang="en-US" sz="2000" dirty="0" err="1" smtClean="0"/>
              <a:t>using</a:t>
            </a:r>
            <a:r>
              <a:rPr lang="sv-SE" altLang="en-US" sz="2000" dirty="0" smtClean="0"/>
              <a:t> IPv4</a:t>
            </a:r>
          </a:p>
          <a:p>
            <a:pPr lvl="1"/>
            <a:r>
              <a:rPr lang="sv-SE" altLang="en-US" sz="2000" dirty="0" smtClean="0"/>
              <a:t>MMS </a:t>
            </a:r>
            <a:r>
              <a:rPr lang="sv-SE" altLang="en-US" sz="2000" dirty="0" err="1" smtClean="0"/>
              <a:t>to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home</a:t>
            </a:r>
            <a:r>
              <a:rPr lang="sv-SE" altLang="en-US" sz="2000" dirty="0" smtClean="0"/>
              <a:t> operator </a:t>
            </a:r>
            <a:r>
              <a:rPr lang="sv-SE" altLang="en-US" sz="2000" dirty="0" err="1" smtClean="0"/>
              <a:t>using</a:t>
            </a:r>
            <a:r>
              <a:rPr lang="sv-SE" altLang="en-US" sz="2000" dirty="0" smtClean="0"/>
              <a:t> IPv4</a:t>
            </a:r>
          </a:p>
          <a:p>
            <a:r>
              <a:rPr lang="sv-SE" altLang="en-US" sz="2400" dirty="0" smtClean="0"/>
              <a:t>The mobile has </a:t>
            </a:r>
            <a:r>
              <a:rPr lang="sv-SE" altLang="en-US" sz="2400" dirty="0" err="1" smtClean="0"/>
              <a:t>requested</a:t>
            </a:r>
            <a:r>
              <a:rPr lang="sv-SE" altLang="en-US" sz="2400" dirty="0" smtClean="0"/>
              <a:t> IPv4v6 </a:t>
            </a:r>
            <a:r>
              <a:rPr lang="sv-SE" altLang="en-US" sz="2400" dirty="0" err="1" smtClean="0"/>
              <a:t>bearers</a:t>
            </a:r>
            <a:r>
              <a:rPr lang="sv-SE" altLang="en-US" sz="2400" dirty="0" smtClean="0"/>
              <a:t> for all </a:t>
            </a:r>
            <a:r>
              <a:rPr lang="sv-SE" altLang="en-US" sz="2400" dirty="0" err="1" smtClean="0"/>
              <a:t>bearers</a:t>
            </a:r>
            <a:r>
              <a:rPr lang="sv-SE" altLang="en-US" sz="2400" dirty="0" smtClean="0"/>
              <a:t> and has </a:t>
            </a:r>
            <a:r>
              <a:rPr lang="sv-SE" altLang="en-US" sz="2400" dirty="0" err="1" smtClean="0"/>
              <a:t>received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only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one</a:t>
            </a:r>
            <a:r>
              <a:rPr lang="sv-SE" altLang="en-US" sz="2400" dirty="0" smtClean="0"/>
              <a:t> IP version per </a:t>
            </a:r>
            <a:r>
              <a:rPr lang="sv-SE" altLang="en-US" sz="2400" dirty="0" err="1" smtClean="0"/>
              <a:t>bearer</a:t>
            </a:r>
            <a:r>
              <a:rPr lang="sv-SE" altLang="en-US" sz="2400" dirty="0" smtClean="0"/>
              <a:t>, </a:t>
            </a:r>
            <a:r>
              <a:rPr lang="sv-SE" altLang="en-US" sz="2400" dirty="0" err="1" smtClean="0"/>
              <a:t>with</a:t>
            </a:r>
            <a:r>
              <a:rPr lang="sv-SE" altLang="en-US" sz="2400" dirty="0" smtClean="0"/>
              <a:t> CC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state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that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only</a:t>
            </a:r>
            <a:r>
              <a:rPr lang="sv-SE" altLang="en-US" sz="2400" dirty="0" smtClean="0"/>
              <a:t> IPv6 or IPv4 is </a:t>
            </a:r>
            <a:r>
              <a:rPr lang="sv-SE" altLang="en-US" sz="2400" dirty="0" err="1" smtClean="0"/>
              <a:t>allowed</a:t>
            </a:r>
            <a:r>
              <a:rPr lang="sv-SE" altLang="en-US" sz="2400" dirty="0" smtClean="0"/>
              <a:t>.</a:t>
            </a:r>
          </a:p>
          <a:p>
            <a:r>
              <a:rPr lang="sv-SE" altLang="en-US" sz="2400" dirty="0" smtClean="0"/>
              <a:t>Mobile </a:t>
            </a:r>
            <a:r>
              <a:rPr lang="sv-SE" altLang="en-US" sz="2400" dirty="0"/>
              <a:t>makes cell re-</a:t>
            </a:r>
            <a:r>
              <a:rPr lang="sv-SE" altLang="en-US" sz="2400" dirty="0" err="1"/>
              <a:t>selection</a:t>
            </a:r>
            <a:r>
              <a:rPr lang="sv-SE" altLang="en-US" sz="2400" dirty="0"/>
              <a:t> or is </a:t>
            </a:r>
            <a:r>
              <a:rPr lang="sv-SE" altLang="en-US" sz="2400" dirty="0" err="1"/>
              <a:t>handed</a:t>
            </a:r>
            <a:r>
              <a:rPr lang="sv-SE" altLang="en-US" sz="2400" dirty="0"/>
              <a:t> over </a:t>
            </a:r>
            <a:r>
              <a:rPr lang="sv-SE" altLang="en-US" sz="2400" dirty="0" err="1"/>
              <a:t>to</a:t>
            </a:r>
            <a:r>
              <a:rPr lang="sv-SE" altLang="en-US" sz="2400" dirty="0"/>
              <a:t> a new </a:t>
            </a:r>
            <a:r>
              <a:rPr lang="sv-SE" altLang="en-US" sz="2400" dirty="0" smtClean="0"/>
              <a:t>cell</a:t>
            </a:r>
            <a:r>
              <a:rPr lang="sv-SE" altLang="en-US" sz="2400" dirty="0"/>
              <a:t> </a:t>
            </a:r>
            <a:r>
              <a:rPr lang="sv-SE" altLang="en-US" sz="2400" dirty="0" smtClean="0"/>
              <a:t>in an </a:t>
            </a:r>
            <a:r>
              <a:rPr lang="sv-SE" altLang="en-US" sz="2400" dirty="0" err="1" smtClean="0"/>
              <a:t>ePLMN</a:t>
            </a:r>
            <a:r>
              <a:rPr lang="sv-SE" altLang="en-US" sz="2400" dirty="0" smtClean="0"/>
              <a:t>.</a:t>
            </a:r>
          </a:p>
          <a:p>
            <a:endParaRPr lang="sv-SE" altLang="en-US" sz="2400" dirty="0" smtClean="0"/>
          </a:p>
          <a:p>
            <a:endParaRPr lang="sv-SE" altLang="en-US" sz="2400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 dirty="0" err="1" smtClean="0"/>
              <a:t>Use</a:t>
            </a:r>
            <a:r>
              <a:rPr lang="sv-SE" altLang="en-US" dirty="0" smtClean="0"/>
              <a:t> Case 1: </a:t>
            </a:r>
            <a:r>
              <a:rPr lang="sv-SE" altLang="en-US" dirty="0" err="1" smtClean="0"/>
              <a:t>Typical</a:t>
            </a:r>
            <a:r>
              <a:rPr lang="sv-SE" altLang="en-US" dirty="0" smtClean="0"/>
              <a:t> IMS </a:t>
            </a:r>
            <a:r>
              <a:rPr lang="sv-SE" altLang="en-US" dirty="0" err="1" smtClean="0"/>
              <a:t>roamer</a:t>
            </a:r>
            <a:r>
              <a:rPr lang="sv-SE" altLang="en-US" dirty="0" smtClean="0"/>
              <a:t>, cell re-</a:t>
            </a:r>
            <a:r>
              <a:rPr lang="sv-SE" altLang="en-US" dirty="0" err="1" smtClean="0"/>
              <a:t>selection</a:t>
            </a:r>
            <a:r>
              <a:rPr lang="sv-SE" altLang="en-US" dirty="0" smtClean="0"/>
              <a:t> (</a:t>
            </a:r>
            <a:r>
              <a:rPr lang="sv-SE" altLang="en-US" dirty="0" err="1" smtClean="0"/>
              <a:t>with</a:t>
            </a:r>
            <a:r>
              <a:rPr lang="sv-SE" altLang="en-US" dirty="0" smtClean="0"/>
              <a:t> the principle </a:t>
            </a:r>
            <a:r>
              <a:rPr lang="sv-SE" altLang="en-US" dirty="0" err="1" smtClean="0"/>
              <a:t>applied</a:t>
            </a:r>
            <a:r>
              <a:rPr lang="sv-SE" altLang="en-US" dirty="0" smtClean="0"/>
              <a:t>)</a:t>
            </a:r>
            <a:endParaRPr lang="en-US" alt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49263" y="1268413"/>
            <a:ext cx="8399462" cy="4525962"/>
          </a:xfrm>
        </p:spPr>
        <p:txBody>
          <a:bodyPr/>
          <a:lstStyle/>
          <a:p>
            <a:r>
              <a:rPr lang="sv-SE" altLang="en-US" sz="2400" dirty="0" err="1" smtClean="0"/>
              <a:t>Desired</a:t>
            </a:r>
            <a:r>
              <a:rPr lang="sv-SE" altLang="en-US" sz="2400" dirty="0" smtClean="0"/>
              <a:t> UE </a:t>
            </a:r>
            <a:r>
              <a:rPr lang="sv-SE" altLang="en-US" sz="2400" dirty="0" err="1" smtClean="0"/>
              <a:t>behavior</a:t>
            </a:r>
            <a:r>
              <a:rPr lang="sv-SE" altLang="en-US" sz="2400" dirty="0" smtClean="0"/>
              <a:t> in new </a:t>
            </a:r>
            <a:r>
              <a:rPr lang="sv-SE" altLang="en-US" sz="2400" dirty="0"/>
              <a:t>c</a:t>
            </a:r>
            <a:r>
              <a:rPr lang="sv-SE" altLang="en-US" sz="2400" dirty="0" smtClean="0"/>
              <a:t>ell: </a:t>
            </a:r>
          </a:p>
          <a:p>
            <a:pPr lvl="1"/>
            <a:r>
              <a:rPr lang="sv-SE" altLang="en-US" sz="2000" dirty="0" smtClean="0"/>
              <a:t>UE </a:t>
            </a:r>
            <a:r>
              <a:rPr lang="sv-SE" altLang="en-US" sz="2000" dirty="0" err="1" smtClean="0"/>
              <a:t>performs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location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registration</a:t>
            </a:r>
            <a:r>
              <a:rPr lang="sv-SE" altLang="en-US" sz="2000" dirty="0"/>
              <a:t> </a:t>
            </a:r>
            <a:r>
              <a:rPr lang="sv-SE" altLang="en-US" sz="2000" dirty="0" smtClean="0"/>
              <a:t>(</a:t>
            </a:r>
            <a:r>
              <a:rPr lang="sv-SE" altLang="en-US" sz="2000" dirty="0" err="1" smtClean="0"/>
              <a:t>specified</a:t>
            </a:r>
            <a:r>
              <a:rPr lang="sv-SE" altLang="en-US" sz="2000" dirty="0" smtClean="0"/>
              <a:t>)</a:t>
            </a:r>
          </a:p>
          <a:p>
            <a:pPr lvl="1"/>
            <a:r>
              <a:rPr lang="sv-SE" altLang="en-US" sz="2000" dirty="0" err="1" smtClean="0"/>
              <a:t>Bearers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that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survive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bearer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synchronization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remain</a:t>
            </a:r>
            <a:r>
              <a:rPr lang="sv-SE" altLang="en-US" sz="2000" dirty="0"/>
              <a:t> </a:t>
            </a:r>
            <a:r>
              <a:rPr lang="sv-SE" altLang="en-US" sz="2000" dirty="0" smtClean="0"/>
              <a:t>(</a:t>
            </a:r>
            <a:r>
              <a:rPr lang="sv-SE" altLang="en-US" sz="2000" dirty="0" err="1" smtClean="0"/>
              <a:t>specified</a:t>
            </a:r>
            <a:r>
              <a:rPr lang="sv-SE" altLang="en-US" sz="2000" dirty="0" smtClean="0"/>
              <a:t>)</a:t>
            </a:r>
          </a:p>
          <a:p>
            <a:pPr lvl="1"/>
            <a:r>
              <a:rPr lang="sv-SE" altLang="en-US" sz="2000" dirty="0" err="1" smtClean="0"/>
              <a:t>Bearers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that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fail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are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reconnected</a:t>
            </a:r>
            <a:r>
              <a:rPr lang="sv-SE" altLang="en-US" sz="2000" dirty="0" smtClean="0"/>
              <a:t>, </a:t>
            </a:r>
            <a:r>
              <a:rPr lang="sv-SE" altLang="en-US" sz="2000" dirty="0" err="1" smtClean="0"/>
              <a:t>with</a:t>
            </a:r>
            <a:r>
              <a:rPr lang="sv-SE" altLang="en-US" sz="2000" dirty="0" smtClean="0"/>
              <a:t> the </a:t>
            </a:r>
            <a:r>
              <a:rPr lang="sv-SE" altLang="en-US" sz="2000" dirty="0" err="1" smtClean="0"/>
              <a:t>appropriate</a:t>
            </a:r>
            <a:r>
              <a:rPr lang="sv-SE" altLang="en-US" sz="2000" dirty="0" smtClean="0"/>
              <a:t> PDN </a:t>
            </a:r>
            <a:r>
              <a:rPr lang="sv-SE" altLang="en-US" sz="2000" dirty="0" err="1" smtClean="0"/>
              <a:t>type</a:t>
            </a:r>
            <a:r>
              <a:rPr lang="sv-SE" altLang="en-US" sz="2000" dirty="0" smtClean="0"/>
              <a:t> in the new </a:t>
            </a:r>
            <a:r>
              <a:rPr lang="sv-SE" altLang="en-US" sz="2000" dirty="0" err="1" smtClean="0"/>
              <a:t>requests</a:t>
            </a:r>
            <a:r>
              <a:rPr lang="sv-SE" altLang="en-US" sz="2000" dirty="0"/>
              <a:t> </a:t>
            </a:r>
            <a:r>
              <a:rPr lang="sv-SE" altLang="en-US" sz="2000" dirty="0" smtClean="0"/>
              <a:t>(UE implementation choice </a:t>
            </a:r>
            <a:r>
              <a:rPr lang="sv-SE" altLang="en-US" sz="2000" dirty="0" err="1" smtClean="0"/>
              <a:t>to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reconnect</a:t>
            </a:r>
            <a:r>
              <a:rPr lang="sv-SE" altLang="en-US" sz="2000" dirty="0" smtClean="0"/>
              <a:t> or not)</a:t>
            </a:r>
          </a:p>
          <a:p>
            <a:endParaRPr lang="sv-SE" altLang="en-US" sz="2400" dirty="0" smtClean="0"/>
          </a:p>
          <a:p>
            <a:r>
              <a:rPr lang="sv-SE" altLang="en-US" sz="2400" dirty="0" err="1" smtClean="0"/>
              <a:t>But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this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behavior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would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change</a:t>
            </a:r>
            <a:endParaRPr lang="sv-SE" altLang="en-US" sz="2400" dirty="0" smtClean="0"/>
          </a:p>
          <a:p>
            <a:pPr lvl="1"/>
            <a:r>
              <a:rPr lang="sv-SE" altLang="en-US" sz="2000" dirty="0" smtClean="0"/>
              <a:t>UE </a:t>
            </a:r>
            <a:r>
              <a:rPr lang="sv-SE" altLang="en-US" sz="2000" dirty="0" err="1" smtClean="0"/>
              <a:t>performs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location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registration</a:t>
            </a:r>
            <a:endParaRPr lang="sv-SE" altLang="en-US" sz="2000" dirty="0" smtClean="0"/>
          </a:p>
          <a:p>
            <a:pPr lvl="1"/>
            <a:r>
              <a:rPr lang="sv-SE" altLang="en-US" sz="2000" dirty="0" smtClean="0"/>
              <a:t>existing </a:t>
            </a:r>
            <a:r>
              <a:rPr lang="sv-SE" altLang="en-US" sz="2000" dirty="0" err="1" smtClean="0"/>
              <a:t>bearers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are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disconnected</a:t>
            </a:r>
            <a:r>
              <a:rPr lang="sv-SE" altLang="en-US" sz="2000" dirty="0" smtClean="0"/>
              <a:t> and new IPv4v6 </a:t>
            </a:r>
            <a:r>
              <a:rPr lang="sv-SE" altLang="en-US" sz="2000" dirty="0" err="1" smtClean="0"/>
              <a:t>bearers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are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requested</a:t>
            </a:r>
            <a:r>
              <a:rPr lang="sv-SE" altLang="en-US" sz="2000" dirty="0" smtClean="0"/>
              <a:t>.</a:t>
            </a:r>
          </a:p>
          <a:p>
            <a:pPr marL="0" indent="0">
              <a:buNone/>
            </a:pPr>
            <a:r>
              <a:rPr lang="sv-SE" altLang="en-US" sz="1400" dirty="0" smtClean="0">
                <a:solidFill>
                  <a:srgbClr val="FF0000"/>
                </a:solidFill>
              </a:rPr>
              <a:t>Note </a:t>
            </a:r>
            <a:r>
              <a:rPr lang="sv-SE" altLang="en-US" sz="1400" dirty="0" err="1" smtClean="0">
                <a:solidFill>
                  <a:srgbClr val="FF0000"/>
                </a:solidFill>
              </a:rPr>
              <a:t>that</a:t>
            </a:r>
            <a:r>
              <a:rPr lang="sv-SE" altLang="en-US" sz="1400" dirty="0" smtClean="0">
                <a:solidFill>
                  <a:srgbClr val="FF0000"/>
                </a:solidFill>
              </a:rPr>
              <a:t> </a:t>
            </a:r>
            <a:r>
              <a:rPr lang="sv-SE" altLang="en-US" sz="1400" dirty="0" err="1" smtClean="0">
                <a:solidFill>
                  <a:srgbClr val="FF0000"/>
                </a:solidFill>
              </a:rPr>
              <a:t>this</a:t>
            </a:r>
            <a:r>
              <a:rPr lang="sv-SE" altLang="en-US" sz="1400" dirty="0" smtClean="0">
                <a:solidFill>
                  <a:srgbClr val="FF0000"/>
                </a:solidFill>
              </a:rPr>
              <a:t> is </a:t>
            </a:r>
            <a:r>
              <a:rPr lang="sv-SE" altLang="en-US" sz="1400" dirty="0" err="1" smtClean="0">
                <a:solidFill>
                  <a:srgbClr val="FF0000"/>
                </a:solidFill>
              </a:rPr>
              <a:t>based</a:t>
            </a:r>
            <a:r>
              <a:rPr lang="sv-SE" altLang="en-US" sz="1400" dirty="0" smtClean="0">
                <a:solidFill>
                  <a:srgbClr val="FF0000"/>
                </a:solidFill>
              </a:rPr>
              <a:t> on </a:t>
            </a:r>
            <a:r>
              <a:rPr lang="sv-SE" altLang="en-US" sz="1400" dirty="0" err="1" smtClean="0">
                <a:solidFill>
                  <a:srgbClr val="FF0000"/>
                </a:solidFill>
              </a:rPr>
              <a:t>applying</a:t>
            </a:r>
            <a:r>
              <a:rPr lang="sv-SE" altLang="en-US" sz="1400" dirty="0" smtClean="0">
                <a:solidFill>
                  <a:srgbClr val="FF0000"/>
                </a:solidFill>
              </a:rPr>
              <a:t> the new principle, it is not </a:t>
            </a:r>
            <a:r>
              <a:rPr lang="sv-SE" altLang="en-US" sz="1400" dirty="0" err="1" smtClean="0">
                <a:solidFill>
                  <a:srgbClr val="FF0000"/>
                </a:solidFill>
              </a:rPr>
              <a:t>covered</a:t>
            </a:r>
            <a:r>
              <a:rPr lang="sv-SE" altLang="en-US" sz="1400" dirty="0" smtClean="0">
                <a:solidFill>
                  <a:srgbClr val="FF0000"/>
                </a:solidFill>
              </a:rPr>
              <a:t> by the HTC CR</a:t>
            </a:r>
          </a:p>
          <a:p>
            <a:endParaRPr lang="sv-SE" altLang="en-US" sz="2400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39707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 dirty="0" err="1" smtClean="0"/>
              <a:t>Use</a:t>
            </a:r>
            <a:r>
              <a:rPr lang="sv-SE" altLang="en-US" dirty="0" smtClean="0"/>
              <a:t> Case 2: IMS non-</a:t>
            </a:r>
            <a:r>
              <a:rPr lang="sv-SE" altLang="en-US" dirty="0" err="1" smtClean="0"/>
              <a:t>roamer</a:t>
            </a:r>
            <a:r>
              <a:rPr lang="sv-SE" altLang="en-US" dirty="0" smtClean="0"/>
              <a:t>, cell re-</a:t>
            </a:r>
            <a:r>
              <a:rPr lang="sv-SE" altLang="en-US" dirty="0" err="1" smtClean="0"/>
              <a:t>selection</a:t>
            </a:r>
            <a:r>
              <a:rPr lang="sv-SE" altLang="en-US" dirty="0" smtClean="0"/>
              <a:t> (</a:t>
            </a:r>
            <a:r>
              <a:rPr lang="sv-SE" altLang="en-US" dirty="0" err="1" smtClean="0"/>
              <a:t>only</a:t>
            </a:r>
            <a:r>
              <a:rPr lang="sv-SE" altLang="en-US" dirty="0" smtClean="0"/>
              <a:t> HTC CR </a:t>
            </a:r>
            <a:r>
              <a:rPr lang="sv-SE" altLang="en-US" dirty="0" err="1" smtClean="0"/>
              <a:t>case</a:t>
            </a:r>
            <a:r>
              <a:rPr lang="sv-SE" altLang="en-US" dirty="0" smtClean="0"/>
              <a:t>)</a:t>
            </a:r>
            <a:endParaRPr lang="en-US" alt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49263" y="1279302"/>
            <a:ext cx="8399462" cy="4525962"/>
          </a:xfrm>
        </p:spPr>
        <p:txBody>
          <a:bodyPr/>
          <a:lstStyle/>
          <a:p>
            <a:r>
              <a:rPr lang="sv-SE" altLang="en-US" sz="2400" dirty="0" err="1" smtClean="0"/>
              <a:t>User</a:t>
            </a:r>
            <a:r>
              <a:rPr lang="sv-SE" altLang="en-US" sz="2400" dirty="0" smtClean="0"/>
              <a:t> has PDN Connections </a:t>
            </a:r>
            <a:r>
              <a:rPr lang="sv-SE" altLang="en-US" sz="2400" dirty="0" err="1" smtClean="0"/>
              <a:t>to</a:t>
            </a:r>
            <a:r>
              <a:rPr lang="sv-SE" altLang="en-US" sz="2400" dirty="0" smtClean="0"/>
              <a:t>: </a:t>
            </a:r>
          </a:p>
          <a:p>
            <a:pPr lvl="1"/>
            <a:r>
              <a:rPr lang="sv-SE" altLang="en-US" sz="2000" dirty="0" smtClean="0"/>
              <a:t>private </a:t>
            </a:r>
            <a:r>
              <a:rPr lang="sv-SE" altLang="en-US" sz="2000" dirty="0" err="1" smtClean="0"/>
              <a:t>intranet</a:t>
            </a:r>
            <a:r>
              <a:rPr lang="sv-SE" altLang="en-US" sz="2000" dirty="0" smtClean="0"/>
              <a:t> in </a:t>
            </a:r>
            <a:r>
              <a:rPr lang="sv-SE" altLang="en-US" sz="2000" dirty="0" err="1" smtClean="0"/>
              <a:t>local</a:t>
            </a:r>
            <a:r>
              <a:rPr lang="sv-SE" altLang="en-US" sz="2000" dirty="0" smtClean="0"/>
              <a:t> country, </a:t>
            </a:r>
            <a:r>
              <a:rPr lang="sv-SE" altLang="en-US" sz="2000" dirty="0" err="1" smtClean="0"/>
              <a:t>supporting</a:t>
            </a:r>
            <a:r>
              <a:rPr lang="sv-SE" altLang="en-US" sz="2000" dirty="0" smtClean="0"/>
              <a:t> IPv4</a:t>
            </a:r>
          </a:p>
          <a:p>
            <a:pPr lvl="1"/>
            <a:r>
              <a:rPr lang="sv-SE" altLang="en-US" sz="2000" dirty="0" smtClean="0"/>
              <a:t>IMS </a:t>
            </a:r>
            <a:r>
              <a:rPr lang="sv-SE" altLang="en-US" sz="2000" dirty="0" err="1" smtClean="0"/>
              <a:t>with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local</a:t>
            </a:r>
            <a:r>
              <a:rPr lang="sv-SE" altLang="en-US" sz="2000" dirty="0" smtClean="0"/>
              <a:t> break-</a:t>
            </a:r>
            <a:r>
              <a:rPr lang="sv-SE" altLang="en-US" sz="2000" dirty="0" err="1" smtClean="0"/>
              <a:t>out</a:t>
            </a:r>
            <a:r>
              <a:rPr lang="sv-SE" altLang="en-US" sz="2000" dirty="0" smtClean="0"/>
              <a:t>, </a:t>
            </a:r>
            <a:r>
              <a:rPr lang="sv-SE" altLang="en-US" sz="2000" dirty="0" err="1" smtClean="0"/>
              <a:t>using</a:t>
            </a:r>
            <a:r>
              <a:rPr lang="sv-SE" altLang="en-US" sz="2000" dirty="0" smtClean="0"/>
              <a:t> IPv6 (</a:t>
            </a:r>
            <a:r>
              <a:rPr lang="sv-SE" altLang="en-US" sz="2000" dirty="0" err="1" smtClean="0"/>
              <a:t>one</a:t>
            </a:r>
            <a:r>
              <a:rPr lang="sv-SE" altLang="en-US" sz="2000" dirty="0" smtClean="0"/>
              <a:t> or </a:t>
            </a:r>
            <a:r>
              <a:rPr lang="sv-SE" altLang="en-US" sz="2000" dirty="0" err="1" smtClean="0"/>
              <a:t>several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bearers</a:t>
            </a:r>
            <a:r>
              <a:rPr lang="sv-SE" altLang="en-US" sz="2000" dirty="0" smtClean="0"/>
              <a:t>)</a:t>
            </a:r>
          </a:p>
          <a:p>
            <a:pPr lvl="1"/>
            <a:r>
              <a:rPr lang="sv-SE" altLang="en-US" sz="2000" dirty="0" smtClean="0"/>
              <a:t>XCAP </a:t>
            </a:r>
            <a:r>
              <a:rPr lang="sv-SE" altLang="en-US" sz="2000" dirty="0" err="1" smtClean="0"/>
              <a:t>to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local</a:t>
            </a:r>
            <a:r>
              <a:rPr lang="sv-SE" altLang="en-US" sz="2000" dirty="0" smtClean="0"/>
              <a:t> operator, </a:t>
            </a:r>
            <a:r>
              <a:rPr lang="sv-SE" altLang="en-US" sz="2000" dirty="0" err="1" smtClean="0"/>
              <a:t>using</a:t>
            </a:r>
            <a:r>
              <a:rPr lang="sv-SE" altLang="en-US" sz="2000" dirty="0" smtClean="0"/>
              <a:t> IPv4</a:t>
            </a:r>
          </a:p>
          <a:p>
            <a:pPr lvl="1"/>
            <a:r>
              <a:rPr lang="sv-SE" altLang="en-US" sz="2000" dirty="0" smtClean="0"/>
              <a:t>MMS </a:t>
            </a:r>
            <a:r>
              <a:rPr lang="sv-SE" altLang="en-US" sz="2000" dirty="0" err="1" smtClean="0"/>
              <a:t>to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local</a:t>
            </a:r>
            <a:r>
              <a:rPr lang="sv-SE" altLang="en-US" sz="2000" dirty="0" smtClean="0"/>
              <a:t> operator </a:t>
            </a:r>
            <a:r>
              <a:rPr lang="sv-SE" altLang="en-US" sz="2000" dirty="0" err="1" smtClean="0"/>
              <a:t>using</a:t>
            </a:r>
            <a:r>
              <a:rPr lang="sv-SE" altLang="en-US" sz="2000" dirty="0" smtClean="0"/>
              <a:t> IPv4</a:t>
            </a:r>
          </a:p>
          <a:p>
            <a:r>
              <a:rPr lang="sv-SE" altLang="en-US" sz="2400" dirty="0" smtClean="0"/>
              <a:t>The mobile </a:t>
            </a:r>
            <a:r>
              <a:rPr lang="sv-SE" altLang="en-US" sz="2400" dirty="0" err="1" smtClean="0"/>
              <a:t>requested</a:t>
            </a:r>
            <a:r>
              <a:rPr lang="sv-SE" altLang="en-US" sz="2400" dirty="0" smtClean="0"/>
              <a:t> IPv6 for the IMS </a:t>
            </a:r>
            <a:r>
              <a:rPr lang="sv-SE" altLang="en-US" sz="2400" dirty="0" err="1" smtClean="0"/>
              <a:t>bearers</a:t>
            </a:r>
            <a:r>
              <a:rPr lang="sv-SE" altLang="en-US" sz="2400" dirty="0" smtClean="0"/>
              <a:t>, or IPv4v6 </a:t>
            </a:r>
            <a:r>
              <a:rPr lang="sv-SE" altLang="en-US" sz="2400" dirty="0" err="1" smtClean="0"/>
              <a:t>bearers</a:t>
            </a:r>
            <a:r>
              <a:rPr lang="sv-SE" altLang="en-US" sz="2400" dirty="0" smtClean="0"/>
              <a:t>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37760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 dirty="0" err="1" smtClean="0"/>
              <a:t>Use</a:t>
            </a:r>
            <a:r>
              <a:rPr lang="sv-SE" altLang="en-US" dirty="0" smtClean="0"/>
              <a:t> Case 2: IMS non-</a:t>
            </a:r>
            <a:r>
              <a:rPr lang="sv-SE" altLang="en-US" dirty="0" err="1" smtClean="0"/>
              <a:t>roamer</a:t>
            </a:r>
            <a:r>
              <a:rPr lang="sv-SE" altLang="en-US" dirty="0" smtClean="0"/>
              <a:t>, cell re-</a:t>
            </a:r>
            <a:r>
              <a:rPr lang="sv-SE" altLang="en-US" dirty="0" err="1" smtClean="0"/>
              <a:t>selection</a:t>
            </a:r>
            <a:r>
              <a:rPr lang="sv-SE" altLang="en-US" dirty="0" smtClean="0"/>
              <a:t> (</a:t>
            </a:r>
            <a:r>
              <a:rPr lang="sv-SE" altLang="en-US" dirty="0" err="1" smtClean="0"/>
              <a:t>only</a:t>
            </a:r>
            <a:r>
              <a:rPr lang="sv-SE" altLang="en-US" dirty="0" smtClean="0"/>
              <a:t> HTC CR </a:t>
            </a:r>
            <a:r>
              <a:rPr lang="sv-SE" altLang="en-US" dirty="0" err="1" smtClean="0"/>
              <a:t>case</a:t>
            </a:r>
            <a:r>
              <a:rPr lang="sv-SE" altLang="en-US" dirty="0" smtClean="0"/>
              <a:t>)</a:t>
            </a:r>
            <a:endParaRPr lang="en-US" alt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49263" y="1351310"/>
            <a:ext cx="8399462" cy="4525962"/>
          </a:xfrm>
        </p:spPr>
        <p:txBody>
          <a:bodyPr/>
          <a:lstStyle/>
          <a:p>
            <a:r>
              <a:rPr lang="sv-SE" altLang="en-US" sz="2400" dirty="0" err="1" smtClean="0"/>
              <a:t>Preconditions</a:t>
            </a:r>
            <a:r>
              <a:rPr lang="sv-SE" altLang="en-US" sz="2400" dirty="0" smtClean="0"/>
              <a:t> for the </a:t>
            </a:r>
            <a:r>
              <a:rPr lang="sv-SE" altLang="en-US" sz="2400" dirty="0" err="1" smtClean="0"/>
              <a:t>use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case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are</a:t>
            </a:r>
            <a:r>
              <a:rPr lang="sv-SE" altLang="en-US" sz="2400" dirty="0" smtClean="0"/>
              <a:t> special:</a:t>
            </a:r>
          </a:p>
          <a:p>
            <a:pPr lvl="1"/>
            <a:r>
              <a:rPr lang="sv-SE" altLang="en-US" dirty="0" smtClean="0">
                <a:solidFill>
                  <a:schemeClr val="tx1"/>
                </a:solidFill>
              </a:rPr>
              <a:t>Mobiles </a:t>
            </a:r>
            <a:r>
              <a:rPr lang="sv-SE" altLang="en-US" dirty="0" err="1" smtClean="0">
                <a:solidFill>
                  <a:schemeClr val="tx1"/>
                </a:solidFill>
              </a:rPr>
              <a:t>that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are</a:t>
            </a:r>
            <a:r>
              <a:rPr lang="sv-SE" altLang="en-US" dirty="0" smtClean="0">
                <a:solidFill>
                  <a:schemeClr val="tx1"/>
                </a:solidFill>
              </a:rPr>
              <a:t> IPv4 and IPv6 </a:t>
            </a:r>
            <a:r>
              <a:rPr lang="sv-SE" altLang="en-US" dirty="0" err="1" smtClean="0">
                <a:solidFill>
                  <a:schemeClr val="tx1"/>
                </a:solidFill>
              </a:rPr>
              <a:t>capable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are</a:t>
            </a:r>
            <a:r>
              <a:rPr lang="sv-SE" altLang="en-US" dirty="0" smtClean="0">
                <a:solidFill>
                  <a:schemeClr val="tx1"/>
                </a:solidFill>
              </a:rPr>
              <a:t> mandated </a:t>
            </a:r>
            <a:r>
              <a:rPr lang="sv-SE" altLang="en-US" dirty="0" err="1" smtClean="0">
                <a:solidFill>
                  <a:schemeClr val="tx1"/>
                </a:solidFill>
              </a:rPr>
              <a:t>to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use</a:t>
            </a:r>
            <a:r>
              <a:rPr lang="sv-SE" altLang="en-US" dirty="0" smtClean="0">
                <a:solidFill>
                  <a:schemeClr val="tx1"/>
                </a:solidFill>
              </a:rPr>
              <a:t> PDP </a:t>
            </a:r>
            <a:r>
              <a:rPr lang="sv-SE" altLang="en-US" dirty="0" err="1" smtClean="0">
                <a:solidFill>
                  <a:schemeClr val="tx1"/>
                </a:solidFill>
              </a:rPr>
              <a:t>type</a:t>
            </a:r>
            <a:r>
              <a:rPr lang="sv-SE" altLang="en-US" dirty="0" smtClean="0">
                <a:solidFill>
                  <a:schemeClr val="tx1"/>
                </a:solidFill>
              </a:rPr>
              <a:t> IPv4v6.</a:t>
            </a:r>
          </a:p>
          <a:p>
            <a:pPr lvl="1"/>
            <a:r>
              <a:rPr lang="sv-SE" altLang="en-US" dirty="0" smtClean="0">
                <a:solidFill>
                  <a:schemeClr val="tx1"/>
                </a:solidFill>
              </a:rPr>
              <a:t>No </a:t>
            </a:r>
            <a:r>
              <a:rPr lang="sv-SE" altLang="en-US" dirty="0" err="1" smtClean="0">
                <a:solidFill>
                  <a:schemeClr val="tx1"/>
                </a:solidFill>
              </a:rPr>
              <a:t>impact</a:t>
            </a:r>
            <a:r>
              <a:rPr lang="sv-SE" altLang="en-US" dirty="0" smtClean="0">
                <a:solidFill>
                  <a:schemeClr val="tx1"/>
                </a:solidFill>
              </a:rPr>
              <a:t> on </a:t>
            </a:r>
            <a:r>
              <a:rPr lang="sv-SE" altLang="en-US" dirty="0" err="1" smtClean="0">
                <a:solidFill>
                  <a:schemeClr val="tx1"/>
                </a:solidFill>
              </a:rPr>
              <a:t>such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use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cases</a:t>
            </a:r>
            <a:r>
              <a:rPr lang="sv-SE" altLang="en-US" dirty="0" smtClean="0">
                <a:solidFill>
                  <a:schemeClr val="tx1"/>
                </a:solidFill>
              </a:rPr>
              <a:t>.</a:t>
            </a:r>
          </a:p>
          <a:p>
            <a:pPr lvl="1"/>
            <a:r>
              <a:rPr lang="sv-SE" altLang="en-US" dirty="0" smtClean="0">
                <a:solidFill>
                  <a:schemeClr val="tx1"/>
                </a:solidFill>
              </a:rPr>
              <a:t>Mobiles </a:t>
            </a:r>
            <a:r>
              <a:rPr lang="sv-SE" altLang="en-US" dirty="0" err="1" smtClean="0">
                <a:solidFill>
                  <a:schemeClr val="tx1"/>
                </a:solidFill>
              </a:rPr>
              <a:t>with</a:t>
            </a:r>
            <a:r>
              <a:rPr lang="sv-SE" altLang="en-US" dirty="0" smtClean="0">
                <a:solidFill>
                  <a:schemeClr val="tx1"/>
                </a:solidFill>
              </a:rPr>
              <a:t> pre-</a:t>
            </a:r>
            <a:r>
              <a:rPr lang="sv-SE" altLang="en-US" dirty="0" err="1" smtClean="0">
                <a:solidFill>
                  <a:schemeClr val="tx1"/>
                </a:solidFill>
              </a:rPr>
              <a:t>configured</a:t>
            </a:r>
            <a:r>
              <a:rPr lang="sv-SE" altLang="en-US" dirty="0" smtClean="0">
                <a:solidFill>
                  <a:schemeClr val="tx1"/>
                </a:solidFill>
              </a:rPr>
              <a:t> APN/IP version combinations </a:t>
            </a:r>
            <a:r>
              <a:rPr lang="sv-SE" altLang="en-US" dirty="0" err="1" smtClean="0">
                <a:solidFill>
                  <a:schemeClr val="tx1"/>
                </a:solidFill>
              </a:rPr>
              <a:t>are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impacted</a:t>
            </a:r>
            <a:r>
              <a:rPr lang="sv-SE" altLang="en-US" dirty="0" smtClean="0">
                <a:solidFill>
                  <a:schemeClr val="tx1"/>
                </a:solidFill>
              </a:rPr>
              <a:t>.</a:t>
            </a:r>
          </a:p>
          <a:p>
            <a:pPr lvl="1"/>
            <a:r>
              <a:rPr lang="sv-SE" altLang="en-US" dirty="0" smtClean="0">
                <a:solidFill>
                  <a:schemeClr val="tx1"/>
                </a:solidFill>
              </a:rPr>
              <a:t>The mobile </a:t>
            </a:r>
            <a:r>
              <a:rPr lang="sv-SE" altLang="en-US" dirty="0" err="1" smtClean="0">
                <a:solidFill>
                  <a:schemeClr val="tx1"/>
                </a:solidFill>
              </a:rPr>
              <a:t>need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to</a:t>
            </a:r>
            <a:r>
              <a:rPr lang="sv-SE" altLang="en-US" dirty="0" smtClean="0">
                <a:solidFill>
                  <a:schemeClr val="tx1"/>
                </a:solidFill>
              </a:rPr>
              <a:t> be pre-</a:t>
            </a:r>
            <a:r>
              <a:rPr lang="sv-SE" altLang="en-US" dirty="0" err="1" smtClean="0">
                <a:solidFill>
                  <a:schemeClr val="tx1"/>
                </a:solidFill>
              </a:rPr>
              <a:t>configured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to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use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single</a:t>
            </a:r>
            <a:r>
              <a:rPr lang="sv-SE" altLang="en-US" dirty="0" smtClean="0">
                <a:solidFill>
                  <a:schemeClr val="tx1"/>
                </a:solidFill>
              </a:rPr>
              <a:t> stack IPv4 or IPv6 </a:t>
            </a:r>
            <a:r>
              <a:rPr lang="sv-SE" altLang="en-US" dirty="0" err="1" smtClean="0">
                <a:solidFill>
                  <a:schemeClr val="tx1"/>
                </a:solidFill>
              </a:rPr>
              <a:t>bearers</a:t>
            </a:r>
            <a:r>
              <a:rPr lang="sv-SE" altLang="en-US" dirty="0">
                <a:solidFill>
                  <a:schemeClr val="tx1"/>
                </a:solidFill>
              </a:rPr>
              <a:t> </a:t>
            </a:r>
            <a:r>
              <a:rPr lang="sv-SE" altLang="en-US" dirty="0" smtClean="0">
                <a:solidFill>
                  <a:schemeClr val="tx1"/>
                </a:solidFill>
              </a:rPr>
              <a:t>for an APN.</a:t>
            </a:r>
          </a:p>
          <a:p>
            <a:pPr lvl="1"/>
            <a:endParaRPr lang="sv-SE" altLang="en-US" dirty="0">
              <a:solidFill>
                <a:schemeClr val="tx1"/>
              </a:solidFill>
            </a:endParaRPr>
          </a:p>
          <a:p>
            <a:r>
              <a:rPr lang="sv-SE" altLang="en-US" dirty="0" smtClean="0">
                <a:solidFill>
                  <a:schemeClr val="tx1"/>
                </a:solidFill>
              </a:rPr>
              <a:t>The </a:t>
            </a:r>
            <a:r>
              <a:rPr lang="sv-SE" altLang="en-US" dirty="0" err="1" smtClean="0">
                <a:solidFill>
                  <a:schemeClr val="tx1"/>
                </a:solidFill>
              </a:rPr>
              <a:t>use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case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therefore</a:t>
            </a:r>
            <a:r>
              <a:rPr lang="sv-SE" altLang="en-US" dirty="0" smtClean="0">
                <a:solidFill>
                  <a:schemeClr val="tx1"/>
                </a:solidFill>
              </a:rPr>
              <a:t> is:</a:t>
            </a:r>
          </a:p>
          <a:p>
            <a:pPr lvl="1"/>
            <a:r>
              <a:rPr lang="sv-SE" altLang="en-US" dirty="0" smtClean="0">
                <a:solidFill>
                  <a:schemeClr val="tx1"/>
                </a:solidFill>
              </a:rPr>
              <a:t>The </a:t>
            </a:r>
            <a:r>
              <a:rPr lang="sv-SE" altLang="en-US" dirty="0" err="1" smtClean="0">
                <a:solidFill>
                  <a:schemeClr val="tx1"/>
                </a:solidFill>
              </a:rPr>
              <a:t>network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instructs</a:t>
            </a:r>
            <a:r>
              <a:rPr lang="sv-SE" altLang="en-US" dirty="0" smtClean="0">
                <a:solidFill>
                  <a:schemeClr val="tx1"/>
                </a:solidFill>
              </a:rPr>
              <a:t> the mobile </a:t>
            </a:r>
            <a:r>
              <a:rPr lang="sv-SE" altLang="en-US" dirty="0" err="1" smtClean="0">
                <a:solidFill>
                  <a:schemeClr val="tx1"/>
                </a:solidFill>
              </a:rPr>
              <a:t>to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use</a:t>
            </a:r>
            <a:r>
              <a:rPr lang="sv-SE" altLang="en-US" dirty="0" smtClean="0">
                <a:solidFill>
                  <a:schemeClr val="tx1"/>
                </a:solidFill>
              </a:rPr>
              <a:t> IPv4, </a:t>
            </a:r>
            <a:r>
              <a:rPr lang="sv-SE" altLang="en-US" dirty="0" err="1" smtClean="0">
                <a:solidFill>
                  <a:schemeClr val="tx1"/>
                </a:solidFill>
              </a:rPr>
              <a:t>but</a:t>
            </a:r>
            <a:r>
              <a:rPr lang="sv-SE" altLang="en-US" dirty="0" smtClean="0">
                <a:solidFill>
                  <a:schemeClr val="tx1"/>
                </a:solidFill>
              </a:rPr>
              <a:t> the mobile is pre-</a:t>
            </a:r>
            <a:r>
              <a:rPr lang="sv-SE" altLang="en-US" dirty="0" err="1" smtClean="0">
                <a:solidFill>
                  <a:schemeClr val="tx1"/>
                </a:solidFill>
              </a:rPr>
              <a:t>configured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to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use</a:t>
            </a:r>
            <a:r>
              <a:rPr lang="sv-SE" altLang="en-US" dirty="0" smtClean="0">
                <a:solidFill>
                  <a:schemeClr val="tx1"/>
                </a:solidFill>
              </a:rPr>
              <a:t> IPv6.</a:t>
            </a:r>
          </a:p>
          <a:p>
            <a:pPr lvl="1"/>
            <a:r>
              <a:rPr lang="sv-SE" altLang="en-US" dirty="0" smtClean="0">
                <a:solidFill>
                  <a:schemeClr val="tx1"/>
                </a:solidFill>
              </a:rPr>
              <a:t>Or the </a:t>
            </a:r>
            <a:r>
              <a:rPr lang="sv-SE" altLang="en-US" dirty="0" err="1" smtClean="0">
                <a:solidFill>
                  <a:schemeClr val="tx1"/>
                </a:solidFill>
              </a:rPr>
              <a:t>other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way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around</a:t>
            </a:r>
            <a:r>
              <a:rPr lang="sv-SE" altLang="en-US" dirty="0" smtClean="0">
                <a:solidFill>
                  <a:schemeClr val="tx1"/>
                </a:solidFill>
              </a:rPr>
              <a:t>.</a:t>
            </a:r>
          </a:p>
          <a:p>
            <a:pPr lvl="1"/>
            <a:r>
              <a:rPr lang="sv-SE" altLang="en-US" dirty="0" smtClean="0">
                <a:solidFill>
                  <a:schemeClr val="tx1"/>
                </a:solidFill>
              </a:rPr>
              <a:t>It is </a:t>
            </a:r>
            <a:r>
              <a:rPr lang="sv-SE" altLang="en-US" dirty="0" err="1" smtClean="0">
                <a:solidFill>
                  <a:schemeClr val="tx1"/>
                </a:solidFill>
              </a:rPr>
              <a:t>unclear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how</a:t>
            </a:r>
            <a:r>
              <a:rPr lang="sv-SE" altLang="en-US" dirty="0" smtClean="0">
                <a:solidFill>
                  <a:schemeClr val="tx1"/>
                </a:solidFill>
              </a:rPr>
              <a:t> a </a:t>
            </a:r>
            <a:r>
              <a:rPr lang="sv-SE" altLang="en-US" dirty="0" err="1" smtClean="0">
                <a:solidFill>
                  <a:schemeClr val="tx1"/>
                </a:solidFill>
              </a:rPr>
              <a:t>network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would</a:t>
            </a:r>
            <a:r>
              <a:rPr lang="sv-SE" altLang="en-US" dirty="0" smtClean="0">
                <a:solidFill>
                  <a:schemeClr val="tx1"/>
                </a:solidFill>
              </a:rPr>
              <a:t> generate </a:t>
            </a:r>
            <a:r>
              <a:rPr lang="sv-SE" altLang="en-US" dirty="0" err="1" smtClean="0">
                <a:solidFill>
                  <a:schemeClr val="tx1"/>
                </a:solidFill>
              </a:rPr>
              <a:t>such</a:t>
            </a:r>
            <a:r>
              <a:rPr lang="sv-SE" altLang="en-US" dirty="0" smtClean="0">
                <a:solidFill>
                  <a:schemeClr val="tx1"/>
                </a:solidFill>
              </a:rPr>
              <a:t> a cause </a:t>
            </a:r>
            <a:r>
              <a:rPr lang="sv-SE" altLang="en-US" dirty="0" err="1" smtClean="0">
                <a:solidFill>
                  <a:schemeClr val="tx1"/>
                </a:solidFill>
              </a:rPr>
              <a:t>code</a:t>
            </a:r>
            <a:r>
              <a:rPr lang="sv-SE" altLang="en-US" dirty="0" smtClean="0">
                <a:solidFill>
                  <a:schemeClr val="tx1"/>
                </a:solidFill>
              </a:rPr>
              <a:t>.</a:t>
            </a:r>
          </a:p>
          <a:p>
            <a:pPr lvl="1"/>
            <a:r>
              <a:rPr lang="sv-SE" altLang="en-US" dirty="0" smtClean="0">
                <a:solidFill>
                  <a:schemeClr val="tx1"/>
                </a:solidFill>
              </a:rPr>
              <a:t>It is </a:t>
            </a:r>
            <a:r>
              <a:rPr lang="sv-SE" altLang="en-US" dirty="0" err="1" smtClean="0">
                <a:solidFill>
                  <a:schemeClr val="tx1"/>
                </a:solidFill>
              </a:rPr>
              <a:t>unclear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why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this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use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case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needs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to</a:t>
            </a:r>
            <a:r>
              <a:rPr lang="sv-SE" altLang="en-US" dirty="0" smtClean="0">
                <a:solidFill>
                  <a:schemeClr val="tx1"/>
                </a:solidFill>
              </a:rPr>
              <a:t> be </a:t>
            </a:r>
            <a:r>
              <a:rPr lang="sv-SE" altLang="en-US" dirty="0" err="1" smtClean="0">
                <a:solidFill>
                  <a:schemeClr val="tx1"/>
                </a:solidFill>
              </a:rPr>
              <a:t>solved</a:t>
            </a:r>
            <a:r>
              <a:rPr lang="sv-SE" altLang="en-US" dirty="0" smtClean="0">
                <a:solidFill>
                  <a:schemeClr val="tx1"/>
                </a:solidFill>
              </a:rPr>
              <a:t>.</a:t>
            </a:r>
          </a:p>
          <a:p>
            <a:pPr lvl="1"/>
            <a:r>
              <a:rPr lang="sv-SE" altLang="en-US" dirty="0" err="1" smtClean="0">
                <a:solidFill>
                  <a:schemeClr val="tx1"/>
                </a:solidFill>
              </a:rPr>
              <a:t>But</a:t>
            </a:r>
            <a:r>
              <a:rPr lang="sv-SE" altLang="en-US" dirty="0" smtClean="0">
                <a:solidFill>
                  <a:schemeClr val="tx1"/>
                </a:solidFill>
              </a:rPr>
              <a:t>, the cause </a:t>
            </a:r>
            <a:r>
              <a:rPr lang="sv-SE" altLang="en-US" dirty="0" err="1" smtClean="0">
                <a:solidFill>
                  <a:schemeClr val="tx1"/>
                </a:solidFill>
              </a:rPr>
              <a:t>code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exists</a:t>
            </a:r>
            <a:r>
              <a:rPr lang="sv-SE" altLang="en-US" dirty="0" smtClean="0">
                <a:solidFill>
                  <a:schemeClr val="tx1"/>
                </a:solidFill>
              </a:rPr>
              <a:t>, and a UE </a:t>
            </a:r>
            <a:r>
              <a:rPr lang="sv-SE" altLang="en-US" dirty="0" err="1" smtClean="0">
                <a:solidFill>
                  <a:schemeClr val="tx1"/>
                </a:solidFill>
              </a:rPr>
              <a:t>behavior</a:t>
            </a:r>
            <a:r>
              <a:rPr lang="sv-SE" altLang="en-US" dirty="0" smtClean="0">
                <a:solidFill>
                  <a:schemeClr val="tx1"/>
                </a:solidFill>
              </a:rPr>
              <a:t> is </a:t>
            </a:r>
            <a:r>
              <a:rPr lang="sv-SE" altLang="en-US" dirty="0" err="1" smtClean="0">
                <a:solidFill>
                  <a:schemeClr val="tx1"/>
                </a:solidFill>
              </a:rPr>
              <a:t>already</a:t>
            </a:r>
            <a:r>
              <a:rPr lang="sv-SE" altLang="en-US" dirty="0" smtClean="0">
                <a:solidFill>
                  <a:schemeClr val="tx1"/>
                </a:solidFill>
              </a:rPr>
              <a:t> </a:t>
            </a:r>
            <a:r>
              <a:rPr lang="sv-SE" altLang="en-US" dirty="0" err="1" smtClean="0">
                <a:solidFill>
                  <a:schemeClr val="tx1"/>
                </a:solidFill>
              </a:rPr>
              <a:t>specified</a:t>
            </a:r>
            <a:r>
              <a:rPr lang="sv-SE" altLang="en-US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42306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 dirty="0" err="1" smtClean="0"/>
              <a:t>Use</a:t>
            </a:r>
            <a:r>
              <a:rPr lang="sv-SE" altLang="en-US" dirty="0" smtClean="0"/>
              <a:t> Case 2: IMS non-</a:t>
            </a:r>
            <a:r>
              <a:rPr lang="sv-SE" altLang="en-US" dirty="0" err="1" smtClean="0"/>
              <a:t>roamer</a:t>
            </a:r>
            <a:r>
              <a:rPr lang="sv-SE" altLang="en-US" dirty="0" smtClean="0"/>
              <a:t>, cell re-</a:t>
            </a:r>
            <a:r>
              <a:rPr lang="sv-SE" altLang="en-US" dirty="0" err="1" smtClean="0"/>
              <a:t>selection</a:t>
            </a:r>
            <a:r>
              <a:rPr lang="sv-SE" altLang="en-US" dirty="0" smtClean="0"/>
              <a:t> (</a:t>
            </a:r>
            <a:r>
              <a:rPr lang="sv-SE" altLang="en-US" dirty="0" err="1" smtClean="0"/>
              <a:t>only</a:t>
            </a:r>
            <a:r>
              <a:rPr lang="sv-SE" altLang="en-US" dirty="0" smtClean="0"/>
              <a:t> HTC CR </a:t>
            </a:r>
            <a:r>
              <a:rPr lang="sv-SE" altLang="en-US" dirty="0" err="1" smtClean="0"/>
              <a:t>case</a:t>
            </a:r>
            <a:r>
              <a:rPr lang="sv-SE" altLang="en-US" dirty="0" smtClean="0"/>
              <a:t>)</a:t>
            </a:r>
            <a:endParaRPr lang="en-US" alt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49263" y="1052736"/>
            <a:ext cx="8399462" cy="4525962"/>
          </a:xfrm>
        </p:spPr>
        <p:txBody>
          <a:bodyPr/>
          <a:lstStyle/>
          <a:p>
            <a:r>
              <a:rPr lang="sv-SE" altLang="en-US" sz="2400" dirty="0"/>
              <a:t>Mobile makes cell re-</a:t>
            </a:r>
            <a:r>
              <a:rPr lang="sv-SE" altLang="en-US" sz="2400" dirty="0" err="1"/>
              <a:t>selection</a:t>
            </a:r>
            <a:r>
              <a:rPr lang="sv-SE" altLang="en-US" sz="2400" dirty="0"/>
              <a:t> or is </a:t>
            </a:r>
            <a:r>
              <a:rPr lang="sv-SE" altLang="en-US" sz="2400" dirty="0" err="1"/>
              <a:t>handed</a:t>
            </a:r>
            <a:r>
              <a:rPr lang="sv-SE" altLang="en-US" sz="2400" dirty="0"/>
              <a:t> over </a:t>
            </a:r>
            <a:r>
              <a:rPr lang="sv-SE" altLang="en-US" sz="2400" dirty="0" err="1"/>
              <a:t>to</a:t>
            </a:r>
            <a:r>
              <a:rPr lang="sv-SE" altLang="en-US" sz="2400" dirty="0"/>
              <a:t> a new cell.</a:t>
            </a:r>
          </a:p>
          <a:p>
            <a:r>
              <a:rPr lang="sv-SE" altLang="en-US" sz="2400" dirty="0" err="1" smtClean="0"/>
              <a:t>Desired</a:t>
            </a:r>
            <a:r>
              <a:rPr lang="sv-SE" altLang="en-US" sz="2400" dirty="0" smtClean="0"/>
              <a:t> UE </a:t>
            </a:r>
            <a:r>
              <a:rPr lang="sv-SE" altLang="en-US" sz="2400" dirty="0" err="1" smtClean="0"/>
              <a:t>behavior</a:t>
            </a:r>
            <a:r>
              <a:rPr lang="sv-SE" altLang="en-US" sz="2400" dirty="0" smtClean="0"/>
              <a:t> in new </a:t>
            </a:r>
            <a:r>
              <a:rPr lang="sv-SE" altLang="en-US" sz="2400" dirty="0"/>
              <a:t>c</a:t>
            </a:r>
            <a:r>
              <a:rPr lang="sv-SE" altLang="en-US" sz="2400" dirty="0" smtClean="0"/>
              <a:t>ell: </a:t>
            </a:r>
          </a:p>
          <a:p>
            <a:pPr lvl="1"/>
            <a:r>
              <a:rPr lang="sv-SE" altLang="en-US" sz="2000" dirty="0" smtClean="0"/>
              <a:t>UE </a:t>
            </a:r>
            <a:r>
              <a:rPr lang="sv-SE" altLang="en-US" sz="2000" dirty="0" err="1" smtClean="0"/>
              <a:t>performs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location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registration</a:t>
            </a:r>
            <a:r>
              <a:rPr lang="sv-SE" altLang="en-US" sz="2000" dirty="0"/>
              <a:t> </a:t>
            </a:r>
            <a:r>
              <a:rPr lang="sv-SE" altLang="en-US" sz="2000" dirty="0" smtClean="0"/>
              <a:t>(</a:t>
            </a:r>
            <a:r>
              <a:rPr lang="sv-SE" altLang="en-US" sz="2000" dirty="0" err="1" smtClean="0"/>
              <a:t>specified</a:t>
            </a:r>
            <a:r>
              <a:rPr lang="sv-SE" altLang="en-US" sz="2000" dirty="0" smtClean="0"/>
              <a:t>).</a:t>
            </a:r>
          </a:p>
          <a:p>
            <a:pPr lvl="1"/>
            <a:r>
              <a:rPr lang="sv-SE" altLang="en-US" sz="2000" dirty="0" err="1" smtClean="0"/>
              <a:t>Bearers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that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survive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bearer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synchronization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remain</a:t>
            </a:r>
            <a:r>
              <a:rPr lang="sv-SE" altLang="en-US" sz="2000" dirty="0" smtClean="0"/>
              <a:t> (</a:t>
            </a:r>
            <a:r>
              <a:rPr lang="sv-SE" altLang="en-US" sz="2000" dirty="0" err="1" smtClean="0"/>
              <a:t>specified</a:t>
            </a:r>
            <a:r>
              <a:rPr lang="sv-SE" altLang="en-US" sz="2000" dirty="0" smtClean="0"/>
              <a:t>).</a:t>
            </a:r>
          </a:p>
          <a:p>
            <a:pPr lvl="1"/>
            <a:r>
              <a:rPr lang="sv-SE" altLang="en-US" sz="2000" dirty="0" err="1" smtClean="0"/>
              <a:t>Bearers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that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fail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are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reconnected</a:t>
            </a:r>
            <a:r>
              <a:rPr lang="sv-SE" altLang="en-US" sz="2000" dirty="0" smtClean="0"/>
              <a:t>, </a:t>
            </a:r>
            <a:r>
              <a:rPr lang="sv-SE" altLang="en-US" sz="2000" dirty="0" err="1" smtClean="0"/>
              <a:t>with</a:t>
            </a:r>
            <a:r>
              <a:rPr lang="sv-SE" altLang="en-US" sz="2000" dirty="0" smtClean="0"/>
              <a:t> the same PDN </a:t>
            </a:r>
            <a:r>
              <a:rPr lang="sv-SE" altLang="en-US" sz="2000" dirty="0" err="1" smtClean="0"/>
              <a:t>type</a:t>
            </a:r>
            <a:r>
              <a:rPr lang="sv-SE" altLang="en-US" sz="2000" dirty="0" smtClean="0"/>
              <a:t> in the new </a:t>
            </a:r>
            <a:r>
              <a:rPr lang="sv-SE" altLang="en-US" sz="2000" dirty="0" err="1" smtClean="0"/>
              <a:t>request</a:t>
            </a:r>
            <a:r>
              <a:rPr lang="sv-SE" altLang="en-US" sz="2000" dirty="0"/>
              <a:t> (UE implementation choice</a:t>
            </a:r>
            <a:r>
              <a:rPr lang="sv-SE" altLang="en-US" sz="2000" dirty="0" smtClean="0"/>
              <a:t>).</a:t>
            </a:r>
          </a:p>
          <a:p>
            <a:pPr lvl="1"/>
            <a:r>
              <a:rPr lang="sv-SE" altLang="en-US" sz="2000" dirty="0" smtClean="0"/>
              <a:t>No new </a:t>
            </a:r>
            <a:r>
              <a:rPr lang="sv-SE" altLang="en-US" sz="2000" dirty="0" err="1" smtClean="0"/>
              <a:t>attempts</a:t>
            </a:r>
            <a:r>
              <a:rPr lang="sv-SE" altLang="en-US" sz="2000" dirty="0" smtClean="0"/>
              <a:t> for </a:t>
            </a:r>
            <a:r>
              <a:rPr lang="sv-SE" altLang="en-US" sz="2000" dirty="0" err="1" smtClean="0"/>
              <a:t>previously</a:t>
            </a:r>
            <a:r>
              <a:rPr lang="sv-SE" altLang="en-US" sz="2000" dirty="0" smtClean="0"/>
              <a:t> </a:t>
            </a:r>
            <a:r>
              <a:rPr lang="sv-SE" altLang="en-US" sz="2000" dirty="0" err="1" smtClean="0"/>
              <a:t>rejected</a:t>
            </a:r>
            <a:r>
              <a:rPr lang="sv-SE" altLang="en-US" sz="2000" dirty="0" smtClean="0"/>
              <a:t> IPv6 </a:t>
            </a:r>
            <a:r>
              <a:rPr lang="sv-SE" altLang="en-US" sz="2000" dirty="0" err="1" smtClean="0"/>
              <a:t>bearers</a:t>
            </a:r>
            <a:r>
              <a:rPr lang="sv-SE" altLang="en-US" sz="2000" dirty="0" smtClean="0"/>
              <a:t> (</a:t>
            </a:r>
            <a:r>
              <a:rPr lang="sv-SE" altLang="en-US" sz="2000" dirty="0" err="1" smtClean="0"/>
              <a:t>specified</a:t>
            </a:r>
            <a:r>
              <a:rPr lang="sv-SE" altLang="en-US" sz="2000" dirty="0" smtClean="0"/>
              <a:t>).</a:t>
            </a:r>
          </a:p>
          <a:p>
            <a:r>
              <a:rPr lang="sv-SE" altLang="en-US" sz="2400" dirty="0" err="1" smtClean="0"/>
              <a:t>But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this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behavior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would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change</a:t>
            </a:r>
            <a:r>
              <a:rPr lang="sv-SE" altLang="en-US" sz="2400" dirty="0" smtClean="0"/>
              <a:t> </a:t>
            </a:r>
            <a:r>
              <a:rPr lang="sv-SE" altLang="en-US" sz="2400" dirty="0" err="1" smtClean="0"/>
              <a:t>with</a:t>
            </a:r>
            <a:r>
              <a:rPr lang="sv-SE" altLang="en-US" sz="2400" dirty="0" smtClean="0"/>
              <a:t> HTC CR</a:t>
            </a:r>
          </a:p>
          <a:p>
            <a:pPr lvl="1"/>
            <a:r>
              <a:rPr lang="sv-SE" altLang="en-US" sz="2000" dirty="0" smtClean="0"/>
              <a:t>In </a:t>
            </a:r>
            <a:r>
              <a:rPr lang="sv-SE" altLang="en-US" sz="2000" dirty="0" err="1" smtClean="0"/>
              <a:t>case</a:t>
            </a:r>
            <a:r>
              <a:rPr lang="sv-SE" altLang="en-US" sz="2000" dirty="0" smtClean="0"/>
              <a:t> the PLMN </a:t>
            </a:r>
            <a:r>
              <a:rPr lang="sv-SE" altLang="en-US" sz="2000" dirty="0" err="1" smtClean="0"/>
              <a:t>changes</a:t>
            </a:r>
            <a:r>
              <a:rPr lang="sv-SE" altLang="en-US" sz="2000" dirty="0" smtClean="0"/>
              <a:t>:</a:t>
            </a:r>
          </a:p>
          <a:p>
            <a:pPr lvl="2"/>
            <a:r>
              <a:rPr lang="sv-SE" altLang="en-US" sz="1600" dirty="0" smtClean="0"/>
              <a:t>PDN </a:t>
            </a:r>
            <a:r>
              <a:rPr lang="sv-SE" altLang="en-US" sz="1600" dirty="0" err="1" smtClean="0"/>
              <a:t>connection</a:t>
            </a:r>
            <a:r>
              <a:rPr lang="sv-SE" altLang="en-US" sz="1600" dirty="0" smtClean="0"/>
              <a:t> </a:t>
            </a:r>
            <a:r>
              <a:rPr lang="sv-SE" altLang="en-US" sz="1600" dirty="0" err="1" smtClean="0"/>
              <a:t>attempts</a:t>
            </a:r>
            <a:r>
              <a:rPr lang="sv-SE" altLang="en-US" sz="1600" dirty="0" smtClean="0"/>
              <a:t> for the </a:t>
            </a:r>
            <a:r>
              <a:rPr lang="sv-SE" altLang="en-US" sz="1600" dirty="0" err="1" smtClean="0"/>
              <a:t>rejected</a:t>
            </a:r>
            <a:r>
              <a:rPr lang="sv-SE" altLang="en-US" sz="1600" dirty="0" smtClean="0"/>
              <a:t> IPv6 </a:t>
            </a:r>
            <a:r>
              <a:rPr lang="sv-SE" altLang="en-US" sz="1600" dirty="0" err="1" smtClean="0"/>
              <a:t>attempts</a:t>
            </a:r>
            <a:r>
              <a:rPr lang="sv-SE" altLang="en-US" sz="1600" dirty="0" smtClean="0"/>
              <a:t> </a:t>
            </a:r>
            <a:r>
              <a:rPr lang="sv-SE" altLang="en-US" sz="1600" dirty="0" err="1" smtClean="0"/>
              <a:t>are</a:t>
            </a:r>
            <a:r>
              <a:rPr lang="sv-SE" altLang="en-US" sz="1600" dirty="0" smtClean="0"/>
              <a:t> </a:t>
            </a:r>
            <a:r>
              <a:rPr lang="sv-SE" altLang="en-US" sz="1600" dirty="0" err="1" smtClean="0"/>
              <a:t>requested</a:t>
            </a:r>
            <a:r>
              <a:rPr lang="sv-SE" altLang="en-US" sz="1600" dirty="0" smtClean="0"/>
              <a:t> </a:t>
            </a:r>
            <a:r>
              <a:rPr lang="sv-SE" altLang="en-US" sz="1600" dirty="0" err="1" smtClean="0"/>
              <a:t>again</a:t>
            </a:r>
            <a:r>
              <a:rPr lang="sv-SE" altLang="en-US" sz="1600" dirty="0" smtClean="0"/>
              <a:t>.</a:t>
            </a:r>
            <a:endParaRPr lang="sv-SE" altLang="en-US" sz="2400" dirty="0" smtClean="0"/>
          </a:p>
          <a:p>
            <a:pPr marL="355600" lvl="1" indent="0">
              <a:buNone/>
            </a:pPr>
            <a:endParaRPr lang="sv-SE" altLang="en-US" sz="2000" dirty="0" smtClean="0"/>
          </a:p>
          <a:p>
            <a:pPr marL="0" indent="0">
              <a:buNone/>
            </a:pPr>
            <a:r>
              <a:rPr lang="sv-SE" altLang="en-US" sz="1400" dirty="0" smtClean="0">
                <a:solidFill>
                  <a:srgbClr val="FF0000"/>
                </a:solidFill>
              </a:rPr>
              <a:t>The </a:t>
            </a:r>
            <a:r>
              <a:rPr lang="sv-SE" altLang="en-US" sz="1400" dirty="0" err="1" smtClean="0">
                <a:solidFill>
                  <a:srgbClr val="FF0000"/>
                </a:solidFill>
              </a:rPr>
              <a:t>use</a:t>
            </a:r>
            <a:r>
              <a:rPr lang="sv-SE" altLang="en-US" sz="1400" dirty="0" smtClean="0">
                <a:solidFill>
                  <a:srgbClr val="FF0000"/>
                </a:solidFill>
              </a:rPr>
              <a:t> </a:t>
            </a:r>
            <a:r>
              <a:rPr lang="sv-SE" altLang="en-US" sz="1400" dirty="0" err="1" smtClean="0">
                <a:solidFill>
                  <a:srgbClr val="FF0000"/>
                </a:solidFill>
              </a:rPr>
              <a:t>case</a:t>
            </a:r>
            <a:r>
              <a:rPr lang="sv-SE" altLang="en-US" sz="1400" dirty="0" smtClean="0">
                <a:solidFill>
                  <a:srgbClr val="FF0000"/>
                </a:solidFill>
              </a:rPr>
              <a:t> as </a:t>
            </a:r>
            <a:r>
              <a:rPr lang="sv-SE" altLang="en-US" sz="1400" dirty="0" err="1" smtClean="0">
                <a:solidFill>
                  <a:srgbClr val="FF0000"/>
                </a:solidFill>
              </a:rPr>
              <a:t>such</a:t>
            </a:r>
            <a:r>
              <a:rPr lang="sv-SE" altLang="en-US" sz="1400" dirty="0" smtClean="0">
                <a:solidFill>
                  <a:srgbClr val="FF0000"/>
                </a:solidFill>
              </a:rPr>
              <a:t> is no </a:t>
            </a:r>
            <a:r>
              <a:rPr lang="sv-SE" altLang="en-US" sz="1400" dirty="0" err="1" smtClean="0">
                <a:solidFill>
                  <a:srgbClr val="FF0000"/>
                </a:solidFill>
              </a:rPr>
              <a:t>concern</a:t>
            </a:r>
            <a:r>
              <a:rPr lang="sv-SE" altLang="en-US" sz="1400" dirty="0" smtClean="0">
                <a:solidFill>
                  <a:srgbClr val="FF0000"/>
                </a:solidFill>
              </a:rPr>
              <a:t> </a:t>
            </a:r>
            <a:r>
              <a:rPr lang="sv-SE" altLang="en-US" sz="1400" dirty="0" err="1" smtClean="0">
                <a:solidFill>
                  <a:srgbClr val="FF0000"/>
                </a:solidFill>
              </a:rPr>
              <a:t>to</a:t>
            </a:r>
            <a:r>
              <a:rPr lang="sv-SE" altLang="en-US" sz="1400" dirty="0" smtClean="0">
                <a:solidFill>
                  <a:srgbClr val="FF0000"/>
                </a:solidFill>
              </a:rPr>
              <a:t> TeliaSonera, </a:t>
            </a:r>
            <a:r>
              <a:rPr lang="sv-SE" altLang="en-US" sz="1400" dirty="0" err="1" smtClean="0">
                <a:solidFill>
                  <a:srgbClr val="FF0000"/>
                </a:solidFill>
              </a:rPr>
              <a:t>due</a:t>
            </a:r>
            <a:r>
              <a:rPr lang="sv-SE" altLang="en-US" sz="1400" dirty="0" smtClean="0">
                <a:solidFill>
                  <a:srgbClr val="FF0000"/>
                </a:solidFill>
              </a:rPr>
              <a:t> </a:t>
            </a:r>
            <a:r>
              <a:rPr lang="sv-SE" altLang="en-US" sz="1400" dirty="0" err="1" smtClean="0">
                <a:solidFill>
                  <a:srgbClr val="FF0000"/>
                </a:solidFill>
              </a:rPr>
              <a:t>to</a:t>
            </a:r>
            <a:r>
              <a:rPr lang="sv-SE" altLang="en-US" sz="1400" dirty="0" smtClean="0">
                <a:solidFill>
                  <a:srgbClr val="FF0000"/>
                </a:solidFill>
              </a:rPr>
              <a:t> the pre-</a:t>
            </a:r>
            <a:r>
              <a:rPr lang="sv-SE" altLang="en-US" sz="1400" dirty="0" err="1" smtClean="0">
                <a:solidFill>
                  <a:srgbClr val="FF0000"/>
                </a:solidFill>
              </a:rPr>
              <a:t>conditions</a:t>
            </a:r>
            <a:r>
              <a:rPr lang="sv-SE" altLang="en-US" sz="1400" dirty="0" smtClean="0">
                <a:solidFill>
                  <a:srgbClr val="FF0000"/>
                </a:solidFill>
              </a:rPr>
              <a:t>.</a:t>
            </a:r>
            <a:endParaRPr lang="sv-SE" altLang="en-US" sz="2400" dirty="0" smtClean="0"/>
          </a:p>
          <a:p>
            <a:endParaRPr lang="sv-SE" altLang="en-US" sz="2400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46620596"/>
      </p:ext>
    </p:extLst>
  </p:cSld>
  <p:clrMapOvr>
    <a:masterClrMapping/>
  </p:clrMapOvr>
</p:sld>
</file>

<file path=ppt/theme/theme1.xml><?xml version="1.0" encoding="utf-8"?>
<a:theme xmlns:a="http://schemas.openxmlformats.org/drawingml/2006/main" name="TeliaSonera requirements on SM retry">
  <a:themeElements>
    <a:clrScheme name="TeliaSonera">
      <a:dk1>
        <a:sysClr val="windowText" lastClr="000000"/>
      </a:dk1>
      <a:lt1>
        <a:sysClr val="window" lastClr="FFFFFF"/>
      </a:lt1>
      <a:dk2>
        <a:srgbClr val="652D86"/>
      </a:dk2>
      <a:lt2>
        <a:srgbClr val="C2C2BA"/>
      </a:lt2>
      <a:accent1>
        <a:srgbClr val="652D86"/>
      </a:accent1>
      <a:accent2>
        <a:srgbClr val="C41B79"/>
      </a:accent2>
      <a:accent3>
        <a:srgbClr val="FF6319"/>
      </a:accent3>
      <a:accent4>
        <a:srgbClr val="00B48C"/>
      </a:accent4>
      <a:accent5>
        <a:srgbClr val="BED600"/>
      </a:accent5>
      <a:accent6>
        <a:srgbClr val="6C6F70"/>
      </a:accent6>
      <a:hlink>
        <a:srgbClr val="FF6319"/>
      </a:hlink>
      <a:folHlink>
        <a:srgbClr val="00B48C"/>
      </a:folHlink>
    </a:clrScheme>
    <a:fontScheme name="TeliaSoner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FFFF">
            <a:alpha val="79999"/>
          </a:srgbClr>
        </a:solidFill>
        <a:ln w="9525" algn="ctr">
          <a:solidFill>
            <a:schemeClr val="accent1"/>
          </a:solidFill>
          <a:miter lim="800000"/>
          <a:headEnd/>
          <a:tailEnd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wrap="none" rtlCol="0" anchor="ctr"/>
      <a:lstStyle>
        <a:defPPr marL="269875" indent="-182563" algn="l">
          <a:lnSpc>
            <a:spcPct val="95000"/>
          </a:lnSpc>
          <a:spcBef>
            <a:spcPct val="20000"/>
          </a:spcBef>
          <a:spcAft>
            <a:spcPct val="10000"/>
          </a:spcAft>
          <a:defRPr b="1" smtClean="0">
            <a:solidFill>
              <a:schemeClr val="accent1"/>
            </a:solidFill>
          </a:defRPr>
        </a:defPPr>
      </a:lstStyle>
    </a:spDef>
    <a:txDef>
      <a:spPr>
        <a:solidFill>
          <a:srgbClr val="FFFFFF">
            <a:alpha val="80000"/>
          </a:srgbClr>
        </a:solidFill>
        <a:ln>
          <a:solidFill>
            <a:schemeClr val="accent1"/>
          </a:solidFill>
        </a:ln>
      </a:spPr>
      <a:bodyPr wrap="square" rtlCol="0">
        <a:spAutoFit/>
      </a:bodyPr>
      <a:lstStyle>
        <a:defPPr>
          <a:defRPr smtClean="0">
            <a:solidFill>
              <a:schemeClr val="tx2"/>
            </a:solidFill>
          </a:defRPr>
        </a:defPPr>
      </a:lstStyle>
    </a:txDef>
  </a:objectDefaults>
  <a:extraClrSchemeLst/>
  <a:custClrLst>
    <a:custClr name="Blueberry">
      <a:srgbClr val="9E237A"/>
    </a:custClr>
    <a:custClr name="Bright Yellow">
      <a:srgbClr val="F9DC00"/>
    </a:custClr>
    <a:custClr name="Sky Blue">
      <a:srgbClr val="0083BE"/>
    </a:custClr>
  </a:custClrLst>
</a:theme>
</file>

<file path=ppt/theme/themeOverride1.xml><?xml version="1.0" encoding="utf-8"?>
<a:themeOverride xmlns:a="http://schemas.openxmlformats.org/drawingml/2006/main">
  <a:clrScheme name="TeliaSonera">
    <a:dk1>
      <a:sysClr val="windowText" lastClr="000000"/>
    </a:dk1>
    <a:lt1>
      <a:sysClr val="window" lastClr="FFFFFF"/>
    </a:lt1>
    <a:dk2>
      <a:srgbClr val="652D86"/>
    </a:dk2>
    <a:lt2>
      <a:srgbClr val="C2C2BA"/>
    </a:lt2>
    <a:accent1>
      <a:srgbClr val="652D86"/>
    </a:accent1>
    <a:accent2>
      <a:srgbClr val="C41B79"/>
    </a:accent2>
    <a:accent3>
      <a:srgbClr val="FF6319"/>
    </a:accent3>
    <a:accent4>
      <a:srgbClr val="00B48C"/>
    </a:accent4>
    <a:accent5>
      <a:srgbClr val="BED600"/>
    </a:accent5>
    <a:accent6>
      <a:srgbClr val="6C6F70"/>
    </a:accent6>
    <a:hlink>
      <a:srgbClr val="FF6319"/>
    </a:hlink>
    <a:folHlink>
      <a:srgbClr val="00B48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TeliaSonera requirements on SM retry</Template>
  <TotalTime>955</TotalTime>
  <Words>1091</Words>
  <Application>Microsoft Office PowerPoint</Application>
  <PresentationFormat>On-screen Show (4:3)</PresentationFormat>
  <Paragraphs>80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TeliaSonera requirements on SM retry</vt:lpstr>
      <vt:lpstr>SM backoff – PDNs and ePLMNs CT1 discussion C1-144358</vt:lpstr>
      <vt:lpstr>Introduction</vt:lpstr>
      <vt:lpstr>Use cases</vt:lpstr>
      <vt:lpstr>Use cases</vt:lpstr>
      <vt:lpstr>Use Case 1: Typical IMS roamer, cell re-selection (with the principle applied)</vt:lpstr>
      <vt:lpstr>Use Case 1: Typical IMS roamer, cell re-selection (with the principle applied)</vt:lpstr>
      <vt:lpstr>Use Case 2: IMS non-roamer, cell re-selection (only HTC CR case)</vt:lpstr>
      <vt:lpstr>Use Case 2: IMS non-roamer, cell re-selection (only HTC CR case)</vt:lpstr>
      <vt:lpstr>Use Case 2: IMS non-roamer, cell re-selection (only HTC CR case)</vt:lpstr>
      <vt:lpstr>TeliaSonera Concerns</vt:lpstr>
      <vt:lpstr>Proposal</vt:lpstr>
      <vt:lpstr>References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 backoff – PDNs and ePLMNs</dc:title>
  <dc:creator>TeliaSonera</dc:creator>
  <cp:lastModifiedBy>TeliaSonera</cp:lastModifiedBy>
  <cp:revision>49</cp:revision>
  <dcterms:created xsi:type="dcterms:W3CDTF">2014-10-31T07:27:41Z</dcterms:created>
  <dcterms:modified xsi:type="dcterms:W3CDTF">2014-11-06T09:04:08Z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ecurityLevel">
    <vt:lpwstr> </vt:lpwstr>
  </property>
</Properties>
</file>