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omments/comment1.xml" ContentType="application/vnd.openxmlformats-officedocument.presentationml.comments+xml"/>
  <Override PartName="/ppt/comments/comment2.xml" ContentType="application/vnd.openxmlformats-officedocument.presentationml.comments+xml"/>
  <Override PartName="/ppt/comments/comment3.xml" ContentType="application/vnd.openxmlformats-officedocument.presentationml.comments+xml"/>
  <Override PartName="/ppt/comments/comment4.xml" ContentType="application/vnd.openxmlformats-officedocument.presentationml.comments+xml"/>
  <Override PartName="/ppt/comments/comment5.xml" ContentType="application/vnd.openxmlformats-officedocument.presentationml.comments+xml"/>
  <Override PartName="/ppt/comments/comment6.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2" r:id="rId1"/>
    <p:sldMasterId id="2147483654" r:id="rId2"/>
  </p:sldMasterIdLst>
  <p:notesMasterIdLst>
    <p:notesMasterId r:id="rId15"/>
  </p:notesMasterIdLst>
  <p:sldIdLst>
    <p:sldId id="261" r:id="rId3"/>
    <p:sldId id="259" r:id="rId4"/>
    <p:sldId id="264" r:id="rId5"/>
    <p:sldId id="265" r:id="rId6"/>
    <p:sldId id="262" r:id="rId7"/>
    <p:sldId id="260" r:id="rId8"/>
    <p:sldId id="263" r:id="rId9"/>
    <p:sldId id="266" r:id="rId10"/>
    <p:sldId id="269" r:id="rId11"/>
    <p:sldId id="270" r:id="rId12"/>
    <p:sldId id="267" r:id="rId13"/>
    <p:sldId id="268" r:id="rId14"/>
  </p:sldIdLst>
  <p:sldSz cx="9144000" cy="6858000" type="screen4x3"/>
  <p:notesSz cx="6858000" cy="9144000"/>
  <p:defaultTextStyle>
    <a:defPPr>
      <a:defRPr lang="en-US"/>
    </a:defPPr>
    <a:lvl1pPr algn="ctr" rtl="0" eaLnBrk="0" fontAlgn="base" hangingPunct="0">
      <a:spcBef>
        <a:spcPct val="50000"/>
      </a:spcBef>
      <a:spcAft>
        <a:spcPct val="0"/>
      </a:spcAft>
      <a:defRPr sz="2400" kern="1200">
        <a:solidFill>
          <a:srgbClr val="CCCCCC"/>
        </a:solidFill>
        <a:latin typeface="Verdana" pitchFamily="34" charset="0"/>
        <a:ea typeface="+mn-ea"/>
        <a:cs typeface="Arial" charset="0"/>
      </a:defRPr>
    </a:lvl1pPr>
    <a:lvl2pPr marL="457200" algn="ctr" rtl="0" eaLnBrk="0" fontAlgn="base" hangingPunct="0">
      <a:spcBef>
        <a:spcPct val="50000"/>
      </a:spcBef>
      <a:spcAft>
        <a:spcPct val="0"/>
      </a:spcAft>
      <a:defRPr sz="2400" kern="1200">
        <a:solidFill>
          <a:srgbClr val="CCCCCC"/>
        </a:solidFill>
        <a:latin typeface="Verdana" pitchFamily="34" charset="0"/>
        <a:ea typeface="+mn-ea"/>
        <a:cs typeface="Arial" charset="0"/>
      </a:defRPr>
    </a:lvl2pPr>
    <a:lvl3pPr marL="914400" algn="ctr" rtl="0" eaLnBrk="0" fontAlgn="base" hangingPunct="0">
      <a:spcBef>
        <a:spcPct val="50000"/>
      </a:spcBef>
      <a:spcAft>
        <a:spcPct val="0"/>
      </a:spcAft>
      <a:defRPr sz="2400" kern="1200">
        <a:solidFill>
          <a:srgbClr val="CCCCCC"/>
        </a:solidFill>
        <a:latin typeface="Verdana" pitchFamily="34" charset="0"/>
        <a:ea typeface="+mn-ea"/>
        <a:cs typeface="Arial" charset="0"/>
      </a:defRPr>
    </a:lvl3pPr>
    <a:lvl4pPr marL="1371600" algn="ctr" rtl="0" eaLnBrk="0" fontAlgn="base" hangingPunct="0">
      <a:spcBef>
        <a:spcPct val="50000"/>
      </a:spcBef>
      <a:spcAft>
        <a:spcPct val="0"/>
      </a:spcAft>
      <a:defRPr sz="2400" kern="1200">
        <a:solidFill>
          <a:srgbClr val="CCCCCC"/>
        </a:solidFill>
        <a:latin typeface="Verdana" pitchFamily="34" charset="0"/>
        <a:ea typeface="+mn-ea"/>
        <a:cs typeface="Arial" charset="0"/>
      </a:defRPr>
    </a:lvl4pPr>
    <a:lvl5pPr marL="1828800" algn="ctr" rtl="0" eaLnBrk="0" fontAlgn="base" hangingPunct="0">
      <a:spcBef>
        <a:spcPct val="50000"/>
      </a:spcBef>
      <a:spcAft>
        <a:spcPct val="0"/>
      </a:spcAft>
      <a:defRPr sz="2400" kern="1200">
        <a:solidFill>
          <a:srgbClr val="CCCCCC"/>
        </a:solidFill>
        <a:latin typeface="Verdana" pitchFamily="34" charset="0"/>
        <a:ea typeface="+mn-ea"/>
        <a:cs typeface="Arial" charset="0"/>
      </a:defRPr>
    </a:lvl5pPr>
    <a:lvl6pPr marL="2286000" algn="l" defTabSz="914400" rtl="0" eaLnBrk="1" latinLnBrk="0" hangingPunct="1">
      <a:defRPr sz="2400" kern="1200">
        <a:solidFill>
          <a:srgbClr val="CCCCCC"/>
        </a:solidFill>
        <a:latin typeface="Verdana" pitchFamily="34" charset="0"/>
        <a:ea typeface="+mn-ea"/>
        <a:cs typeface="Arial" charset="0"/>
      </a:defRPr>
    </a:lvl6pPr>
    <a:lvl7pPr marL="2743200" algn="l" defTabSz="914400" rtl="0" eaLnBrk="1" latinLnBrk="0" hangingPunct="1">
      <a:defRPr sz="2400" kern="1200">
        <a:solidFill>
          <a:srgbClr val="CCCCCC"/>
        </a:solidFill>
        <a:latin typeface="Verdana" pitchFamily="34" charset="0"/>
        <a:ea typeface="+mn-ea"/>
        <a:cs typeface="Arial" charset="0"/>
      </a:defRPr>
    </a:lvl7pPr>
    <a:lvl8pPr marL="3200400" algn="l" defTabSz="914400" rtl="0" eaLnBrk="1" latinLnBrk="0" hangingPunct="1">
      <a:defRPr sz="2400" kern="1200">
        <a:solidFill>
          <a:srgbClr val="CCCCCC"/>
        </a:solidFill>
        <a:latin typeface="Verdana" pitchFamily="34" charset="0"/>
        <a:ea typeface="+mn-ea"/>
        <a:cs typeface="Arial" charset="0"/>
      </a:defRPr>
    </a:lvl8pPr>
    <a:lvl9pPr marL="3657600" algn="l" defTabSz="914400" rtl="0" eaLnBrk="1" latinLnBrk="0" hangingPunct="1">
      <a:defRPr sz="2400" kern="1200">
        <a:solidFill>
          <a:srgbClr val="CCCCCC"/>
        </a:solidFill>
        <a:latin typeface="Verdana" pitchFamily="34"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tin Dolly" initials="MCD" lastIdx="1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30A3C"/>
    <a:srgbClr val="81017E"/>
    <a:srgbClr val="B6B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994" autoAdjust="0"/>
    <p:restoredTop sz="95886" autoAdjust="0"/>
  </p:normalViewPr>
  <p:slideViewPr>
    <p:cSldViewPr>
      <p:cViewPr varScale="1">
        <p:scale>
          <a:sx n="85" d="100"/>
          <a:sy n="85" d="100"/>
        </p:scale>
        <p:origin x="-1651" y="-82"/>
      </p:cViewPr>
      <p:guideLst>
        <p:guide orient="horz" pos="2160"/>
        <p:guide pos="2880"/>
      </p:guideLst>
    </p:cSldViewPr>
  </p:slideViewPr>
  <p:outlineViewPr>
    <p:cViewPr>
      <p:scale>
        <a:sx n="33" d="100"/>
        <a:sy n="33" d="100"/>
      </p:scale>
      <p:origin x="42" y="85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4-05-22T12:01:32.522" idx="1">
    <p:pos x="391" y="3035"/>
    <p:text>yES except for normal SIP call release.this will be available in Rel 12.</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4-05-22T12:29:23.739" idx="12">
    <p:pos x="4770" y="288"/>
    <p:text>need to capture the scenario where for a video call the video bearer is dropped and the audio is maintained. in this case the neither the ULI or CC is provided.</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4-05-22T12:04:11.178" idx="2">
    <p:pos x="2001" y="2555"/>
    <p:text>the assumption is that is the CC is not sent it is  a normal release</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4-05-22T12:06:36.517" idx="3">
    <p:pos x="10" y="10"/>
    <p:text/>
  </p:cm>
  <p:cm authorId="0" dt="2014-05-22T12:07:25.657" idx="4">
    <p:pos x="4977" y="2540"/>
    <p:text>enhance the MME to provide CC</p:text>
  </p:cm>
  <p:cm authorId="0" dt="2014-05-22T12:07:50.994" idx="5">
    <p:pos x="1233" y="2791"/>
    <p:text>not sure if ULI is provided for this step. need to verify.</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4-05-22T12:08:58.779" idx="6">
    <p:pos x="4999" y="3212"/>
    <p:text>need to enhance the MME to pass CC</p:text>
  </p:cm>
  <p:cm authorId="0" dt="2014-05-22T12:13:30.994" idx="7">
    <p:pos x="524" y="3611"/>
    <p:text>assumption in step C that the ULI is provided by  the MME</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4-05-22T12:16:17.695" idx="8">
    <p:pos x="2105" y="1477"/>
    <p:text>if CC is sent for all abnormal, we can assume that release w/o one is normal. it may be  hard to justify this.</p:text>
  </p:cm>
  <p:cm authorId="0" dt="2014-05-22T12:17:37.757" idx="9">
    <p:pos x="4586" y="1986"/>
    <p:text>updates to 24.229</p:text>
  </p:cm>
  <p:cm authorId="0" dt="2014-05-22T12:19:20.552" idx="10">
    <p:pos x="4076" y="967"/>
    <p:text>ULI is sent by MME if it is available. enhancement is needed for CC</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spcBef>
                <a:spcPct val="0"/>
              </a:spcBef>
              <a:defRPr sz="1200">
                <a:solidFill>
                  <a:schemeClr val="tx1"/>
                </a:solidFill>
                <a:latin typeface="Arial" charset="0"/>
              </a:defRPr>
            </a:lvl1pPr>
          </a:lstStyle>
          <a:p>
            <a:endParaRPr lang="en-US"/>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spcBef>
                <a:spcPct val="0"/>
              </a:spcBef>
              <a:defRPr sz="1200">
                <a:solidFill>
                  <a:schemeClr val="tx1"/>
                </a:solidFill>
                <a:latin typeface="Arial" charset="0"/>
              </a:defRPr>
            </a:lvl1pPr>
          </a:lstStyle>
          <a:p>
            <a:endParaRPr lang="en-US"/>
          </a:p>
        </p:txBody>
      </p:sp>
      <p:sp>
        <p:nvSpPr>
          <p:cNvPr id="41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spcBef>
                <a:spcPct val="0"/>
              </a:spcBef>
              <a:defRPr sz="1200">
                <a:solidFill>
                  <a:schemeClr val="tx1"/>
                </a:solidFill>
                <a:latin typeface="Arial" charset="0"/>
              </a:defRPr>
            </a:lvl1pPr>
          </a:lstStyle>
          <a:p>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spcBef>
                <a:spcPct val="0"/>
              </a:spcBef>
              <a:defRPr sz="1200">
                <a:solidFill>
                  <a:schemeClr val="tx1"/>
                </a:solidFill>
                <a:latin typeface="Arial" charset="0"/>
              </a:defRPr>
            </a:lvl1pPr>
          </a:lstStyle>
          <a:p>
            <a:fld id="{5FD06693-AC05-4A39-9A83-10539A74D389}" type="slidenum">
              <a:rPr lang="en-US"/>
              <a:pPr/>
              <a:t>‹#›</a:t>
            </a:fld>
            <a:endParaRPr lang="en-US"/>
          </a:p>
        </p:txBody>
      </p:sp>
    </p:spTree>
    <p:extLst>
      <p:ext uri="{BB962C8B-B14F-4D97-AF65-F5344CB8AC3E}">
        <p14:creationId xmlns:p14="http://schemas.microsoft.com/office/powerpoint/2010/main" val="409149152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ctrTitle" sz="quarter"/>
          </p:nvPr>
        </p:nvSpPr>
        <p:spPr>
          <a:xfrm>
            <a:off x="2057400" y="3505200"/>
            <a:ext cx="6756400" cy="1116013"/>
          </a:xfrm>
          <a:ln w="9525"/>
        </p:spPr>
        <p:txBody>
          <a:bodyPr lIns="91440" tIns="45720" rIns="91440" bIns="45720" anchor="ctr"/>
          <a:lstStyle>
            <a:lvl1pPr>
              <a:lnSpc>
                <a:spcPct val="100000"/>
              </a:lnSpc>
              <a:defRPr sz="3000">
                <a:solidFill>
                  <a:schemeClr val="bg1"/>
                </a:solidFill>
              </a:defRPr>
            </a:lvl1pPr>
          </a:lstStyle>
          <a:p>
            <a:r>
              <a:rPr lang="en-US" smtClean="0"/>
              <a:t>Click to edit Master title style</a:t>
            </a:r>
            <a:endParaRPr lang="en-US"/>
          </a:p>
        </p:txBody>
      </p:sp>
      <p:sp>
        <p:nvSpPr>
          <p:cNvPr id="39939" name="Rectangle 3"/>
          <p:cNvSpPr>
            <a:spLocks noGrp="1" noChangeArrowheads="1"/>
          </p:cNvSpPr>
          <p:nvPr>
            <p:ph type="subTitle" sz="quarter" idx="1"/>
          </p:nvPr>
        </p:nvSpPr>
        <p:spPr>
          <a:xfrm>
            <a:off x="2057400" y="4800600"/>
            <a:ext cx="6756400" cy="1138238"/>
          </a:xfrm>
          <a:ln w="9525"/>
        </p:spPr>
        <p:txBody>
          <a:bodyPr lIns="91440" tIns="45720" rIns="91440" bIns="45720"/>
          <a:lstStyle>
            <a:lvl1pPr>
              <a:spcBef>
                <a:spcPct val="0"/>
              </a:spcBef>
              <a:spcAft>
                <a:spcPct val="0"/>
              </a:spcAft>
              <a:defRPr sz="2600">
                <a:solidFill>
                  <a:schemeClr val="bg1"/>
                </a:solidFill>
              </a:defRPr>
            </a:lvl1pPr>
          </a:lstStyle>
          <a:p>
            <a:r>
              <a:rPr lang="en-US" smtClean="0"/>
              <a:t>Click to edit Master subtitle style</a:t>
            </a:r>
            <a:endParaRPr lang="en-US"/>
          </a:p>
        </p:txBody>
      </p:sp>
      <p:grpSp>
        <p:nvGrpSpPr>
          <p:cNvPr id="39940" name="Group 4"/>
          <p:cNvGrpSpPr>
            <a:grpSpLocks/>
          </p:cNvGrpSpPr>
          <p:nvPr/>
        </p:nvGrpSpPr>
        <p:grpSpPr bwMode="auto">
          <a:xfrm>
            <a:off x="-19050" y="-19050"/>
            <a:ext cx="9182100" cy="3362325"/>
            <a:chOff x="-12" y="-12"/>
            <a:chExt cx="5784" cy="2118"/>
          </a:xfrm>
        </p:grpSpPr>
        <p:sp>
          <p:nvSpPr>
            <p:cNvPr id="39941" name="Freeform 5"/>
            <p:cNvSpPr>
              <a:spLocks/>
            </p:cNvSpPr>
            <p:nvPr userDrawn="1"/>
          </p:nvSpPr>
          <p:spPr bwMode="auto">
            <a:xfrm>
              <a:off x="-12" y="-12"/>
              <a:ext cx="5784" cy="2118"/>
            </a:xfrm>
            <a:custGeom>
              <a:avLst/>
              <a:gdLst/>
              <a:ahLst/>
              <a:cxnLst>
                <a:cxn ang="0">
                  <a:pos x="0" y="2118"/>
                </a:cxn>
                <a:cxn ang="0">
                  <a:pos x="0" y="0"/>
                </a:cxn>
                <a:cxn ang="0">
                  <a:pos x="5784" y="0"/>
                </a:cxn>
                <a:cxn ang="0">
                  <a:pos x="5784" y="866"/>
                </a:cxn>
                <a:cxn ang="0">
                  <a:pos x="2892" y="1781"/>
                </a:cxn>
                <a:cxn ang="0">
                  <a:pos x="0" y="2118"/>
                </a:cxn>
              </a:cxnLst>
              <a:rect l="0" t="0" r="r" b="b"/>
              <a:pathLst>
                <a:path w="5784" h="2118">
                  <a:moveTo>
                    <a:pt x="0" y="2118"/>
                  </a:moveTo>
                  <a:cubicBezTo>
                    <a:pt x="0" y="1059"/>
                    <a:pt x="0" y="0"/>
                    <a:pt x="0" y="0"/>
                  </a:cubicBezTo>
                  <a:lnTo>
                    <a:pt x="5784" y="0"/>
                  </a:lnTo>
                  <a:cubicBezTo>
                    <a:pt x="5784" y="0"/>
                    <a:pt x="5784" y="433"/>
                    <a:pt x="5784" y="866"/>
                  </a:cubicBezTo>
                  <a:cubicBezTo>
                    <a:pt x="4656" y="1332"/>
                    <a:pt x="4182" y="1480"/>
                    <a:pt x="2892" y="1781"/>
                  </a:cubicBezTo>
                  <a:cubicBezTo>
                    <a:pt x="1602" y="2082"/>
                    <a:pt x="426" y="2106"/>
                    <a:pt x="0" y="2118"/>
                  </a:cubicBezTo>
                  <a:close/>
                </a:path>
              </a:pathLst>
            </a:custGeom>
            <a:solidFill>
              <a:schemeClr val="bg1"/>
            </a:solidFill>
            <a:ln w="12700" cap="flat" cmpd="sng">
              <a:noFill/>
              <a:prstDash val="solid"/>
              <a:round/>
              <a:headEnd/>
              <a:tailEnd/>
            </a:ln>
            <a:effectLst/>
          </p:spPr>
          <p:txBody>
            <a:bodyPr>
              <a:spAutoFit/>
            </a:bodyPr>
            <a:lstStyle/>
            <a:p>
              <a:endParaRPr lang="en-US"/>
            </a:p>
          </p:txBody>
        </p:sp>
        <p:pic>
          <p:nvPicPr>
            <p:cNvPr id="39942" name="Picture 6" descr="titlelogo_light"/>
            <p:cNvPicPr>
              <a:picLocks noChangeAspect="1" noChangeArrowheads="1"/>
            </p:cNvPicPr>
            <p:nvPr userDrawn="1"/>
          </p:nvPicPr>
          <p:blipFill>
            <a:blip r:embed="rId2" cstate="print"/>
            <a:srcRect/>
            <a:stretch>
              <a:fillRect/>
            </a:stretch>
          </p:blipFill>
          <p:spPr bwMode="auto">
            <a:xfrm>
              <a:off x="415" y="512"/>
              <a:ext cx="1805" cy="826"/>
            </a:xfrm>
            <a:prstGeom prst="rect">
              <a:avLst/>
            </a:prstGeom>
            <a:solidFill>
              <a:schemeClr val="bg1"/>
            </a:solidFill>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Slide Number Placeholder 4"/>
          <p:cNvSpPr>
            <a:spLocks noGrp="1"/>
          </p:cNvSpPr>
          <p:nvPr>
            <p:ph type="sldNum" sz="quarter" idx="11"/>
          </p:nvPr>
        </p:nvSpPr>
        <p:spPr/>
        <p:txBody>
          <a:bodyPr/>
          <a:lstStyle>
            <a:lvl1pPr>
              <a:defRPr/>
            </a:lvl1pPr>
          </a:lstStyle>
          <a:p>
            <a:r>
              <a:rPr lang="en-US"/>
              <a:t>Page </a:t>
            </a:r>
            <a:fld id="{FB8972C1-DCD1-41D7-B007-7ABE1DF4B6E1}"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02400" y="457200"/>
            <a:ext cx="2012950" cy="5143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60375" y="457200"/>
            <a:ext cx="5889625" cy="5143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Slide Number Placeholder 4"/>
          <p:cNvSpPr>
            <a:spLocks noGrp="1"/>
          </p:cNvSpPr>
          <p:nvPr>
            <p:ph type="sldNum" sz="quarter" idx="11"/>
          </p:nvPr>
        </p:nvSpPr>
        <p:spPr/>
        <p:txBody>
          <a:bodyPr/>
          <a:lstStyle>
            <a:lvl1pPr>
              <a:defRPr/>
            </a:lvl1pPr>
          </a:lstStyle>
          <a:p>
            <a:r>
              <a:rPr lang="en-US"/>
              <a:t>Page </a:t>
            </a:r>
            <a:fld id="{7A0FCF42-3346-43F4-83E9-00A168F322C3}"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2"/>
        </a:solidFill>
        <a:effectLst/>
      </p:bgPr>
    </p:bg>
    <p:spTree>
      <p:nvGrpSpPr>
        <p:cNvPr id="1" name=""/>
        <p:cNvGrpSpPr/>
        <p:nvPr/>
      </p:nvGrpSpPr>
      <p:grpSpPr>
        <a:xfrm>
          <a:off x="0" y="0"/>
          <a:ext cx="0" cy="0"/>
          <a:chOff x="0" y="0"/>
          <a:chExt cx="0" cy="0"/>
        </a:xfrm>
      </p:grpSpPr>
      <p:grpSp>
        <p:nvGrpSpPr>
          <p:cNvPr id="41986" name="Group 2"/>
          <p:cNvGrpSpPr>
            <a:grpSpLocks/>
          </p:cNvGrpSpPr>
          <p:nvPr/>
        </p:nvGrpSpPr>
        <p:grpSpPr bwMode="auto">
          <a:xfrm>
            <a:off x="0" y="3497263"/>
            <a:ext cx="9144000" cy="3360737"/>
            <a:chOff x="0" y="2203"/>
            <a:chExt cx="5760" cy="2117"/>
          </a:xfrm>
        </p:grpSpPr>
        <p:sp>
          <p:nvSpPr>
            <p:cNvPr id="41987" name="Freeform 3"/>
            <p:cNvSpPr>
              <a:spLocks/>
            </p:cNvSpPr>
            <p:nvPr userDrawn="1"/>
          </p:nvSpPr>
          <p:spPr bwMode="auto">
            <a:xfrm>
              <a:off x="0" y="2203"/>
              <a:ext cx="5760" cy="2117"/>
            </a:xfrm>
            <a:custGeom>
              <a:avLst/>
              <a:gdLst/>
              <a:ahLst/>
              <a:cxnLst>
                <a:cxn ang="0">
                  <a:pos x="5760" y="0"/>
                </a:cxn>
                <a:cxn ang="0">
                  <a:pos x="5760" y="2117"/>
                </a:cxn>
                <a:cxn ang="0">
                  <a:pos x="0" y="2117"/>
                </a:cxn>
                <a:cxn ang="0">
                  <a:pos x="0" y="1253"/>
                </a:cxn>
                <a:cxn ang="0">
                  <a:pos x="2784" y="917"/>
                </a:cxn>
                <a:cxn ang="0">
                  <a:pos x="5760" y="0"/>
                </a:cxn>
              </a:cxnLst>
              <a:rect l="0" t="0" r="r" b="b"/>
              <a:pathLst>
                <a:path w="5760" h="2117">
                  <a:moveTo>
                    <a:pt x="5760" y="0"/>
                  </a:moveTo>
                  <a:cubicBezTo>
                    <a:pt x="5760" y="1058"/>
                    <a:pt x="5760" y="2117"/>
                    <a:pt x="5760" y="2117"/>
                  </a:cubicBezTo>
                  <a:lnTo>
                    <a:pt x="0" y="2117"/>
                  </a:lnTo>
                  <a:cubicBezTo>
                    <a:pt x="0" y="2117"/>
                    <a:pt x="0" y="1685"/>
                    <a:pt x="0" y="1253"/>
                  </a:cubicBezTo>
                  <a:cubicBezTo>
                    <a:pt x="802" y="1222"/>
                    <a:pt x="1824" y="1126"/>
                    <a:pt x="2784" y="917"/>
                  </a:cubicBezTo>
                  <a:cubicBezTo>
                    <a:pt x="3744" y="708"/>
                    <a:pt x="4312" y="552"/>
                    <a:pt x="5760" y="0"/>
                  </a:cubicBezTo>
                  <a:close/>
                </a:path>
              </a:pathLst>
            </a:custGeom>
            <a:solidFill>
              <a:schemeClr val="bg1"/>
            </a:solidFill>
            <a:ln w="12700" cap="flat" cmpd="sng">
              <a:noFill/>
              <a:prstDash val="solid"/>
              <a:round/>
              <a:headEnd/>
              <a:tailEnd/>
            </a:ln>
            <a:effectLst/>
          </p:spPr>
          <p:txBody>
            <a:bodyPr>
              <a:spAutoFit/>
            </a:bodyPr>
            <a:lstStyle/>
            <a:p>
              <a:endParaRPr lang="en-US"/>
            </a:p>
          </p:txBody>
        </p:sp>
        <p:pic>
          <p:nvPicPr>
            <p:cNvPr id="41988" name="Picture 4" descr="titlelogo_light"/>
            <p:cNvPicPr>
              <a:picLocks noChangeAspect="1" noChangeArrowheads="1"/>
            </p:cNvPicPr>
            <p:nvPr userDrawn="1"/>
          </p:nvPicPr>
          <p:blipFill>
            <a:blip r:embed="rId2" cstate="print"/>
            <a:srcRect/>
            <a:stretch>
              <a:fillRect/>
            </a:stretch>
          </p:blipFill>
          <p:spPr bwMode="auto">
            <a:xfrm>
              <a:off x="3768" y="3244"/>
              <a:ext cx="1654" cy="757"/>
            </a:xfrm>
            <a:prstGeom prst="rect">
              <a:avLst/>
            </a:prstGeom>
            <a:solidFill>
              <a:schemeClr val="bg1"/>
            </a:solidFill>
          </p:spPr>
        </p:pic>
      </p:grpSp>
      <p:sp>
        <p:nvSpPr>
          <p:cNvPr id="41989" name="Rectangle 5"/>
          <p:cNvSpPr>
            <a:spLocks noGrp="1" noChangeArrowheads="1"/>
          </p:cNvSpPr>
          <p:nvPr>
            <p:ph type="ctrTitle" sz="quarter"/>
          </p:nvPr>
        </p:nvSpPr>
        <p:spPr bwMode="auto">
          <a:xfrm>
            <a:off x="1358900" y="903288"/>
            <a:ext cx="7099300" cy="1116012"/>
          </a:xfrm>
          <a:prstGeom prst="rect">
            <a:avLst/>
          </a:prstGeom>
          <a:noFill/>
          <a:ln algn="ctr">
            <a:miter lim="800000"/>
            <a:headEnd/>
            <a:tailEnd/>
          </a:ln>
        </p:spPr>
        <p:txBody>
          <a:bodyPr vert="horz" wrap="square" lIns="91440" tIns="45720" rIns="91440" bIns="45720" numCol="1" anchor="ctr" anchorCtr="0" compatLnSpc="1">
            <a:prstTxWarp prst="textNoShape">
              <a:avLst/>
            </a:prstTxWarp>
          </a:bodyPr>
          <a:lstStyle>
            <a:lvl1pPr algn="l" defTabSz="947738" eaLnBrk="0" hangingPunct="0">
              <a:defRPr sz="3000" b="1">
                <a:solidFill>
                  <a:schemeClr val="bg1"/>
                </a:solidFill>
                <a:latin typeface="Verdana" pitchFamily="34" charset="0"/>
              </a:defRPr>
            </a:lvl1pPr>
          </a:lstStyle>
          <a:p>
            <a:r>
              <a:rPr lang="en-US"/>
              <a:t>Click to edit Master title style</a:t>
            </a:r>
          </a:p>
        </p:txBody>
      </p:sp>
      <p:sp>
        <p:nvSpPr>
          <p:cNvPr id="41990" name="Rectangle 6"/>
          <p:cNvSpPr>
            <a:spLocks noGrp="1" noChangeArrowheads="1"/>
          </p:cNvSpPr>
          <p:nvPr>
            <p:ph type="subTitle" sz="quarter" idx="1"/>
          </p:nvPr>
        </p:nvSpPr>
        <p:spPr bwMode="auto">
          <a:xfrm>
            <a:off x="1358900" y="2151063"/>
            <a:ext cx="7099300" cy="1138237"/>
          </a:xfrm>
          <a:prstGeom prst="rect">
            <a:avLst/>
          </a:prstGeom>
          <a:noFill/>
          <a:ln algn="ctr">
            <a:miter lim="800000"/>
            <a:headEnd/>
            <a:tailEnd/>
          </a:ln>
        </p:spPr>
        <p:txBody>
          <a:bodyPr vert="horz" wrap="square" lIns="91440" tIns="45720" rIns="91440" bIns="45720" numCol="1" anchor="t" anchorCtr="0" compatLnSpc="1">
            <a:prstTxWarp prst="textNoShape">
              <a:avLst/>
            </a:prstTxWarp>
          </a:bodyPr>
          <a:lstStyle>
            <a:lvl1pPr marL="0" indent="0" defTabSz="947738" eaLnBrk="0" hangingPunct="0">
              <a:spcBef>
                <a:spcPct val="0"/>
              </a:spcBef>
              <a:buClr>
                <a:schemeClr val="tx2"/>
              </a:buClr>
              <a:buFontTx/>
              <a:buNone/>
              <a:defRPr sz="2600">
                <a:solidFill>
                  <a:schemeClr val="bg1"/>
                </a:solidFill>
                <a:latin typeface="Verdana" pitchFamily="34" charset="0"/>
              </a:defRPr>
            </a:lvl1pPr>
          </a:lstStyle>
          <a:p>
            <a:r>
              <a:rPr lang="en-US"/>
              <a:t>Click to edit Master subtitle style</a:t>
            </a:r>
          </a:p>
        </p:txBody>
      </p:sp>
      <p:sp>
        <p:nvSpPr>
          <p:cNvPr id="41991" name="Text Box 7"/>
          <p:cNvSpPr txBox="1">
            <a:spLocks noChangeArrowheads="1"/>
          </p:cNvSpPr>
          <p:nvPr/>
        </p:nvSpPr>
        <p:spPr bwMode="auto">
          <a:xfrm>
            <a:off x="152400" y="6129338"/>
            <a:ext cx="3209925" cy="728662"/>
          </a:xfrm>
          <a:prstGeom prst="rect">
            <a:avLst/>
          </a:prstGeom>
          <a:noFill/>
          <a:ln w="12700" algn="ctr">
            <a:noFill/>
            <a:miter lim="800000"/>
            <a:headEnd/>
            <a:tailEnd/>
          </a:ln>
          <a:effectLst/>
        </p:spPr>
        <p:txBody>
          <a:bodyPr wrap="none">
            <a:spAutoFit/>
          </a:bodyPr>
          <a:lstStyle/>
          <a:p>
            <a:pPr>
              <a:lnSpc>
                <a:spcPct val="90000"/>
              </a:lnSpc>
              <a:spcBef>
                <a:spcPct val="20000"/>
              </a:spcBef>
            </a:pPr>
            <a:r>
              <a:rPr lang="en-US" sz="1000" b="1">
                <a:solidFill>
                  <a:schemeClr val="tx2"/>
                </a:solidFill>
                <a:latin typeface="Arial" charset="0"/>
              </a:rPr>
              <a:t>AT&amp;T Proprietary (Internal Use Only)</a:t>
            </a:r>
          </a:p>
          <a:p>
            <a:pPr>
              <a:lnSpc>
                <a:spcPct val="90000"/>
              </a:lnSpc>
              <a:spcBef>
                <a:spcPct val="20000"/>
              </a:spcBef>
            </a:pPr>
            <a:r>
              <a:rPr lang="en-US" sz="1000">
                <a:solidFill>
                  <a:schemeClr val="tx2"/>
                </a:solidFill>
                <a:latin typeface="Arial" charset="0"/>
              </a:rPr>
              <a:t>Not for use or disclosure outside the AT&amp;T companies</a:t>
            </a:r>
          </a:p>
          <a:p>
            <a:pPr>
              <a:lnSpc>
                <a:spcPct val="90000"/>
              </a:lnSpc>
              <a:spcBef>
                <a:spcPct val="20000"/>
              </a:spcBef>
            </a:pPr>
            <a:r>
              <a:rPr lang="en-US" sz="1000">
                <a:solidFill>
                  <a:schemeClr val="tx2"/>
                </a:solidFill>
                <a:latin typeface="Arial" charset="0"/>
              </a:rPr>
              <a:t>except under written agreement</a:t>
            </a:r>
          </a:p>
          <a:p>
            <a:pPr>
              <a:lnSpc>
                <a:spcPct val="90000"/>
              </a:lnSpc>
              <a:spcBef>
                <a:spcPct val="20000"/>
              </a:spcBef>
            </a:pPr>
            <a:endParaRPr lang="en-US" sz="1000">
              <a:solidFill>
                <a:schemeClr val="tx2"/>
              </a:solidFill>
              <a:latin typeface="Times New Roman" pitchFamily="18"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r>
              <a:rPr lang="en-US" dirty="0" smtClean="0"/>
              <a:t>4-Apr-2014</a:t>
            </a:r>
            <a:endParaRPr lang="en-US" dirty="0"/>
          </a:p>
        </p:txBody>
      </p:sp>
      <p:sp>
        <p:nvSpPr>
          <p:cNvPr id="5" name="Slide Number Placeholder 4"/>
          <p:cNvSpPr>
            <a:spLocks noGrp="1"/>
          </p:cNvSpPr>
          <p:nvPr>
            <p:ph type="sldNum" sz="quarter" idx="11"/>
          </p:nvPr>
        </p:nvSpPr>
        <p:spPr/>
        <p:txBody>
          <a:bodyPr/>
          <a:lstStyle>
            <a:lvl1pPr>
              <a:defRPr/>
            </a:lvl1pPr>
          </a:lstStyle>
          <a:p>
            <a:r>
              <a:rPr lang="en-US"/>
              <a:t>Page </a:t>
            </a:r>
            <a:fld id="{B4ED6AB6-3367-4125-9193-61799F9B1000}" type="slidenum">
              <a:rPr lang="en-US"/>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Slide Number Placeholder 4"/>
          <p:cNvSpPr>
            <a:spLocks noGrp="1"/>
          </p:cNvSpPr>
          <p:nvPr>
            <p:ph type="sldNum" sz="quarter" idx="11"/>
          </p:nvPr>
        </p:nvSpPr>
        <p:spPr/>
        <p:txBody>
          <a:bodyPr/>
          <a:lstStyle>
            <a:lvl1pPr>
              <a:defRPr/>
            </a:lvl1pPr>
          </a:lstStyle>
          <a:p>
            <a:r>
              <a:rPr lang="en-US"/>
              <a:t>Page </a:t>
            </a:r>
            <a:fld id="{FF48A2E1-80AB-44D8-8185-F9945883EA0F}"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77838" y="1549400"/>
            <a:ext cx="3941762" cy="4051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0" y="1549400"/>
            <a:ext cx="3943350" cy="4051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Slide Number Placeholder 5"/>
          <p:cNvSpPr>
            <a:spLocks noGrp="1"/>
          </p:cNvSpPr>
          <p:nvPr>
            <p:ph type="sldNum" sz="quarter" idx="11"/>
          </p:nvPr>
        </p:nvSpPr>
        <p:spPr/>
        <p:txBody>
          <a:bodyPr/>
          <a:lstStyle>
            <a:lvl1pPr>
              <a:defRPr/>
            </a:lvl1pPr>
          </a:lstStyle>
          <a:p>
            <a:r>
              <a:rPr lang="en-US"/>
              <a:t>Page </a:t>
            </a:r>
            <a:fld id="{B51E1207-226A-4D6F-8639-5F63FF148DA2}"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Slide Number Placeholder 7"/>
          <p:cNvSpPr>
            <a:spLocks noGrp="1"/>
          </p:cNvSpPr>
          <p:nvPr>
            <p:ph type="sldNum" sz="quarter" idx="11"/>
          </p:nvPr>
        </p:nvSpPr>
        <p:spPr/>
        <p:txBody>
          <a:bodyPr/>
          <a:lstStyle>
            <a:lvl1pPr>
              <a:defRPr/>
            </a:lvl1pPr>
          </a:lstStyle>
          <a:p>
            <a:r>
              <a:rPr lang="en-US"/>
              <a:t>Page </a:t>
            </a:r>
            <a:fld id="{BAC3CE28-7826-44B1-B6D9-C6934E26D5E7}"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Slide Number Placeholder 3"/>
          <p:cNvSpPr>
            <a:spLocks noGrp="1"/>
          </p:cNvSpPr>
          <p:nvPr>
            <p:ph type="sldNum" sz="quarter" idx="11"/>
          </p:nvPr>
        </p:nvSpPr>
        <p:spPr/>
        <p:txBody>
          <a:bodyPr/>
          <a:lstStyle>
            <a:lvl1pPr>
              <a:defRPr/>
            </a:lvl1pPr>
          </a:lstStyle>
          <a:p>
            <a:r>
              <a:rPr lang="en-US"/>
              <a:t>Page </a:t>
            </a:r>
            <a:fld id="{7CB47026-469B-43E5-9337-7582AFC18933}"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Slide Number Placeholder 2"/>
          <p:cNvSpPr>
            <a:spLocks noGrp="1"/>
          </p:cNvSpPr>
          <p:nvPr>
            <p:ph type="sldNum" sz="quarter" idx="11"/>
          </p:nvPr>
        </p:nvSpPr>
        <p:spPr/>
        <p:txBody>
          <a:bodyPr/>
          <a:lstStyle>
            <a:lvl1pPr>
              <a:defRPr/>
            </a:lvl1pPr>
          </a:lstStyle>
          <a:p>
            <a:r>
              <a:rPr lang="en-US"/>
              <a:t>Page </a:t>
            </a:r>
            <a:fld id="{D46551D7-6ECB-4213-A3B4-143B42BA2980}"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Slide Number Placeholder 5"/>
          <p:cNvSpPr>
            <a:spLocks noGrp="1"/>
          </p:cNvSpPr>
          <p:nvPr>
            <p:ph type="sldNum" sz="quarter" idx="11"/>
          </p:nvPr>
        </p:nvSpPr>
        <p:spPr/>
        <p:txBody>
          <a:bodyPr/>
          <a:lstStyle>
            <a:lvl1pPr>
              <a:defRPr/>
            </a:lvl1pPr>
          </a:lstStyle>
          <a:p>
            <a:r>
              <a:rPr lang="en-US"/>
              <a:t>Page </a:t>
            </a:r>
            <a:fld id="{7F1F92FA-F49C-4D71-98C1-1D12FBAB1723}"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Slide Number Placeholder 5"/>
          <p:cNvSpPr>
            <a:spLocks noGrp="1"/>
          </p:cNvSpPr>
          <p:nvPr>
            <p:ph type="sldNum" sz="quarter" idx="11"/>
          </p:nvPr>
        </p:nvSpPr>
        <p:spPr/>
        <p:txBody>
          <a:bodyPr/>
          <a:lstStyle>
            <a:lvl1pPr>
              <a:defRPr/>
            </a:lvl1pPr>
          </a:lstStyle>
          <a:p>
            <a:r>
              <a:rPr lang="en-US"/>
              <a:t>Page </a:t>
            </a:r>
            <a:fld id="{78B037B3-14FA-4E10-939D-8DC5F535EA7B}"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bwMode="auto">
          <a:xfrm>
            <a:off x="460375" y="457200"/>
            <a:ext cx="8037513" cy="838200"/>
          </a:xfrm>
          <a:prstGeom prst="rect">
            <a:avLst/>
          </a:prstGeom>
          <a:noFill/>
          <a:ln w="12700">
            <a:noFill/>
            <a:miter lim="800000"/>
            <a:headEnd/>
            <a:tailEnd/>
          </a:ln>
          <a:effectLst/>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38915" name="Rectangle 3"/>
          <p:cNvSpPr>
            <a:spLocks noGrp="1" noChangeArrowheads="1"/>
          </p:cNvSpPr>
          <p:nvPr>
            <p:ph type="body" idx="1"/>
          </p:nvPr>
        </p:nvSpPr>
        <p:spPr bwMode="auto">
          <a:xfrm>
            <a:off x="477838" y="1549400"/>
            <a:ext cx="8037512" cy="4051300"/>
          </a:xfrm>
          <a:prstGeom prst="rect">
            <a:avLst/>
          </a:prstGeom>
          <a:noFill/>
          <a:ln w="12700">
            <a:noFill/>
            <a:miter lim="800000"/>
            <a:headEnd/>
            <a:tailEnd/>
          </a:ln>
          <a:effec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grpSp>
        <p:nvGrpSpPr>
          <p:cNvPr id="38921" name="Group 9"/>
          <p:cNvGrpSpPr>
            <a:grpSpLocks/>
          </p:cNvGrpSpPr>
          <p:nvPr/>
        </p:nvGrpSpPr>
        <p:grpSpPr bwMode="auto">
          <a:xfrm>
            <a:off x="0" y="5867400"/>
            <a:ext cx="9144000" cy="1000125"/>
            <a:chOff x="0" y="3696"/>
            <a:chExt cx="5760" cy="630"/>
          </a:xfrm>
        </p:grpSpPr>
        <p:sp>
          <p:nvSpPr>
            <p:cNvPr id="38917" name="Freeform 5"/>
            <p:cNvSpPr>
              <a:spLocks/>
            </p:cNvSpPr>
            <p:nvPr/>
          </p:nvSpPr>
          <p:spPr bwMode="ltGray">
            <a:xfrm>
              <a:off x="0" y="3696"/>
              <a:ext cx="5760" cy="630"/>
            </a:xfrm>
            <a:custGeom>
              <a:avLst/>
              <a:gdLst/>
              <a:ahLst/>
              <a:cxnLst>
                <a:cxn ang="0">
                  <a:pos x="0" y="342"/>
                </a:cxn>
                <a:cxn ang="0">
                  <a:pos x="2989" y="319"/>
                </a:cxn>
                <a:cxn ang="0">
                  <a:pos x="5760" y="0"/>
                </a:cxn>
                <a:cxn ang="0">
                  <a:pos x="5760" y="630"/>
                </a:cxn>
                <a:cxn ang="0">
                  <a:pos x="0" y="630"/>
                </a:cxn>
                <a:cxn ang="0">
                  <a:pos x="0" y="342"/>
                </a:cxn>
              </a:cxnLst>
              <a:rect l="0" t="0" r="r" b="b"/>
              <a:pathLst>
                <a:path w="5760" h="630">
                  <a:moveTo>
                    <a:pt x="0" y="342"/>
                  </a:moveTo>
                  <a:cubicBezTo>
                    <a:pt x="1014" y="359"/>
                    <a:pt x="2029" y="376"/>
                    <a:pt x="2989" y="319"/>
                  </a:cubicBezTo>
                  <a:cubicBezTo>
                    <a:pt x="3949" y="262"/>
                    <a:pt x="5013" y="171"/>
                    <a:pt x="5760" y="0"/>
                  </a:cubicBezTo>
                  <a:cubicBezTo>
                    <a:pt x="5760" y="315"/>
                    <a:pt x="5760" y="630"/>
                    <a:pt x="5760" y="630"/>
                  </a:cubicBezTo>
                  <a:lnTo>
                    <a:pt x="0" y="630"/>
                  </a:lnTo>
                  <a:lnTo>
                    <a:pt x="0" y="342"/>
                  </a:lnTo>
                  <a:close/>
                </a:path>
              </a:pathLst>
            </a:custGeom>
            <a:solidFill>
              <a:schemeClr val="accent2"/>
            </a:solidFill>
            <a:ln w="12700" cap="flat" cmpd="sng">
              <a:noFill/>
              <a:prstDash val="solid"/>
              <a:round/>
              <a:headEnd/>
              <a:tailEnd/>
            </a:ln>
            <a:effectLst/>
          </p:spPr>
          <p:txBody>
            <a:bodyPr>
              <a:spAutoFit/>
            </a:bodyPr>
            <a:lstStyle/>
            <a:p>
              <a:endParaRPr lang="en-US"/>
            </a:p>
          </p:txBody>
        </p:sp>
        <p:pic>
          <p:nvPicPr>
            <p:cNvPr id="38918" name="Picture 6" descr="att_slidedark_logo300"/>
            <p:cNvPicPr>
              <a:picLocks noChangeAspect="1" noChangeArrowheads="1"/>
            </p:cNvPicPr>
            <p:nvPr/>
          </p:nvPicPr>
          <p:blipFill>
            <a:blip r:embed="rId13" cstate="print"/>
            <a:srcRect/>
            <a:stretch>
              <a:fillRect/>
            </a:stretch>
          </p:blipFill>
          <p:spPr bwMode="ltGray">
            <a:xfrm>
              <a:off x="5114" y="3982"/>
              <a:ext cx="504" cy="238"/>
            </a:xfrm>
            <a:prstGeom prst="rect">
              <a:avLst/>
            </a:prstGeom>
            <a:noFill/>
          </p:spPr>
        </p:pic>
      </p:grpSp>
      <p:sp>
        <p:nvSpPr>
          <p:cNvPr id="38919" name="Rectangle 7"/>
          <p:cNvSpPr>
            <a:spLocks noGrp="1" noChangeArrowheads="1"/>
          </p:cNvSpPr>
          <p:nvPr>
            <p:ph type="dt" sz="half" idx="2"/>
          </p:nvPr>
        </p:nvSpPr>
        <p:spPr bwMode="auto">
          <a:xfrm>
            <a:off x="1171575" y="6578600"/>
            <a:ext cx="1647825" cy="1524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l" eaLnBrk="1" hangingPunct="1">
              <a:spcBef>
                <a:spcPct val="0"/>
              </a:spcBef>
              <a:defRPr sz="900">
                <a:solidFill>
                  <a:schemeClr val="bg1"/>
                </a:solidFill>
                <a:latin typeface="Arial" charset="0"/>
              </a:defRPr>
            </a:lvl1pPr>
          </a:lstStyle>
          <a:p>
            <a:r>
              <a:rPr lang="en-US" dirty="0" smtClean="0"/>
              <a:t>4-Apr-2014</a:t>
            </a:r>
            <a:endParaRPr lang="en-US" dirty="0"/>
          </a:p>
        </p:txBody>
      </p:sp>
      <p:sp>
        <p:nvSpPr>
          <p:cNvPr id="38920" name="Rectangle 8"/>
          <p:cNvSpPr>
            <a:spLocks noGrp="1" noChangeArrowheads="1"/>
          </p:cNvSpPr>
          <p:nvPr>
            <p:ph type="sldNum" sz="quarter" idx="4"/>
          </p:nvPr>
        </p:nvSpPr>
        <p:spPr bwMode="auto">
          <a:xfrm>
            <a:off x="381000" y="6580188"/>
            <a:ext cx="817563" cy="1524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l" eaLnBrk="1" hangingPunct="1">
              <a:spcBef>
                <a:spcPct val="0"/>
              </a:spcBef>
              <a:defRPr sz="900">
                <a:solidFill>
                  <a:schemeClr val="bg1"/>
                </a:solidFill>
                <a:latin typeface="Arial" charset="0"/>
              </a:defRPr>
            </a:lvl1pPr>
          </a:lstStyle>
          <a:p>
            <a:r>
              <a:rPr lang="en-US"/>
              <a:t>Page </a:t>
            </a:r>
            <a:fld id="{D5A1E610-173D-4C8C-9045-8654784ABF1A}"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53"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hf hdr="0" ftr="0" dt="0"/>
  <p:txStyles>
    <p:titleStyle>
      <a:lvl1pPr algn="l" defTabSz="947738" rtl="0" eaLnBrk="1" fontAlgn="base" hangingPunct="1">
        <a:lnSpc>
          <a:spcPct val="105000"/>
        </a:lnSpc>
        <a:spcBef>
          <a:spcPct val="0"/>
        </a:spcBef>
        <a:spcAft>
          <a:spcPct val="0"/>
        </a:spcAft>
        <a:defRPr sz="2600" b="1">
          <a:solidFill>
            <a:schemeClr val="accent1"/>
          </a:solidFill>
          <a:latin typeface="+mj-lt"/>
          <a:ea typeface="+mj-ea"/>
          <a:cs typeface="+mj-cs"/>
        </a:defRPr>
      </a:lvl1pPr>
      <a:lvl2pPr algn="l" defTabSz="947738" rtl="0" eaLnBrk="1" fontAlgn="base" hangingPunct="1">
        <a:lnSpc>
          <a:spcPct val="105000"/>
        </a:lnSpc>
        <a:spcBef>
          <a:spcPct val="0"/>
        </a:spcBef>
        <a:spcAft>
          <a:spcPct val="0"/>
        </a:spcAft>
        <a:defRPr sz="2600" b="1">
          <a:solidFill>
            <a:schemeClr val="accent1"/>
          </a:solidFill>
          <a:latin typeface="Verdana" pitchFamily="34" charset="0"/>
        </a:defRPr>
      </a:lvl2pPr>
      <a:lvl3pPr algn="l" defTabSz="947738" rtl="0" eaLnBrk="1" fontAlgn="base" hangingPunct="1">
        <a:lnSpc>
          <a:spcPct val="105000"/>
        </a:lnSpc>
        <a:spcBef>
          <a:spcPct val="0"/>
        </a:spcBef>
        <a:spcAft>
          <a:spcPct val="0"/>
        </a:spcAft>
        <a:defRPr sz="2600" b="1">
          <a:solidFill>
            <a:schemeClr val="accent1"/>
          </a:solidFill>
          <a:latin typeface="Verdana" pitchFamily="34" charset="0"/>
        </a:defRPr>
      </a:lvl3pPr>
      <a:lvl4pPr algn="l" defTabSz="947738" rtl="0" eaLnBrk="1" fontAlgn="base" hangingPunct="1">
        <a:lnSpc>
          <a:spcPct val="105000"/>
        </a:lnSpc>
        <a:spcBef>
          <a:spcPct val="0"/>
        </a:spcBef>
        <a:spcAft>
          <a:spcPct val="0"/>
        </a:spcAft>
        <a:defRPr sz="2600" b="1">
          <a:solidFill>
            <a:schemeClr val="accent1"/>
          </a:solidFill>
          <a:latin typeface="Verdana" pitchFamily="34" charset="0"/>
        </a:defRPr>
      </a:lvl4pPr>
      <a:lvl5pPr algn="l" defTabSz="947738" rtl="0" eaLnBrk="1" fontAlgn="base" hangingPunct="1">
        <a:lnSpc>
          <a:spcPct val="105000"/>
        </a:lnSpc>
        <a:spcBef>
          <a:spcPct val="0"/>
        </a:spcBef>
        <a:spcAft>
          <a:spcPct val="0"/>
        </a:spcAft>
        <a:defRPr sz="2600" b="1">
          <a:solidFill>
            <a:schemeClr val="accent1"/>
          </a:solidFill>
          <a:latin typeface="Verdana" pitchFamily="34" charset="0"/>
        </a:defRPr>
      </a:lvl5pPr>
      <a:lvl6pPr marL="457200" algn="l" defTabSz="947738" rtl="0" eaLnBrk="1" fontAlgn="base" hangingPunct="1">
        <a:lnSpc>
          <a:spcPct val="105000"/>
        </a:lnSpc>
        <a:spcBef>
          <a:spcPct val="0"/>
        </a:spcBef>
        <a:spcAft>
          <a:spcPct val="0"/>
        </a:spcAft>
        <a:defRPr sz="2600" b="1">
          <a:solidFill>
            <a:schemeClr val="accent1"/>
          </a:solidFill>
          <a:latin typeface="Verdana" pitchFamily="34" charset="0"/>
        </a:defRPr>
      </a:lvl6pPr>
      <a:lvl7pPr marL="914400" algn="l" defTabSz="947738" rtl="0" eaLnBrk="1" fontAlgn="base" hangingPunct="1">
        <a:lnSpc>
          <a:spcPct val="105000"/>
        </a:lnSpc>
        <a:spcBef>
          <a:spcPct val="0"/>
        </a:spcBef>
        <a:spcAft>
          <a:spcPct val="0"/>
        </a:spcAft>
        <a:defRPr sz="2600" b="1">
          <a:solidFill>
            <a:schemeClr val="accent1"/>
          </a:solidFill>
          <a:latin typeface="Verdana" pitchFamily="34" charset="0"/>
        </a:defRPr>
      </a:lvl7pPr>
      <a:lvl8pPr marL="1371600" algn="l" defTabSz="947738" rtl="0" eaLnBrk="1" fontAlgn="base" hangingPunct="1">
        <a:lnSpc>
          <a:spcPct val="105000"/>
        </a:lnSpc>
        <a:spcBef>
          <a:spcPct val="0"/>
        </a:spcBef>
        <a:spcAft>
          <a:spcPct val="0"/>
        </a:spcAft>
        <a:defRPr sz="2600" b="1">
          <a:solidFill>
            <a:schemeClr val="accent1"/>
          </a:solidFill>
          <a:latin typeface="Verdana" pitchFamily="34" charset="0"/>
        </a:defRPr>
      </a:lvl8pPr>
      <a:lvl9pPr marL="1828800" algn="l" defTabSz="947738" rtl="0" eaLnBrk="1" fontAlgn="base" hangingPunct="1">
        <a:lnSpc>
          <a:spcPct val="105000"/>
        </a:lnSpc>
        <a:spcBef>
          <a:spcPct val="0"/>
        </a:spcBef>
        <a:spcAft>
          <a:spcPct val="0"/>
        </a:spcAft>
        <a:defRPr sz="2600" b="1">
          <a:solidFill>
            <a:schemeClr val="accent1"/>
          </a:solidFill>
          <a:latin typeface="Verdana" pitchFamily="34" charset="0"/>
        </a:defRPr>
      </a:lvl9pPr>
    </p:titleStyle>
    <p:bodyStyle>
      <a:lvl1pPr algn="l" defTabSz="947738" rtl="0" eaLnBrk="1" fontAlgn="base" hangingPunct="1">
        <a:spcBef>
          <a:spcPct val="20000"/>
        </a:spcBef>
        <a:spcAft>
          <a:spcPct val="20000"/>
        </a:spcAft>
        <a:buClr>
          <a:schemeClr val="tx2"/>
        </a:buClr>
        <a:buSzPct val="100000"/>
        <a:defRPr sz="2000">
          <a:solidFill>
            <a:schemeClr val="tx1"/>
          </a:solidFill>
          <a:latin typeface="+mn-lt"/>
          <a:ea typeface="+mn-ea"/>
          <a:cs typeface="+mn-cs"/>
        </a:defRPr>
      </a:lvl1pPr>
      <a:lvl2pPr marL="234950" indent="-233363" algn="l" defTabSz="947738" rtl="0" eaLnBrk="1" fontAlgn="base" hangingPunct="1">
        <a:spcBef>
          <a:spcPct val="10000"/>
        </a:spcBef>
        <a:spcAft>
          <a:spcPct val="30000"/>
        </a:spcAft>
        <a:buClr>
          <a:schemeClr val="tx1"/>
        </a:buClr>
        <a:buSzPct val="80000"/>
        <a:buChar char="•"/>
        <a:defRPr sz="2000">
          <a:solidFill>
            <a:schemeClr val="tx1"/>
          </a:solidFill>
          <a:latin typeface="+mn-lt"/>
        </a:defRPr>
      </a:lvl2pPr>
      <a:lvl3pPr marL="461963" indent="-225425" algn="l" defTabSz="947738" rtl="0" eaLnBrk="1" fontAlgn="base" hangingPunct="1">
        <a:spcBef>
          <a:spcPct val="0"/>
        </a:spcBef>
        <a:spcAft>
          <a:spcPct val="20000"/>
        </a:spcAft>
        <a:buClr>
          <a:schemeClr val="tx1"/>
        </a:buClr>
        <a:buSzPct val="80000"/>
        <a:buFont typeface="IB Wb Regular" charset="0"/>
        <a:buChar char="–"/>
        <a:defRPr>
          <a:solidFill>
            <a:schemeClr val="tx1"/>
          </a:solidFill>
          <a:latin typeface="+mn-lt"/>
        </a:defRPr>
      </a:lvl3pPr>
      <a:lvl4pPr marL="692150" indent="-228600" algn="l" defTabSz="947738" rtl="0" eaLnBrk="1" fontAlgn="base" hangingPunct="1">
        <a:spcBef>
          <a:spcPct val="0"/>
        </a:spcBef>
        <a:spcAft>
          <a:spcPct val="20000"/>
        </a:spcAft>
        <a:buClr>
          <a:schemeClr val="tx1"/>
        </a:buClr>
        <a:buSzPct val="80000"/>
        <a:buChar char="•"/>
        <a:defRPr sz="1600">
          <a:solidFill>
            <a:schemeClr val="tx1"/>
          </a:solidFill>
          <a:latin typeface="+mn-lt"/>
        </a:defRPr>
      </a:lvl4pPr>
      <a:lvl5pPr marL="915988" indent="-222250" algn="l" defTabSz="947738" rtl="0" eaLnBrk="1" fontAlgn="base" hangingPunct="1">
        <a:spcBef>
          <a:spcPct val="0"/>
        </a:spcBef>
        <a:spcAft>
          <a:spcPct val="20000"/>
        </a:spcAft>
        <a:buClr>
          <a:schemeClr val="tx1"/>
        </a:buClr>
        <a:buSzPct val="80000"/>
        <a:buFont typeface="Verdana" pitchFamily="34" charset="0"/>
        <a:buChar char="–"/>
        <a:defRPr sz="1600">
          <a:solidFill>
            <a:schemeClr val="tx1"/>
          </a:solidFill>
          <a:latin typeface="+mn-lt"/>
        </a:defRPr>
      </a:lvl5pPr>
      <a:lvl6pPr marL="1373188" indent="-222250" algn="l" defTabSz="947738" rtl="0" eaLnBrk="1" fontAlgn="base" hangingPunct="1">
        <a:spcBef>
          <a:spcPct val="0"/>
        </a:spcBef>
        <a:spcAft>
          <a:spcPct val="20000"/>
        </a:spcAft>
        <a:buClr>
          <a:schemeClr val="tx1"/>
        </a:buClr>
        <a:buSzPct val="80000"/>
        <a:buFont typeface="Verdana" pitchFamily="34" charset="0"/>
        <a:buChar char="–"/>
        <a:defRPr sz="1600">
          <a:solidFill>
            <a:schemeClr val="tx1"/>
          </a:solidFill>
          <a:latin typeface="+mn-lt"/>
        </a:defRPr>
      </a:lvl6pPr>
      <a:lvl7pPr marL="1830388" indent="-222250" algn="l" defTabSz="947738" rtl="0" eaLnBrk="1" fontAlgn="base" hangingPunct="1">
        <a:spcBef>
          <a:spcPct val="0"/>
        </a:spcBef>
        <a:spcAft>
          <a:spcPct val="20000"/>
        </a:spcAft>
        <a:buClr>
          <a:schemeClr val="tx1"/>
        </a:buClr>
        <a:buSzPct val="80000"/>
        <a:buFont typeface="Verdana" pitchFamily="34" charset="0"/>
        <a:buChar char="–"/>
        <a:defRPr sz="1600">
          <a:solidFill>
            <a:schemeClr val="tx1"/>
          </a:solidFill>
          <a:latin typeface="+mn-lt"/>
        </a:defRPr>
      </a:lvl7pPr>
      <a:lvl8pPr marL="2287588" indent="-222250" algn="l" defTabSz="947738" rtl="0" eaLnBrk="1" fontAlgn="base" hangingPunct="1">
        <a:spcBef>
          <a:spcPct val="0"/>
        </a:spcBef>
        <a:spcAft>
          <a:spcPct val="20000"/>
        </a:spcAft>
        <a:buClr>
          <a:schemeClr val="tx1"/>
        </a:buClr>
        <a:buSzPct val="80000"/>
        <a:buFont typeface="Verdana" pitchFamily="34" charset="0"/>
        <a:buChar char="–"/>
        <a:defRPr sz="1600">
          <a:solidFill>
            <a:schemeClr val="tx1"/>
          </a:solidFill>
          <a:latin typeface="+mn-lt"/>
        </a:defRPr>
      </a:lvl8pPr>
      <a:lvl9pPr marL="2744788" indent="-222250" algn="l" defTabSz="947738" rtl="0" eaLnBrk="1" fontAlgn="base" hangingPunct="1">
        <a:spcBef>
          <a:spcPct val="0"/>
        </a:spcBef>
        <a:spcAft>
          <a:spcPct val="20000"/>
        </a:spcAft>
        <a:buClr>
          <a:schemeClr val="tx1"/>
        </a:buClr>
        <a:buSzPct val="80000"/>
        <a:buFont typeface="Verdana"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cs typeface="Arial" charset="0"/>
        </a:defRPr>
      </a:lvl2pPr>
      <a:lvl3pPr algn="ctr" rtl="0" fontAlgn="base">
        <a:spcBef>
          <a:spcPct val="0"/>
        </a:spcBef>
        <a:spcAft>
          <a:spcPct val="0"/>
        </a:spcAft>
        <a:defRPr sz="4400">
          <a:solidFill>
            <a:schemeClr val="tx2"/>
          </a:solidFill>
          <a:latin typeface="Arial" charset="0"/>
          <a:cs typeface="Arial" charset="0"/>
        </a:defRPr>
      </a:lvl3pPr>
      <a:lvl4pPr algn="ctr" rtl="0" fontAlgn="base">
        <a:spcBef>
          <a:spcPct val="0"/>
        </a:spcBef>
        <a:spcAft>
          <a:spcPct val="0"/>
        </a:spcAft>
        <a:defRPr sz="4400">
          <a:solidFill>
            <a:schemeClr val="tx2"/>
          </a:solidFill>
          <a:latin typeface="Arial" charset="0"/>
          <a:cs typeface="Arial" charset="0"/>
        </a:defRPr>
      </a:lvl4pPr>
      <a:lvl5pPr algn="ctr" rtl="0" fontAlgn="base">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cs typeface="+mn-cs"/>
        </a:defRPr>
      </a:lvl2pPr>
      <a:lvl3pPr marL="1143000" indent="-228600" algn="l" rtl="0" fontAlgn="base">
        <a:spcBef>
          <a:spcPct val="20000"/>
        </a:spcBef>
        <a:spcAft>
          <a:spcPct val="0"/>
        </a:spcAft>
        <a:buChar char="•"/>
        <a:defRPr sz="2400">
          <a:solidFill>
            <a:schemeClr val="tx1"/>
          </a:solidFill>
          <a:latin typeface="+mn-lt"/>
          <a:cs typeface="+mn-cs"/>
        </a:defRPr>
      </a:lvl3pPr>
      <a:lvl4pPr marL="1600200" indent="-228600" algn="l" rtl="0" fontAlgn="base">
        <a:spcBef>
          <a:spcPct val="20000"/>
        </a:spcBef>
        <a:spcAft>
          <a:spcPct val="0"/>
        </a:spcAft>
        <a:buChar char="–"/>
        <a:defRPr sz="2000">
          <a:solidFill>
            <a:schemeClr val="tx1"/>
          </a:solidFill>
          <a:latin typeface="+mn-lt"/>
          <a:cs typeface="+mn-cs"/>
        </a:defRPr>
      </a:lvl4pPr>
      <a:lvl5pPr marL="2057400" indent="-228600" algn="l" rtl="0" fontAlgn="base">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omments" Target="../comments/comment5.xml"/><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omments" Target="../comments/comment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sz="quarter"/>
          </p:nvPr>
        </p:nvSpPr>
        <p:spPr/>
        <p:txBody>
          <a:bodyPr/>
          <a:lstStyle/>
          <a:p>
            <a:r>
              <a:rPr lang="en-US" dirty="0"/>
              <a:t>Network Location &amp; RAN/NAS Cause Codes</a:t>
            </a:r>
            <a:r>
              <a:rPr lang="en-US" dirty="0" smtClean="0"/>
              <a:t> for VoLTE</a:t>
            </a:r>
            <a:r>
              <a:rPr lang="en-US" dirty="0"/>
              <a:t/>
            </a:r>
            <a:br>
              <a:rPr lang="en-US" dirty="0"/>
            </a:br>
            <a:r>
              <a:rPr lang="en-US" dirty="0" smtClean="0"/>
              <a:t>3GPP R12</a:t>
            </a:r>
            <a:endParaRPr lang="en-US" dirty="0"/>
          </a:p>
        </p:txBody>
      </p:sp>
      <p:sp>
        <p:nvSpPr>
          <p:cNvPr id="6" name="Subtitle 5"/>
          <p:cNvSpPr>
            <a:spLocks noGrp="1"/>
          </p:cNvSpPr>
          <p:nvPr>
            <p:ph type="subTitle" sz="quarter" idx="1"/>
          </p:nvPr>
        </p:nvSpPr>
        <p:spPr/>
        <p:txBody>
          <a:bodyPr/>
          <a:lstStyle/>
          <a:p>
            <a:r>
              <a:rPr lang="en-US" dirty="0" smtClean="0"/>
              <a:t>July 4, 2014</a:t>
            </a:r>
          </a:p>
          <a:p>
            <a:endParaRPr lang="en-US" sz="1600" dirty="0"/>
          </a:p>
          <a:p>
            <a:r>
              <a:rPr lang="en-US" sz="1400" dirty="0" smtClean="0"/>
              <a:t>David Sanders</a:t>
            </a:r>
          </a:p>
          <a:p>
            <a:r>
              <a:rPr lang="en-US" sz="1400" dirty="0" smtClean="0"/>
              <a:t>Jim Oliver</a:t>
            </a:r>
          </a:p>
          <a:p>
            <a:r>
              <a:rPr lang="en-US" sz="1400" dirty="0" smtClean="0"/>
              <a:t>Martin Dolly</a:t>
            </a:r>
            <a:endParaRPr lang="en-US" sz="1400" dirty="0"/>
          </a:p>
        </p:txBody>
      </p:sp>
      <p:sp>
        <p:nvSpPr>
          <p:cNvPr id="4" name="Slide Number Placeholder 3"/>
          <p:cNvSpPr>
            <a:spLocks noGrp="1"/>
          </p:cNvSpPr>
          <p:nvPr>
            <p:ph type="sldNum" sz="quarter" idx="4294967295"/>
          </p:nvPr>
        </p:nvSpPr>
        <p:spPr>
          <a:xfrm>
            <a:off x="0" y="6580188"/>
            <a:ext cx="817563" cy="152400"/>
          </a:xfrm>
        </p:spPr>
        <p:txBody>
          <a:bodyPr/>
          <a:lstStyle/>
          <a:p>
            <a:r>
              <a:rPr lang="en-US" smtClean="0"/>
              <a:t>Page </a:t>
            </a:r>
            <a:fld id="{B4ED6AB6-3367-4125-9193-61799F9B1000}" type="slidenum">
              <a:rPr lang="en-US" smtClean="0"/>
              <a:pPr/>
              <a:t>1</a:t>
            </a:fld>
            <a:endParaRPr lang="en-US"/>
          </a:p>
        </p:txBody>
      </p:sp>
      <p:sp>
        <p:nvSpPr>
          <p:cNvPr id="2" name="TextBox 1"/>
          <p:cNvSpPr txBox="1"/>
          <p:nvPr/>
        </p:nvSpPr>
        <p:spPr>
          <a:xfrm>
            <a:off x="6881300" y="76200"/>
            <a:ext cx="2198039" cy="461665"/>
          </a:xfrm>
          <a:prstGeom prst="rect">
            <a:avLst/>
          </a:prstGeom>
          <a:noFill/>
        </p:spPr>
        <p:txBody>
          <a:bodyPr wrap="none" rtlCol="0">
            <a:spAutoFit/>
          </a:bodyPr>
          <a:lstStyle/>
          <a:p>
            <a:r>
              <a:rPr lang="en-US" b="1" dirty="0">
                <a:solidFill>
                  <a:schemeClr val="tx2"/>
                </a:solidFill>
              </a:rPr>
              <a:t>C1-142761 </a:t>
            </a:r>
            <a:endParaRPr lang="en-US" dirty="0">
              <a:solidFill>
                <a:schemeClr val="tx2"/>
              </a:solidFill>
            </a:endParaRPr>
          </a:p>
        </p:txBody>
      </p:sp>
    </p:spTree>
    <p:extLst>
      <p:ext uri="{BB962C8B-B14F-4D97-AF65-F5344CB8AC3E}">
        <p14:creationId xmlns:p14="http://schemas.microsoft.com/office/powerpoint/2010/main" val="324768018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971800"/>
            <a:ext cx="8037513" cy="838200"/>
          </a:xfrm>
        </p:spPr>
        <p:txBody>
          <a:bodyPr/>
          <a:lstStyle/>
          <a:p>
            <a:r>
              <a:rPr lang="en-US" dirty="0" smtClean="0"/>
              <a:t>BACKUP</a:t>
            </a:r>
            <a:endParaRPr lang="en-US" dirty="0"/>
          </a:p>
        </p:txBody>
      </p:sp>
      <p:sp>
        <p:nvSpPr>
          <p:cNvPr id="4" name="Slide Number Placeholder 3"/>
          <p:cNvSpPr>
            <a:spLocks noGrp="1"/>
          </p:cNvSpPr>
          <p:nvPr>
            <p:ph type="sldNum" sz="quarter" idx="11"/>
          </p:nvPr>
        </p:nvSpPr>
        <p:spPr/>
        <p:txBody>
          <a:bodyPr/>
          <a:lstStyle/>
          <a:p>
            <a:r>
              <a:rPr lang="en-US" smtClean="0"/>
              <a:t>Page </a:t>
            </a:r>
            <a:fld id="{B4ED6AB6-3367-4125-9193-61799F9B1000}" type="slidenum">
              <a:rPr lang="en-US" smtClean="0"/>
              <a:pPr/>
              <a:t>10</a:t>
            </a:fld>
            <a:endParaRPr lang="en-US"/>
          </a:p>
        </p:txBody>
      </p:sp>
    </p:spTree>
    <p:extLst>
      <p:ext uri="{BB962C8B-B14F-4D97-AF65-F5344CB8AC3E}">
        <p14:creationId xmlns:p14="http://schemas.microsoft.com/office/powerpoint/2010/main" val="30592712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60375" y="457200"/>
            <a:ext cx="8037513" cy="457200"/>
          </a:xfrm>
        </p:spPr>
        <p:txBody>
          <a:bodyPr/>
          <a:lstStyle/>
          <a:p>
            <a:r>
              <a:rPr lang="en-US" sz="2000" dirty="0" smtClean="0"/>
              <a:t>TS 23.203 Reporting of Access Network Information</a:t>
            </a:r>
            <a:endParaRPr lang="en-US" sz="2000" dirty="0"/>
          </a:p>
        </p:txBody>
      </p:sp>
      <p:sp>
        <p:nvSpPr>
          <p:cNvPr id="6" name="Content Placeholder 5"/>
          <p:cNvSpPr>
            <a:spLocks noGrp="1"/>
          </p:cNvSpPr>
          <p:nvPr>
            <p:ph idx="1"/>
          </p:nvPr>
        </p:nvSpPr>
        <p:spPr>
          <a:xfrm>
            <a:off x="381000" y="838200"/>
            <a:ext cx="8382000" cy="5257800"/>
          </a:xfrm>
        </p:spPr>
        <p:txBody>
          <a:bodyPr/>
          <a:lstStyle/>
          <a:p>
            <a:pPr marL="512763" indent="-512763"/>
            <a:r>
              <a:rPr lang="en-US" sz="1050" b="1" dirty="0" smtClean="0">
                <a:solidFill>
                  <a:schemeClr val="tx2"/>
                </a:solidFill>
              </a:rPr>
              <a:t>6.1.4 Event Triggers</a:t>
            </a:r>
          </a:p>
          <a:p>
            <a:pPr marL="233363" lvl="1" indent="0" hangingPunct="0">
              <a:buNone/>
            </a:pPr>
            <a:r>
              <a:rPr lang="en-GB" sz="1050" dirty="0">
                <a:solidFill>
                  <a:schemeClr val="tx2"/>
                </a:solidFill>
              </a:rPr>
              <a:t>At PCC rule activation, modification and deactivation the </a:t>
            </a:r>
            <a:r>
              <a:rPr lang="en-GB" sz="1050" dirty="0" smtClean="0">
                <a:solidFill>
                  <a:schemeClr val="tx2"/>
                </a:solidFill>
              </a:rPr>
              <a:t>ERF </a:t>
            </a:r>
            <a:r>
              <a:rPr lang="en-GB" sz="1050" dirty="0">
                <a:solidFill>
                  <a:schemeClr val="tx2"/>
                </a:solidFill>
              </a:rPr>
              <a:t>shall send, as specified in the PCC/</a:t>
            </a:r>
            <a:r>
              <a:rPr lang="en-GB" sz="1050" dirty="0" err="1">
                <a:solidFill>
                  <a:schemeClr val="tx2"/>
                </a:solidFill>
              </a:rPr>
              <a:t>QoS</a:t>
            </a:r>
            <a:r>
              <a:rPr lang="en-GB" sz="1050" dirty="0">
                <a:solidFill>
                  <a:schemeClr val="tx2"/>
                </a:solidFill>
              </a:rPr>
              <a:t> rule, the User Location Report and/or UE </a:t>
            </a:r>
            <a:r>
              <a:rPr lang="en-GB" sz="1050" dirty="0" err="1">
                <a:solidFill>
                  <a:schemeClr val="tx2"/>
                </a:solidFill>
              </a:rPr>
              <a:t>Timezone</a:t>
            </a:r>
            <a:r>
              <a:rPr lang="en-GB" sz="1050" dirty="0">
                <a:solidFill>
                  <a:schemeClr val="tx2"/>
                </a:solidFill>
              </a:rPr>
              <a:t> Report to the PCRF.</a:t>
            </a:r>
            <a:endParaRPr lang="en-US" sz="1050" dirty="0">
              <a:solidFill>
                <a:schemeClr val="tx2"/>
              </a:solidFill>
            </a:endParaRPr>
          </a:p>
          <a:p>
            <a:pPr marL="1254125" lvl="1" indent="-796925" hangingPunct="0">
              <a:buNone/>
            </a:pPr>
            <a:r>
              <a:rPr lang="en-GB" sz="1050" dirty="0">
                <a:solidFill>
                  <a:schemeClr val="tx2"/>
                </a:solidFill>
              </a:rPr>
              <a:t>NOTE 3:	At PCC rule deactivation the User Location Report includes information on when the UE was last known to be in that location.</a:t>
            </a:r>
            <a:endParaRPr lang="en-US" sz="1050" dirty="0">
              <a:solidFill>
                <a:schemeClr val="tx2"/>
              </a:solidFill>
            </a:endParaRPr>
          </a:p>
          <a:p>
            <a:pPr marL="233363" lvl="1" indent="0" hangingPunct="0">
              <a:buNone/>
            </a:pPr>
            <a:r>
              <a:rPr lang="en-GB" sz="1050" dirty="0">
                <a:solidFill>
                  <a:schemeClr val="tx2"/>
                </a:solidFill>
              </a:rPr>
              <a:t>The PCRF shall send the User Location Report and/or UE </a:t>
            </a:r>
            <a:r>
              <a:rPr lang="en-GB" sz="1050" dirty="0" err="1">
                <a:solidFill>
                  <a:schemeClr val="tx2"/>
                </a:solidFill>
              </a:rPr>
              <a:t>Timezone</a:t>
            </a:r>
            <a:r>
              <a:rPr lang="en-GB" sz="1050" dirty="0">
                <a:solidFill>
                  <a:schemeClr val="tx2"/>
                </a:solidFill>
              </a:rPr>
              <a:t> Report to the AF upon receiving an Access Network Information report corresponding to the AF session from the ERF.</a:t>
            </a:r>
            <a:endParaRPr lang="en-US" sz="1050" dirty="0">
              <a:solidFill>
                <a:schemeClr val="tx2"/>
              </a:solidFill>
            </a:endParaRPr>
          </a:p>
          <a:p>
            <a:pPr marL="233363" lvl="1" indent="0" hangingPunct="0">
              <a:buNone/>
            </a:pPr>
            <a:r>
              <a:rPr lang="en-GB" sz="1050" dirty="0">
                <a:solidFill>
                  <a:schemeClr val="tx2"/>
                </a:solidFill>
              </a:rPr>
              <a:t>If the event trigger for Access Network Information reporting is set, the ERF shall check the need for access network information reporting after successful installation/modification or removal of a PCC/</a:t>
            </a:r>
            <a:r>
              <a:rPr lang="en-GB" sz="1050" dirty="0" err="1">
                <a:solidFill>
                  <a:schemeClr val="tx2"/>
                </a:solidFill>
              </a:rPr>
              <a:t>QoS</a:t>
            </a:r>
            <a:r>
              <a:rPr lang="en-GB" sz="1050" dirty="0">
                <a:solidFill>
                  <a:schemeClr val="tx2"/>
                </a:solidFill>
              </a:rPr>
              <a:t> rule or upon termination of the IP-CAN session/bearer. The ERF shall check the Access Network Information report parameters (User Location Report, UE </a:t>
            </a:r>
            <a:r>
              <a:rPr lang="en-GB" sz="1050" dirty="0" err="1">
                <a:solidFill>
                  <a:schemeClr val="tx2"/>
                </a:solidFill>
              </a:rPr>
              <a:t>Timezone</a:t>
            </a:r>
            <a:r>
              <a:rPr lang="en-GB" sz="1050" dirty="0">
                <a:solidFill>
                  <a:schemeClr val="tx2"/>
                </a:solidFill>
              </a:rPr>
              <a:t> Report) of the PCC/</a:t>
            </a:r>
            <a:r>
              <a:rPr lang="en-GB" sz="1050" dirty="0" err="1">
                <a:solidFill>
                  <a:schemeClr val="tx2"/>
                </a:solidFill>
              </a:rPr>
              <a:t>QoS</a:t>
            </a:r>
            <a:r>
              <a:rPr lang="en-GB" sz="1050" dirty="0">
                <a:solidFill>
                  <a:schemeClr val="tx2"/>
                </a:solidFill>
              </a:rPr>
              <a:t> rules and report the access network information received in the corresponding IP-CAN bearer establishment, modification or termination procedure to the PCRF. The ERF shall not report any subsequent access network information updates received from the IP‑CAN without any previous updates of related PCC/</a:t>
            </a:r>
            <a:r>
              <a:rPr lang="en-GB" sz="1050" dirty="0" err="1">
                <a:solidFill>
                  <a:schemeClr val="tx2"/>
                </a:solidFill>
              </a:rPr>
              <a:t>QoS</a:t>
            </a:r>
            <a:r>
              <a:rPr lang="en-GB" sz="1050" dirty="0">
                <a:solidFill>
                  <a:schemeClr val="tx2"/>
                </a:solidFill>
              </a:rPr>
              <a:t> rules unless the associated IP-CAN bearer or connection has been released. The ERF shall also provide, if available, the reason why resources are released, i.e. RAN/NAS Release Cause, when the associated IP-CAN bearer is released or the IP-CAN session is terminated.</a:t>
            </a:r>
            <a:endParaRPr lang="en-US" sz="1050" dirty="0">
              <a:solidFill>
                <a:schemeClr val="tx2"/>
              </a:solidFill>
            </a:endParaRPr>
          </a:p>
          <a:p>
            <a:pPr marL="233363" lvl="1" indent="0" hangingPunct="0">
              <a:buNone/>
            </a:pPr>
            <a:r>
              <a:rPr lang="en-GB" sz="1050" dirty="0">
                <a:solidFill>
                  <a:schemeClr val="tx2"/>
                </a:solidFill>
              </a:rPr>
              <a:t>If the ERF receives a request to install/modify or remove a PCC/</a:t>
            </a:r>
            <a:r>
              <a:rPr lang="en-GB" sz="1050" dirty="0" err="1">
                <a:solidFill>
                  <a:schemeClr val="tx2"/>
                </a:solidFill>
              </a:rPr>
              <a:t>QoS</a:t>
            </a:r>
            <a:r>
              <a:rPr lang="en-GB" sz="1050" dirty="0">
                <a:solidFill>
                  <a:schemeClr val="tx2"/>
                </a:solidFill>
              </a:rPr>
              <a:t> rule with Access Network Information report parameters (User Location Report, UE </a:t>
            </a:r>
            <a:r>
              <a:rPr lang="en-GB" sz="1050" dirty="0" err="1">
                <a:solidFill>
                  <a:schemeClr val="tx2"/>
                </a:solidFill>
              </a:rPr>
              <a:t>Timezone</a:t>
            </a:r>
            <a:r>
              <a:rPr lang="en-GB" sz="1050" dirty="0">
                <a:solidFill>
                  <a:schemeClr val="tx2"/>
                </a:solidFill>
              </a:rPr>
              <a:t> Report) set and there is no bearer signalling related to this PCC/</a:t>
            </a:r>
            <a:r>
              <a:rPr lang="en-GB" sz="1050" dirty="0" err="1">
                <a:solidFill>
                  <a:schemeClr val="tx2"/>
                </a:solidFill>
              </a:rPr>
              <a:t>QoS</a:t>
            </a:r>
            <a:r>
              <a:rPr lang="en-GB" sz="1050" dirty="0">
                <a:solidFill>
                  <a:schemeClr val="tx2"/>
                </a:solidFill>
              </a:rPr>
              <a:t> rule (i.e. pending IP-CAN bearer signalling initiated by the UE or bearer signalling initiated by the ERF), the ERF shall initiate a bearer signalling to retrieve the current access network information of the UE and forward it to the PCRF afterwards.</a:t>
            </a:r>
            <a:endParaRPr lang="en-US" sz="1050" dirty="0">
              <a:solidFill>
                <a:schemeClr val="tx2"/>
              </a:solidFill>
            </a:endParaRPr>
          </a:p>
          <a:p>
            <a:pPr marL="233363" lvl="1" indent="0" hangingPunct="0">
              <a:buNone/>
            </a:pPr>
            <a:r>
              <a:rPr lang="en-GB" sz="1050" dirty="0">
                <a:solidFill>
                  <a:schemeClr val="tx2"/>
                </a:solidFill>
              </a:rPr>
              <a:t>If the Access Network Information report parameter for the User Location Report is set and the user location (e.g. cell) is not available to the ERF, the ERF shall provide the serving PLMN identifier to the PCRF which shall forward it to </a:t>
            </a:r>
            <a:r>
              <a:rPr lang="en-GB" sz="1050" dirty="0" smtClean="0">
                <a:solidFill>
                  <a:schemeClr val="tx2"/>
                </a:solidFill>
              </a:rPr>
              <a:t>the </a:t>
            </a:r>
            <a:r>
              <a:rPr lang="en-GB" sz="1050" dirty="0">
                <a:solidFill>
                  <a:schemeClr val="tx2"/>
                </a:solidFill>
              </a:rPr>
              <a:t>AF</a:t>
            </a:r>
            <a:r>
              <a:rPr lang="en-GB" sz="1050" dirty="0" smtClean="0">
                <a:solidFill>
                  <a:schemeClr val="tx2"/>
                </a:solidFill>
              </a:rPr>
              <a:t>.</a:t>
            </a:r>
          </a:p>
          <a:p>
            <a:pPr marL="0" lvl="1" indent="0" hangingPunct="0">
              <a:buNone/>
            </a:pPr>
            <a:r>
              <a:rPr lang="en-US" sz="1050" b="1" dirty="0" smtClean="0">
                <a:solidFill>
                  <a:schemeClr val="tx2"/>
                </a:solidFill>
              </a:rPr>
              <a:t>6.2.3 Application </a:t>
            </a:r>
            <a:r>
              <a:rPr lang="en-US" sz="1050" b="1" dirty="0">
                <a:solidFill>
                  <a:schemeClr val="tx2"/>
                </a:solidFill>
              </a:rPr>
              <a:t>Function (AF</a:t>
            </a:r>
            <a:r>
              <a:rPr lang="en-US" sz="1050" b="1" dirty="0" smtClean="0">
                <a:solidFill>
                  <a:schemeClr val="tx2"/>
                </a:solidFill>
              </a:rPr>
              <a:t>)</a:t>
            </a:r>
          </a:p>
          <a:p>
            <a:pPr marL="233363" lvl="1" indent="0" hangingPunct="0">
              <a:buNone/>
            </a:pPr>
            <a:r>
              <a:rPr lang="en-GB" sz="1050" dirty="0" smtClean="0">
                <a:solidFill>
                  <a:schemeClr val="tx2"/>
                </a:solidFill>
              </a:rPr>
              <a:t>The </a:t>
            </a:r>
            <a:r>
              <a:rPr lang="en-GB" sz="1050" dirty="0">
                <a:solidFill>
                  <a:schemeClr val="tx2"/>
                </a:solidFill>
              </a:rPr>
              <a:t>AF may request the PCRF to report any combination of the user location and/or UE </a:t>
            </a:r>
            <a:r>
              <a:rPr lang="en-GB" sz="1050" dirty="0" err="1">
                <a:solidFill>
                  <a:schemeClr val="tx2"/>
                </a:solidFill>
              </a:rPr>
              <a:t>Timezone</a:t>
            </a:r>
            <a:r>
              <a:rPr lang="en-GB" sz="1050" dirty="0">
                <a:solidFill>
                  <a:schemeClr val="tx2"/>
                </a:solidFill>
              </a:rPr>
              <a:t> at AF session establishment, modification or termination. For AF session termination the communication between the AF and the PCRF shall be kept alive until the PCRF report is received. If IP-CAN bearer resources corresponding to the AF session are released, the PCRF reports to the AF, if available, the reason why IP-CAN bearer resources are released i.e. RAN/NAS Release Cause, together with the User Location Information and/or the UE </a:t>
            </a:r>
            <a:r>
              <a:rPr lang="en-GB" sz="1050" dirty="0" err="1" smtClean="0">
                <a:solidFill>
                  <a:schemeClr val="tx2"/>
                </a:solidFill>
              </a:rPr>
              <a:t>Timezone</a:t>
            </a:r>
            <a:r>
              <a:rPr lang="en-GB" sz="1050" dirty="0" smtClean="0">
                <a:solidFill>
                  <a:schemeClr val="tx2"/>
                </a:solidFill>
              </a:rPr>
              <a:t>.</a:t>
            </a:r>
            <a:endParaRPr lang="en-US" sz="1050" dirty="0">
              <a:solidFill>
                <a:schemeClr val="tx2"/>
              </a:solidFill>
            </a:endParaRPr>
          </a:p>
        </p:txBody>
      </p:sp>
      <p:sp>
        <p:nvSpPr>
          <p:cNvPr id="4" name="Slide Number Placeholder 3"/>
          <p:cNvSpPr>
            <a:spLocks noGrp="1"/>
          </p:cNvSpPr>
          <p:nvPr>
            <p:ph type="sldNum" sz="quarter" idx="11"/>
          </p:nvPr>
        </p:nvSpPr>
        <p:spPr/>
        <p:txBody>
          <a:bodyPr/>
          <a:lstStyle/>
          <a:p>
            <a:r>
              <a:rPr lang="en-US" dirty="0" smtClean="0"/>
              <a:t>Page </a:t>
            </a:r>
            <a:fld id="{B4ED6AB6-3367-4125-9193-61799F9B1000}" type="slidenum">
              <a:rPr lang="en-US" smtClean="0"/>
              <a:pPr/>
              <a:t>11</a:t>
            </a:fld>
            <a:endParaRPr lang="en-US" dirty="0"/>
          </a:p>
        </p:txBody>
      </p:sp>
    </p:spTree>
    <p:extLst>
      <p:ext uri="{BB962C8B-B14F-4D97-AF65-F5344CB8AC3E}">
        <p14:creationId xmlns:p14="http://schemas.microsoft.com/office/powerpoint/2010/main" val="31515944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60375" y="457200"/>
            <a:ext cx="8037513" cy="457200"/>
          </a:xfrm>
        </p:spPr>
        <p:txBody>
          <a:bodyPr/>
          <a:lstStyle/>
          <a:p>
            <a:r>
              <a:rPr lang="en-US" sz="2000" dirty="0" smtClean="0"/>
              <a:t>TS 29.214 Reporting of Access Network Information</a:t>
            </a:r>
            <a:endParaRPr lang="en-US" sz="2000" dirty="0"/>
          </a:p>
        </p:txBody>
      </p:sp>
      <p:sp>
        <p:nvSpPr>
          <p:cNvPr id="6" name="Content Placeholder 5"/>
          <p:cNvSpPr>
            <a:spLocks noGrp="1"/>
          </p:cNvSpPr>
          <p:nvPr>
            <p:ph idx="1"/>
          </p:nvPr>
        </p:nvSpPr>
        <p:spPr>
          <a:xfrm>
            <a:off x="381000" y="838200"/>
            <a:ext cx="8382000" cy="5257800"/>
          </a:xfrm>
        </p:spPr>
        <p:txBody>
          <a:bodyPr/>
          <a:lstStyle/>
          <a:p>
            <a:pPr marL="512763" indent="-512763"/>
            <a:r>
              <a:rPr lang="en-US" sz="1050" b="1" dirty="0" smtClean="0">
                <a:solidFill>
                  <a:schemeClr val="tx2"/>
                </a:solidFill>
              </a:rPr>
              <a:t>4.4.6.7 Reporting Access Network Information</a:t>
            </a:r>
          </a:p>
          <a:p>
            <a:pPr marL="233363" lvl="1" indent="0" hangingPunct="0">
              <a:buNone/>
            </a:pPr>
            <a:r>
              <a:rPr lang="en-US" sz="900" dirty="0">
                <a:solidFill>
                  <a:schemeClr val="tx2"/>
                </a:solidFill>
              </a:rPr>
              <a:t>If the AF requests the PCRF to report the access network information (e.g. user location and/or user </a:t>
            </a:r>
            <a:r>
              <a:rPr lang="en-US" sz="900" dirty="0" err="1">
                <a:solidFill>
                  <a:schemeClr val="tx2"/>
                </a:solidFill>
              </a:rPr>
              <a:t>timezone</a:t>
            </a:r>
            <a:r>
              <a:rPr lang="en-US" sz="900" dirty="0">
                <a:solidFill>
                  <a:schemeClr val="tx2"/>
                </a:solidFill>
              </a:rPr>
              <a:t> information), the AF shall subscribe to the "ACCESS_NETWORK_INFO_REPORT" within the Specific-Action AVP and shall include the required access network information within the Required-Access-Info AVP. The AF may request the PCRF to report the access network information in conjunction with providing the PCRF with the AF session information, refer to </a:t>
            </a:r>
            <a:r>
              <a:rPr lang="en-US" sz="900" dirty="0" err="1">
                <a:solidFill>
                  <a:schemeClr val="tx2"/>
                </a:solidFill>
              </a:rPr>
              <a:t>subclause</a:t>
            </a:r>
            <a:r>
              <a:rPr lang="en-US" sz="900" dirty="0">
                <a:solidFill>
                  <a:schemeClr val="tx2"/>
                </a:solidFill>
              </a:rPr>
              <a:t> 4.4.1. Optionally, the AF may request the PCRF to report the access network information without providing service information (see </a:t>
            </a:r>
            <a:r>
              <a:rPr lang="en-US" sz="900" dirty="0" err="1">
                <a:solidFill>
                  <a:schemeClr val="tx2"/>
                </a:solidFill>
              </a:rPr>
              <a:t>subclause</a:t>
            </a:r>
            <a:r>
              <a:rPr lang="en-US" sz="900" dirty="0">
                <a:solidFill>
                  <a:schemeClr val="tx2"/>
                </a:solidFill>
              </a:rPr>
              <a:t> A.10.2). In the latter case the AF establishes an Rx session for the AF session upon requesting the access network information from the PCRF with an AA-Request command, containing information required for the session binding in the Framed-IP-Address AVP, the Framed-IPv6-Prefix AVP Subscription-Id AVP, the Called-Station-Id AVP and/or the IP-Domain-Id AVP.</a:t>
            </a:r>
          </a:p>
          <a:p>
            <a:pPr marL="233363" lvl="1" indent="0" hangingPunct="0">
              <a:buNone/>
            </a:pPr>
            <a:r>
              <a:rPr lang="en-US" sz="900" dirty="0">
                <a:solidFill>
                  <a:schemeClr val="tx2"/>
                </a:solidFill>
              </a:rPr>
              <a:t>The AF may also request the PCRF to report the access network information at Rx session termination. To do so, the AF shall include the required access network information within the Required-Access-Info AVP in the corresponding ST-Request.</a:t>
            </a:r>
          </a:p>
          <a:p>
            <a:pPr marL="233363" lvl="1" indent="0" hangingPunct="0">
              <a:buNone/>
            </a:pPr>
            <a:r>
              <a:rPr lang="en-US" sz="900" dirty="0">
                <a:solidFill>
                  <a:schemeClr val="tx2"/>
                </a:solidFill>
              </a:rPr>
              <a:t>When the PCRF receives a request to report the access network information from the AF, it shall immediately configure the PCEF or BBERF to provide such access network information. When the PCRF then receives the requested access network information from the PCEF/BBERF, the PCRF shall provide the corresponding access network information to the AF within the 3GPP-User-Location-Info AVP (if available), TWAN-Identifier AVP (if available), User-Location-Info-Time AVP (if available), 3GPP-SGSN-MCC-MNC AVP (if location info is not available) and/or 3GPP-MS-TimeZone AVP. If the information is requested as part of an AA-Request command, PCRF shall also provide the ACCESS_NETWORK_INFO_REPORT within Specific-Action AVP</a:t>
            </a:r>
            <a:r>
              <a:rPr lang="en-US" sz="900" dirty="0" smtClean="0">
                <a:solidFill>
                  <a:schemeClr val="tx2"/>
                </a:solidFill>
              </a:rPr>
              <a:t>. If </a:t>
            </a:r>
            <a:r>
              <a:rPr lang="en-US" sz="900" dirty="0">
                <a:solidFill>
                  <a:schemeClr val="tx2"/>
                </a:solidFill>
              </a:rPr>
              <a:t>the PCRF receives the serving PLMN identifier from the PCEF/BBERF instead of the requested access network information, the PCRF shall provide the serving PLMN identifier within 3GPP-SGSN-MCC-MNC AVP to the AF.</a:t>
            </a:r>
          </a:p>
          <a:p>
            <a:pPr marL="0" lvl="1" indent="0" hangingPunct="0">
              <a:buNone/>
            </a:pPr>
            <a:r>
              <a:rPr lang="en-US" sz="1050" b="1" dirty="0" smtClean="0">
                <a:solidFill>
                  <a:schemeClr val="tx2"/>
                </a:solidFill>
              </a:rPr>
              <a:t>6.2.3 Specific-Action AVP</a:t>
            </a:r>
          </a:p>
          <a:p>
            <a:pPr marL="233363" lvl="1" indent="0" hangingPunct="0">
              <a:buNone/>
            </a:pPr>
            <a:r>
              <a:rPr lang="en-US" sz="900" dirty="0">
                <a:solidFill>
                  <a:schemeClr val="tx2"/>
                </a:solidFill>
              </a:rPr>
              <a:t>Within an initial AA request the AF may use the Specific-Action AVP to request specific actions from the server at the bearer events and to limit the contact to such bearer events where specific action is required. </a:t>
            </a:r>
            <a:endParaRPr lang="en-US" sz="900" dirty="0" smtClean="0">
              <a:solidFill>
                <a:schemeClr val="tx2"/>
              </a:solidFill>
            </a:endParaRPr>
          </a:p>
          <a:p>
            <a:pPr marL="233363" lvl="1" indent="0" hangingPunct="0">
              <a:buNone/>
            </a:pPr>
            <a:r>
              <a:rPr lang="en-US" sz="900" dirty="0">
                <a:solidFill>
                  <a:schemeClr val="tx2"/>
                </a:solidFill>
              </a:rPr>
              <a:t>For one time specific actions, as identified in the value descriptions below, the AF may provide the Specific-Action AVP with the applicable one-time-specific-action value(s) in subsequent AA-Requests. </a:t>
            </a:r>
            <a:endParaRPr lang="en-US" sz="900" dirty="0" smtClean="0">
              <a:solidFill>
                <a:schemeClr val="tx2"/>
              </a:solidFill>
            </a:endParaRPr>
          </a:p>
          <a:p>
            <a:pPr marL="1201738" lvl="1" indent="-744538" hangingPunct="0">
              <a:buNone/>
            </a:pPr>
            <a:r>
              <a:rPr lang="en-US" sz="900" dirty="0">
                <a:solidFill>
                  <a:schemeClr val="tx2"/>
                </a:solidFill>
              </a:rPr>
              <a:t>NOTE 1:	One time specific actions are reported once the required action is fulfilled and are not reported again unless the AF sends a new request</a:t>
            </a:r>
            <a:r>
              <a:rPr lang="en-US" sz="900" dirty="0" smtClean="0">
                <a:solidFill>
                  <a:schemeClr val="tx2"/>
                </a:solidFill>
              </a:rPr>
              <a:t>.</a:t>
            </a:r>
          </a:p>
          <a:p>
            <a:pPr marL="233363" lvl="1" indent="0" hangingPunct="0">
              <a:buNone/>
            </a:pPr>
            <a:r>
              <a:rPr lang="en-US" sz="900" dirty="0">
                <a:solidFill>
                  <a:schemeClr val="tx2"/>
                </a:solidFill>
              </a:rPr>
              <a:t>ACCESS_NETWORK_INFO_REPORT (12)</a:t>
            </a:r>
          </a:p>
          <a:p>
            <a:pPr marL="454025" lvl="1" indent="0" hangingPunct="0">
              <a:buNone/>
            </a:pPr>
            <a:r>
              <a:rPr lang="en-US" sz="900" dirty="0">
                <a:solidFill>
                  <a:schemeClr val="tx2"/>
                </a:solidFill>
              </a:rPr>
              <a:t>In the RA-Request (RAR), this value shall be used by the PCRF to report access network information when the PCRF receiving an Access Network Information report corresponding to the AF session from the PCEF/BBERF. </a:t>
            </a:r>
          </a:p>
          <a:p>
            <a:pPr marL="454025" lvl="1" indent="0" hangingPunct="0">
              <a:buNone/>
            </a:pPr>
            <a:r>
              <a:rPr lang="en-US" sz="900" dirty="0">
                <a:solidFill>
                  <a:schemeClr val="tx2"/>
                </a:solidFill>
              </a:rPr>
              <a:t>In the AA-Request (AAR), this value indicates that the AF requests PCRF to report one time access network information when the PCRF receives the first Access Network Information report corresponding to the AF session from the PCEF/BBERF after the AF request for the access network information. The required access information is provided within the Required-Access-Info AVP. Applicable to functionality introduced with the </a:t>
            </a:r>
            <a:r>
              <a:rPr lang="en-US" sz="900" dirty="0" err="1">
                <a:solidFill>
                  <a:schemeClr val="tx2"/>
                </a:solidFill>
              </a:rPr>
              <a:t>NetLoc</a:t>
            </a:r>
            <a:r>
              <a:rPr lang="en-US" sz="900" dirty="0">
                <a:solidFill>
                  <a:schemeClr val="tx2"/>
                </a:solidFill>
              </a:rPr>
              <a:t> feature as described in </a:t>
            </a:r>
            <a:r>
              <a:rPr lang="en-US" sz="900" dirty="0" err="1">
                <a:solidFill>
                  <a:schemeClr val="tx2"/>
                </a:solidFill>
              </a:rPr>
              <a:t>subclause</a:t>
            </a:r>
            <a:r>
              <a:rPr lang="en-US" sz="900" dirty="0">
                <a:solidFill>
                  <a:schemeClr val="tx2"/>
                </a:solidFill>
              </a:rPr>
              <a:t> 5.4.1.</a:t>
            </a:r>
          </a:p>
          <a:p>
            <a:pPr marL="454025" lvl="1" indent="0" hangingPunct="0">
              <a:buNone/>
            </a:pPr>
            <a:r>
              <a:rPr lang="en-US" sz="900" dirty="0">
                <a:solidFill>
                  <a:schemeClr val="tx2"/>
                </a:solidFill>
              </a:rPr>
              <a:t>The Specific-Action AVP with this value indicates a one time specific action.</a:t>
            </a:r>
          </a:p>
          <a:p>
            <a:pPr marL="233363" lvl="1" indent="0" hangingPunct="0">
              <a:buNone/>
            </a:pPr>
            <a:endParaRPr lang="en-US" sz="1050" dirty="0">
              <a:solidFill>
                <a:schemeClr val="tx2"/>
              </a:solidFill>
            </a:endParaRPr>
          </a:p>
        </p:txBody>
      </p:sp>
      <p:sp>
        <p:nvSpPr>
          <p:cNvPr id="4" name="Slide Number Placeholder 3"/>
          <p:cNvSpPr>
            <a:spLocks noGrp="1"/>
          </p:cNvSpPr>
          <p:nvPr>
            <p:ph type="sldNum" sz="quarter" idx="11"/>
          </p:nvPr>
        </p:nvSpPr>
        <p:spPr/>
        <p:txBody>
          <a:bodyPr/>
          <a:lstStyle/>
          <a:p>
            <a:r>
              <a:rPr lang="en-US" dirty="0" smtClean="0"/>
              <a:t>Page </a:t>
            </a:r>
            <a:fld id="{B4ED6AB6-3367-4125-9193-61799F9B1000}" type="slidenum">
              <a:rPr lang="en-US" smtClean="0"/>
              <a:pPr/>
              <a:t>12</a:t>
            </a:fld>
            <a:endParaRPr lang="en-US" dirty="0"/>
          </a:p>
        </p:txBody>
      </p:sp>
    </p:spTree>
    <p:extLst>
      <p:ext uri="{BB962C8B-B14F-4D97-AF65-F5344CB8AC3E}">
        <p14:creationId xmlns:p14="http://schemas.microsoft.com/office/powerpoint/2010/main" val="40155621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60375" y="457200"/>
            <a:ext cx="8037513" cy="457200"/>
          </a:xfrm>
        </p:spPr>
        <p:txBody>
          <a:bodyPr/>
          <a:lstStyle/>
          <a:p>
            <a:r>
              <a:rPr lang="en-US" sz="2000" dirty="0" smtClean="0"/>
              <a:t>Overview</a:t>
            </a:r>
            <a:endParaRPr lang="en-US" sz="2000" dirty="0"/>
          </a:p>
        </p:txBody>
      </p:sp>
      <p:sp>
        <p:nvSpPr>
          <p:cNvPr id="6" name="Content Placeholder 5"/>
          <p:cNvSpPr>
            <a:spLocks noGrp="1"/>
          </p:cNvSpPr>
          <p:nvPr>
            <p:ph idx="1"/>
          </p:nvPr>
        </p:nvSpPr>
        <p:spPr>
          <a:xfrm>
            <a:off x="304800" y="762000"/>
            <a:ext cx="8534400" cy="5257800"/>
          </a:xfrm>
        </p:spPr>
        <p:txBody>
          <a:bodyPr/>
          <a:lstStyle/>
          <a:p>
            <a:pPr marL="512763" indent="-512763"/>
            <a:r>
              <a:rPr lang="en-US" sz="1100" dirty="0" smtClean="0">
                <a:solidFill>
                  <a:schemeClr val="tx2"/>
                </a:solidFill>
              </a:rPr>
              <a:t>Note:	This overview is based on reading of the March, 2014, version of 3GPP TS 23.401, 23.203, 29.274. 29.212. 29.213 and 29.214 plus CR 1186 for 29.213 and CR 333 for TS 29.214.  It must be vetted within AT&amp;T and with its vendors</a:t>
            </a:r>
            <a:r>
              <a:rPr lang="en-US" sz="1100" dirty="0">
                <a:solidFill>
                  <a:schemeClr val="tx2"/>
                </a:solidFill>
              </a:rPr>
              <a:t>.</a:t>
            </a:r>
            <a:endParaRPr lang="en-US" sz="1100" dirty="0" smtClean="0">
              <a:solidFill>
                <a:schemeClr val="tx2"/>
              </a:solidFill>
            </a:endParaRPr>
          </a:p>
          <a:p>
            <a:pPr marL="512763" indent="-512763"/>
            <a:endParaRPr lang="en-US" sz="200" dirty="0" smtClean="0">
              <a:solidFill>
                <a:schemeClr val="tx2"/>
              </a:solidFill>
            </a:endParaRPr>
          </a:p>
          <a:p>
            <a:pPr marL="228600" lvl="0" indent="-228600">
              <a:buFont typeface="+mj-lt"/>
              <a:buAutoNum type="arabicPeriod"/>
            </a:pPr>
            <a:r>
              <a:rPr lang="en-US" sz="1100" dirty="0">
                <a:solidFill>
                  <a:schemeClr val="tx2"/>
                </a:solidFill>
              </a:rPr>
              <a:t>P-CSCF requesting Specific-Action = ACCESS_NETWORK_INFORMATION results in a one-time report of ULI from the </a:t>
            </a:r>
            <a:r>
              <a:rPr lang="en-US" sz="1100" dirty="0" smtClean="0">
                <a:solidFill>
                  <a:schemeClr val="tx2"/>
                </a:solidFill>
              </a:rPr>
              <a:t>PCRF when </a:t>
            </a:r>
            <a:r>
              <a:rPr lang="en-US" sz="1100" dirty="0">
                <a:solidFill>
                  <a:schemeClr val="tx2"/>
                </a:solidFill>
              </a:rPr>
              <a:t>bearer resources </a:t>
            </a:r>
            <a:r>
              <a:rPr lang="en-US" sz="1100" dirty="0" smtClean="0">
                <a:solidFill>
                  <a:schemeClr val="tx2"/>
                </a:solidFill>
              </a:rPr>
              <a:t>are successfully or unsuccessfully allocated </a:t>
            </a:r>
            <a:r>
              <a:rPr lang="en-US" sz="1100" dirty="0">
                <a:solidFill>
                  <a:schemeClr val="tx2"/>
                </a:solidFill>
              </a:rPr>
              <a:t>or modified.  </a:t>
            </a:r>
            <a:r>
              <a:rPr lang="en-US" sz="1100" dirty="0" smtClean="0">
                <a:solidFill>
                  <a:schemeClr val="tx2"/>
                </a:solidFill>
              </a:rPr>
              <a:t>Successful allocation is shown </a:t>
            </a:r>
            <a:r>
              <a:rPr lang="en-US" sz="1100" dirty="0">
                <a:solidFill>
                  <a:schemeClr val="tx2"/>
                </a:solidFill>
              </a:rPr>
              <a:t>on slide </a:t>
            </a:r>
            <a:r>
              <a:rPr lang="en-US" sz="1100" dirty="0" smtClean="0">
                <a:solidFill>
                  <a:schemeClr val="tx2"/>
                </a:solidFill>
              </a:rPr>
              <a:t>3.  The failure case is discussed in item 4, below.</a:t>
            </a:r>
            <a:endParaRPr lang="en-US" sz="1100" dirty="0">
              <a:solidFill>
                <a:schemeClr val="tx2"/>
              </a:solidFill>
            </a:endParaRPr>
          </a:p>
          <a:p>
            <a:pPr marL="228600" lvl="0" indent="-228600">
              <a:buFont typeface="+mj-lt"/>
              <a:buAutoNum type="arabicPeriod"/>
            </a:pPr>
            <a:r>
              <a:rPr lang="en-US" sz="1100" dirty="0" smtClean="0">
                <a:solidFill>
                  <a:schemeClr val="tx2"/>
                </a:solidFill>
              </a:rPr>
              <a:t>Reporting of ULI for a dropped call (MME initiated bearer or IP-CAN session termination) requires that Specific-Action = ACCESS_NETWORK_INFORMATION be armed in Rx AAR from the P-CSCF when bearer resources are requested.  If available, ULI is always included in S11/S5 (Delete Bearer Request and Delete Session Request), but conditionally in </a:t>
            </a:r>
            <a:r>
              <a:rPr lang="en-US" sz="1100" dirty="0" err="1" smtClean="0">
                <a:solidFill>
                  <a:schemeClr val="tx2"/>
                </a:solidFill>
              </a:rPr>
              <a:t>Gx</a:t>
            </a:r>
            <a:r>
              <a:rPr lang="en-US" sz="1100" dirty="0" smtClean="0">
                <a:solidFill>
                  <a:schemeClr val="tx2"/>
                </a:solidFill>
              </a:rPr>
              <a:t> (CCR-U or CCR-T) based on Event-Trigger = ACCESS_NETWORK_INFORMATION.</a:t>
            </a:r>
          </a:p>
          <a:p>
            <a:pPr marL="463550" lvl="1" indent="-228600">
              <a:buFont typeface="Arial" panose="020B0604020202020204" pitchFamily="34" charset="0"/>
              <a:buChar char="•"/>
            </a:pPr>
            <a:r>
              <a:rPr lang="en-US" sz="1100" dirty="0" smtClean="0">
                <a:solidFill>
                  <a:schemeClr val="tx2"/>
                </a:solidFill>
              </a:rPr>
              <a:t>In the case were all flows are affected, ULI is reported to the P-CSCF in Rx STA only if requested in Rx STR. </a:t>
            </a:r>
            <a:r>
              <a:rPr lang="en-US" sz="1100" dirty="0">
                <a:solidFill>
                  <a:schemeClr val="tx2"/>
                </a:solidFill>
              </a:rPr>
              <a:t> Rx RAR is not triggered by the PCRF in this case</a:t>
            </a:r>
            <a:r>
              <a:rPr lang="en-US" sz="1100" dirty="0" smtClean="0">
                <a:solidFill>
                  <a:schemeClr val="tx2"/>
                </a:solidFill>
              </a:rPr>
              <a:t>.  This is shown on slides 5 and 6.  </a:t>
            </a:r>
          </a:p>
          <a:p>
            <a:pPr marL="406400" lvl="1" indent="-171450">
              <a:buFont typeface="Arial" panose="020B0604020202020204" pitchFamily="34" charset="0"/>
              <a:buChar char="•"/>
            </a:pPr>
            <a:r>
              <a:rPr lang="en-US" sz="1100" dirty="0" smtClean="0">
                <a:solidFill>
                  <a:schemeClr val="tx2"/>
                </a:solidFill>
              </a:rPr>
              <a:t>In the case where two bearers are associated with an Rx session (e.g., IR.94) and only one bearer is terminated by the MME and ANI has been previously been reported (i.e., on notification ANI after success), ULI may be reported in Rx RAR with Specific-Action = ACCESS_NETWORK_INDICATION, but only if the P-CSCF requests it in a subsequent Rx AAR after Specific-Action = INDICATION_OF_FAILED_RESOURCES_ALLOCATION has been reported.  This is highlighted in the notes on slide 5. </a:t>
            </a:r>
            <a:r>
              <a:rPr lang="en-US" sz="1100" dirty="0">
                <a:solidFill>
                  <a:srgbClr val="FF0000"/>
                </a:solidFill>
              </a:rPr>
              <a:t>It is not clear in Standards how this is achieved.</a:t>
            </a:r>
          </a:p>
          <a:p>
            <a:pPr marL="228600" lvl="0" indent="-228600">
              <a:buFont typeface="+mj-lt"/>
              <a:buAutoNum type="arabicPeriod"/>
            </a:pPr>
            <a:r>
              <a:rPr lang="en-US" sz="1100" dirty="0" smtClean="0">
                <a:solidFill>
                  <a:schemeClr val="tx2"/>
                </a:solidFill>
              </a:rPr>
              <a:t>RAN/NAS Cause reporting is triggered by the P-CSCF arming Specific-Action = ACCESS_NETWORK_INFORMATION in Rx AAR; it is not specified in the Required-Access-Info AVP and is always reported by the PGW/PCEF in </a:t>
            </a:r>
            <a:r>
              <a:rPr lang="en-US" sz="1100" dirty="0" err="1" smtClean="0">
                <a:solidFill>
                  <a:schemeClr val="tx2"/>
                </a:solidFill>
              </a:rPr>
              <a:t>Gx</a:t>
            </a:r>
            <a:r>
              <a:rPr lang="en-US" sz="1100" dirty="0" smtClean="0">
                <a:solidFill>
                  <a:schemeClr val="tx2"/>
                </a:solidFill>
              </a:rPr>
              <a:t> CCR-U (MME initiated bearer termination) or CCR-T (MME initiated session termination) based on Event-Trigger = ACCESS_NETWORK_INFORMATION.  </a:t>
            </a:r>
            <a:r>
              <a:rPr lang="en-US" sz="1100" dirty="0" smtClean="0">
                <a:solidFill>
                  <a:srgbClr val="FF0000"/>
                </a:solidFill>
              </a:rPr>
              <a:t>It is assumed that RAN/NAS cause is reported by the PGW/PCEF in Rx STA or RAR in the same manner as ULI (above) without needing a separately defined value in the Required-Access-Info AVP.  Needs validation.</a:t>
            </a:r>
          </a:p>
          <a:p>
            <a:pPr marL="228600" indent="-228600">
              <a:buFont typeface="+mj-lt"/>
              <a:buAutoNum type="arabicPeriod"/>
            </a:pPr>
            <a:r>
              <a:rPr lang="en-US" sz="1100" dirty="0" smtClean="0">
                <a:solidFill>
                  <a:schemeClr val="tx2"/>
                </a:solidFill>
              </a:rPr>
              <a:t>Reporting </a:t>
            </a:r>
            <a:r>
              <a:rPr lang="en-US" sz="1100" dirty="0">
                <a:solidFill>
                  <a:schemeClr val="tx2"/>
                </a:solidFill>
              </a:rPr>
              <a:t>of ULI </a:t>
            </a:r>
            <a:r>
              <a:rPr lang="en-US" sz="1100" dirty="0" smtClean="0">
                <a:solidFill>
                  <a:schemeClr val="tx2"/>
                </a:solidFill>
              </a:rPr>
              <a:t>for bearer </a:t>
            </a:r>
            <a:r>
              <a:rPr lang="en-US" sz="1100" dirty="0">
                <a:solidFill>
                  <a:schemeClr val="tx2"/>
                </a:solidFill>
              </a:rPr>
              <a:t>setup or modification </a:t>
            </a:r>
            <a:r>
              <a:rPr lang="en-US" sz="1100" dirty="0" smtClean="0">
                <a:solidFill>
                  <a:schemeClr val="tx2"/>
                </a:solidFill>
              </a:rPr>
              <a:t>failure is not clearly defined in Standards; however, it </a:t>
            </a:r>
            <a:r>
              <a:rPr lang="en-US" sz="1100" dirty="0">
                <a:solidFill>
                  <a:schemeClr val="tx2"/>
                </a:solidFill>
              </a:rPr>
              <a:t>is similar to reporting </a:t>
            </a:r>
            <a:r>
              <a:rPr lang="en-US" sz="1100" dirty="0" smtClean="0">
                <a:solidFill>
                  <a:schemeClr val="tx2"/>
                </a:solidFill>
              </a:rPr>
              <a:t>ULI for a dropped call (MME </a:t>
            </a:r>
            <a:r>
              <a:rPr lang="en-US" sz="1100" dirty="0">
                <a:solidFill>
                  <a:schemeClr val="tx2"/>
                </a:solidFill>
              </a:rPr>
              <a:t>bearer/session </a:t>
            </a:r>
            <a:r>
              <a:rPr lang="en-US" sz="1100" dirty="0" smtClean="0">
                <a:solidFill>
                  <a:schemeClr val="tx2"/>
                </a:solidFill>
              </a:rPr>
              <a:t>termination in item 2, above).  When </a:t>
            </a:r>
            <a:r>
              <a:rPr lang="en-US" sz="1100" dirty="0">
                <a:solidFill>
                  <a:schemeClr val="tx2"/>
                </a:solidFill>
              </a:rPr>
              <a:t>all service flows are </a:t>
            </a:r>
            <a:r>
              <a:rPr lang="en-US" sz="1100" dirty="0" smtClean="0">
                <a:solidFill>
                  <a:schemeClr val="tx2"/>
                </a:solidFill>
              </a:rPr>
              <a:t>affected, ULI </a:t>
            </a:r>
            <a:r>
              <a:rPr lang="en-US" sz="1100" dirty="0">
                <a:solidFill>
                  <a:schemeClr val="tx2"/>
                </a:solidFill>
              </a:rPr>
              <a:t>is only provided in Rx STA if requested in Rx </a:t>
            </a:r>
            <a:r>
              <a:rPr lang="en-US" sz="1100" dirty="0" smtClean="0">
                <a:solidFill>
                  <a:schemeClr val="tx2"/>
                </a:solidFill>
              </a:rPr>
              <a:t>STR and provided in </a:t>
            </a:r>
            <a:r>
              <a:rPr lang="en-US" sz="1100" dirty="0" err="1" smtClean="0">
                <a:solidFill>
                  <a:schemeClr val="tx2"/>
                </a:solidFill>
              </a:rPr>
              <a:t>Gx</a:t>
            </a:r>
            <a:r>
              <a:rPr lang="en-US" sz="1100" dirty="0" smtClean="0">
                <a:solidFill>
                  <a:schemeClr val="tx2"/>
                </a:solidFill>
              </a:rPr>
              <a:t> CCR-U as shown </a:t>
            </a:r>
            <a:r>
              <a:rPr lang="en-US" sz="1100" dirty="0">
                <a:solidFill>
                  <a:schemeClr val="tx2"/>
                </a:solidFill>
              </a:rPr>
              <a:t>on slide </a:t>
            </a:r>
            <a:r>
              <a:rPr lang="en-US" sz="1100" dirty="0" smtClean="0">
                <a:solidFill>
                  <a:schemeClr val="tx2"/>
                </a:solidFill>
              </a:rPr>
              <a:t>7.  When only a subset of service flows are affected, Rx RAR with Specific-Action = ACCESS_NETWORK_INFORMATION includes ULI as is shown on slide 8.  Note that RAN/NAS Cause is not reported in these cases since it is not sent from the MME since the IE is not defined for S11 Create Bearer Response or Update Bearer Response.</a:t>
            </a:r>
            <a:endParaRPr lang="en-US" sz="1100" dirty="0">
              <a:solidFill>
                <a:schemeClr val="tx2"/>
              </a:solidFill>
            </a:endParaRPr>
          </a:p>
        </p:txBody>
      </p:sp>
      <p:sp>
        <p:nvSpPr>
          <p:cNvPr id="4" name="Slide Number Placeholder 3"/>
          <p:cNvSpPr>
            <a:spLocks noGrp="1"/>
          </p:cNvSpPr>
          <p:nvPr>
            <p:ph type="sldNum" sz="quarter" idx="11"/>
          </p:nvPr>
        </p:nvSpPr>
        <p:spPr/>
        <p:txBody>
          <a:bodyPr/>
          <a:lstStyle/>
          <a:p>
            <a:r>
              <a:rPr lang="en-US" dirty="0" smtClean="0"/>
              <a:t>Page </a:t>
            </a:r>
            <a:fld id="{B4ED6AB6-3367-4125-9193-61799F9B1000}" type="slidenum">
              <a:rPr lang="en-US" smtClean="0"/>
              <a:pPr/>
              <a:t>2</a:t>
            </a:fld>
            <a:endParaRPr lang="en-US" dirty="0"/>
          </a:p>
        </p:txBody>
      </p:sp>
    </p:spTree>
    <p:extLst>
      <p:ext uri="{BB962C8B-B14F-4D97-AF65-F5344CB8AC3E}">
        <p14:creationId xmlns:p14="http://schemas.microsoft.com/office/powerpoint/2010/main" val="24731801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60375" y="457200"/>
            <a:ext cx="8037513" cy="457200"/>
          </a:xfrm>
        </p:spPr>
        <p:txBody>
          <a:bodyPr/>
          <a:lstStyle/>
          <a:p>
            <a:r>
              <a:rPr lang="en-US" sz="2000" dirty="0" smtClean="0"/>
              <a:t>Successful Call Setup</a:t>
            </a:r>
            <a:endParaRPr lang="en-US" sz="2000" dirty="0"/>
          </a:p>
        </p:txBody>
      </p:sp>
      <p:sp>
        <p:nvSpPr>
          <p:cNvPr id="6" name="Content Placeholder 5"/>
          <p:cNvSpPr>
            <a:spLocks noGrp="1"/>
          </p:cNvSpPr>
          <p:nvPr>
            <p:ph idx="1"/>
          </p:nvPr>
        </p:nvSpPr>
        <p:spPr>
          <a:xfrm>
            <a:off x="457200" y="3581400"/>
            <a:ext cx="8037512" cy="2667000"/>
          </a:xfrm>
        </p:spPr>
        <p:txBody>
          <a:bodyPr/>
          <a:lstStyle/>
          <a:p>
            <a:pPr marL="282575" indent="-282575">
              <a:buFont typeface="+mj-lt"/>
              <a:buAutoNum type="alphaLcPeriod" startAt="2"/>
            </a:pPr>
            <a:r>
              <a:rPr lang="en-US" sz="1100" dirty="0" smtClean="0">
                <a:solidFill>
                  <a:schemeClr val="tx2"/>
                </a:solidFill>
              </a:rPr>
              <a:t>AAR – P-CSCF arms Specific-Action=</a:t>
            </a:r>
            <a:r>
              <a:rPr lang="en-US" sz="1100" dirty="0">
                <a:solidFill>
                  <a:schemeClr val="tx2"/>
                </a:solidFill>
              </a:rPr>
              <a:t> ACCESS_NETWORK_INFO_REPORT </a:t>
            </a:r>
            <a:r>
              <a:rPr lang="en-US" sz="1100" dirty="0" smtClean="0">
                <a:solidFill>
                  <a:schemeClr val="tx2"/>
                </a:solidFill>
              </a:rPr>
              <a:t>and requests </a:t>
            </a:r>
            <a:r>
              <a:rPr lang="en-US" sz="1100" dirty="0">
                <a:solidFill>
                  <a:schemeClr val="tx2"/>
                </a:solidFill>
              </a:rPr>
              <a:t>ULI using </a:t>
            </a:r>
            <a:r>
              <a:rPr lang="en-US" sz="1100" dirty="0" smtClean="0">
                <a:solidFill>
                  <a:schemeClr val="tx2"/>
                </a:solidFill>
              </a:rPr>
              <a:t>Required-Access-Info</a:t>
            </a:r>
          </a:p>
          <a:p>
            <a:pPr marL="282575" indent="-282575">
              <a:buFont typeface="+mj-lt"/>
              <a:buAutoNum type="alphaLcPeriod" startAt="5"/>
            </a:pPr>
            <a:r>
              <a:rPr lang="en-US" sz="1100" dirty="0" err="1" smtClean="0">
                <a:solidFill>
                  <a:schemeClr val="tx2"/>
                </a:solidFill>
              </a:rPr>
              <a:t>Gx</a:t>
            </a:r>
            <a:r>
              <a:rPr lang="en-US" sz="1100" dirty="0" smtClean="0">
                <a:solidFill>
                  <a:schemeClr val="tx2"/>
                </a:solidFill>
              </a:rPr>
              <a:t> RAR – PCRF requests installation of charging rules for the specified service flows and arms Event-Trigger = ACCESS_NETWORK_INFO_REPORT requests </a:t>
            </a:r>
            <a:r>
              <a:rPr lang="en-US" sz="1100" dirty="0">
                <a:solidFill>
                  <a:schemeClr val="tx2"/>
                </a:solidFill>
              </a:rPr>
              <a:t>ULI using </a:t>
            </a:r>
            <a:r>
              <a:rPr lang="en-US" sz="1100" dirty="0" smtClean="0">
                <a:solidFill>
                  <a:schemeClr val="tx2"/>
                </a:solidFill>
              </a:rPr>
              <a:t>Required-Access-Info</a:t>
            </a:r>
          </a:p>
          <a:p>
            <a:pPr marL="282575" indent="-282575">
              <a:buFont typeface="+mj-lt"/>
              <a:buAutoNum type="alphaLcPeriod" startAt="7"/>
            </a:pPr>
            <a:r>
              <a:rPr lang="en-US" sz="1100" dirty="0">
                <a:solidFill>
                  <a:schemeClr val="tx2"/>
                </a:solidFill>
              </a:rPr>
              <a:t>Create Bearer </a:t>
            </a:r>
            <a:r>
              <a:rPr lang="en-US" sz="1100" dirty="0" smtClean="0">
                <a:solidFill>
                  <a:schemeClr val="tx2"/>
                </a:solidFill>
              </a:rPr>
              <a:t>Response (not shown) – MME returns ULI</a:t>
            </a:r>
          </a:p>
          <a:p>
            <a:pPr marL="282575" indent="-282575">
              <a:buFont typeface="+mj-lt"/>
              <a:buAutoNum type="alphaLcPeriod" startAt="9"/>
            </a:pPr>
            <a:r>
              <a:rPr lang="en-US" sz="1100" dirty="0" smtClean="0">
                <a:solidFill>
                  <a:schemeClr val="tx2"/>
                </a:solidFill>
              </a:rPr>
              <a:t>CCR-I – PGW/PCEF asserts Event-Trigger = ACCESS_NETWORK_INFO_REPORT and reports ULI</a:t>
            </a:r>
          </a:p>
          <a:p>
            <a:pPr marL="282575" indent="-282575">
              <a:buFont typeface="+mj-lt"/>
              <a:buAutoNum type="alphaLcPeriod" startAt="11"/>
            </a:pPr>
            <a:r>
              <a:rPr lang="en-US" sz="1100" dirty="0" smtClean="0">
                <a:solidFill>
                  <a:schemeClr val="tx2"/>
                </a:solidFill>
              </a:rPr>
              <a:t>Rx RAR – PCRF asserts Specific-Action=ACCESS_NETWORK_INFO_REPORT </a:t>
            </a:r>
            <a:r>
              <a:rPr lang="en-US" sz="1100" dirty="0">
                <a:solidFill>
                  <a:schemeClr val="tx2"/>
                </a:solidFill>
              </a:rPr>
              <a:t>and reports </a:t>
            </a:r>
            <a:r>
              <a:rPr lang="en-US" sz="1100" dirty="0" smtClean="0">
                <a:solidFill>
                  <a:schemeClr val="tx2"/>
                </a:solidFill>
              </a:rPr>
              <a:t>ULI</a:t>
            </a:r>
          </a:p>
          <a:p>
            <a:endParaRPr lang="en-US" sz="1200" dirty="0">
              <a:solidFill>
                <a:schemeClr val="tx2"/>
              </a:solidFill>
            </a:endParaRPr>
          </a:p>
          <a:p>
            <a:r>
              <a:rPr lang="en-US" sz="1100" dirty="0" smtClean="0">
                <a:solidFill>
                  <a:schemeClr val="tx2"/>
                </a:solidFill>
              </a:rPr>
              <a:t>Note:  Step d (SIP continues) may be delayed by the P-CSCF until Rx RAR with ULI is received</a:t>
            </a:r>
          </a:p>
        </p:txBody>
      </p:sp>
      <p:sp>
        <p:nvSpPr>
          <p:cNvPr id="4" name="Slide Number Placeholder 3"/>
          <p:cNvSpPr>
            <a:spLocks noGrp="1"/>
          </p:cNvSpPr>
          <p:nvPr>
            <p:ph type="sldNum" sz="quarter" idx="11"/>
          </p:nvPr>
        </p:nvSpPr>
        <p:spPr/>
        <p:txBody>
          <a:bodyPr/>
          <a:lstStyle/>
          <a:p>
            <a:r>
              <a:rPr lang="en-US" dirty="0" smtClean="0"/>
              <a:t>Page </a:t>
            </a:r>
            <a:fld id="{B4ED6AB6-3367-4125-9193-61799F9B1000}" type="slidenum">
              <a:rPr lang="en-US" smtClean="0"/>
              <a:pPr/>
              <a:t>3</a:t>
            </a:fld>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762001"/>
            <a:ext cx="6217920" cy="2743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987957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60375" y="457200"/>
            <a:ext cx="8037513" cy="457200"/>
          </a:xfrm>
        </p:spPr>
        <p:txBody>
          <a:bodyPr/>
          <a:lstStyle/>
          <a:p>
            <a:r>
              <a:rPr lang="en-US" sz="2000" dirty="0" smtClean="0"/>
              <a:t>Normal Call Termination</a:t>
            </a:r>
            <a:endParaRPr lang="en-US" sz="2000" dirty="0"/>
          </a:p>
        </p:txBody>
      </p:sp>
      <p:sp>
        <p:nvSpPr>
          <p:cNvPr id="6" name="Content Placeholder 5"/>
          <p:cNvSpPr>
            <a:spLocks noGrp="1"/>
          </p:cNvSpPr>
          <p:nvPr>
            <p:ph idx="1"/>
          </p:nvPr>
        </p:nvSpPr>
        <p:spPr>
          <a:xfrm>
            <a:off x="457200" y="3581400"/>
            <a:ext cx="8037512" cy="2590800"/>
          </a:xfrm>
        </p:spPr>
        <p:txBody>
          <a:bodyPr/>
          <a:lstStyle/>
          <a:p>
            <a:pPr marL="228600" indent="-228600">
              <a:buFont typeface="+mj-lt"/>
              <a:buAutoNum type="alphaLcPeriod"/>
            </a:pPr>
            <a:r>
              <a:rPr lang="en-US" sz="1100" dirty="0">
                <a:solidFill>
                  <a:schemeClr val="tx2"/>
                </a:solidFill>
              </a:rPr>
              <a:t>STR – P-CSCF requests ULI using Required-Access-Info</a:t>
            </a:r>
          </a:p>
          <a:p>
            <a:pPr marL="230188" indent="-230188">
              <a:buFont typeface="+mj-lt"/>
              <a:buAutoNum type="alphaLcPeriod" startAt="3"/>
            </a:pPr>
            <a:r>
              <a:rPr lang="en-US" sz="1100" dirty="0" err="1" smtClean="0">
                <a:solidFill>
                  <a:schemeClr val="tx2"/>
                </a:solidFill>
              </a:rPr>
              <a:t>Gx</a:t>
            </a:r>
            <a:r>
              <a:rPr lang="en-US" sz="1100" dirty="0" smtClean="0">
                <a:solidFill>
                  <a:schemeClr val="tx2"/>
                </a:solidFill>
              </a:rPr>
              <a:t> RAR – The PCRF requests removal of the associated charging rules; Event-Trigger </a:t>
            </a:r>
            <a:r>
              <a:rPr lang="en-US" sz="1100" dirty="0">
                <a:solidFill>
                  <a:schemeClr val="tx2"/>
                </a:solidFill>
              </a:rPr>
              <a:t>= </a:t>
            </a:r>
            <a:r>
              <a:rPr lang="en-US" sz="1100" dirty="0" smtClean="0">
                <a:solidFill>
                  <a:schemeClr val="tx2"/>
                </a:solidFill>
              </a:rPr>
              <a:t>ACCESS_NETWORK_INFO_REPORT is included in </a:t>
            </a:r>
            <a:r>
              <a:rPr lang="en-US" sz="1100" dirty="0" err="1" smtClean="0">
                <a:solidFill>
                  <a:schemeClr val="tx2"/>
                </a:solidFill>
              </a:rPr>
              <a:t>Gx</a:t>
            </a:r>
            <a:r>
              <a:rPr lang="en-US" sz="1100" dirty="0" smtClean="0">
                <a:solidFill>
                  <a:schemeClr val="tx2"/>
                </a:solidFill>
              </a:rPr>
              <a:t> RAR</a:t>
            </a:r>
          </a:p>
          <a:p>
            <a:pPr marL="230188" indent="-230188"/>
            <a:r>
              <a:rPr lang="en-US" sz="1100" dirty="0" smtClean="0">
                <a:solidFill>
                  <a:schemeClr val="tx2"/>
                </a:solidFill>
              </a:rPr>
              <a:t>Steps d-g – The GW requests deletion of the dedicated bearer; the MME returns ULI in Delete Bearer Response</a:t>
            </a:r>
          </a:p>
          <a:p>
            <a:pPr marL="230188" indent="-230188">
              <a:buFont typeface="+mj-lt"/>
              <a:buAutoNum type="alphaLcPeriod" startAt="8"/>
            </a:pPr>
            <a:r>
              <a:rPr lang="en-US" sz="1100" dirty="0" smtClean="0">
                <a:solidFill>
                  <a:schemeClr val="tx2"/>
                </a:solidFill>
              </a:rPr>
              <a:t>CCR-U – PGW/PCEF </a:t>
            </a:r>
            <a:r>
              <a:rPr lang="en-US" sz="1100" dirty="0">
                <a:solidFill>
                  <a:schemeClr val="tx2"/>
                </a:solidFill>
              </a:rPr>
              <a:t>asserts </a:t>
            </a:r>
            <a:r>
              <a:rPr lang="en-US" sz="1100" dirty="0" smtClean="0">
                <a:solidFill>
                  <a:schemeClr val="tx2"/>
                </a:solidFill>
              </a:rPr>
              <a:t>Event-Trigger = ACCESS_NETWORK_INFO_REPORT </a:t>
            </a:r>
            <a:r>
              <a:rPr lang="en-US" sz="1100" dirty="0">
                <a:solidFill>
                  <a:schemeClr val="tx2"/>
                </a:solidFill>
              </a:rPr>
              <a:t>and reports </a:t>
            </a:r>
            <a:r>
              <a:rPr lang="en-US" sz="1100" dirty="0" smtClean="0">
                <a:solidFill>
                  <a:schemeClr val="tx2"/>
                </a:solidFill>
              </a:rPr>
              <a:t>ULI</a:t>
            </a:r>
            <a:endParaRPr lang="en-US" sz="1100" dirty="0">
              <a:solidFill>
                <a:schemeClr val="tx2"/>
              </a:solidFill>
            </a:endParaRPr>
          </a:p>
          <a:p>
            <a:pPr marL="228600" indent="-228600">
              <a:buFont typeface="+mj-lt"/>
              <a:buAutoNum type="alphaLcPeriod" startAt="10"/>
            </a:pPr>
            <a:r>
              <a:rPr lang="en-US" sz="1100" dirty="0" smtClean="0">
                <a:solidFill>
                  <a:schemeClr val="tx2"/>
                </a:solidFill>
              </a:rPr>
              <a:t>STA </a:t>
            </a:r>
            <a:r>
              <a:rPr lang="en-US" sz="1100" dirty="0">
                <a:solidFill>
                  <a:schemeClr val="tx2"/>
                </a:solidFill>
              </a:rPr>
              <a:t>– PCRF provides </a:t>
            </a:r>
            <a:r>
              <a:rPr lang="en-US" sz="1100" dirty="0" smtClean="0">
                <a:solidFill>
                  <a:schemeClr val="tx2"/>
                </a:solidFill>
              </a:rPr>
              <a:t>ULI</a:t>
            </a:r>
            <a:endParaRPr lang="en-US" sz="1100" dirty="0">
              <a:solidFill>
                <a:schemeClr val="tx2"/>
              </a:solidFill>
            </a:endParaRPr>
          </a:p>
        </p:txBody>
      </p:sp>
      <p:sp>
        <p:nvSpPr>
          <p:cNvPr id="4" name="Slide Number Placeholder 3"/>
          <p:cNvSpPr>
            <a:spLocks noGrp="1"/>
          </p:cNvSpPr>
          <p:nvPr>
            <p:ph type="sldNum" sz="quarter" idx="11"/>
          </p:nvPr>
        </p:nvSpPr>
        <p:spPr/>
        <p:txBody>
          <a:bodyPr/>
          <a:lstStyle/>
          <a:p>
            <a:r>
              <a:rPr lang="en-US" dirty="0" smtClean="0"/>
              <a:t>Page </a:t>
            </a:r>
            <a:fld id="{B4ED6AB6-3367-4125-9193-61799F9B1000}" type="slidenum">
              <a:rPr lang="en-US" smtClean="0"/>
              <a:pPr/>
              <a:t>4</a:t>
            </a:fld>
            <a:endParaRPr lang="en-US"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761993"/>
            <a:ext cx="6217920" cy="2743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497350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60375" y="457200"/>
            <a:ext cx="8037513" cy="457200"/>
          </a:xfrm>
        </p:spPr>
        <p:txBody>
          <a:bodyPr/>
          <a:lstStyle/>
          <a:p>
            <a:r>
              <a:rPr lang="en-US" sz="2000" dirty="0" smtClean="0"/>
              <a:t>Dropped Call - MME Initiated Bearer Deactivation</a:t>
            </a:r>
            <a:endParaRPr lang="en-US" sz="2000" dirty="0"/>
          </a:p>
        </p:txBody>
      </p:sp>
      <p:sp>
        <p:nvSpPr>
          <p:cNvPr id="6" name="Content Placeholder 5"/>
          <p:cNvSpPr>
            <a:spLocks noGrp="1"/>
          </p:cNvSpPr>
          <p:nvPr>
            <p:ph idx="1"/>
          </p:nvPr>
        </p:nvSpPr>
        <p:spPr>
          <a:xfrm>
            <a:off x="457200" y="3297866"/>
            <a:ext cx="8037512" cy="3048000"/>
          </a:xfrm>
        </p:spPr>
        <p:txBody>
          <a:bodyPr/>
          <a:lstStyle/>
          <a:p>
            <a:pPr marL="282575" indent="-282575">
              <a:buAutoNum type="alphaLcPeriod"/>
            </a:pPr>
            <a:r>
              <a:rPr lang="en-US" sz="1100" dirty="0" smtClean="0">
                <a:solidFill>
                  <a:schemeClr val="tx2"/>
                </a:solidFill>
              </a:rPr>
              <a:t>MME provides ULI and RAN/NAS Cause in Delete Bearer Command (recent AT&amp;T CRs to 3GPP) – 23.401 5.4.4.2</a:t>
            </a:r>
            <a:endParaRPr lang="en-US" sz="1100" dirty="0">
              <a:solidFill>
                <a:schemeClr val="tx2"/>
              </a:solidFill>
            </a:endParaRPr>
          </a:p>
          <a:p>
            <a:pPr marL="282575" indent="-282575">
              <a:buFont typeface="+mj-lt"/>
              <a:buAutoNum type="alphaLcPeriod" startAt="3"/>
            </a:pPr>
            <a:r>
              <a:rPr lang="en-US" sz="1100" dirty="0" smtClean="0">
                <a:solidFill>
                  <a:schemeClr val="tx2"/>
                </a:solidFill>
              </a:rPr>
              <a:t>PGW/PCEF provides ULI and RAN/NAS Cause in CCR-U – </a:t>
            </a:r>
            <a:r>
              <a:rPr lang="en-US" sz="1100" dirty="0">
                <a:solidFill>
                  <a:schemeClr val="tx2"/>
                </a:solidFill>
              </a:rPr>
              <a:t>23.203 </a:t>
            </a:r>
            <a:r>
              <a:rPr lang="en-US" sz="1100" dirty="0" smtClean="0">
                <a:solidFill>
                  <a:schemeClr val="tx2"/>
                </a:solidFill>
              </a:rPr>
              <a:t>6.1.4</a:t>
            </a:r>
            <a:r>
              <a:rPr lang="en-US" sz="1100" dirty="0">
                <a:solidFill>
                  <a:schemeClr val="tx2"/>
                </a:solidFill>
              </a:rPr>
              <a:t> </a:t>
            </a:r>
            <a:r>
              <a:rPr lang="en-US" sz="1100" dirty="0" smtClean="0">
                <a:solidFill>
                  <a:schemeClr val="tx2"/>
                </a:solidFill>
              </a:rPr>
              <a:t>and 24.212 4.5.22; Event-Trigger = ACCESS_NETWORK_INFO_REPORT is reported since it was armed when the charging rules were installed at the beginning of the call</a:t>
            </a:r>
          </a:p>
          <a:p>
            <a:r>
              <a:rPr lang="en-US" sz="1100" dirty="0" smtClean="0">
                <a:solidFill>
                  <a:schemeClr val="tx2"/>
                </a:solidFill>
              </a:rPr>
              <a:t>Steps e-h are per 29.213 4.3.2.  Not sending RAR is as specified in TS 29.214:</a:t>
            </a:r>
          </a:p>
          <a:p>
            <a:pPr marL="406400" lvl="1" indent="-171450">
              <a:buFont typeface="Arial" panose="020B0604020202020204" pitchFamily="34" charset="0"/>
              <a:buChar char="•"/>
            </a:pPr>
            <a:r>
              <a:rPr lang="en-US" sz="1100" dirty="0" smtClean="0">
                <a:solidFill>
                  <a:schemeClr val="tx2"/>
                </a:solidFill>
              </a:rPr>
              <a:t>4.4.6.2 – only Rx ASR is sent when all flows are affected (deactivated) – this is the PCRF behavior introduced in CPM 6.x, which has been discussed with the P-CSCF vendors</a:t>
            </a:r>
          </a:p>
          <a:p>
            <a:pPr marL="406400" lvl="1" indent="-171450">
              <a:buFont typeface="Arial" panose="020B0604020202020204" pitchFamily="34" charset="0"/>
              <a:buChar char="•"/>
            </a:pPr>
            <a:r>
              <a:rPr lang="en-US" sz="1100" dirty="0">
                <a:solidFill>
                  <a:schemeClr val="tx2"/>
                </a:solidFill>
              </a:rPr>
              <a:t>4.4.6.7 and 5.3.13 </a:t>
            </a:r>
            <a:r>
              <a:rPr lang="en-US" sz="1100" dirty="0" smtClean="0">
                <a:solidFill>
                  <a:schemeClr val="tx2"/>
                </a:solidFill>
              </a:rPr>
              <a:t>– Specific-Action ACCESS_NETWORK_INFO_REPORT is a one time report, e.g., sent at successful bearer creation so will not be triggered</a:t>
            </a:r>
          </a:p>
          <a:p>
            <a:pPr marL="406400" lvl="1" indent="-171450">
              <a:buFont typeface="Arial" panose="020B0604020202020204" pitchFamily="34" charset="0"/>
              <a:buChar char="•"/>
            </a:pPr>
            <a:r>
              <a:rPr lang="en-US" sz="1100" dirty="0" smtClean="0">
                <a:solidFill>
                  <a:schemeClr val="tx2"/>
                </a:solidFill>
              </a:rPr>
              <a:t>Note:  For IR.94 when failure of a single bearer (e.g., video) is reported by the MME, ULI and RAN/NAS Cause </a:t>
            </a:r>
            <a:r>
              <a:rPr lang="en-US" sz="1100" dirty="0">
                <a:solidFill>
                  <a:schemeClr val="tx2"/>
                </a:solidFill>
              </a:rPr>
              <a:t>is </a:t>
            </a:r>
            <a:r>
              <a:rPr lang="en-US" sz="1100" dirty="0" smtClean="0">
                <a:solidFill>
                  <a:schemeClr val="tx2"/>
                </a:solidFill>
              </a:rPr>
              <a:t>reported only if the P-CSCF requests it in a subsequent Rx AAR. </a:t>
            </a:r>
            <a:r>
              <a:rPr lang="en-US" sz="1100" dirty="0" smtClean="0">
                <a:solidFill>
                  <a:srgbClr val="FF0000"/>
                </a:solidFill>
              </a:rPr>
              <a:t> It is not clear in Standards how this is achieved.</a:t>
            </a:r>
          </a:p>
          <a:p>
            <a:pPr marL="228600" indent="-228600">
              <a:buFont typeface="+mj-lt"/>
              <a:buAutoNum type="alphaLcPeriod" startAt="7"/>
            </a:pPr>
            <a:r>
              <a:rPr lang="en-US" sz="1100" dirty="0" smtClean="0">
                <a:solidFill>
                  <a:schemeClr val="tx2"/>
                </a:solidFill>
              </a:rPr>
              <a:t>STR – P-CSCF requests ULI using Required-Access-Info – not explicitly stated in 29.213 4.3.2, but is consistent with 29.213 4.3.1.2.3.1 and 29.214 4.4.6.7</a:t>
            </a:r>
          </a:p>
          <a:p>
            <a:pPr marL="228600" indent="-228600">
              <a:buFont typeface="+mj-lt"/>
              <a:buAutoNum type="alphaLcPeriod" startAt="7"/>
            </a:pPr>
            <a:r>
              <a:rPr lang="en-US" sz="1100" dirty="0" smtClean="0">
                <a:solidFill>
                  <a:schemeClr val="tx2"/>
                </a:solidFill>
              </a:rPr>
              <a:t>STA – PCRF provides ULI and RAN/NAS Cause as received in step c</a:t>
            </a:r>
          </a:p>
        </p:txBody>
      </p:sp>
      <p:sp>
        <p:nvSpPr>
          <p:cNvPr id="4" name="Slide Number Placeholder 3"/>
          <p:cNvSpPr>
            <a:spLocks noGrp="1"/>
          </p:cNvSpPr>
          <p:nvPr>
            <p:ph type="sldNum" sz="quarter" idx="11"/>
          </p:nvPr>
        </p:nvSpPr>
        <p:spPr/>
        <p:txBody>
          <a:bodyPr/>
          <a:lstStyle/>
          <a:p>
            <a:r>
              <a:rPr lang="en-US" dirty="0" smtClean="0"/>
              <a:t>Page </a:t>
            </a:r>
            <a:fld id="{B4ED6AB6-3367-4125-9193-61799F9B1000}" type="slidenum">
              <a:rPr lang="en-US" smtClean="0"/>
              <a:pPr/>
              <a:t>5</a:t>
            </a:fld>
            <a:endParaRPr lang="en-US"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5738" y="863600"/>
            <a:ext cx="6217920" cy="248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092581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52400" y="457200"/>
            <a:ext cx="8839199" cy="457200"/>
          </a:xfrm>
        </p:spPr>
        <p:txBody>
          <a:bodyPr/>
          <a:lstStyle/>
          <a:p>
            <a:r>
              <a:rPr lang="en-US" sz="2000" dirty="0" smtClean="0"/>
              <a:t>Dropped Call – UE/MME Initiated Detach (IP-CAN Release)</a:t>
            </a:r>
            <a:endParaRPr lang="en-US" sz="2000" dirty="0"/>
          </a:p>
        </p:txBody>
      </p:sp>
      <p:sp>
        <p:nvSpPr>
          <p:cNvPr id="6" name="Content Placeholder 5"/>
          <p:cNvSpPr>
            <a:spLocks noGrp="1"/>
          </p:cNvSpPr>
          <p:nvPr>
            <p:ph idx="1"/>
          </p:nvPr>
        </p:nvSpPr>
        <p:spPr>
          <a:xfrm>
            <a:off x="152400" y="3657600"/>
            <a:ext cx="8763000" cy="2514600"/>
          </a:xfrm>
        </p:spPr>
        <p:txBody>
          <a:bodyPr/>
          <a:lstStyle/>
          <a:p>
            <a:pPr marL="282575" indent="-282575">
              <a:buFont typeface="+mj-lt"/>
              <a:buAutoNum type="alphaLcParenR"/>
            </a:pPr>
            <a:r>
              <a:rPr lang="en-US" sz="1100" dirty="0" smtClean="0">
                <a:solidFill>
                  <a:schemeClr val="tx2"/>
                </a:solidFill>
              </a:rPr>
              <a:t>For MME Initiated Detach, MME provides ULI and RAN/NAS cause in Delete Session Request – 23.401 5.3.8.3.</a:t>
            </a:r>
            <a:endParaRPr lang="en-US" sz="1100" dirty="0">
              <a:solidFill>
                <a:schemeClr val="tx2"/>
              </a:solidFill>
            </a:endParaRPr>
          </a:p>
          <a:p>
            <a:r>
              <a:rPr lang="en-US" sz="1100" dirty="0">
                <a:solidFill>
                  <a:schemeClr val="tx2"/>
                </a:solidFill>
              </a:rPr>
              <a:t> </a:t>
            </a:r>
            <a:r>
              <a:rPr lang="en-US" sz="1100" dirty="0" smtClean="0">
                <a:solidFill>
                  <a:schemeClr val="tx2"/>
                </a:solidFill>
              </a:rPr>
              <a:t>     For </a:t>
            </a:r>
            <a:r>
              <a:rPr lang="en-US" sz="1100" dirty="0">
                <a:solidFill>
                  <a:schemeClr val="tx2"/>
                </a:solidFill>
              </a:rPr>
              <a:t>UE Initiated Detach, MME provides ULI in Delete Session Request – 23.401 5.3.8.2.1 (RAN/NAS cause is not </a:t>
            </a:r>
            <a:r>
              <a:rPr lang="en-US" sz="1100" dirty="0" smtClean="0">
                <a:solidFill>
                  <a:schemeClr val="tx2"/>
                </a:solidFill>
              </a:rPr>
              <a:t>                                                                            	provided </a:t>
            </a:r>
            <a:r>
              <a:rPr lang="en-US" sz="1100" dirty="0">
                <a:solidFill>
                  <a:srgbClr val="FF0000"/>
                </a:solidFill>
              </a:rPr>
              <a:t>– gap in standards</a:t>
            </a:r>
            <a:r>
              <a:rPr lang="en-US" sz="1100" dirty="0">
                <a:solidFill>
                  <a:schemeClr val="tx2"/>
                </a:solidFill>
              </a:rPr>
              <a:t>)</a:t>
            </a:r>
          </a:p>
          <a:p>
            <a:r>
              <a:rPr lang="en-US" sz="1100" dirty="0" smtClean="0">
                <a:solidFill>
                  <a:schemeClr val="tx2"/>
                </a:solidFill>
              </a:rPr>
              <a:t>Steps </a:t>
            </a:r>
            <a:r>
              <a:rPr lang="en-US" sz="1100" dirty="0" err="1" smtClean="0">
                <a:solidFill>
                  <a:schemeClr val="tx2"/>
                </a:solidFill>
              </a:rPr>
              <a:t>c,d</a:t>
            </a:r>
            <a:r>
              <a:rPr lang="en-US" sz="1100" dirty="0" smtClean="0">
                <a:solidFill>
                  <a:schemeClr val="tx2"/>
                </a:solidFill>
              </a:rPr>
              <a:t> and g-j are the same </a:t>
            </a:r>
            <a:r>
              <a:rPr lang="en-US" sz="1100" dirty="0">
                <a:solidFill>
                  <a:schemeClr val="tx2"/>
                </a:solidFill>
              </a:rPr>
              <a:t>as MME Initiated Bearer </a:t>
            </a:r>
            <a:r>
              <a:rPr lang="en-US" sz="1100" dirty="0" smtClean="0">
                <a:solidFill>
                  <a:schemeClr val="tx2"/>
                </a:solidFill>
              </a:rPr>
              <a:t>Deactivation steps c-g </a:t>
            </a:r>
          </a:p>
        </p:txBody>
      </p:sp>
      <p:sp>
        <p:nvSpPr>
          <p:cNvPr id="4" name="Slide Number Placeholder 3"/>
          <p:cNvSpPr>
            <a:spLocks noGrp="1"/>
          </p:cNvSpPr>
          <p:nvPr>
            <p:ph type="sldNum" sz="quarter" idx="11"/>
          </p:nvPr>
        </p:nvSpPr>
        <p:spPr/>
        <p:txBody>
          <a:bodyPr/>
          <a:lstStyle/>
          <a:p>
            <a:r>
              <a:rPr lang="en-US" dirty="0" smtClean="0"/>
              <a:t>Page </a:t>
            </a:r>
            <a:fld id="{B4ED6AB6-3367-4125-9193-61799F9B1000}" type="slidenum">
              <a:rPr lang="en-US" smtClean="0"/>
              <a:pPr/>
              <a:t>6</a:t>
            </a:fld>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5880" y="773113"/>
            <a:ext cx="6217920" cy="27609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25712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60375" y="457200"/>
            <a:ext cx="8037513" cy="457200"/>
          </a:xfrm>
        </p:spPr>
        <p:txBody>
          <a:bodyPr/>
          <a:lstStyle/>
          <a:p>
            <a:r>
              <a:rPr lang="en-US" sz="2000" dirty="0" smtClean="0"/>
              <a:t>Call Setup Failure (Cannot Create Dedicated Bearer)</a:t>
            </a:r>
            <a:endParaRPr lang="en-US" sz="2000" dirty="0"/>
          </a:p>
        </p:txBody>
      </p:sp>
      <p:sp>
        <p:nvSpPr>
          <p:cNvPr id="6" name="Content Placeholder 5"/>
          <p:cNvSpPr>
            <a:spLocks noGrp="1"/>
          </p:cNvSpPr>
          <p:nvPr>
            <p:ph idx="1"/>
          </p:nvPr>
        </p:nvSpPr>
        <p:spPr>
          <a:xfrm>
            <a:off x="457200" y="3429000"/>
            <a:ext cx="8037512" cy="2971800"/>
          </a:xfrm>
        </p:spPr>
        <p:txBody>
          <a:bodyPr/>
          <a:lstStyle/>
          <a:p>
            <a:r>
              <a:rPr lang="en-US" sz="1100" dirty="0">
                <a:solidFill>
                  <a:schemeClr val="tx2"/>
                </a:solidFill>
              </a:rPr>
              <a:t>Assumption: An AAR is issued prior to step a from the P-CSCF to the PCRF to initiate a bearer </a:t>
            </a:r>
            <a:r>
              <a:rPr lang="en-US" sz="1100" dirty="0" smtClean="0">
                <a:solidFill>
                  <a:schemeClr val="tx2"/>
                </a:solidFill>
              </a:rPr>
              <a:t>creation, </a:t>
            </a:r>
            <a:r>
              <a:rPr lang="en-US" sz="1100" dirty="0">
                <a:solidFill>
                  <a:schemeClr val="tx2"/>
                </a:solidFill>
              </a:rPr>
              <a:t>and that AAR includes Specific-Action = ANI with the Required-Access-Info AVP set.</a:t>
            </a:r>
          </a:p>
          <a:p>
            <a:endParaRPr lang="en-US" sz="1100" dirty="0" smtClean="0">
              <a:solidFill>
                <a:schemeClr val="tx2"/>
              </a:solidFill>
            </a:endParaRPr>
          </a:p>
          <a:p>
            <a:pPr marL="282575" indent="-282575">
              <a:buAutoNum type="alphaLcPeriod"/>
            </a:pPr>
            <a:r>
              <a:rPr lang="en-US" sz="1100" dirty="0" smtClean="0">
                <a:solidFill>
                  <a:schemeClr val="tx2"/>
                </a:solidFill>
              </a:rPr>
              <a:t>MME provides ULI in Create Bearer Response (failure); RAN/NAS Cause IE is not defined for </a:t>
            </a:r>
            <a:r>
              <a:rPr lang="en-US" sz="1100" dirty="0" err="1" smtClean="0">
                <a:solidFill>
                  <a:schemeClr val="tx2"/>
                </a:solidFill>
              </a:rPr>
              <a:t>CBRsp</a:t>
            </a:r>
            <a:r>
              <a:rPr lang="en-US" sz="1100" dirty="0" smtClean="0">
                <a:solidFill>
                  <a:schemeClr val="tx2"/>
                </a:solidFill>
              </a:rPr>
              <a:t> </a:t>
            </a:r>
            <a:r>
              <a:rPr lang="en-US" sz="1100" dirty="0" smtClean="0">
                <a:solidFill>
                  <a:srgbClr val="FF0000"/>
                </a:solidFill>
              </a:rPr>
              <a:t>– (gap in standards)</a:t>
            </a:r>
          </a:p>
          <a:p>
            <a:pPr marL="282575" indent="-282575">
              <a:buFont typeface="+mj-lt"/>
              <a:buAutoNum type="alphaLcPeriod" startAt="3"/>
            </a:pPr>
            <a:r>
              <a:rPr lang="en-US" sz="1100" dirty="0">
                <a:solidFill>
                  <a:schemeClr val="tx2"/>
                </a:solidFill>
              </a:rPr>
              <a:t>GW provides ULI in CCR-U – 24.212 4.5.22; </a:t>
            </a:r>
            <a:r>
              <a:rPr lang="en-US" sz="1100" dirty="0" smtClean="0">
                <a:solidFill>
                  <a:schemeClr val="tx2"/>
                </a:solidFill>
              </a:rPr>
              <a:t>Event-Trigger ACCESS_NETWORK_INFO_REPORT is </a:t>
            </a:r>
            <a:r>
              <a:rPr lang="en-US" sz="1100" dirty="0">
                <a:solidFill>
                  <a:schemeClr val="tx2"/>
                </a:solidFill>
              </a:rPr>
              <a:t>reported since it was armed when </a:t>
            </a:r>
            <a:r>
              <a:rPr lang="en-US" sz="1100" dirty="0" smtClean="0">
                <a:solidFill>
                  <a:schemeClr val="tx2"/>
                </a:solidFill>
              </a:rPr>
              <a:t>installation of the charging rules was requested in </a:t>
            </a:r>
            <a:r>
              <a:rPr lang="en-US" sz="1100" dirty="0" err="1" smtClean="0">
                <a:solidFill>
                  <a:schemeClr val="tx2"/>
                </a:solidFill>
              </a:rPr>
              <a:t>Gx</a:t>
            </a:r>
            <a:r>
              <a:rPr lang="en-US" sz="1100" dirty="0" smtClean="0">
                <a:solidFill>
                  <a:schemeClr val="tx2"/>
                </a:solidFill>
              </a:rPr>
              <a:t> RAR (refer to slide 3)</a:t>
            </a:r>
          </a:p>
          <a:p>
            <a:pPr marL="282575" indent="-282575">
              <a:buFont typeface="+mj-lt"/>
              <a:buAutoNum type="alphaLcPeriod" startAt="3"/>
            </a:pPr>
            <a:r>
              <a:rPr lang="en-US" sz="1100" dirty="0" smtClean="0">
                <a:solidFill>
                  <a:schemeClr val="tx2"/>
                </a:solidFill>
              </a:rPr>
              <a:t>Steps </a:t>
            </a:r>
            <a:r>
              <a:rPr lang="en-US" sz="1100" dirty="0">
                <a:solidFill>
                  <a:schemeClr val="tx2"/>
                </a:solidFill>
              </a:rPr>
              <a:t>e-h are per 29.213 4.3.2.  Not sending RAR is as specified in TS 29.214:</a:t>
            </a:r>
          </a:p>
          <a:p>
            <a:pPr marL="406400" lvl="1" indent="-171450">
              <a:buFont typeface="Arial" panose="020B0604020202020204" pitchFamily="34" charset="0"/>
              <a:buChar char="•"/>
            </a:pPr>
            <a:r>
              <a:rPr lang="en-US" sz="1100" dirty="0">
                <a:solidFill>
                  <a:schemeClr val="tx2"/>
                </a:solidFill>
              </a:rPr>
              <a:t>4.4.6.2 – only Rx ASR is sent when all flows are affected (deactivated) – this is the PCRF behavior introduced in CPM 6.x, which has been discussed with the P-CSCF </a:t>
            </a:r>
            <a:r>
              <a:rPr lang="en-US" sz="1100" dirty="0" smtClean="0">
                <a:solidFill>
                  <a:schemeClr val="tx2"/>
                </a:solidFill>
              </a:rPr>
              <a:t>vendors</a:t>
            </a:r>
          </a:p>
          <a:p>
            <a:pPr marL="406400" lvl="1" indent="-171450">
              <a:buFont typeface="Arial" panose="020B0604020202020204" pitchFamily="34" charset="0"/>
              <a:buChar char="•"/>
            </a:pPr>
            <a:r>
              <a:rPr lang="en-US" sz="1100" dirty="0">
                <a:solidFill>
                  <a:schemeClr val="tx2"/>
                </a:solidFill>
              </a:rPr>
              <a:t>Note:  For IR.94 when failure of a single bearer is reported by the MME, PCRF asserts Specific-Action=ACCESS_NETWORK_INFO_REPORT and reports </a:t>
            </a:r>
            <a:r>
              <a:rPr lang="en-US" sz="1100" dirty="0" smtClean="0">
                <a:solidFill>
                  <a:schemeClr val="tx2"/>
                </a:solidFill>
              </a:rPr>
              <a:t>ULI (similar to slide 8).</a:t>
            </a:r>
          </a:p>
          <a:p>
            <a:pPr marL="228600" indent="-228600">
              <a:buFont typeface="+mj-lt"/>
              <a:buAutoNum type="alphaLcPeriod" startAt="7"/>
            </a:pPr>
            <a:r>
              <a:rPr lang="en-US" sz="1100" dirty="0" smtClean="0">
                <a:solidFill>
                  <a:schemeClr val="tx2"/>
                </a:solidFill>
              </a:rPr>
              <a:t>STR – P-CSCF requests ULI using Required-Access-Info</a:t>
            </a:r>
          </a:p>
          <a:p>
            <a:pPr marL="228600" indent="-228600">
              <a:buFont typeface="+mj-lt"/>
              <a:buAutoNum type="alphaLcPeriod" startAt="7"/>
            </a:pPr>
            <a:r>
              <a:rPr lang="en-US" sz="1100" dirty="0" smtClean="0">
                <a:solidFill>
                  <a:schemeClr val="tx2"/>
                </a:solidFill>
              </a:rPr>
              <a:t>STA </a:t>
            </a:r>
            <a:r>
              <a:rPr lang="en-US" sz="1100" dirty="0">
                <a:solidFill>
                  <a:schemeClr val="tx2"/>
                </a:solidFill>
              </a:rPr>
              <a:t>– PCRF provides ULI as received in step </a:t>
            </a:r>
            <a:r>
              <a:rPr lang="en-US" sz="1100" dirty="0" smtClean="0">
                <a:solidFill>
                  <a:schemeClr val="tx2"/>
                </a:solidFill>
              </a:rPr>
              <a:t>c</a:t>
            </a:r>
            <a:endParaRPr lang="en-US" sz="1100" dirty="0">
              <a:solidFill>
                <a:schemeClr val="tx2"/>
              </a:solidFill>
            </a:endParaRPr>
          </a:p>
          <a:p>
            <a:pPr marL="282575" indent="-282575">
              <a:buAutoNum type="alphaLcPeriod"/>
            </a:pPr>
            <a:endParaRPr lang="en-US" sz="1200" dirty="0" smtClean="0">
              <a:solidFill>
                <a:schemeClr val="tx2"/>
              </a:solidFill>
            </a:endParaRPr>
          </a:p>
          <a:p>
            <a:pPr marL="282575" indent="-282575">
              <a:buAutoNum type="alphaLcPeriod"/>
            </a:pPr>
            <a:endParaRPr lang="en-US" sz="1200" dirty="0">
              <a:solidFill>
                <a:schemeClr val="tx2"/>
              </a:solidFill>
            </a:endParaRPr>
          </a:p>
        </p:txBody>
      </p:sp>
      <p:sp>
        <p:nvSpPr>
          <p:cNvPr id="4" name="Slide Number Placeholder 3"/>
          <p:cNvSpPr>
            <a:spLocks noGrp="1"/>
          </p:cNvSpPr>
          <p:nvPr>
            <p:ph type="sldNum" sz="quarter" idx="11"/>
          </p:nvPr>
        </p:nvSpPr>
        <p:spPr/>
        <p:txBody>
          <a:bodyPr/>
          <a:lstStyle/>
          <a:p>
            <a:r>
              <a:rPr lang="en-US" dirty="0" smtClean="0"/>
              <a:t>Page </a:t>
            </a:r>
            <a:fld id="{B4ED6AB6-3367-4125-9193-61799F9B1000}" type="slidenum">
              <a:rPr lang="en-US" smtClean="0"/>
              <a:pPr/>
              <a:t>7</a:t>
            </a:fld>
            <a:endParaRPr lang="en-US" dirty="0"/>
          </a:p>
        </p:txBody>
      </p:sp>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2080" y="914400"/>
            <a:ext cx="6217920"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533685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60375" y="457200"/>
            <a:ext cx="8037513" cy="457200"/>
          </a:xfrm>
        </p:spPr>
        <p:txBody>
          <a:bodyPr/>
          <a:lstStyle/>
          <a:p>
            <a:r>
              <a:rPr lang="en-US" sz="2000" dirty="0" smtClean="0"/>
              <a:t>Dedicated Bearer Modification Failure</a:t>
            </a:r>
            <a:endParaRPr lang="en-US" sz="2000" dirty="0"/>
          </a:p>
        </p:txBody>
      </p:sp>
      <p:sp>
        <p:nvSpPr>
          <p:cNvPr id="6" name="Content Placeholder 5"/>
          <p:cNvSpPr>
            <a:spLocks noGrp="1"/>
          </p:cNvSpPr>
          <p:nvPr>
            <p:ph idx="1"/>
          </p:nvPr>
        </p:nvSpPr>
        <p:spPr>
          <a:xfrm>
            <a:off x="457200" y="4495800"/>
            <a:ext cx="8037512" cy="1524000"/>
          </a:xfrm>
        </p:spPr>
        <p:txBody>
          <a:bodyPr/>
          <a:lstStyle/>
          <a:p>
            <a:r>
              <a:rPr lang="en-US" sz="1100" dirty="0" smtClean="0">
                <a:solidFill>
                  <a:schemeClr val="tx2"/>
                </a:solidFill>
              </a:rPr>
              <a:t>Assumption: An AAR is issued prior to step a from the P-CSCF to the PCRF to initiate a bearer modification, and that AAR includes Specific-Action = ANI with the Required-Access-Info AVP set.</a:t>
            </a:r>
          </a:p>
          <a:p>
            <a:endParaRPr lang="en-US" sz="1100" dirty="0" smtClean="0">
              <a:solidFill>
                <a:schemeClr val="tx2"/>
              </a:solidFill>
            </a:endParaRPr>
          </a:p>
          <a:p>
            <a:pPr marL="282575" indent="-282575">
              <a:buFontTx/>
              <a:buAutoNum type="alphaLcPeriod"/>
            </a:pPr>
            <a:r>
              <a:rPr lang="en-US" sz="1100" dirty="0" smtClean="0">
                <a:solidFill>
                  <a:schemeClr val="tx2"/>
                </a:solidFill>
              </a:rPr>
              <a:t>MME provides ULI in Update Bearer Response (failure); </a:t>
            </a:r>
            <a:r>
              <a:rPr lang="en-US" sz="1100" dirty="0">
                <a:solidFill>
                  <a:schemeClr val="tx2"/>
                </a:solidFill>
              </a:rPr>
              <a:t>RAN/NAS Cause IE is not defined for </a:t>
            </a:r>
            <a:r>
              <a:rPr lang="en-US" sz="1100" dirty="0" err="1" smtClean="0">
                <a:solidFill>
                  <a:schemeClr val="tx2"/>
                </a:solidFill>
              </a:rPr>
              <a:t>UBRsp</a:t>
            </a:r>
            <a:r>
              <a:rPr lang="en-US" sz="1100" dirty="0" smtClean="0">
                <a:solidFill>
                  <a:schemeClr val="tx2"/>
                </a:solidFill>
              </a:rPr>
              <a:t> </a:t>
            </a:r>
            <a:r>
              <a:rPr lang="en-US" sz="1100" dirty="0" smtClean="0">
                <a:solidFill>
                  <a:srgbClr val="FF0000"/>
                </a:solidFill>
              </a:rPr>
              <a:t>– (gap in standards)</a:t>
            </a:r>
          </a:p>
          <a:p>
            <a:pPr marL="282575" indent="-282575">
              <a:buFont typeface="+mj-lt"/>
              <a:buAutoNum type="alphaLcPeriod" startAt="3"/>
            </a:pPr>
            <a:r>
              <a:rPr lang="en-US" sz="1100" dirty="0" smtClean="0">
                <a:solidFill>
                  <a:schemeClr val="tx2"/>
                </a:solidFill>
              </a:rPr>
              <a:t>CCR-U </a:t>
            </a:r>
            <a:r>
              <a:rPr lang="en-US" sz="1100" dirty="0">
                <a:solidFill>
                  <a:schemeClr val="tx2"/>
                </a:solidFill>
              </a:rPr>
              <a:t>– PGW/PCEF asserts Event-Trigger = ACCESS_NETWORK_INFO_REPORT and reports ULI</a:t>
            </a:r>
          </a:p>
          <a:p>
            <a:pPr marL="282575" indent="-282575">
              <a:buFont typeface="+mj-lt"/>
              <a:buAutoNum type="alphaLcPeriod" startAt="5"/>
            </a:pPr>
            <a:r>
              <a:rPr lang="en-US" sz="1100" dirty="0">
                <a:solidFill>
                  <a:schemeClr val="tx2"/>
                </a:solidFill>
              </a:rPr>
              <a:t>Rx RAR – PCRF asserts Specific-Action=ACCESS_NETWORK_INFO_REPORT and reports </a:t>
            </a:r>
            <a:r>
              <a:rPr lang="en-US" sz="1100" dirty="0" smtClean="0">
                <a:solidFill>
                  <a:schemeClr val="tx2"/>
                </a:solidFill>
              </a:rPr>
              <a:t>ULI</a:t>
            </a:r>
          </a:p>
          <a:p>
            <a:r>
              <a:rPr lang="en-US" sz="1100" dirty="0" smtClean="0">
                <a:solidFill>
                  <a:schemeClr val="tx2"/>
                </a:solidFill>
              </a:rPr>
              <a:t>Steps h-o are as described on slide 4</a:t>
            </a:r>
            <a:endParaRPr lang="en-US" sz="1200" dirty="0" smtClean="0">
              <a:solidFill>
                <a:schemeClr val="tx2"/>
              </a:solidFill>
            </a:endParaRPr>
          </a:p>
          <a:p>
            <a:pPr marL="282575" indent="-282575">
              <a:buAutoNum type="alphaLcPeriod"/>
            </a:pPr>
            <a:endParaRPr lang="en-US" sz="1200" dirty="0">
              <a:solidFill>
                <a:schemeClr val="tx2"/>
              </a:solidFill>
            </a:endParaRPr>
          </a:p>
        </p:txBody>
      </p:sp>
      <p:sp>
        <p:nvSpPr>
          <p:cNvPr id="4" name="Slide Number Placeholder 3"/>
          <p:cNvSpPr>
            <a:spLocks noGrp="1"/>
          </p:cNvSpPr>
          <p:nvPr>
            <p:ph type="sldNum" sz="quarter" idx="11"/>
          </p:nvPr>
        </p:nvSpPr>
        <p:spPr/>
        <p:txBody>
          <a:bodyPr/>
          <a:lstStyle/>
          <a:p>
            <a:r>
              <a:rPr lang="en-US" dirty="0" smtClean="0"/>
              <a:t>Page </a:t>
            </a:r>
            <a:fld id="{B4ED6AB6-3367-4125-9193-61799F9B1000}" type="slidenum">
              <a:rPr lang="en-US" smtClean="0"/>
              <a:pPr/>
              <a:t>8</a:t>
            </a:fld>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923925"/>
            <a:ext cx="6217920" cy="3495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7134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Standards Gaps</a:t>
            </a:r>
            <a:endParaRPr lang="en-US" dirty="0"/>
          </a:p>
        </p:txBody>
      </p:sp>
      <p:sp>
        <p:nvSpPr>
          <p:cNvPr id="3" name="Content Placeholder 2"/>
          <p:cNvSpPr>
            <a:spLocks noGrp="1"/>
          </p:cNvSpPr>
          <p:nvPr>
            <p:ph idx="1"/>
          </p:nvPr>
        </p:nvSpPr>
        <p:spPr>
          <a:xfrm>
            <a:off x="533400" y="990600"/>
            <a:ext cx="8037512" cy="4051300"/>
          </a:xfrm>
        </p:spPr>
        <p:txBody>
          <a:bodyPr/>
          <a:lstStyle/>
          <a:p>
            <a:pPr marL="228600" indent="-228600">
              <a:buFont typeface="+mj-lt"/>
              <a:buAutoNum type="arabicPeriod"/>
            </a:pPr>
            <a:r>
              <a:rPr lang="en-US" sz="1200" dirty="0" smtClean="0">
                <a:solidFill>
                  <a:schemeClr val="tx2"/>
                </a:solidFill>
              </a:rPr>
              <a:t>If </a:t>
            </a:r>
            <a:r>
              <a:rPr lang="en-US" sz="1200" dirty="0">
                <a:solidFill>
                  <a:schemeClr val="tx2"/>
                </a:solidFill>
              </a:rPr>
              <a:t>the bearer is not successfully </a:t>
            </a:r>
            <a:r>
              <a:rPr lang="en-US" sz="1200" dirty="0" smtClean="0">
                <a:solidFill>
                  <a:schemeClr val="tx2"/>
                </a:solidFill>
              </a:rPr>
              <a:t>created or modified, </a:t>
            </a:r>
            <a:r>
              <a:rPr lang="en-US" sz="1200" dirty="0">
                <a:solidFill>
                  <a:schemeClr val="tx2"/>
                </a:solidFill>
              </a:rPr>
              <a:t>then the desire is for the ANI to also include the RAN/NAS cause information.  </a:t>
            </a:r>
            <a:r>
              <a:rPr lang="en-US" sz="1200" dirty="0" smtClean="0">
                <a:solidFill>
                  <a:schemeClr val="tx2"/>
                </a:solidFill>
              </a:rPr>
              <a:t>However, this </a:t>
            </a:r>
            <a:r>
              <a:rPr lang="en-US" sz="1200" dirty="0">
                <a:solidFill>
                  <a:schemeClr val="tx2"/>
                </a:solidFill>
              </a:rPr>
              <a:t>is NOT currently defined in standards – MME will not include RAN/NAS cause to the PGW if the bearer </a:t>
            </a:r>
            <a:r>
              <a:rPr lang="en-US" sz="1200" dirty="0" smtClean="0">
                <a:solidFill>
                  <a:schemeClr val="tx2"/>
                </a:solidFill>
              </a:rPr>
              <a:t>creation/modification fails since that IE is not defined in Create Bearer Response or Update Bearer Response (29.274).</a:t>
            </a:r>
            <a:r>
              <a:rPr lang="en-US" sz="1200" dirty="0">
                <a:solidFill>
                  <a:schemeClr val="tx2"/>
                </a:solidFill>
              </a:rPr>
              <a:t> </a:t>
            </a:r>
          </a:p>
          <a:p>
            <a:pPr marL="228600" indent="-228600">
              <a:buFont typeface="+mj-lt"/>
              <a:buAutoNum type="arabicPeriod"/>
            </a:pPr>
            <a:r>
              <a:rPr lang="en-US" sz="1200" dirty="0" smtClean="0">
                <a:solidFill>
                  <a:schemeClr val="tx2"/>
                </a:solidFill>
              </a:rPr>
              <a:t>If UE initiated detach is performed when dedicated bearer exists, then the desire is for the ANI to also include </a:t>
            </a:r>
            <a:r>
              <a:rPr lang="en-US" sz="1200" dirty="0">
                <a:solidFill>
                  <a:schemeClr val="tx2"/>
                </a:solidFill>
              </a:rPr>
              <a:t>the RAN/NAS cause information.  However, this is NOT currently defined in standards – MME will not include RAN/NAS cause to the </a:t>
            </a:r>
            <a:r>
              <a:rPr lang="en-US" sz="1200" dirty="0" smtClean="0">
                <a:solidFill>
                  <a:schemeClr val="tx2"/>
                </a:solidFill>
              </a:rPr>
              <a:t>PGW in the Delete Session Request (23.401 5.3.8.2.1) if the detach is initiated by the UE.</a:t>
            </a:r>
          </a:p>
          <a:p>
            <a:pPr marL="228600" indent="-228600">
              <a:buFont typeface="+mj-lt"/>
              <a:buAutoNum type="arabicPeriod"/>
            </a:pPr>
            <a:r>
              <a:rPr lang="en-US" sz="1200" dirty="0" smtClean="0">
                <a:solidFill>
                  <a:schemeClr val="tx2"/>
                </a:solidFill>
              </a:rPr>
              <a:t>It </a:t>
            </a:r>
            <a:r>
              <a:rPr lang="en-US" sz="1200" dirty="0">
                <a:solidFill>
                  <a:schemeClr val="tx2"/>
                </a:solidFill>
              </a:rPr>
              <a:t>is recognized that the method used for propagation of RAN/NAS cause information to the IMS core is undefined at this time.  This item will need to be defined in standards</a:t>
            </a:r>
            <a:r>
              <a:rPr lang="en-US" sz="1200" dirty="0" smtClean="0">
                <a:solidFill>
                  <a:schemeClr val="tx2"/>
                </a:solidFill>
              </a:rPr>
              <a:t>.  One method to consider is to use the Reason header for propagating the RAN/NAS cause information to the IMS core, perhaps in the text portion of the Reason header.  Which forum should be consulted on this?</a:t>
            </a:r>
          </a:p>
        </p:txBody>
      </p:sp>
      <p:sp>
        <p:nvSpPr>
          <p:cNvPr id="4" name="Slide Number Placeholder 3"/>
          <p:cNvSpPr>
            <a:spLocks noGrp="1"/>
          </p:cNvSpPr>
          <p:nvPr>
            <p:ph type="sldNum" sz="quarter" idx="11"/>
          </p:nvPr>
        </p:nvSpPr>
        <p:spPr/>
        <p:txBody>
          <a:bodyPr/>
          <a:lstStyle/>
          <a:p>
            <a:r>
              <a:rPr lang="en-US" smtClean="0"/>
              <a:t>Page </a:t>
            </a:r>
            <a:fld id="{B4ED6AB6-3367-4125-9193-61799F9B1000}" type="slidenum">
              <a:rPr lang="en-US" smtClean="0"/>
              <a:pPr/>
              <a:t>9</a:t>
            </a:fld>
            <a:endParaRPr lang="en-US"/>
          </a:p>
        </p:txBody>
      </p:sp>
    </p:spTree>
    <p:extLst>
      <p:ext uri="{BB962C8B-B14F-4D97-AF65-F5344CB8AC3E}">
        <p14:creationId xmlns:p14="http://schemas.microsoft.com/office/powerpoint/2010/main" val="3588598357"/>
      </p:ext>
    </p:extLst>
  </p:cSld>
  <p:clrMapOvr>
    <a:masterClrMapping/>
  </p:clrMapOvr>
</p:sld>
</file>

<file path=ppt/theme/theme1.xml><?xml version="1.0" encoding="utf-8"?>
<a:theme xmlns:a="http://schemas.openxmlformats.org/drawingml/2006/main" name="blank">
  <a:themeElements>
    <a:clrScheme name="att_opt2_orng_073107 1">
      <a:dk1>
        <a:srgbClr val="4D4D4D"/>
      </a:dk1>
      <a:lt1>
        <a:srgbClr val="FFFFFF"/>
      </a:lt1>
      <a:dk2>
        <a:srgbClr val="000000"/>
      </a:dk2>
      <a:lt2>
        <a:srgbClr val="CCCCCC"/>
      </a:lt2>
      <a:accent1>
        <a:srgbClr val="067AB4"/>
      </a:accent1>
      <a:accent2>
        <a:srgbClr val="FF7200"/>
      </a:accent2>
      <a:accent3>
        <a:srgbClr val="FFFFFF"/>
      </a:accent3>
      <a:accent4>
        <a:srgbClr val="404040"/>
      </a:accent4>
      <a:accent5>
        <a:srgbClr val="AABED6"/>
      </a:accent5>
      <a:accent6>
        <a:srgbClr val="E76700"/>
      </a:accent6>
      <a:hlink>
        <a:srgbClr val="6EBB1F"/>
      </a:hlink>
      <a:folHlink>
        <a:srgbClr val="0C2577"/>
      </a:folHlink>
    </a:clrScheme>
    <a:fontScheme name="att_opt2_orng_073107">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0" fontAlgn="base" latinLnBrk="0" hangingPunct="0">
          <a:lnSpc>
            <a:spcPct val="100000"/>
          </a:lnSpc>
          <a:spcBef>
            <a:spcPct val="50000"/>
          </a:spcBef>
          <a:spcAft>
            <a:spcPct val="0"/>
          </a:spcAft>
          <a:buClrTx/>
          <a:buSzTx/>
          <a:buFontTx/>
          <a:buNone/>
          <a:tabLst/>
          <a:defRPr kumimoji="0" lang="en-US" sz="2400" b="0" i="0" u="none" strike="noStrike" cap="none" normalizeH="0" baseline="0" smtClean="0">
            <a:ln>
              <a:noFill/>
            </a:ln>
            <a:solidFill>
              <a:srgbClr val="CCCCCC"/>
            </a:solidFill>
            <a:effectLst/>
            <a:latin typeface="Verdana" pitchFamily="34" charset="0"/>
            <a:cs typeface="Arial" charset="0"/>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0" fontAlgn="base" latinLnBrk="0" hangingPunct="0">
          <a:lnSpc>
            <a:spcPct val="100000"/>
          </a:lnSpc>
          <a:spcBef>
            <a:spcPct val="50000"/>
          </a:spcBef>
          <a:spcAft>
            <a:spcPct val="0"/>
          </a:spcAft>
          <a:buClrTx/>
          <a:buSzTx/>
          <a:buFontTx/>
          <a:buNone/>
          <a:tabLst/>
          <a:defRPr kumimoji="0" lang="en-US" sz="2400" b="0" i="0" u="none" strike="noStrike" cap="none" normalizeH="0" baseline="0" smtClean="0">
            <a:ln>
              <a:noFill/>
            </a:ln>
            <a:solidFill>
              <a:srgbClr val="CCCCCC"/>
            </a:solidFill>
            <a:effectLst/>
            <a:latin typeface="Verdana" pitchFamily="34" charset="0"/>
            <a:cs typeface="Arial" charset="0"/>
          </a:defRPr>
        </a:defPPr>
      </a:lstStyle>
    </a:lnDef>
  </a:objectDefaults>
  <a:extraClrSchemeLst>
    <a:extraClrScheme>
      <a:clrScheme name="att_opt2_orng_073107 1">
        <a:dk1>
          <a:srgbClr val="4D4D4D"/>
        </a:dk1>
        <a:lt1>
          <a:srgbClr val="FFFFFF"/>
        </a:lt1>
        <a:dk2>
          <a:srgbClr val="000000"/>
        </a:dk2>
        <a:lt2>
          <a:srgbClr val="CCCCCC"/>
        </a:lt2>
        <a:accent1>
          <a:srgbClr val="067AB4"/>
        </a:accent1>
        <a:accent2>
          <a:srgbClr val="FF7200"/>
        </a:accent2>
        <a:accent3>
          <a:srgbClr val="FFFFFF"/>
        </a:accent3>
        <a:accent4>
          <a:srgbClr val="404040"/>
        </a:accent4>
        <a:accent5>
          <a:srgbClr val="AABED6"/>
        </a:accent5>
        <a:accent6>
          <a:srgbClr val="E76700"/>
        </a:accent6>
        <a:hlink>
          <a:srgbClr val="6EBB1F"/>
        </a:hlink>
        <a:folHlink>
          <a:srgbClr val="0C2577"/>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Alternate Title Master">
  <a:themeElements>
    <a:clrScheme name="Alternate Title Master 1">
      <a:dk1>
        <a:srgbClr val="4D4D4D"/>
      </a:dk1>
      <a:lt1>
        <a:srgbClr val="FFFFFF"/>
      </a:lt1>
      <a:dk2>
        <a:srgbClr val="000000"/>
      </a:dk2>
      <a:lt2>
        <a:srgbClr val="CCCCCC"/>
      </a:lt2>
      <a:accent1>
        <a:srgbClr val="067AB4"/>
      </a:accent1>
      <a:accent2>
        <a:srgbClr val="FF7200"/>
      </a:accent2>
      <a:accent3>
        <a:srgbClr val="FFFFFF"/>
      </a:accent3>
      <a:accent4>
        <a:srgbClr val="404040"/>
      </a:accent4>
      <a:accent5>
        <a:srgbClr val="AABED6"/>
      </a:accent5>
      <a:accent6>
        <a:srgbClr val="E76700"/>
      </a:accent6>
      <a:hlink>
        <a:srgbClr val="6EBB1F"/>
      </a:hlink>
      <a:folHlink>
        <a:srgbClr val="0C2577"/>
      </a:folHlink>
    </a:clrScheme>
    <a:fontScheme name="Alternate Title Master">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0" fontAlgn="base" latinLnBrk="0" hangingPunct="0">
          <a:lnSpc>
            <a:spcPct val="100000"/>
          </a:lnSpc>
          <a:spcBef>
            <a:spcPct val="50000"/>
          </a:spcBef>
          <a:spcAft>
            <a:spcPct val="0"/>
          </a:spcAft>
          <a:buClrTx/>
          <a:buSzTx/>
          <a:buFontTx/>
          <a:buNone/>
          <a:tabLst/>
          <a:defRPr kumimoji="0" lang="en-US" sz="2400" b="0" i="0" u="none" strike="noStrike" cap="none" normalizeH="0" baseline="0" smtClean="0">
            <a:ln>
              <a:noFill/>
            </a:ln>
            <a:solidFill>
              <a:srgbClr val="CCCCCC"/>
            </a:solidFill>
            <a:effectLst/>
            <a:latin typeface="Verdana" pitchFamily="34" charset="0"/>
            <a:cs typeface="Arial" charset="0"/>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ctr" defTabSz="914400" rtl="0" eaLnBrk="0" fontAlgn="base" latinLnBrk="0" hangingPunct="0">
          <a:lnSpc>
            <a:spcPct val="100000"/>
          </a:lnSpc>
          <a:spcBef>
            <a:spcPct val="50000"/>
          </a:spcBef>
          <a:spcAft>
            <a:spcPct val="0"/>
          </a:spcAft>
          <a:buClrTx/>
          <a:buSzTx/>
          <a:buFontTx/>
          <a:buNone/>
          <a:tabLst/>
          <a:defRPr kumimoji="0" lang="en-US" sz="2400" b="0" i="0" u="none" strike="noStrike" cap="none" normalizeH="0" baseline="0" smtClean="0">
            <a:ln>
              <a:noFill/>
            </a:ln>
            <a:solidFill>
              <a:srgbClr val="CCCCCC"/>
            </a:solidFill>
            <a:effectLst/>
            <a:latin typeface="Verdana" pitchFamily="34" charset="0"/>
            <a:cs typeface="Arial" charset="0"/>
          </a:defRPr>
        </a:defPPr>
      </a:lstStyle>
    </a:lnDef>
  </a:objectDefaults>
  <a:extraClrSchemeLst>
    <a:extraClrScheme>
      <a:clrScheme name="Alternate Title Master 1">
        <a:dk1>
          <a:srgbClr val="4D4D4D"/>
        </a:dk1>
        <a:lt1>
          <a:srgbClr val="FFFFFF"/>
        </a:lt1>
        <a:dk2>
          <a:srgbClr val="000000"/>
        </a:dk2>
        <a:lt2>
          <a:srgbClr val="CCCCCC"/>
        </a:lt2>
        <a:accent1>
          <a:srgbClr val="067AB4"/>
        </a:accent1>
        <a:accent2>
          <a:srgbClr val="FF7200"/>
        </a:accent2>
        <a:accent3>
          <a:srgbClr val="FFFFFF"/>
        </a:accent3>
        <a:accent4>
          <a:srgbClr val="404040"/>
        </a:accent4>
        <a:accent5>
          <a:srgbClr val="AABED6"/>
        </a:accent5>
        <a:accent6>
          <a:srgbClr val="E76700"/>
        </a:accent6>
        <a:hlink>
          <a:srgbClr val="6EBB1F"/>
        </a:hlink>
        <a:folHlink>
          <a:srgbClr val="0C2577"/>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8134</TotalTime>
  <Words>1249</Words>
  <Application>Microsoft Office PowerPoint</Application>
  <PresentationFormat>On-screen Show (4:3)</PresentationFormat>
  <Paragraphs>100</Paragraphs>
  <Slides>12</Slides>
  <Notes>0</Notes>
  <HiddenSlides>0</HiddenSlides>
  <MMClips>0</MMClips>
  <ScaleCrop>false</ScaleCrop>
  <HeadingPairs>
    <vt:vector size="4" baseType="variant">
      <vt:variant>
        <vt:lpstr>Theme</vt:lpstr>
      </vt:variant>
      <vt:variant>
        <vt:i4>2</vt:i4>
      </vt:variant>
      <vt:variant>
        <vt:lpstr>Slide Titles</vt:lpstr>
      </vt:variant>
      <vt:variant>
        <vt:i4>12</vt:i4>
      </vt:variant>
    </vt:vector>
  </HeadingPairs>
  <TitlesOfParts>
    <vt:vector size="14" baseType="lpstr">
      <vt:lpstr>blank</vt:lpstr>
      <vt:lpstr>Alternate Title Master</vt:lpstr>
      <vt:lpstr>Network Location &amp; RAN/NAS Cause Codes for VoLTE 3GPP R12</vt:lpstr>
      <vt:lpstr>Overview</vt:lpstr>
      <vt:lpstr>Successful Call Setup</vt:lpstr>
      <vt:lpstr>Normal Call Termination</vt:lpstr>
      <vt:lpstr>Dropped Call - MME Initiated Bearer Deactivation</vt:lpstr>
      <vt:lpstr>Dropped Call – UE/MME Initiated Detach (IP-CAN Release)</vt:lpstr>
      <vt:lpstr>Call Setup Failure (Cannot Create Dedicated Bearer)</vt:lpstr>
      <vt:lpstr>Dedicated Bearer Modification Failure</vt:lpstr>
      <vt:lpstr>Standards Gaps</vt:lpstr>
      <vt:lpstr>BACKUP</vt:lpstr>
      <vt:lpstr>TS 23.203 Reporting of Access Network Information</vt:lpstr>
      <vt:lpstr>TS 29.214 Reporting of Access Network Information</vt:lpstr>
    </vt:vector>
  </TitlesOfParts>
  <Company>AT&amp;T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Neo for VoLTE</dc:title>
  <dc:creator>CDT User</dc:creator>
  <cp:lastModifiedBy>Martin Dolly</cp:lastModifiedBy>
  <cp:revision>202</cp:revision>
  <dcterms:created xsi:type="dcterms:W3CDTF">2011-11-09T22:02:03Z</dcterms:created>
  <dcterms:modified xsi:type="dcterms:W3CDTF">2014-07-06T14:25:30Z</dcterms:modified>
</cp:coreProperties>
</file>