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handoutMasterIdLst>
    <p:handoutMasterId r:id="rId13"/>
  </p:handoutMasterIdLst>
  <p:sldIdLst>
    <p:sldId id="258" r:id="rId2"/>
    <p:sldId id="267" r:id="rId3"/>
    <p:sldId id="263" r:id="rId4"/>
    <p:sldId id="273" r:id="rId5"/>
    <p:sldId id="274" r:id="rId6"/>
    <p:sldId id="275" r:id="rId7"/>
    <p:sldId id="268" r:id="rId8"/>
    <p:sldId id="269" r:id="rId9"/>
    <p:sldId id="271" r:id="rId10"/>
    <p:sldId id="276" r:id="rId11"/>
  </p:sldIdLst>
  <p:sldSz cx="9144000" cy="6858000" type="screen4x3"/>
  <p:notesSz cx="9939338" cy="6807200"/>
  <p:defaultTextStyle>
    <a:defPPr>
      <a:defRPr lang="ja-JP"/>
    </a:defPPr>
    <a:lvl1pPr algn="l" rtl="0" fontAlgn="base">
      <a:spcBef>
        <a:spcPct val="0"/>
      </a:spcBef>
      <a:spcAft>
        <a:spcPct val="0"/>
      </a:spcAft>
      <a:defRPr kumimoji="1" kern="1200">
        <a:solidFill>
          <a:schemeClr val="tx1"/>
        </a:solidFill>
        <a:latin typeface="Arial" charset="0"/>
        <a:ea typeface="ＭＳ Ｐゴシック" pitchFamily="50" charset="-128"/>
        <a:cs typeface="+mn-cs"/>
      </a:defRPr>
    </a:lvl1pPr>
    <a:lvl2pPr marL="457200" algn="l" rtl="0" fontAlgn="base">
      <a:spcBef>
        <a:spcPct val="0"/>
      </a:spcBef>
      <a:spcAft>
        <a:spcPct val="0"/>
      </a:spcAft>
      <a:defRPr kumimoji="1" kern="1200">
        <a:solidFill>
          <a:schemeClr val="tx1"/>
        </a:solidFill>
        <a:latin typeface="Arial"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charset="0"/>
        <a:ea typeface="ＭＳ Ｐゴシック" pitchFamily="50" charset="-128"/>
        <a:cs typeface="+mn-cs"/>
      </a:defRPr>
    </a:lvl5pPr>
    <a:lvl6pPr marL="2286000" algn="l" defTabSz="914400" rtl="0" eaLnBrk="1" latinLnBrk="0" hangingPunct="1">
      <a:defRPr kumimoji="1" kern="1200">
        <a:solidFill>
          <a:schemeClr val="tx1"/>
        </a:solidFill>
        <a:latin typeface="Arial" charset="0"/>
        <a:ea typeface="ＭＳ Ｐゴシック" pitchFamily="50" charset="-128"/>
        <a:cs typeface="+mn-cs"/>
      </a:defRPr>
    </a:lvl6pPr>
    <a:lvl7pPr marL="2743200" algn="l" defTabSz="914400" rtl="0" eaLnBrk="1" latinLnBrk="0" hangingPunct="1">
      <a:defRPr kumimoji="1" kern="1200">
        <a:solidFill>
          <a:schemeClr val="tx1"/>
        </a:solidFill>
        <a:latin typeface="Arial" charset="0"/>
        <a:ea typeface="ＭＳ Ｐゴシック" pitchFamily="50" charset="-128"/>
        <a:cs typeface="+mn-cs"/>
      </a:defRPr>
    </a:lvl7pPr>
    <a:lvl8pPr marL="3200400" algn="l" defTabSz="914400" rtl="0" eaLnBrk="1" latinLnBrk="0" hangingPunct="1">
      <a:defRPr kumimoji="1" kern="1200">
        <a:solidFill>
          <a:schemeClr val="tx1"/>
        </a:solidFill>
        <a:latin typeface="Arial" charset="0"/>
        <a:ea typeface="ＭＳ Ｐゴシック" pitchFamily="50" charset="-128"/>
        <a:cs typeface="+mn-cs"/>
      </a:defRPr>
    </a:lvl8pPr>
    <a:lvl9pPr marL="3657600" algn="l" defTabSz="914400" rtl="0" eaLnBrk="1" latinLnBrk="0" hangingPunct="1">
      <a:defRPr kumimoji="1" kern="1200">
        <a:solidFill>
          <a:schemeClr val="tx1"/>
        </a:solidFill>
        <a:latin typeface="Arial" charset="0"/>
        <a:ea typeface="ＭＳ Ｐゴシック" pitchFamily="50" charset="-128"/>
        <a:cs typeface="+mn-cs"/>
      </a:defRPr>
    </a:lvl9pPr>
  </p:defaultTextStyle>
  <p:extLst>
    <p:ext uri="{521415D9-36F7-43E2-AB2F-B90AF26B5E84}">
      <p14:sectionLst xmlns:p14="http://schemas.microsoft.com/office/powerpoint/2010/main">
        <p14:section name="既定のセクション" id="{0C516DBE-D6F4-495E-A257-F849A4AC0E4D}">
          <p14:sldIdLst>
            <p14:sldId id="258"/>
            <p14:sldId id="267"/>
            <p14:sldId id="263"/>
            <p14:sldId id="273"/>
            <p14:sldId id="274"/>
            <p14:sldId id="275"/>
            <p14:sldId id="268"/>
            <p14:sldId id="269"/>
            <p14:sldId id="271"/>
            <p14:sldId id="276"/>
          </p14:sldIdLst>
        </p14:section>
        <p14:section name="タイトルなしのセクション" id="{1AE017A1-D817-47A1-BF9C-99F599BB095D}">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DEE7D1"/>
    <a:srgbClr val="92D050"/>
    <a:srgbClr val="FF00FF"/>
    <a:srgbClr val="00FF00"/>
    <a:srgbClr val="FF9900"/>
    <a:srgbClr val="BBE0E3"/>
    <a:srgbClr val="F00033"/>
    <a:srgbClr val="000066"/>
    <a:srgbClr val="8989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0E3FDE45-AF77-4B5C-9715-49D594BDF05E}" styleName="淡色スタイル 1 - アクセント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9CF1AB2-1976-4502-BF36-3FF5EA218861}" styleName="中間スタイル 4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中間スタイル 4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394" autoAdjust="0"/>
    <p:restoredTop sz="85801" autoAdjust="0"/>
  </p:normalViewPr>
  <p:slideViewPr>
    <p:cSldViewPr>
      <p:cViewPr varScale="1">
        <p:scale>
          <a:sx n="69" d="100"/>
          <a:sy n="69" d="100"/>
        </p:scale>
        <p:origin x="-1380" y="-102"/>
      </p:cViewPr>
      <p:guideLst>
        <p:guide orient="horz" pos="572"/>
        <p:guide pos="2880"/>
      </p:guideLst>
    </p:cSldViewPr>
  </p:slideViewPr>
  <p:outlineViewPr>
    <p:cViewPr>
      <p:scale>
        <a:sx n="33" d="100"/>
        <a:sy n="33" d="100"/>
      </p:scale>
      <p:origin x="36" y="690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93" d="100"/>
          <a:sy n="93" d="100"/>
        </p:scale>
        <p:origin x="-2130" y="-102"/>
      </p:cViewPr>
      <p:guideLst>
        <p:guide orient="horz" pos="2144"/>
        <p:guide pos="313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4307046" cy="34036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ja-JP" altLang="en-US"/>
          </a:p>
        </p:txBody>
      </p:sp>
      <p:sp>
        <p:nvSpPr>
          <p:cNvPr id="3" name="日付プレースホルダ 2"/>
          <p:cNvSpPr>
            <a:spLocks noGrp="1"/>
          </p:cNvSpPr>
          <p:nvPr>
            <p:ph type="dt" sz="quarter" idx="1"/>
          </p:nvPr>
        </p:nvSpPr>
        <p:spPr>
          <a:xfrm>
            <a:off x="5630567" y="0"/>
            <a:ext cx="4307046" cy="34036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2518591B-A607-49D6-9B82-4CC6F24ACAF9}" type="datetimeFigureOut">
              <a:rPr lang="ja-JP" altLang="en-US"/>
              <a:pPr>
                <a:defRPr/>
              </a:pPr>
              <a:t>2014/7/7</a:t>
            </a:fld>
            <a:endParaRPr lang="ja-JP" altLang="en-US"/>
          </a:p>
        </p:txBody>
      </p:sp>
      <p:sp>
        <p:nvSpPr>
          <p:cNvPr id="4" name="フッター プレースホルダ 3"/>
          <p:cNvSpPr>
            <a:spLocks noGrp="1"/>
          </p:cNvSpPr>
          <p:nvPr>
            <p:ph type="ftr" sz="quarter" idx="2"/>
          </p:nvPr>
        </p:nvSpPr>
        <p:spPr>
          <a:xfrm>
            <a:off x="0" y="6465265"/>
            <a:ext cx="4307046" cy="34036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ja-JP" altLang="en-US"/>
          </a:p>
        </p:txBody>
      </p:sp>
      <p:sp>
        <p:nvSpPr>
          <p:cNvPr id="5" name="スライド番号プレースホルダ 4"/>
          <p:cNvSpPr>
            <a:spLocks noGrp="1"/>
          </p:cNvSpPr>
          <p:nvPr>
            <p:ph type="sldNum" sz="quarter" idx="3"/>
          </p:nvPr>
        </p:nvSpPr>
        <p:spPr>
          <a:xfrm>
            <a:off x="5630567" y="6465265"/>
            <a:ext cx="4307046" cy="34036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798325AF-F2FF-430A-BD36-D2CA3BB60041}" type="slidenum">
              <a:rPr lang="ja-JP" altLang="en-US"/>
              <a:pPr>
                <a:defRPr/>
              </a:pPr>
              <a:t>‹#›</a:t>
            </a:fld>
            <a:endParaRPr lang="ja-JP" altLang="en-US"/>
          </a:p>
        </p:txBody>
      </p:sp>
    </p:spTree>
    <p:extLst>
      <p:ext uri="{BB962C8B-B14F-4D97-AF65-F5344CB8AC3E}">
        <p14:creationId xmlns:p14="http://schemas.microsoft.com/office/powerpoint/2010/main" val="6623646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4307046" cy="34036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ja-JP" altLang="en-US"/>
          </a:p>
        </p:txBody>
      </p:sp>
      <p:sp>
        <p:nvSpPr>
          <p:cNvPr id="3" name="日付プレースホルダ 2"/>
          <p:cNvSpPr>
            <a:spLocks noGrp="1"/>
          </p:cNvSpPr>
          <p:nvPr>
            <p:ph type="dt" idx="1"/>
          </p:nvPr>
        </p:nvSpPr>
        <p:spPr>
          <a:xfrm>
            <a:off x="5630567" y="0"/>
            <a:ext cx="4307046" cy="34036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5C233475-3250-4A58-B436-5A321B60E6D9}" type="datetimeFigureOut">
              <a:rPr lang="ja-JP" altLang="en-US"/>
              <a:pPr>
                <a:defRPr/>
              </a:pPr>
              <a:t>2014/7/7</a:t>
            </a:fld>
            <a:endParaRPr lang="ja-JP" altLang="en-US"/>
          </a:p>
        </p:txBody>
      </p:sp>
      <p:sp>
        <p:nvSpPr>
          <p:cNvPr id="4" name="スライド イメージ プレースホルダ 3"/>
          <p:cNvSpPr>
            <a:spLocks noGrp="1" noRot="1" noChangeAspect="1"/>
          </p:cNvSpPr>
          <p:nvPr>
            <p:ph type="sldImg" idx="2"/>
          </p:nvPr>
        </p:nvSpPr>
        <p:spPr>
          <a:xfrm>
            <a:off x="3267075" y="511175"/>
            <a:ext cx="3405188" cy="2552700"/>
          </a:xfrm>
          <a:prstGeom prst="rect">
            <a:avLst/>
          </a:prstGeom>
          <a:noFill/>
          <a:ln w="12700">
            <a:solidFill>
              <a:prstClr val="black"/>
            </a:solidFill>
          </a:ln>
        </p:spPr>
        <p:txBody>
          <a:bodyPr vert="horz" lIns="91440" tIns="45720" rIns="91440" bIns="45720" rtlCol="0" anchor="ctr"/>
          <a:lstStyle/>
          <a:p>
            <a:pPr lvl="0"/>
            <a:endParaRPr lang="ja-JP" altLang="en-US" noProof="0"/>
          </a:p>
        </p:txBody>
      </p:sp>
      <p:sp>
        <p:nvSpPr>
          <p:cNvPr id="5" name="ノート プレースホルダ 4"/>
          <p:cNvSpPr>
            <a:spLocks noGrp="1"/>
          </p:cNvSpPr>
          <p:nvPr>
            <p:ph type="body" sz="quarter" idx="3"/>
          </p:nvPr>
        </p:nvSpPr>
        <p:spPr>
          <a:xfrm>
            <a:off x="993934" y="3233420"/>
            <a:ext cx="7951470" cy="3063240"/>
          </a:xfrm>
          <a:prstGeom prst="rect">
            <a:avLst/>
          </a:prstGeom>
        </p:spPr>
        <p:txBody>
          <a:bodyPr vert="horz" lIns="91440" tIns="45720" rIns="91440" bIns="45720" rtlCol="0">
            <a:normAutofit/>
          </a:bodyPr>
          <a:lstStyle/>
          <a:p>
            <a:pPr lvl="0"/>
            <a:r>
              <a:rPr lang="ja-JP" altLang="en-US" noProof="0" smtClean="0"/>
              <a:t>マスタ テキストの書式設定</a:t>
            </a:r>
          </a:p>
          <a:p>
            <a:pPr lvl="1"/>
            <a:r>
              <a:rPr lang="ja-JP" altLang="en-US" noProof="0" smtClean="0"/>
              <a:t>第 </a:t>
            </a:r>
            <a:r>
              <a:rPr lang="en-US" altLang="ja-JP" noProof="0" smtClean="0"/>
              <a:t>2 </a:t>
            </a:r>
            <a:r>
              <a:rPr lang="ja-JP" altLang="en-US" noProof="0" smtClean="0"/>
              <a:t>レベル</a:t>
            </a:r>
          </a:p>
          <a:p>
            <a:pPr lvl="2"/>
            <a:r>
              <a:rPr lang="ja-JP" altLang="en-US" noProof="0" smtClean="0"/>
              <a:t>第 </a:t>
            </a:r>
            <a:r>
              <a:rPr lang="en-US" altLang="ja-JP" noProof="0" smtClean="0"/>
              <a:t>3 </a:t>
            </a:r>
            <a:r>
              <a:rPr lang="ja-JP" altLang="en-US" noProof="0" smtClean="0"/>
              <a:t>レベル</a:t>
            </a:r>
          </a:p>
          <a:p>
            <a:pPr lvl="3"/>
            <a:r>
              <a:rPr lang="ja-JP" altLang="en-US" noProof="0" smtClean="0"/>
              <a:t>第 </a:t>
            </a:r>
            <a:r>
              <a:rPr lang="en-US" altLang="ja-JP" noProof="0" smtClean="0"/>
              <a:t>4 </a:t>
            </a:r>
            <a:r>
              <a:rPr lang="ja-JP" altLang="en-US" noProof="0" smtClean="0"/>
              <a:t>レベル</a:t>
            </a:r>
          </a:p>
          <a:p>
            <a:pPr lvl="4"/>
            <a:r>
              <a:rPr lang="ja-JP" altLang="en-US" noProof="0" smtClean="0"/>
              <a:t>第 </a:t>
            </a:r>
            <a:r>
              <a:rPr lang="en-US" altLang="ja-JP" noProof="0" smtClean="0"/>
              <a:t>5 </a:t>
            </a:r>
            <a:r>
              <a:rPr lang="ja-JP" altLang="en-US" noProof="0" smtClean="0"/>
              <a:t>レベル</a:t>
            </a:r>
            <a:endParaRPr lang="ja-JP" altLang="en-US" noProof="0"/>
          </a:p>
        </p:txBody>
      </p:sp>
      <p:sp>
        <p:nvSpPr>
          <p:cNvPr id="6" name="フッター プレースホルダ 5"/>
          <p:cNvSpPr>
            <a:spLocks noGrp="1"/>
          </p:cNvSpPr>
          <p:nvPr>
            <p:ph type="ftr" sz="quarter" idx="4"/>
          </p:nvPr>
        </p:nvSpPr>
        <p:spPr>
          <a:xfrm>
            <a:off x="0" y="6465265"/>
            <a:ext cx="4307046" cy="34036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ja-JP" altLang="en-US"/>
          </a:p>
        </p:txBody>
      </p:sp>
      <p:sp>
        <p:nvSpPr>
          <p:cNvPr id="7" name="スライド番号プレースホルダ 6"/>
          <p:cNvSpPr>
            <a:spLocks noGrp="1"/>
          </p:cNvSpPr>
          <p:nvPr>
            <p:ph type="sldNum" sz="quarter" idx="5"/>
          </p:nvPr>
        </p:nvSpPr>
        <p:spPr>
          <a:xfrm>
            <a:off x="5630567" y="6465265"/>
            <a:ext cx="4307046" cy="34036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B790D9A3-F240-44B6-93EE-D06B762A271F}" type="slidenum">
              <a:rPr lang="ja-JP" altLang="en-US"/>
              <a:pPr>
                <a:defRPr/>
              </a:pPr>
              <a:t>‹#›</a:t>
            </a:fld>
            <a:endParaRPr lang="ja-JP" altLang="en-US"/>
          </a:p>
        </p:txBody>
      </p:sp>
    </p:spTree>
    <p:extLst>
      <p:ext uri="{BB962C8B-B14F-4D97-AF65-F5344CB8AC3E}">
        <p14:creationId xmlns:p14="http://schemas.microsoft.com/office/powerpoint/2010/main" val="342369508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mn-lt"/>
        <a:ea typeface="+mn-ea"/>
        <a:cs typeface="+mn-cs"/>
      </a:defRPr>
    </a:lvl1pPr>
    <a:lvl2pPr marL="457200" algn="l" rtl="0" eaLnBrk="0" fontAlgn="base" hangingPunct="0">
      <a:spcBef>
        <a:spcPct val="30000"/>
      </a:spcBef>
      <a:spcAft>
        <a:spcPct val="0"/>
      </a:spcAft>
      <a:defRPr kumimoji="1" sz="1200" kern="1200">
        <a:solidFill>
          <a:schemeClr val="tx1"/>
        </a:solidFill>
        <a:latin typeface="+mn-lt"/>
        <a:ea typeface="+mn-ea"/>
        <a:cs typeface="+mn-cs"/>
      </a:defRPr>
    </a:lvl2pPr>
    <a:lvl3pPr marL="914400" algn="l" rtl="0" eaLnBrk="0" fontAlgn="base" hangingPunct="0">
      <a:spcBef>
        <a:spcPct val="30000"/>
      </a:spcBef>
      <a:spcAft>
        <a:spcPct val="0"/>
      </a:spcAft>
      <a:defRPr kumimoji="1" sz="1200" kern="1200">
        <a:solidFill>
          <a:schemeClr val="tx1"/>
        </a:solidFill>
        <a:latin typeface="+mn-lt"/>
        <a:ea typeface="+mn-ea"/>
        <a:cs typeface="+mn-cs"/>
      </a:defRPr>
    </a:lvl3pPr>
    <a:lvl4pPr marL="1371600" algn="l" rtl="0" eaLnBrk="0" fontAlgn="base" hangingPunct="0">
      <a:spcBef>
        <a:spcPct val="30000"/>
      </a:spcBef>
      <a:spcAft>
        <a:spcPct val="0"/>
      </a:spcAft>
      <a:defRPr kumimoji="1" sz="1200" kern="1200">
        <a:solidFill>
          <a:schemeClr val="tx1"/>
        </a:solidFill>
        <a:latin typeface="+mn-lt"/>
        <a:ea typeface="+mn-ea"/>
        <a:cs typeface="+mn-cs"/>
      </a:defRPr>
    </a:lvl4pPr>
    <a:lvl5pPr marL="1828800" algn="l" rtl="0" eaLnBrk="0" fontAlgn="base" hangingPunct="0">
      <a:spcBef>
        <a:spcPct val="30000"/>
      </a:spcBef>
      <a:spcAft>
        <a:spcPct val="0"/>
      </a:spcAft>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pic>
        <p:nvPicPr>
          <p:cNvPr id="5" name="Picture 12" descr="C:\Documents and Settings\5649815\My Documents\02_参考資料\モバイルドック\コミュニケーションバルーン.gif"/>
          <p:cNvPicPr>
            <a:picLocks noChangeAspect="1" noChangeArrowheads="1"/>
          </p:cNvPicPr>
          <p:nvPr userDrawn="1"/>
        </p:nvPicPr>
        <p:blipFill>
          <a:blip r:embed="rId2" cstate="print"/>
          <a:srcRect/>
          <a:stretch>
            <a:fillRect/>
          </a:stretch>
        </p:blipFill>
        <p:spPr bwMode="auto">
          <a:xfrm>
            <a:off x="0" y="0"/>
            <a:ext cx="1619250" cy="1619250"/>
          </a:xfrm>
          <a:prstGeom prst="rect">
            <a:avLst/>
          </a:prstGeom>
          <a:noFill/>
          <a:ln w="9525">
            <a:noFill/>
            <a:miter lim="800000"/>
            <a:headEnd/>
            <a:tailEnd/>
          </a:ln>
        </p:spPr>
      </p:pic>
      <p:sp>
        <p:nvSpPr>
          <p:cNvPr id="6" name="円/楕円 5"/>
          <p:cNvSpPr/>
          <p:nvPr userDrawn="1"/>
        </p:nvSpPr>
        <p:spPr>
          <a:xfrm>
            <a:off x="1692275" y="44450"/>
            <a:ext cx="792163" cy="792163"/>
          </a:xfrm>
          <a:prstGeom prst="ellipse">
            <a:avLst/>
          </a:prstGeom>
          <a:solidFill>
            <a:srgbClr val="D41A4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7" name="円/楕円 6"/>
          <p:cNvSpPr/>
          <p:nvPr userDrawn="1"/>
        </p:nvSpPr>
        <p:spPr>
          <a:xfrm>
            <a:off x="34925" y="1700213"/>
            <a:ext cx="792163" cy="792162"/>
          </a:xfrm>
          <a:prstGeom prst="ellipse">
            <a:avLst/>
          </a:prstGeom>
          <a:solidFill>
            <a:srgbClr val="D41A4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8" name="円/楕円 7"/>
          <p:cNvSpPr/>
          <p:nvPr userDrawn="1"/>
        </p:nvSpPr>
        <p:spPr>
          <a:xfrm>
            <a:off x="2555875" y="44450"/>
            <a:ext cx="360363" cy="360363"/>
          </a:xfrm>
          <a:prstGeom prst="ellipse">
            <a:avLst/>
          </a:prstGeom>
          <a:solidFill>
            <a:srgbClr val="D41A4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9" name="円/楕円 8"/>
          <p:cNvSpPr/>
          <p:nvPr userDrawn="1"/>
        </p:nvSpPr>
        <p:spPr>
          <a:xfrm>
            <a:off x="34925" y="2565400"/>
            <a:ext cx="360363" cy="358775"/>
          </a:xfrm>
          <a:prstGeom prst="ellipse">
            <a:avLst/>
          </a:prstGeom>
          <a:solidFill>
            <a:srgbClr val="D41A4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2" name="タイトル 1"/>
          <p:cNvSpPr>
            <a:spLocks noGrp="1"/>
          </p:cNvSpPr>
          <p:nvPr>
            <p:ph type="ctrTitle"/>
          </p:nvPr>
        </p:nvSpPr>
        <p:spPr>
          <a:xfrm>
            <a:off x="683568" y="1340768"/>
            <a:ext cx="7772400" cy="1470025"/>
          </a:xfrm>
        </p:spPr>
        <p:txBody>
          <a:bodyPr/>
          <a:lstStyle>
            <a:lvl1pPr>
              <a:defRPr sz="4000"/>
            </a:lvl1pPr>
          </a:lstStyle>
          <a:p>
            <a:r>
              <a:rPr lang="ja-JP" altLang="en-US" noProof="0" dirty="0" smtClean="0"/>
              <a:t>マスタ タイトルの書式設定</a:t>
            </a:r>
            <a:endParaRPr lang="ja-JP" altLang="en-US" dirty="0"/>
          </a:p>
        </p:txBody>
      </p:sp>
      <p:sp>
        <p:nvSpPr>
          <p:cNvPr id="3" name="サブタイトル 2"/>
          <p:cNvSpPr>
            <a:spLocks noGrp="1"/>
          </p:cNvSpPr>
          <p:nvPr>
            <p:ph type="subTitle" idx="1"/>
          </p:nvPr>
        </p:nvSpPr>
        <p:spPr>
          <a:xfrm>
            <a:off x="1403648" y="357301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dirty="0" smtClean="0"/>
              <a:t>マスタ サブタイトルの書式設定</a:t>
            </a:r>
            <a:endParaRPr lang="ja-JP" altLang="en-US" dirty="0"/>
          </a:p>
        </p:txBody>
      </p:sp>
      <p:sp>
        <p:nvSpPr>
          <p:cNvPr id="10" name="スライド番号プレースホルダ 5"/>
          <p:cNvSpPr>
            <a:spLocks noGrp="1"/>
          </p:cNvSpPr>
          <p:nvPr>
            <p:ph type="sldNum" sz="quarter" idx="10"/>
          </p:nvPr>
        </p:nvSpPr>
        <p:spPr/>
        <p:txBody>
          <a:bodyPr/>
          <a:lstStyle>
            <a:lvl1pPr>
              <a:defRPr/>
            </a:lvl1pPr>
          </a:lstStyle>
          <a:p>
            <a:pPr>
              <a:defRPr/>
            </a:pPr>
            <a:fld id="{DEB57937-1EDC-4A07-B2D8-F58838ED95FC}" type="slidenum">
              <a:rPr lang="ja-JP" altLang="en-US"/>
              <a:pPr>
                <a:defRPr/>
              </a:pPr>
              <a:t>‹#›</a:t>
            </a:fld>
            <a:endParaRPr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タイトルとコンテンツ">
    <p:spTree>
      <p:nvGrpSpPr>
        <p:cNvPr id="1" name=""/>
        <p:cNvGrpSpPr/>
        <p:nvPr/>
      </p:nvGrpSpPr>
      <p:grpSpPr>
        <a:xfrm>
          <a:off x="0" y="0"/>
          <a:ext cx="0" cy="0"/>
          <a:chOff x="0" y="0"/>
          <a:chExt cx="0" cy="0"/>
        </a:xfrm>
      </p:grpSpPr>
      <p:pic>
        <p:nvPicPr>
          <p:cNvPr id="5" name="Picture 12" descr="C:\Documents and Settings\5649815\My Documents\02_参考資料\モバイルドック\コミュニケーションバルーン.gif"/>
          <p:cNvPicPr>
            <a:picLocks noChangeAspect="1" noChangeArrowheads="1"/>
          </p:cNvPicPr>
          <p:nvPr userDrawn="1"/>
        </p:nvPicPr>
        <p:blipFill>
          <a:blip r:embed="rId2" cstate="print">
            <a:lum bright="52000" contrast="-71000"/>
          </a:blip>
          <a:srcRect/>
          <a:stretch>
            <a:fillRect/>
          </a:stretch>
        </p:blipFill>
        <p:spPr bwMode="auto">
          <a:xfrm>
            <a:off x="8235950" y="5949950"/>
            <a:ext cx="908050" cy="908050"/>
          </a:xfrm>
          <a:prstGeom prst="rect">
            <a:avLst/>
          </a:prstGeom>
          <a:noFill/>
          <a:ln w="9525">
            <a:noFill/>
            <a:miter lim="800000"/>
            <a:headEnd/>
            <a:tailEnd/>
          </a:ln>
          <a:scene3d>
            <a:camera prst="orthographicFront"/>
            <a:lightRig rig="threePt" dir="t"/>
          </a:scene3d>
          <a:sp3d prstMaterial="matte"/>
        </p:spPr>
      </p:pic>
      <p:sp>
        <p:nvSpPr>
          <p:cNvPr id="2" name="タイトル 1"/>
          <p:cNvSpPr>
            <a:spLocks noGrp="1"/>
          </p:cNvSpPr>
          <p:nvPr>
            <p:ph type="title"/>
          </p:nvPr>
        </p:nvSpPr>
        <p:spPr>
          <a:xfrm>
            <a:off x="467544" y="188640"/>
            <a:ext cx="8229600" cy="418058"/>
          </a:xfrm>
        </p:spPr>
        <p:txBody>
          <a:bodyPr/>
          <a:lstStyle>
            <a:lvl1pPr marL="0" marR="0" indent="0" algn="ctr" defTabSz="914400" rtl="0" eaLnBrk="1" fontAlgn="auto" latinLnBrk="0" hangingPunct="1">
              <a:lnSpc>
                <a:spcPct val="100000"/>
              </a:lnSpc>
              <a:spcBef>
                <a:spcPct val="0"/>
              </a:spcBef>
              <a:spcAft>
                <a:spcPts val="0"/>
              </a:spcAft>
              <a:buClrTx/>
              <a:buSzTx/>
              <a:buFontTx/>
              <a:buNone/>
              <a:tabLst/>
              <a:defRPr sz="3200">
                <a:solidFill>
                  <a:srgbClr val="D41A46"/>
                </a:solidFill>
              </a:defRPr>
            </a:lvl1pPr>
          </a:lstStyle>
          <a:p>
            <a:pPr lvl="0"/>
            <a:r>
              <a:rPr lang="ja-JP" altLang="en-US" noProof="0" dirty="0" smtClean="0"/>
              <a:t>マスタ タイトルの書式設定</a:t>
            </a:r>
            <a:endParaRPr lang="en-US" altLang="ja-JP" dirty="0" smtClean="0"/>
          </a:p>
        </p:txBody>
      </p:sp>
      <p:sp>
        <p:nvSpPr>
          <p:cNvPr id="3" name="コンテンツ プレースホルダ 2"/>
          <p:cNvSpPr>
            <a:spLocks noGrp="1"/>
          </p:cNvSpPr>
          <p:nvPr>
            <p:ph idx="1"/>
          </p:nvPr>
        </p:nvSpPr>
        <p:spPr>
          <a:xfrm>
            <a:off x="457200" y="764704"/>
            <a:ext cx="8229600" cy="5361459"/>
          </a:xfrm>
        </p:spPr>
        <p:txBody>
          <a:bodyPr/>
          <a:lstStyle>
            <a:lvl1pPr marL="342900" marR="0" indent="-342900" algn="l" defTabSz="914400" rtl="0" eaLnBrk="1" fontAlgn="base" latinLnBrk="0" hangingPunct="1">
              <a:lnSpc>
                <a:spcPct val="110000"/>
              </a:lnSpc>
              <a:spcBef>
                <a:spcPct val="20000"/>
              </a:spcBef>
              <a:spcAft>
                <a:spcPct val="0"/>
              </a:spcAft>
              <a:buClr>
                <a:schemeClr val="accent2">
                  <a:lumMod val="60000"/>
                  <a:lumOff val="40000"/>
                </a:schemeClr>
              </a:buClr>
              <a:buSzTx/>
              <a:buFont typeface="Wingdings" pitchFamily="2" charset="2"/>
              <a:buChar char="u"/>
              <a:tabLst/>
              <a:defRPr sz="2400"/>
            </a:lvl1pPr>
            <a:lvl2pPr marL="742950" marR="0" indent="-285750" algn="l" defTabSz="914400" rtl="0" eaLnBrk="1" fontAlgn="base" latinLnBrk="0" hangingPunct="1">
              <a:lnSpc>
                <a:spcPct val="110000"/>
              </a:lnSpc>
              <a:spcBef>
                <a:spcPct val="20000"/>
              </a:spcBef>
              <a:spcAft>
                <a:spcPct val="0"/>
              </a:spcAft>
              <a:buClr>
                <a:schemeClr val="accent2">
                  <a:lumMod val="60000"/>
                  <a:lumOff val="40000"/>
                </a:schemeClr>
              </a:buClr>
              <a:buSzTx/>
              <a:buFont typeface="Wingdings" pitchFamily="2" charset="2"/>
              <a:buChar char="p"/>
              <a:tabLst/>
              <a:defRPr sz="2000"/>
            </a:lvl2pPr>
            <a:lvl3pPr marL="1143000" marR="0" indent="-228600" algn="l" defTabSz="914400" rtl="0" eaLnBrk="1" fontAlgn="base" latinLnBrk="0" hangingPunct="1">
              <a:lnSpc>
                <a:spcPct val="110000"/>
              </a:lnSpc>
              <a:spcBef>
                <a:spcPct val="20000"/>
              </a:spcBef>
              <a:spcAft>
                <a:spcPct val="0"/>
              </a:spcAft>
              <a:buClr>
                <a:schemeClr val="accent2">
                  <a:lumMod val="60000"/>
                  <a:lumOff val="40000"/>
                </a:schemeClr>
              </a:buClr>
              <a:buSzTx/>
              <a:buFont typeface="Wingdings" pitchFamily="2" charset="2"/>
              <a:buChar char="n"/>
              <a:tabLst/>
              <a:defRPr sz="1800"/>
            </a:lvl3pPr>
            <a:lvl4pPr marL="1600200" marR="0" indent="-228600" algn="l" defTabSz="914400" rtl="0" eaLnBrk="1" fontAlgn="base" latinLnBrk="0" hangingPunct="1">
              <a:lnSpc>
                <a:spcPct val="110000"/>
              </a:lnSpc>
              <a:spcBef>
                <a:spcPct val="20000"/>
              </a:spcBef>
              <a:spcAft>
                <a:spcPct val="0"/>
              </a:spcAft>
              <a:buClr>
                <a:schemeClr val="accent2">
                  <a:lumMod val="60000"/>
                  <a:lumOff val="40000"/>
                </a:schemeClr>
              </a:buClr>
              <a:buSzTx/>
              <a:buFont typeface="Wingdings" pitchFamily="2" charset="2"/>
              <a:buChar char="Ø"/>
              <a:tabLst/>
              <a:defRPr sz="1800"/>
            </a:lvl4pPr>
            <a:lvl5pPr>
              <a:defRPr sz="1050"/>
            </a:lvl5pPr>
          </a:lstStyle>
          <a:p>
            <a:pPr lvl="0"/>
            <a:r>
              <a:rPr lang="ja-JP" altLang="en-US" noProof="0" dirty="0" smtClean="0"/>
              <a:t>マスタ テキストの書式設定</a:t>
            </a:r>
          </a:p>
          <a:p>
            <a:pPr lvl="1"/>
            <a:r>
              <a:rPr lang="ja-JP" altLang="en-US" noProof="0" dirty="0" smtClean="0"/>
              <a:t>第 </a:t>
            </a:r>
            <a:r>
              <a:rPr lang="en-US" altLang="ja-JP" noProof="0" dirty="0" smtClean="0"/>
              <a:t>2 </a:t>
            </a:r>
            <a:r>
              <a:rPr lang="ja-JP" altLang="en-US" noProof="0" dirty="0" smtClean="0"/>
              <a:t>レベル</a:t>
            </a:r>
          </a:p>
          <a:p>
            <a:pPr lvl="2"/>
            <a:r>
              <a:rPr lang="ja-JP" altLang="en-US" noProof="0" dirty="0" smtClean="0"/>
              <a:t>第 </a:t>
            </a:r>
            <a:r>
              <a:rPr lang="en-US" altLang="ja-JP" noProof="0" dirty="0" smtClean="0"/>
              <a:t>3 </a:t>
            </a:r>
            <a:r>
              <a:rPr lang="ja-JP" altLang="en-US" noProof="0" dirty="0" smtClean="0"/>
              <a:t>レベル</a:t>
            </a:r>
          </a:p>
          <a:p>
            <a:pPr lvl="3"/>
            <a:r>
              <a:rPr lang="ja-JP" altLang="en-US" noProof="0" dirty="0" smtClean="0"/>
              <a:t>第 </a:t>
            </a:r>
            <a:r>
              <a:rPr lang="en-US" altLang="ja-JP" noProof="0" dirty="0" smtClean="0"/>
              <a:t>4 </a:t>
            </a:r>
            <a:r>
              <a:rPr lang="ja-JP" altLang="en-US" noProof="0" dirty="0" smtClean="0"/>
              <a:t>レベル</a:t>
            </a:r>
          </a:p>
        </p:txBody>
      </p:sp>
      <p:sp>
        <p:nvSpPr>
          <p:cNvPr id="6" name="スライド番号プレースホルダ 5"/>
          <p:cNvSpPr>
            <a:spLocks noGrp="1"/>
          </p:cNvSpPr>
          <p:nvPr>
            <p:ph type="sldNum" sz="quarter" idx="10"/>
          </p:nvPr>
        </p:nvSpPr>
        <p:spPr/>
        <p:txBody>
          <a:bodyPr/>
          <a:lstStyle>
            <a:lvl1pPr>
              <a:defRPr>
                <a:solidFill>
                  <a:schemeClr val="bg1"/>
                </a:solidFill>
              </a:defRPr>
            </a:lvl1pPr>
          </a:lstStyle>
          <a:p>
            <a:pPr>
              <a:defRPr/>
            </a:pPr>
            <a:fld id="{E3AFD8C3-4F92-4C46-AF97-B6DF3AC8F3C5}" type="slidenum">
              <a:rPr lang="ja-JP" altLang="en-US"/>
              <a:pPr>
                <a:defRPr/>
              </a:pPr>
              <a:t>‹#›</a:t>
            </a:fld>
            <a:endParaRPr lang="ja-JP"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2 つのコンテンツ">
    <p:spTree>
      <p:nvGrpSpPr>
        <p:cNvPr id="1" name=""/>
        <p:cNvGrpSpPr/>
        <p:nvPr/>
      </p:nvGrpSpPr>
      <p:grpSpPr>
        <a:xfrm>
          <a:off x="0" y="0"/>
          <a:ext cx="0" cy="0"/>
          <a:chOff x="0" y="0"/>
          <a:chExt cx="0" cy="0"/>
        </a:xfrm>
      </p:grpSpPr>
      <p:pic>
        <p:nvPicPr>
          <p:cNvPr id="6" name="Picture 12" descr="C:\Documents and Settings\5649815\My Documents\02_参考資料\モバイルドック\コミュニケーションバルーン.gif"/>
          <p:cNvPicPr>
            <a:picLocks noChangeAspect="1" noChangeArrowheads="1"/>
          </p:cNvPicPr>
          <p:nvPr userDrawn="1"/>
        </p:nvPicPr>
        <p:blipFill>
          <a:blip r:embed="rId2" cstate="print">
            <a:lum bright="52000" contrast="-71000"/>
          </a:blip>
          <a:srcRect/>
          <a:stretch>
            <a:fillRect/>
          </a:stretch>
        </p:blipFill>
        <p:spPr bwMode="auto">
          <a:xfrm>
            <a:off x="8235950" y="5949950"/>
            <a:ext cx="908050" cy="908050"/>
          </a:xfrm>
          <a:prstGeom prst="rect">
            <a:avLst/>
          </a:prstGeom>
          <a:noFill/>
          <a:ln w="9525">
            <a:noFill/>
            <a:miter lim="800000"/>
            <a:headEnd/>
            <a:tailEnd/>
          </a:ln>
          <a:scene3d>
            <a:camera prst="orthographicFront"/>
            <a:lightRig rig="threePt" dir="t"/>
          </a:scene3d>
          <a:sp3d prstMaterial="matte"/>
        </p:spPr>
      </p:pic>
      <p:sp>
        <p:nvSpPr>
          <p:cNvPr id="3" name="コンテンツ プレースホルダ 2"/>
          <p:cNvSpPr>
            <a:spLocks noGrp="1"/>
          </p:cNvSpPr>
          <p:nvPr>
            <p:ph sz="half" idx="1"/>
          </p:nvPr>
        </p:nvSpPr>
        <p:spPr>
          <a:xfrm>
            <a:off x="457200" y="764704"/>
            <a:ext cx="4038600" cy="5361459"/>
          </a:xfrm>
        </p:spPr>
        <p:txBody>
          <a:bodyPr/>
          <a:lstStyle>
            <a:lvl1pPr>
              <a:buClr>
                <a:schemeClr val="accent2">
                  <a:lumMod val="60000"/>
                  <a:lumOff val="40000"/>
                </a:schemeClr>
              </a:buClr>
              <a:defRPr sz="2400"/>
            </a:lvl1pPr>
            <a:lvl2pPr>
              <a:buClr>
                <a:schemeClr val="accent2">
                  <a:lumMod val="60000"/>
                  <a:lumOff val="40000"/>
                </a:schemeClr>
              </a:buClr>
              <a:buFont typeface="Wingdings" pitchFamily="2" charset="2"/>
              <a:buChar char="p"/>
              <a:defRPr sz="2000"/>
            </a:lvl2pPr>
            <a:lvl3pPr>
              <a:buClr>
                <a:schemeClr val="accent2">
                  <a:lumMod val="60000"/>
                  <a:lumOff val="40000"/>
                </a:schemeClr>
              </a:buClr>
              <a:buFont typeface="Wingdings" pitchFamily="2" charset="2"/>
              <a:buChar char="n"/>
              <a:defRPr sz="1800"/>
            </a:lvl3pPr>
            <a:lvl4pPr>
              <a:buClr>
                <a:schemeClr val="accent2">
                  <a:lumMod val="60000"/>
                  <a:lumOff val="40000"/>
                </a:schemeClr>
              </a:buClr>
              <a:defRPr sz="1800"/>
            </a:lvl4pPr>
            <a:lvl5pPr>
              <a:defRPr sz="1050"/>
            </a:lvl5pPr>
            <a:lvl6pPr>
              <a:defRPr sz="1800"/>
            </a:lvl6pPr>
            <a:lvl7pPr>
              <a:defRPr sz="1800"/>
            </a:lvl7pPr>
            <a:lvl8pPr>
              <a:defRPr sz="1800"/>
            </a:lvl8pPr>
            <a:lvl9pPr>
              <a:defRPr sz="1800"/>
            </a:lvl9pPr>
          </a:lstStyle>
          <a:p>
            <a:pPr lvl="0"/>
            <a:r>
              <a:rPr lang="ja-JP" altLang="en-US" noProof="0" dirty="0" smtClean="0"/>
              <a:t>マスタ テキストの書式設定</a:t>
            </a:r>
          </a:p>
          <a:p>
            <a:pPr lvl="1"/>
            <a:r>
              <a:rPr lang="ja-JP" altLang="en-US" noProof="0" dirty="0" smtClean="0"/>
              <a:t>第 </a:t>
            </a:r>
            <a:r>
              <a:rPr lang="en-US" altLang="ja-JP" noProof="0" dirty="0" smtClean="0"/>
              <a:t>2 </a:t>
            </a:r>
            <a:r>
              <a:rPr lang="ja-JP" altLang="en-US" noProof="0" dirty="0" smtClean="0"/>
              <a:t>レベル</a:t>
            </a:r>
          </a:p>
          <a:p>
            <a:pPr lvl="2"/>
            <a:r>
              <a:rPr lang="ja-JP" altLang="en-US" noProof="0" dirty="0" smtClean="0"/>
              <a:t>第 </a:t>
            </a:r>
            <a:r>
              <a:rPr lang="en-US" altLang="ja-JP" noProof="0" dirty="0" smtClean="0"/>
              <a:t>3 </a:t>
            </a:r>
            <a:r>
              <a:rPr lang="ja-JP" altLang="en-US" noProof="0" dirty="0" smtClean="0"/>
              <a:t>レベル</a:t>
            </a:r>
          </a:p>
          <a:p>
            <a:pPr lvl="3"/>
            <a:r>
              <a:rPr lang="ja-JP" altLang="en-US" noProof="0" dirty="0" smtClean="0"/>
              <a:t>第 </a:t>
            </a:r>
            <a:r>
              <a:rPr lang="en-US" altLang="ja-JP" noProof="0" dirty="0" smtClean="0"/>
              <a:t>4 </a:t>
            </a:r>
            <a:r>
              <a:rPr lang="ja-JP" altLang="en-US" noProof="0" dirty="0" smtClean="0"/>
              <a:t>レベル</a:t>
            </a:r>
          </a:p>
        </p:txBody>
      </p:sp>
      <p:sp>
        <p:nvSpPr>
          <p:cNvPr id="4" name="コンテンツ プレースホルダ 3"/>
          <p:cNvSpPr>
            <a:spLocks noGrp="1"/>
          </p:cNvSpPr>
          <p:nvPr>
            <p:ph sz="half" idx="2"/>
          </p:nvPr>
        </p:nvSpPr>
        <p:spPr>
          <a:xfrm>
            <a:off x="4648200" y="764704"/>
            <a:ext cx="4038600" cy="5361459"/>
          </a:xfrm>
        </p:spPr>
        <p:txBody>
          <a:bodyPr/>
          <a:lstStyle>
            <a:lvl1pPr>
              <a:buClr>
                <a:schemeClr val="accent2">
                  <a:lumMod val="60000"/>
                  <a:lumOff val="40000"/>
                </a:schemeClr>
              </a:buClr>
              <a:defRPr sz="2400"/>
            </a:lvl1pPr>
            <a:lvl2pPr>
              <a:buClr>
                <a:schemeClr val="accent2">
                  <a:lumMod val="60000"/>
                  <a:lumOff val="40000"/>
                </a:schemeClr>
              </a:buClr>
              <a:buFont typeface="Wingdings" pitchFamily="2" charset="2"/>
              <a:buChar char="p"/>
              <a:defRPr sz="2000"/>
            </a:lvl2pPr>
            <a:lvl3pPr>
              <a:buClr>
                <a:schemeClr val="accent2">
                  <a:lumMod val="60000"/>
                  <a:lumOff val="40000"/>
                </a:schemeClr>
              </a:buClr>
              <a:buFont typeface="Wingdings" pitchFamily="2" charset="2"/>
              <a:buChar char="n"/>
              <a:defRPr sz="1800"/>
            </a:lvl3pPr>
            <a:lvl4pPr>
              <a:buClr>
                <a:schemeClr val="accent2">
                  <a:lumMod val="60000"/>
                  <a:lumOff val="40000"/>
                </a:schemeClr>
              </a:buClr>
              <a:defRPr sz="1800"/>
            </a:lvl4pPr>
            <a:lvl5pPr>
              <a:defRPr sz="1050"/>
            </a:lvl5pPr>
            <a:lvl6pPr>
              <a:defRPr sz="1800"/>
            </a:lvl6pPr>
            <a:lvl7pPr>
              <a:defRPr sz="1800"/>
            </a:lvl7pPr>
            <a:lvl8pPr>
              <a:defRPr sz="1800"/>
            </a:lvl8pPr>
            <a:lvl9pPr>
              <a:defRPr sz="1800"/>
            </a:lvl9p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p:txBody>
      </p:sp>
      <p:sp>
        <p:nvSpPr>
          <p:cNvPr id="8" name="タイトル 1"/>
          <p:cNvSpPr>
            <a:spLocks noGrp="1"/>
          </p:cNvSpPr>
          <p:nvPr>
            <p:ph type="title"/>
          </p:nvPr>
        </p:nvSpPr>
        <p:spPr>
          <a:xfrm>
            <a:off x="467544" y="188640"/>
            <a:ext cx="8229600" cy="418058"/>
          </a:xfrm>
        </p:spPr>
        <p:txBody>
          <a:bodyPr/>
          <a:lstStyle>
            <a:lvl1pPr marL="0" marR="0" indent="0" algn="ctr" defTabSz="914400" rtl="0" eaLnBrk="1" fontAlgn="auto" latinLnBrk="0" hangingPunct="1">
              <a:lnSpc>
                <a:spcPct val="100000"/>
              </a:lnSpc>
              <a:spcBef>
                <a:spcPct val="0"/>
              </a:spcBef>
              <a:spcAft>
                <a:spcPts val="0"/>
              </a:spcAft>
              <a:buClrTx/>
              <a:buSzTx/>
              <a:buFontTx/>
              <a:buNone/>
              <a:tabLst/>
              <a:defRPr sz="3200">
                <a:solidFill>
                  <a:srgbClr val="D41A46"/>
                </a:solidFill>
              </a:defRPr>
            </a:lvl1pPr>
          </a:lstStyle>
          <a:p>
            <a:pPr lvl="0"/>
            <a:r>
              <a:rPr lang="ja-JP" altLang="en-US" noProof="0" dirty="0" smtClean="0"/>
              <a:t>マスタ タイトルの書式設定</a:t>
            </a:r>
            <a:endParaRPr lang="en-US" altLang="ja-JP" dirty="0" smtClean="0"/>
          </a:p>
        </p:txBody>
      </p:sp>
      <p:sp>
        <p:nvSpPr>
          <p:cNvPr id="7" name="スライド番号プレースホルダ 5"/>
          <p:cNvSpPr>
            <a:spLocks noGrp="1"/>
          </p:cNvSpPr>
          <p:nvPr>
            <p:ph type="sldNum" sz="quarter" idx="10"/>
          </p:nvPr>
        </p:nvSpPr>
        <p:spPr/>
        <p:txBody>
          <a:bodyPr/>
          <a:lstStyle>
            <a:lvl1pPr>
              <a:defRPr>
                <a:solidFill>
                  <a:schemeClr val="bg1"/>
                </a:solidFill>
              </a:defRPr>
            </a:lvl1pPr>
          </a:lstStyle>
          <a:p>
            <a:pPr>
              <a:defRPr/>
            </a:pPr>
            <a:fld id="{A11D7F47-EB43-4311-B717-ECAB07F97F4A}" type="slidenum">
              <a:rPr lang="ja-JP" altLang="en-US"/>
              <a:pPr>
                <a:defRPr/>
              </a:pPr>
              <a:t>‹#›</a:t>
            </a:fld>
            <a:endParaRPr lang="ja-JP"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のみ">
    <p:spTree>
      <p:nvGrpSpPr>
        <p:cNvPr id="1" name=""/>
        <p:cNvGrpSpPr/>
        <p:nvPr/>
      </p:nvGrpSpPr>
      <p:grpSpPr>
        <a:xfrm>
          <a:off x="0" y="0"/>
          <a:ext cx="0" cy="0"/>
          <a:chOff x="0" y="0"/>
          <a:chExt cx="0" cy="0"/>
        </a:xfrm>
      </p:grpSpPr>
      <p:pic>
        <p:nvPicPr>
          <p:cNvPr id="4" name="Picture 12" descr="C:\Documents and Settings\5649815\My Documents\02_参考資料\モバイルドック\コミュニケーションバルーン.gif"/>
          <p:cNvPicPr>
            <a:picLocks noChangeAspect="1" noChangeArrowheads="1"/>
          </p:cNvPicPr>
          <p:nvPr userDrawn="1"/>
        </p:nvPicPr>
        <p:blipFill>
          <a:blip r:embed="rId2" cstate="print">
            <a:lum bright="52000" contrast="-71000"/>
          </a:blip>
          <a:srcRect/>
          <a:stretch>
            <a:fillRect/>
          </a:stretch>
        </p:blipFill>
        <p:spPr bwMode="auto">
          <a:xfrm>
            <a:off x="8235950" y="5949950"/>
            <a:ext cx="908050" cy="908050"/>
          </a:xfrm>
          <a:prstGeom prst="rect">
            <a:avLst/>
          </a:prstGeom>
          <a:noFill/>
          <a:ln w="9525">
            <a:noFill/>
            <a:miter lim="800000"/>
            <a:headEnd/>
            <a:tailEnd/>
          </a:ln>
          <a:scene3d>
            <a:camera prst="orthographicFront"/>
            <a:lightRig rig="threePt" dir="t"/>
          </a:scene3d>
          <a:sp3d prstMaterial="matte"/>
        </p:spPr>
      </p:pic>
      <p:sp>
        <p:nvSpPr>
          <p:cNvPr id="5" name="スライド番号プレースホルダ 5"/>
          <p:cNvSpPr>
            <a:spLocks noGrp="1"/>
          </p:cNvSpPr>
          <p:nvPr>
            <p:ph type="sldNum" sz="quarter" idx="10"/>
          </p:nvPr>
        </p:nvSpPr>
        <p:spPr/>
        <p:txBody>
          <a:bodyPr/>
          <a:lstStyle>
            <a:lvl1pPr>
              <a:defRPr>
                <a:solidFill>
                  <a:schemeClr val="bg1"/>
                </a:solidFill>
              </a:defRPr>
            </a:lvl1pPr>
          </a:lstStyle>
          <a:p>
            <a:pPr>
              <a:defRPr/>
            </a:pPr>
            <a:fld id="{3B7C2DA6-B04A-44F5-9FD2-908FC7794A80}" type="slidenum">
              <a:rPr lang="ja-JP" altLang="en-US"/>
              <a:pPr>
                <a:defRPr/>
              </a:pPr>
              <a:t>‹#›</a:t>
            </a:fld>
            <a:endParaRPr lang="ja-JP" altLang="en-US" dirty="0"/>
          </a:p>
        </p:txBody>
      </p:sp>
      <p:sp>
        <p:nvSpPr>
          <p:cNvPr id="7" name="タイトル 1"/>
          <p:cNvSpPr>
            <a:spLocks noGrp="1"/>
          </p:cNvSpPr>
          <p:nvPr>
            <p:ph type="title"/>
          </p:nvPr>
        </p:nvSpPr>
        <p:spPr>
          <a:xfrm>
            <a:off x="467544" y="188640"/>
            <a:ext cx="8229600" cy="418058"/>
          </a:xfrm>
        </p:spPr>
        <p:txBody>
          <a:bodyPr/>
          <a:lstStyle>
            <a:lvl1pPr marL="0" marR="0" indent="0" algn="ctr" defTabSz="914400" rtl="0" eaLnBrk="1" fontAlgn="auto" latinLnBrk="0" hangingPunct="1">
              <a:lnSpc>
                <a:spcPct val="100000"/>
              </a:lnSpc>
              <a:spcBef>
                <a:spcPct val="0"/>
              </a:spcBef>
              <a:spcAft>
                <a:spcPts val="0"/>
              </a:spcAft>
              <a:buClrTx/>
              <a:buSzTx/>
              <a:buFontTx/>
              <a:buNone/>
              <a:tabLst/>
              <a:defRPr sz="3200">
                <a:solidFill>
                  <a:srgbClr val="D41A46"/>
                </a:solidFill>
              </a:defRPr>
            </a:lvl1pPr>
          </a:lstStyle>
          <a:p>
            <a:pPr lvl="0"/>
            <a:r>
              <a:rPr lang="ja-JP" altLang="en-US" noProof="0" dirty="0" smtClean="0"/>
              <a:t>マスタ タイトルの書式設定</a:t>
            </a:r>
            <a:endParaRPr lang="en-US" altLang="ja-JP" dirty="0" smtClean="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pic>
        <p:nvPicPr>
          <p:cNvPr id="3" name="Picture 12" descr="C:\Documents and Settings\5649815\My Documents\02_参考資料\モバイルドック\コミュニケーションバルーン.gif"/>
          <p:cNvPicPr>
            <a:picLocks noChangeAspect="1" noChangeArrowheads="1"/>
          </p:cNvPicPr>
          <p:nvPr userDrawn="1"/>
        </p:nvPicPr>
        <p:blipFill>
          <a:blip r:embed="rId2" cstate="print">
            <a:lum bright="52000" contrast="-71000"/>
          </a:blip>
          <a:srcRect/>
          <a:stretch>
            <a:fillRect/>
          </a:stretch>
        </p:blipFill>
        <p:spPr bwMode="auto">
          <a:xfrm>
            <a:off x="8235950" y="5949950"/>
            <a:ext cx="908050" cy="908050"/>
          </a:xfrm>
          <a:prstGeom prst="rect">
            <a:avLst/>
          </a:prstGeom>
          <a:noFill/>
          <a:ln w="9525">
            <a:noFill/>
            <a:miter lim="800000"/>
            <a:headEnd/>
            <a:tailEnd/>
          </a:ln>
          <a:scene3d>
            <a:camera prst="orthographicFront"/>
            <a:lightRig rig="threePt" dir="t"/>
          </a:scene3d>
          <a:sp3d prstMaterial="matte"/>
        </p:spPr>
      </p:pic>
      <p:sp>
        <p:nvSpPr>
          <p:cNvPr id="4" name="スライド番号プレースホルダ 5"/>
          <p:cNvSpPr>
            <a:spLocks noGrp="1"/>
          </p:cNvSpPr>
          <p:nvPr>
            <p:ph type="sldNum" sz="quarter" idx="10"/>
          </p:nvPr>
        </p:nvSpPr>
        <p:spPr/>
        <p:txBody>
          <a:bodyPr/>
          <a:lstStyle>
            <a:lvl1pPr>
              <a:defRPr>
                <a:solidFill>
                  <a:schemeClr val="bg1"/>
                </a:solidFill>
              </a:defRPr>
            </a:lvl1pPr>
          </a:lstStyle>
          <a:p>
            <a:pPr>
              <a:defRPr/>
            </a:pPr>
            <a:fld id="{FAC5043D-85F6-4C07-BB9E-8D4E09355C4D}" type="slidenum">
              <a:rPr lang="ja-JP" altLang="en-US"/>
              <a:pPr>
                <a:defRPr/>
              </a:pPr>
              <a:t>‹#›</a:t>
            </a:fld>
            <a:endParaRPr lang="ja-JP"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468313" y="115888"/>
            <a:ext cx="8229600" cy="41751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ja-JP" smtClean="0"/>
              <a:t>Title </a:t>
            </a:r>
            <a:r>
              <a:rPr lang="ja-JP" altLang="en-US" smtClean="0"/>
              <a:t>マスター タイトル</a:t>
            </a:r>
          </a:p>
        </p:txBody>
      </p:sp>
      <p:sp>
        <p:nvSpPr>
          <p:cNvPr id="1027" name="テキスト プレースホルダ 2"/>
          <p:cNvSpPr>
            <a:spLocks noGrp="1"/>
          </p:cNvSpPr>
          <p:nvPr>
            <p:ph type="body" idx="1"/>
          </p:nvPr>
        </p:nvSpPr>
        <p:spPr bwMode="auto">
          <a:xfrm>
            <a:off x="457200" y="620713"/>
            <a:ext cx="8229600" cy="55054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ja-JP" smtClean="0"/>
              <a:t>Body Text</a:t>
            </a:r>
          </a:p>
          <a:p>
            <a:pPr lvl="1"/>
            <a:r>
              <a:rPr lang="en-US" altLang="ja-JP" smtClean="0"/>
              <a:t>Second Level</a:t>
            </a:r>
          </a:p>
          <a:p>
            <a:pPr lvl="2"/>
            <a:r>
              <a:rPr lang="en-US" altLang="ja-JP" smtClean="0"/>
              <a:t>Third Level</a:t>
            </a:r>
          </a:p>
          <a:p>
            <a:pPr lvl="3"/>
            <a:r>
              <a:rPr lang="en-US" altLang="ja-JP" smtClean="0"/>
              <a:t>Fourth Level</a:t>
            </a:r>
          </a:p>
          <a:p>
            <a:pPr lvl="0"/>
            <a:r>
              <a:rPr lang="en-US" altLang="ja-JP" smtClean="0"/>
              <a:t>Body Text</a:t>
            </a:r>
          </a:p>
          <a:p>
            <a:pPr lvl="1"/>
            <a:r>
              <a:rPr lang="en-US" altLang="ja-JP" smtClean="0"/>
              <a:t>Second Level</a:t>
            </a:r>
          </a:p>
          <a:p>
            <a:pPr lvl="0"/>
            <a:r>
              <a:rPr lang="en-US" altLang="ja-JP" smtClean="0"/>
              <a:t>Body Text</a:t>
            </a:r>
          </a:p>
          <a:p>
            <a:pPr lvl="1"/>
            <a:r>
              <a:rPr lang="en-US" altLang="ja-JP" smtClean="0"/>
              <a:t>Second Level</a:t>
            </a:r>
          </a:p>
          <a:p>
            <a:pPr lvl="2"/>
            <a:r>
              <a:rPr lang="en-US" altLang="ja-JP" smtClean="0"/>
              <a:t>Third Level</a:t>
            </a:r>
          </a:p>
          <a:p>
            <a:pPr lvl="3"/>
            <a:r>
              <a:rPr lang="en-US" altLang="ja-JP" smtClean="0"/>
              <a:t>Fourth Level</a:t>
            </a:r>
          </a:p>
          <a:p>
            <a:pPr lvl="0"/>
            <a:endParaRPr lang="en-US" altLang="ja-JP" smtClean="0"/>
          </a:p>
        </p:txBody>
      </p:sp>
      <p:sp>
        <p:nvSpPr>
          <p:cNvPr id="6" name="スライド番号プレースホルダ 5"/>
          <p:cNvSpPr>
            <a:spLocks noGrp="1"/>
          </p:cNvSpPr>
          <p:nvPr>
            <p:ph type="sldNum" sz="quarter" idx="4"/>
          </p:nvPr>
        </p:nvSpPr>
        <p:spPr>
          <a:xfrm>
            <a:off x="6732588" y="6448425"/>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79EB78BD-B9E2-4E1B-8395-42A35AADE13A}" type="slidenum">
              <a:rPr lang="ja-JP" altLang="en-US"/>
              <a:pPr>
                <a:defRPr/>
              </a:pPr>
              <a:t>‹#›</a:t>
            </a:fld>
            <a:endParaRPr lang="ja-JP" altLang="en-US"/>
          </a:p>
        </p:txBody>
      </p:sp>
      <p:sp>
        <p:nvSpPr>
          <p:cNvPr id="10" name="Rectangle 5"/>
          <p:cNvSpPr>
            <a:spLocks noChangeArrowheads="1"/>
          </p:cNvSpPr>
          <p:nvPr/>
        </p:nvSpPr>
        <p:spPr bwMode="auto">
          <a:xfrm>
            <a:off x="2916238" y="4508500"/>
            <a:ext cx="2447925" cy="228600"/>
          </a:xfrm>
          <a:prstGeom prst="rect">
            <a:avLst/>
          </a:prstGeom>
          <a:noFill/>
          <a:ln w="38100" cmpd="dbl">
            <a:noFill/>
            <a:miter lim="800000"/>
            <a:headEnd/>
            <a:tailEnd/>
          </a:ln>
          <a:effectLst/>
        </p:spPr>
        <p:txBody>
          <a:bodyPr wrap="none"/>
          <a:lstStyle/>
          <a:p>
            <a:pPr algn="ctr" fontAlgn="auto">
              <a:spcBef>
                <a:spcPts val="0"/>
              </a:spcBef>
              <a:spcAft>
                <a:spcPts val="0"/>
              </a:spcAft>
              <a:defRPr/>
            </a:pPr>
            <a:r>
              <a:rPr lang="en-US" altLang="ja-JP" sz="1200" b="1" dirty="0">
                <a:solidFill>
                  <a:schemeClr val="bg1"/>
                </a:solidFill>
                <a:latin typeface="MS UI Gothic" pitchFamily="50" charset="-128"/>
                <a:ea typeface="MS UI Gothic" pitchFamily="50" charset="-128"/>
              </a:rPr>
              <a:t>NTT DOCOMO</a:t>
            </a:r>
            <a:r>
              <a:rPr lang="ja-JP" altLang="en-US" sz="1200" b="1" dirty="0">
                <a:solidFill>
                  <a:schemeClr val="bg1"/>
                </a:solidFill>
                <a:latin typeface="MS UI Gothic" pitchFamily="50" charset="-128"/>
                <a:ea typeface="MS UI Gothic" pitchFamily="50" charset="-128"/>
              </a:rPr>
              <a:t> </a:t>
            </a:r>
            <a:r>
              <a:rPr lang="en-US" altLang="ja-JP" sz="1200" b="1" dirty="0">
                <a:solidFill>
                  <a:schemeClr val="bg1"/>
                </a:solidFill>
                <a:latin typeface="MS UI Gothic" pitchFamily="50" charset="-128"/>
                <a:ea typeface="MS UI Gothic" pitchFamily="50" charset="-128"/>
              </a:rPr>
              <a:t>CONFIDENTIAL</a:t>
            </a:r>
          </a:p>
        </p:txBody>
      </p:sp>
      <p:sp>
        <p:nvSpPr>
          <p:cNvPr id="8" name="テキスト ボックス 7"/>
          <p:cNvSpPr txBox="1"/>
          <p:nvPr/>
        </p:nvSpPr>
        <p:spPr>
          <a:xfrm>
            <a:off x="323850" y="5949950"/>
            <a:ext cx="184150" cy="368300"/>
          </a:xfrm>
          <a:prstGeom prst="rect">
            <a:avLst/>
          </a:prstGeom>
          <a:noFill/>
        </p:spPr>
        <p:txBody>
          <a:bodyPr wrap="none">
            <a:spAutoFit/>
          </a:bodyPr>
          <a:lstStyle/>
          <a:p>
            <a:pPr>
              <a:defRPr/>
            </a:pPr>
            <a:endParaRPr lang="ja-JP" altLang="en-US" dirty="0"/>
          </a:p>
        </p:txBody>
      </p:sp>
    </p:spTree>
  </p:cSld>
  <p:clrMap bg1="lt1" tx1="dk1" bg2="lt2" tx2="dk2" accent1="accent1" accent2="accent2" accent3="accent3" accent4="accent4" accent5="accent5" accent6="accent6" hlink="hlink" folHlink="folHlink"/>
  <p:sldLayoutIdLst>
    <p:sldLayoutId id="2147484201" r:id="rId1"/>
    <p:sldLayoutId id="2147484202" r:id="rId2"/>
    <p:sldLayoutId id="2147484203" r:id="rId3"/>
    <p:sldLayoutId id="2147484204" r:id="rId4"/>
    <p:sldLayoutId id="2147484205" r:id="rId5"/>
  </p:sldLayoutIdLst>
  <p:hf hdr="0" dt="0"/>
  <p:txStyles>
    <p:titleStyle>
      <a:lvl1pPr algn="ctr" rtl="0" eaLnBrk="0" fontAlgn="base" hangingPunct="0">
        <a:spcBef>
          <a:spcPct val="0"/>
        </a:spcBef>
        <a:spcAft>
          <a:spcPct val="0"/>
        </a:spcAft>
        <a:defRPr kumimoji="1" sz="3200" kern="1200">
          <a:solidFill>
            <a:srgbClr val="D41A46"/>
          </a:solidFill>
          <a:latin typeface="+mj-lt"/>
          <a:ea typeface="+mj-ea"/>
          <a:cs typeface="+mj-cs"/>
        </a:defRPr>
      </a:lvl1pPr>
      <a:lvl2pPr algn="ctr" rtl="0" eaLnBrk="0" fontAlgn="base" hangingPunct="0">
        <a:spcBef>
          <a:spcPct val="0"/>
        </a:spcBef>
        <a:spcAft>
          <a:spcPct val="0"/>
        </a:spcAft>
        <a:defRPr kumimoji="1" sz="3200">
          <a:solidFill>
            <a:srgbClr val="D41A46"/>
          </a:solidFill>
          <a:latin typeface="Calibri" pitchFamily="34" charset="0"/>
          <a:ea typeface="ＭＳ Ｐゴシック" charset="-128"/>
        </a:defRPr>
      </a:lvl2pPr>
      <a:lvl3pPr algn="ctr" rtl="0" eaLnBrk="0" fontAlgn="base" hangingPunct="0">
        <a:spcBef>
          <a:spcPct val="0"/>
        </a:spcBef>
        <a:spcAft>
          <a:spcPct val="0"/>
        </a:spcAft>
        <a:defRPr kumimoji="1" sz="3200">
          <a:solidFill>
            <a:srgbClr val="D41A46"/>
          </a:solidFill>
          <a:latin typeface="Calibri" pitchFamily="34" charset="0"/>
          <a:ea typeface="ＭＳ Ｐゴシック" charset="-128"/>
        </a:defRPr>
      </a:lvl3pPr>
      <a:lvl4pPr algn="ctr" rtl="0" eaLnBrk="0" fontAlgn="base" hangingPunct="0">
        <a:spcBef>
          <a:spcPct val="0"/>
        </a:spcBef>
        <a:spcAft>
          <a:spcPct val="0"/>
        </a:spcAft>
        <a:defRPr kumimoji="1" sz="3200">
          <a:solidFill>
            <a:srgbClr val="D41A46"/>
          </a:solidFill>
          <a:latin typeface="Calibri" pitchFamily="34" charset="0"/>
          <a:ea typeface="ＭＳ Ｐゴシック" charset="-128"/>
        </a:defRPr>
      </a:lvl4pPr>
      <a:lvl5pPr algn="ctr" rtl="0" eaLnBrk="0" fontAlgn="base" hangingPunct="0">
        <a:spcBef>
          <a:spcPct val="0"/>
        </a:spcBef>
        <a:spcAft>
          <a:spcPct val="0"/>
        </a:spcAft>
        <a:defRPr kumimoji="1" sz="3200">
          <a:solidFill>
            <a:srgbClr val="D41A46"/>
          </a:solidFill>
          <a:latin typeface="Calibri" pitchFamily="34" charset="0"/>
          <a:ea typeface="ＭＳ Ｐゴシック" charset="-128"/>
        </a:defRPr>
      </a:lvl5pPr>
      <a:lvl6pPr marL="457200" algn="ctr" rtl="0" fontAlgn="base">
        <a:spcBef>
          <a:spcPct val="0"/>
        </a:spcBef>
        <a:spcAft>
          <a:spcPct val="0"/>
        </a:spcAft>
        <a:defRPr kumimoji="1" sz="4400">
          <a:solidFill>
            <a:schemeClr val="tx1"/>
          </a:solidFill>
          <a:latin typeface="Calibri" pitchFamily="34" charset="0"/>
          <a:ea typeface="ＭＳ Ｐゴシック" charset="-128"/>
        </a:defRPr>
      </a:lvl6pPr>
      <a:lvl7pPr marL="914400" algn="ctr" rtl="0" fontAlgn="base">
        <a:spcBef>
          <a:spcPct val="0"/>
        </a:spcBef>
        <a:spcAft>
          <a:spcPct val="0"/>
        </a:spcAft>
        <a:defRPr kumimoji="1" sz="4400">
          <a:solidFill>
            <a:schemeClr val="tx1"/>
          </a:solidFill>
          <a:latin typeface="Calibri" pitchFamily="34" charset="0"/>
          <a:ea typeface="ＭＳ Ｐゴシック" charset="-128"/>
        </a:defRPr>
      </a:lvl7pPr>
      <a:lvl8pPr marL="1371600" algn="ctr" rtl="0" fontAlgn="base">
        <a:spcBef>
          <a:spcPct val="0"/>
        </a:spcBef>
        <a:spcAft>
          <a:spcPct val="0"/>
        </a:spcAft>
        <a:defRPr kumimoji="1" sz="4400">
          <a:solidFill>
            <a:schemeClr val="tx1"/>
          </a:solidFill>
          <a:latin typeface="Calibri" pitchFamily="34" charset="0"/>
          <a:ea typeface="ＭＳ Ｐゴシック" charset="-128"/>
        </a:defRPr>
      </a:lvl8pPr>
      <a:lvl9pPr marL="1828800" algn="ctr" rtl="0" fontAlgn="base">
        <a:spcBef>
          <a:spcPct val="0"/>
        </a:spcBef>
        <a:spcAft>
          <a:spcPct val="0"/>
        </a:spcAft>
        <a:defRPr kumimoji="1" sz="4400">
          <a:solidFill>
            <a:schemeClr val="tx1"/>
          </a:solidFill>
          <a:latin typeface="Calibri" pitchFamily="34" charset="0"/>
          <a:ea typeface="ＭＳ Ｐゴシック" charset="-128"/>
        </a:defRPr>
      </a:lvl9pPr>
    </p:titleStyle>
    <p:bodyStyle>
      <a:lvl1pPr marL="342900" indent="-342900" algn="l" rtl="0" eaLnBrk="0" fontAlgn="base" hangingPunct="0">
        <a:lnSpc>
          <a:spcPct val="110000"/>
        </a:lnSpc>
        <a:spcBef>
          <a:spcPct val="20000"/>
        </a:spcBef>
        <a:spcAft>
          <a:spcPct val="0"/>
        </a:spcAft>
        <a:buClr>
          <a:srgbClr val="D99694"/>
        </a:buClr>
        <a:buFont typeface="Wingdings" pitchFamily="2" charset="2"/>
        <a:buChar char="u"/>
        <a:defRPr kumimoji="1" sz="2400" kern="1200">
          <a:solidFill>
            <a:schemeClr val="tx1"/>
          </a:solidFill>
          <a:latin typeface="+mn-lt"/>
          <a:ea typeface="+mn-ea"/>
          <a:cs typeface="+mn-cs"/>
        </a:defRPr>
      </a:lvl1pPr>
      <a:lvl2pPr marL="742950" indent="-285750" algn="l" rtl="0" eaLnBrk="0" fontAlgn="base" hangingPunct="0">
        <a:lnSpc>
          <a:spcPct val="110000"/>
        </a:lnSpc>
        <a:spcBef>
          <a:spcPct val="20000"/>
        </a:spcBef>
        <a:spcAft>
          <a:spcPct val="0"/>
        </a:spcAft>
        <a:buClr>
          <a:srgbClr val="D99694"/>
        </a:buClr>
        <a:buFont typeface="Wingdings" pitchFamily="2" charset="2"/>
        <a:buChar char="p"/>
        <a:defRPr kumimoji="1" sz="2000" kern="1200">
          <a:solidFill>
            <a:schemeClr val="tx1"/>
          </a:solidFill>
          <a:latin typeface="+mn-lt"/>
          <a:ea typeface="+mn-ea"/>
          <a:cs typeface="+mn-cs"/>
        </a:defRPr>
      </a:lvl2pPr>
      <a:lvl3pPr marL="1143000" indent="-228600" algn="l" rtl="0" eaLnBrk="0" fontAlgn="base" hangingPunct="0">
        <a:lnSpc>
          <a:spcPct val="110000"/>
        </a:lnSpc>
        <a:spcBef>
          <a:spcPct val="20000"/>
        </a:spcBef>
        <a:spcAft>
          <a:spcPct val="0"/>
        </a:spcAft>
        <a:buClr>
          <a:srgbClr val="D99694"/>
        </a:buClr>
        <a:buFont typeface="Wingdings" pitchFamily="2" charset="2"/>
        <a:buChar char="n"/>
        <a:defRPr kumimoji="1" sz="2400" kern="1200">
          <a:solidFill>
            <a:schemeClr val="tx1"/>
          </a:solidFill>
          <a:latin typeface="+mn-lt"/>
          <a:ea typeface="+mn-ea"/>
          <a:cs typeface="+mn-cs"/>
        </a:defRPr>
      </a:lvl3pPr>
      <a:lvl4pPr marL="1600200" indent="-228600" algn="l" rtl="0" eaLnBrk="0" fontAlgn="base" hangingPunct="0">
        <a:lnSpc>
          <a:spcPct val="110000"/>
        </a:lnSpc>
        <a:spcBef>
          <a:spcPct val="20000"/>
        </a:spcBef>
        <a:spcAft>
          <a:spcPct val="0"/>
        </a:spcAft>
        <a:buClr>
          <a:srgbClr val="D99694"/>
        </a:buClr>
        <a:buFont typeface="Wingdings" pitchFamily="2" charset="2"/>
        <a:buChar char="Ø"/>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p:cNvSpPr>
            <a:spLocks noGrp="1"/>
          </p:cNvSpPr>
          <p:nvPr>
            <p:ph type="ctrTitle"/>
          </p:nvPr>
        </p:nvSpPr>
        <p:spPr>
          <a:xfrm>
            <a:off x="395536" y="2564904"/>
            <a:ext cx="8568952" cy="2592288"/>
          </a:xfrm>
        </p:spPr>
        <p:txBody>
          <a:bodyPr/>
          <a:lstStyle/>
          <a:p>
            <a:r>
              <a:rPr lang="en-GB" altLang="ja-JP" dirty="0"/>
              <a:t>Avoid conflict between RRC </a:t>
            </a:r>
            <a:r>
              <a:rPr lang="en-GB" altLang="ja-JP" dirty="0" smtClean="0"/>
              <a:t>connection </a:t>
            </a:r>
            <a:r>
              <a:rPr lang="en-GB" altLang="ja-JP" dirty="0"/>
              <a:t>release and </a:t>
            </a:r>
            <a:r>
              <a:rPr lang="en-GB" altLang="ja-JP" dirty="0" smtClean="0"/>
              <a:t>subsequent uplink </a:t>
            </a:r>
            <a:r>
              <a:rPr lang="en-GB" altLang="ja-JP" dirty="0" smtClean="0"/>
              <a:t>signalling</a:t>
            </a:r>
            <a:br>
              <a:rPr lang="en-GB" altLang="ja-JP" dirty="0" smtClean="0"/>
            </a:br>
            <a:r>
              <a:rPr lang="en-GB" altLang="ja-JP" dirty="0">
                <a:solidFill>
                  <a:schemeClr val="tx1"/>
                </a:solidFill>
              </a:rPr>
              <a:t/>
            </a:r>
            <a:br>
              <a:rPr lang="en-GB" altLang="ja-JP" dirty="0">
                <a:solidFill>
                  <a:schemeClr val="tx1"/>
                </a:solidFill>
              </a:rPr>
            </a:br>
            <a:r>
              <a:rPr lang="en-GB" altLang="ja-JP" dirty="0" smtClean="0">
                <a:solidFill>
                  <a:schemeClr val="tx1"/>
                </a:solidFill>
              </a:rPr>
              <a:t>NTT DOCOMO</a:t>
            </a:r>
            <a:endParaRPr kumimoji="1" lang="ja-JP" altLang="en-US" dirty="0">
              <a:solidFill>
                <a:schemeClr val="tx1"/>
              </a:solidFill>
            </a:endParaRPr>
          </a:p>
        </p:txBody>
      </p:sp>
      <p:sp>
        <p:nvSpPr>
          <p:cNvPr id="4" name="スライド番号プレースホルダー 3"/>
          <p:cNvSpPr>
            <a:spLocks noGrp="1"/>
          </p:cNvSpPr>
          <p:nvPr>
            <p:ph type="sldNum" sz="quarter" idx="10"/>
          </p:nvPr>
        </p:nvSpPr>
        <p:spPr/>
        <p:txBody>
          <a:bodyPr/>
          <a:lstStyle/>
          <a:p>
            <a:pPr>
              <a:defRPr/>
            </a:pPr>
            <a:fld id="{E3AFD8C3-4F92-4C46-AF97-B6DF3AC8F3C5}" type="slidenum">
              <a:rPr lang="ja-JP" altLang="en-US" smtClean="0"/>
              <a:pPr>
                <a:defRPr/>
              </a:pPr>
              <a:t>1</a:t>
            </a:fld>
            <a:endParaRPr lang="ja-JP" altLang="en-US" dirty="0"/>
          </a:p>
        </p:txBody>
      </p:sp>
      <p:sp>
        <p:nvSpPr>
          <p:cNvPr id="5" name="正方形/長方形 4"/>
          <p:cNvSpPr/>
          <p:nvPr/>
        </p:nvSpPr>
        <p:spPr>
          <a:xfrm>
            <a:off x="7308304" y="231031"/>
            <a:ext cx="1710725" cy="461665"/>
          </a:xfrm>
          <a:prstGeom prst="rect">
            <a:avLst/>
          </a:prstGeom>
        </p:spPr>
        <p:txBody>
          <a:bodyPr wrap="none">
            <a:spAutoFit/>
          </a:bodyPr>
          <a:lstStyle/>
          <a:p>
            <a:r>
              <a:rPr lang="en-US" altLang="ja-JP" sz="2400" dirty="0" smtClean="0"/>
              <a:t>C1-142709</a:t>
            </a:r>
            <a:endParaRPr lang="ja-JP" altLang="en-US" sz="2400" dirty="0"/>
          </a:p>
        </p:txBody>
      </p:sp>
    </p:spTree>
    <p:extLst>
      <p:ext uri="{BB962C8B-B14F-4D97-AF65-F5344CB8AC3E}">
        <p14:creationId xmlns:p14="http://schemas.microsoft.com/office/powerpoint/2010/main" val="152433354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Analysis</a:t>
            </a:r>
            <a:endParaRPr kumimoji="1" lang="ja-JP" altLang="en-US" dirty="0"/>
          </a:p>
        </p:txBody>
      </p:sp>
      <p:sp>
        <p:nvSpPr>
          <p:cNvPr id="3" name="コンテンツ プレースホルダー 2"/>
          <p:cNvSpPr>
            <a:spLocks noGrp="1"/>
          </p:cNvSpPr>
          <p:nvPr>
            <p:ph idx="1"/>
          </p:nvPr>
        </p:nvSpPr>
        <p:spPr>
          <a:xfrm>
            <a:off x="179512" y="764704"/>
            <a:ext cx="8784976" cy="5832648"/>
          </a:xfrm>
        </p:spPr>
        <p:txBody>
          <a:bodyPr/>
          <a:lstStyle/>
          <a:p>
            <a:r>
              <a:rPr lang="en-US" altLang="ja-JP" dirty="0" smtClean="0"/>
              <a:t>Concern for Proposal 1</a:t>
            </a:r>
          </a:p>
          <a:p>
            <a:pPr lvl="1"/>
            <a:r>
              <a:rPr lang="en-US" altLang="ja-JP" sz="2400" dirty="0"/>
              <a:t>H</a:t>
            </a:r>
            <a:r>
              <a:rPr lang="en-US" altLang="ja-JP" sz="2400" dirty="0" smtClean="0"/>
              <a:t>ow </a:t>
            </a:r>
            <a:r>
              <a:rPr lang="en-US" altLang="ja-JP" sz="2400" dirty="0"/>
              <a:t>the UE sets </a:t>
            </a:r>
            <a:r>
              <a:rPr lang="en-US" altLang="ja-JP" sz="2400" dirty="0" smtClean="0"/>
              <a:t>active </a:t>
            </a:r>
            <a:r>
              <a:rPr lang="en-US" altLang="ja-JP" sz="2400" dirty="0"/>
              <a:t>flag depends on UE </a:t>
            </a:r>
            <a:r>
              <a:rPr lang="en-US" altLang="ja-JP" sz="2400" dirty="0" smtClean="0"/>
              <a:t>implementation, so the </a:t>
            </a:r>
            <a:r>
              <a:rPr lang="en-US" altLang="ja-JP" sz="2400" dirty="0"/>
              <a:t>UE may not always be able to set the active flag </a:t>
            </a:r>
            <a:r>
              <a:rPr lang="en-US" altLang="ja-JP" sz="2400" dirty="0" smtClean="0"/>
              <a:t>in the case that PDN Connectivity Request is needed after TAU procedure.</a:t>
            </a:r>
          </a:p>
          <a:p>
            <a:pPr lvl="1"/>
            <a:r>
              <a:rPr lang="en-US" altLang="ja-JP" sz="2400" dirty="0" smtClean="0"/>
              <a:t>For example, it may be difficult for the UE to recognize that the </a:t>
            </a:r>
            <a:r>
              <a:rPr lang="en-US" altLang="ja-JP" sz="2400" dirty="0"/>
              <a:t>PDN Connectivity Request is </a:t>
            </a:r>
            <a:r>
              <a:rPr lang="en-US" altLang="ja-JP" sz="2400" dirty="0" smtClean="0"/>
              <a:t>pending </a:t>
            </a:r>
            <a:r>
              <a:rPr lang="en-US" altLang="ja-JP" sz="2400" dirty="0"/>
              <a:t>when TAU </a:t>
            </a:r>
            <a:r>
              <a:rPr lang="en-US" altLang="ja-JP" sz="2400" dirty="0" smtClean="0"/>
              <a:t>Request </a:t>
            </a:r>
            <a:r>
              <a:rPr lang="en-US" altLang="ja-JP" sz="2400" dirty="0"/>
              <a:t>is </a:t>
            </a:r>
            <a:r>
              <a:rPr lang="en-US" altLang="ja-JP" sz="2400" dirty="0" smtClean="0"/>
              <a:t>initiated depending on the upper layer’s processing.</a:t>
            </a:r>
          </a:p>
          <a:p>
            <a:pPr lvl="1"/>
            <a:endParaRPr lang="en-US" altLang="ja-JP" sz="2400" dirty="0"/>
          </a:p>
          <a:p>
            <a:r>
              <a:rPr lang="en-US" altLang="ja-JP" dirty="0" smtClean="0"/>
              <a:t>NTT DOCOMO would like to propose to capture Proposal 2 as a mandatory requirement. </a:t>
            </a:r>
            <a:r>
              <a:rPr lang="en-US" altLang="ja-JP" dirty="0"/>
              <a:t>C1-142710 is a corresponding CR</a:t>
            </a:r>
            <a:r>
              <a:rPr lang="en-US" altLang="ja-JP" dirty="0" smtClean="0"/>
              <a:t>.</a:t>
            </a:r>
            <a:endParaRPr lang="en-US" altLang="ja-JP" dirty="0" smtClean="0"/>
          </a:p>
          <a:p>
            <a:r>
              <a:rPr lang="en-US" altLang="ja-JP" dirty="0" smtClean="0"/>
              <a:t>Proposal 2 is expected to avoid conflict between RRC Connection Release and PDN Connectivity Request in the case that the UE cannot set active flag</a:t>
            </a:r>
            <a:r>
              <a:rPr lang="en-US" altLang="ja-JP" dirty="0" smtClean="0"/>
              <a:t>. </a:t>
            </a: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E3AFD8C3-4F92-4C46-AF97-B6DF3AC8F3C5}" type="slidenum">
              <a:rPr lang="ja-JP" altLang="en-US" smtClean="0"/>
              <a:pPr>
                <a:defRPr/>
              </a:pPr>
              <a:t>10</a:t>
            </a:fld>
            <a:endParaRPr lang="ja-JP" altLang="en-US" dirty="0"/>
          </a:p>
        </p:txBody>
      </p:sp>
    </p:spTree>
    <p:extLst>
      <p:ext uri="{BB962C8B-B14F-4D97-AF65-F5344CB8AC3E}">
        <p14:creationId xmlns:p14="http://schemas.microsoft.com/office/powerpoint/2010/main" val="4801222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7544" y="202630"/>
            <a:ext cx="8229600" cy="418058"/>
          </a:xfrm>
        </p:spPr>
        <p:txBody>
          <a:bodyPr/>
          <a:lstStyle/>
          <a:p>
            <a:r>
              <a:rPr kumimoji="1" lang="en-US" altLang="ja-JP" dirty="0" smtClean="0"/>
              <a:t>Introduction</a:t>
            </a:r>
            <a:endParaRPr kumimoji="1" lang="ja-JP" altLang="en-US" dirty="0"/>
          </a:p>
        </p:txBody>
      </p:sp>
      <p:sp>
        <p:nvSpPr>
          <p:cNvPr id="3" name="コンテンツ プレースホルダー 2"/>
          <p:cNvSpPr>
            <a:spLocks noGrp="1"/>
          </p:cNvSpPr>
          <p:nvPr>
            <p:ph idx="1"/>
          </p:nvPr>
        </p:nvSpPr>
        <p:spPr>
          <a:xfrm>
            <a:off x="107504" y="980728"/>
            <a:ext cx="8928992" cy="5472608"/>
          </a:xfrm>
        </p:spPr>
        <p:txBody>
          <a:bodyPr/>
          <a:lstStyle/>
          <a:p>
            <a:r>
              <a:rPr lang="en-US" altLang="ja-JP" sz="2800" dirty="0" smtClean="0"/>
              <a:t>This paper considers the solution for the issue due to</a:t>
            </a:r>
            <a:r>
              <a:rPr lang="en-US" altLang="ja-JP" sz="2800" dirty="0">
                <a:sym typeface="Wingdings" panose="05000000000000000000" pitchFamily="2" charset="2"/>
              </a:rPr>
              <a:t> conflict between RRC </a:t>
            </a:r>
            <a:r>
              <a:rPr lang="en-US" altLang="ja-JP" sz="2800" dirty="0" smtClean="0">
                <a:sym typeface="Wingdings" panose="05000000000000000000" pitchFamily="2" charset="2"/>
              </a:rPr>
              <a:t>connection release </a:t>
            </a:r>
            <a:r>
              <a:rPr lang="en-US" altLang="ja-JP" sz="2800" dirty="0">
                <a:sym typeface="Wingdings" panose="05000000000000000000" pitchFamily="2" charset="2"/>
              </a:rPr>
              <a:t>and </a:t>
            </a:r>
            <a:r>
              <a:rPr lang="en-US" altLang="ja-JP" sz="2800" dirty="0" smtClean="0">
                <a:sym typeface="Wingdings" panose="05000000000000000000" pitchFamily="2" charset="2"/>
              </a:rPr>
              <a:t>subsequent uplink </a:t>
            </a:r>
            <a:r>
              <a:rPr lang="en-US" altLang="ja-JP" sz="2800" dirty="0" err="1" smtClean="0">
                <a:sym typeface="Wingdings" panose="05000000000000000000" pitchFamily="2" charset="2"/>
              </a:rPr>
              <a:t>signalling</a:t>
            </a:r>
            <a:r>
              <a:rPr lang="en-US" altLang="ja-JP" sz="2800" dirty="0" smtClean="0">
                <a:sym typeface="Wingdings" panose="05000000000000000000" pitchFamily="2" charset="2"/>
              </a:rPr>
              <a:t> (e.g., PDN </a:t>
            </a:r>
            <a:r>
              <a:rPr lang="en-US" altLang="ja-JP" sz="2800" dirty="0">
                <a:sym typeface="Wingdings" panose="05000000000000000000" pitchFamily="2" charset="2"/>
              </a:rPr>
              <a:t>Connectivity </a:t>
            </a:r>
            <a:r>
              <a:rPr lang="en-US" altLang="ja-JP" sz="2800" dirty="0" smtClean="0">
                <a:sym typeface="Wingdings" panose="05000000000000000000" pitchFamily="2" charset="2"/>
              </a:rPr>
              <a:t>Request)</a:t>
            </a:r>
            <a:r>
              <a:rPr lang="en-US" altLang="ja-JP" sz="2800" dirty="0" smtClean="0"/>
              <a:t>.</a:t>
            </a:r>
          </a:p>
        </p:txBody>
      </p:sp>
      <p:sp>
        <p:nvSpPr>
          <p:cNvPr id="4" name="スライド番号プレースホルダー 3"/>
          <p:cNvSpPr>
            <a:spLocks noGrp="1"/>
          </p:cNvSpPr>
          <p:nvPr>
            <p:ph type="sldNum" sz="quarter" idx="10"/>
          </p:nvPr>
        </p:nvSpPr>
        <p:spPr/>
        <p:txBody>
          <a:bodyPr/>
          <a:lstStyle/>
          <a:p>
            <a:pPr>
              <a:defRPr/>
            </a:pPr>
            <a:fld id="{DEB57937-1EDC-4A07-B2D8-F58838ED95FC}" type="slidenum">
              <a:rPr lang="ja-JP" altLang="en-US" smtClean="0"/>
              <a:pPr>
                <a:defRPr/>
              </a:pPr>
              <a:t>2</a:t>
            </a:fld>
            <a:endParaRPr lang="ja-JP" altLang="en-US" dirty="0"/>
          </a:p>
        </p:txBody>
      </p:sp>
    </p:spTree>
    <p:extLst>
      <p:ext uri="{BB962C8B-B14F-4D97-AF65-F5344CB8AC3E}">
        <p14:creationId xmlns:p14="http://schemas.microsoft.com/office/powerpoint/2010/main" val="35976290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Problem Statement (Case 1)</a:t>
            </a:r>
            <a:endParaRPr kumimoji="1" lang="ja-JP" altLang="en-US" dirty="0"/>
          </a:p>
        </p:txBody>
      </p:sp>
      <p:sp>
        <p:nvSpPr>
          <p:cNvPr id="4" name="スライド番号プレースホルダー 3"/>
          <p:cNvSpPr>
            <a:spLocks noGrp="1"/>
          </p:cNvSpPr>
          <p:nvPr>
            <p:ph type="sldNum" sz="quarter" idx="10"/>
          </p:nvPr>
        </p:nvSpPr>
        <p:spPr>
          <a:xfrm>
            <a:off x="6732240" y="6453336"/>
            <a:ext cx="2133600" cy="365125"/>
          </a:xfrm>
        </p:spPr>
        <p:txBody>
          <a:bodyPr/>
          <a:lstStyle/>
          <a:p>
            <a:pPr>
              <a:defRPr/>
            </a:pPr>
            <a:fld id="{E3AFD8C3-4F92-4C46-AF97-B6DF3AC8F3C5}" type="slidenum">
              <a:rPr lang="ja-JP" altLang="en-US" smtClean="0"/>
              <a:pPr>
                <a:defRPr/>
              </a:pPr>
              <a:t>3</a:t>
            </a:fld>
            <a:endParaRPr lang="ja-JP" altLang="en-US" dirty="0"/>
          </a:p>
        </p:txBody>
      </p:sp>
      <p:sp>
        <p:nvSpPr>
          <p:cNvPr id="52" name="コンテンツ プレースホルダー 2"/>
          <p:cNvSpPr>
            <a:spLocks noGrp="1"/>
          </p:cNvSpPr>
          <p:nvPr>
            <p:ph idx="1"/>
          </p:nvPr>
        </p:nvSpPr>
        <p:spPr>
          <a:xfrm>
            <a:off x="102781" y="764704"/>
            <a:ext cx="8789699" cy="5616624"/>
          </a:xfrm>
        </p:spPr>
        <p:txBody>
          <a:bodyPr/>
          <a:lstStyle/>
          <a:p>
            <a:r>
              <a:rPr lang="en-US" altLang="ja-JP" sz="2800" dirty="0" smtClean="0"/>
              <a:t>Case1</a:t>
            </a:r>
          </a:p>
          <a:p>
            <a:pPr lvl="1"/>
            <a:r>
              <a:rPr lang="en-US" altLang="ja-JP" sz="2400" dirty="0" smtClean="0"/>
              <a:t>The UE cannot use IMS (</a:t>
            </a:r>
            <a:r>
              <a:rPr lang="en-US" altLang="ja-JP" sz="2400" dirty="0" err="1" smtClean="0"/>
              <a:t>VoLTE</a:t>
            </a:r>
            <a:r>
              <a:rPr lang="en-US" altLang="ja-JP" sz="2400" dirty="0" smtClean="0"/>
              <a:t>) for a while after 3G</a:t>
            </a:r>
            <a:r>
              <a:rPr lang="en-US" altLang="ja-JP" sz="2400" dirty="0" smtClean="0">
                <a:sym typeface="Wingdings" panose="05000000000000000000" pitchFamily="2" charset="2"/>
              </a:rPr>
              <a:t>LTE inter-RAT reselection</a:t>
            </a:r>
            <a:r>
              <a:rPr lang="en-US" altLang="ja-JP" sz="2400" dirty="0" smtClean="0"/>
              <a:t>.</a:t>
            </a:r>
          </a:p>
          <a:p>
            <a:pPr lvl="1"/>
            <a:r>
              <a:rPr lang="en-US" altLang="ja-JP" sz="2400" dirty="0" smtClean="0"/>
              <a:t>Condition</a:t>
            </a:r>
          </a:p>
          <a:p>
            <a:pPr lvl="2"/>
            <a:r>
              <a:rPr lang="en-US" altLang="ja-JP" sz="2400" dirty="0" smtClean="0"/>
              <a:t>Network provides 3G and LTE.</a:t>
            </a:r>
          </a:p>
          <a:p>
            <a:pPr lvl="2"/>
            <a:r>
              <a:rPr lang="en-US" altLang="ja-JP" sz="2400" dirty="0" smtClean="0"/>
              <a:t>3G does not support IMS(</a:t>
            </a:r>
            <a:r>
              <a:rPr lang="en-US" altLang="ja-JP" sz="2400" dirty="0" err="1" smtClean="0"/>
              <a:t>VoLTE</a:t>
            </a:r>
            <a:r>
              <a:rPr lang="en-US" altLang="ja-JP" sz="2400" dirty="0" smtClean="0"/>
              <a:t>), so IMS PDP is deactivated if the UE camps on 3G.</a:t>
            </a:r>
          </a:p>
          <a:p>
            <a:pPr lvl="2"/>
            <a:r>
              <a:rPr lang="en-US" altLang="ja-JP" sz="2400" dirty="0" smtClean="0"/>
              <a:t>LTE supports IMS(</a:t>
            </a:r>
            <a:r>
              <a:rPr lang="en-US" altLang="ja-JP" sz="2400" dirty="0" err="1" smtClean="0"/>
              <a:t>VoLTE</a:t>
            </a:r>
            <a:r>
              <a:rPr lang="en-US" altLang="ja-JP" sz="2400" dirty="0" smtClean="0"/>
              <a:t>), so the UE activates IMS PDN when the UE enters into LTE according to the following specification.</a:t>
            </a:r>
          </a:p>
          <a:p>
            <a:pPr lvl="2"/>
            <a:r>
              <a:rPr lang="en-US" altLang="ja-JP" sz="1400" dirty="0" smtClean="0">
                <a:solidFill>
                  <a:srgbClr val="0000FF"/>
                </a:solidFill>
              </a:rPr>
              <a:t>[Reference]</a:t>
            </a:r>
            <a:r>
              <a:rPr lang="en-US" altLang="ja-JP" sz="1400" dirty="0">
                <a:solidFill>
                  <a:srgbClr val="0000FF"/>
                </a:solidFill>
              </a:rPr>
              <a:t> </a:t>
            </a:r>
            <a:r>
              <a:rPr lang="en-US" altLang="ja-JP" sz="1400" dirty="0" smtClean="0">
                <a:solidFill>
                  <a:srgbClr val="0000FF"/>
                </a:solidFill>
              </a:rPr>
              <a:t>GSMA IR.92 section 2.4.2.1.</a:t>
            </a:r>
          </a:p>
          <a:p>
            <a:pPr lvl="2"/>
            <a:r>
              <a:rPr lang="en-US" altLang="ja-JP" sz="1400" dirty="0" smtClean="0">
                <a:solidFill>
                  <a:srgbClr val="0000FF"/>
                </a:solidFill>
              </a:rPr>
              <a:t>If </a:t>
            </a:r>
            <a:r>
              <a:rPr lang="en-US" altLang="ja-JP" sz="1400" dirty="0">
                <a:solidFill>
                  <a:srgbClr val="0000FF"/>
                </a:solidFill>
              </a:rPr>
              <a:t>the UE discovers (for example during a TAU procedure) that PDN connectivity had </a:t>
            </a:r>
            <a:r>
              <a:rPr lang="en-US" altLang="ja-JP" sz="1400" dirty="0" smtClean="0">
                <a:solidFill>
                  <a:srgbClr val="0000FF"/>
                </a:solidFill>
              </a:rPr>
              <a:t>been lost</a:t>
            </a:r>
            <a:r>
              <a:rPr lang="en-US" altLang="ja-JP" sz="1400" dirty="0">
                <a:solidFill>
                  <a:srgbClr val="0000FF"/>
                </a:solidFill>
              </a:rPr>
              <a:t>, then the UE must attempt to re-establish the PDN connection. This will trigger </a:t>
            </a:r>
            <a:r>
              <a:rPr lang="en-US" altLang="ja-JP" sz="1400" dirty="0" smtClean="0">
                <a:solidFill>
                  <a:srgbClr val="0000FF"/>
                </a:solidFill>
              </a:rPr>
              <a:t>the network </a:t>
            </a:r>
            <a:r>
              <a:rPr lang="en-US" altLang="ja-JP" sz="1400" dirty="0">
                <a:solidFill>
                  <a:srgbClr val="0000FF"/>
                </a:solidFill>
              </a:rPr>
              <a:t>to initiate a new SIP </a:t>
            </a:r>
            <a:r>
              <a:rPr lang="en-US" altLang="ja-JP" sz="1400" dirty="0" err="1">
                <a:solidFill>
                  <a:srgbClr val="0000FF"/>
                </a:solidFill>
              </a:rPr>
              <a:t>signalling</a:t>
            </a:r>
            <a:r>
              <a:rPr lang="en-US" altLang="ja-JP" sz="1400" dirty="0">
                <a:solidFill>
                  <a:srgbClr val="0000FF"/>
                </a:solidFill>
              </a:rPr>
              <a:t> bearer in conjunction with the PDN </a:t>
            </a:r>
            <a:r>
              <a:rPr lang="en-US" altLang="ja-JP" sz="1400" dirty="0" smtClean="0">
                <a:solidFill>
                  <a:srgbClr val="0000FF"/>
                </a:solidFill>
              </a:rPr>
              <a:t>connection establishment.</a:t>
            </a:r>
          </a:p>
        </p:txBody>
      </p:sp>
    </p:spTree>
    <p:extLst>
      <p:ext uri="{BB962C8B-B14F-4D97-AF65-F5344CB8AC3E}">
        <p14:creationId xmlns:p14="http://schemas.microsoft.com/office/powerpoint/2010/main" val="166922015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Sequence for Case 1</a:t>
            </a:r>
            <a:endParaRPr kumimoji="1" lang="ja-JP" altLang="en-US" dirty="0"/>
          </a:p>
        </p:txBody>
      </p:sp>
      <p:sp>
        <p:nvSpPr>
          <p:cNvPr id="4" name="スライド番号プレースホルダー 3"/>
          <p:cNvSpPr>
            <a:spLocks noGrp="1"/>
          </p:cNvSpPr>
          <p:nvPr>
            <p:ph type="sldNum" sz="quarter" idx="10"/>
          </p:nvPr>
        </p:nvSpPr>
        <p:spPr>
          <a:xfrm>
            <a:off x="6732240" y="6453336"/>
            <a:ext cx="2133600" cy="365125"/>
          </a:xfrm>
        </p:spPr>
        <p:txBody>
          <a:bodyPr/>
          <a:lstStyle/>
          <a:p>
            <a:pPr>
              <a:defRPr/>
            </a:pPr>
            <a:fld id="{E3AFD8C3-4F92-4C46-AF97-B6DF3AC8F3C5}" type="slidenum">
              <a:rPr lang="ja-JP" altLang="en-US" smtClean="0"/>
              <a:pPr>
                <a:defRPr/>
              </a:pPr>
              <a:t>4</a:t>
            </a:fld>
            <a:endParaRPr lang="ja-JP" altLang="en-US" dirty="0"/>
          </a:p>
        </p:txBody>
      </p:sp>
      <p:cxnSp>
        <p:nvCxnSpPr>
          <p:cNvPr id="6" name="直線コネクタ 5"/>
          <p:cNvCxnSpPr/>
          <p:nvPr/>
        </p:nvCxnSpPr>
        <p:spPr>
          <a:xfrm>
            <a:off x="1093545" y="1044519"/>
            <a:ext cx="0" cy="5696849"/>
          </a:xfrm>
          <a:prstGeom prst="line">
            <a:avLst/>
          </a:prstGeom>
          <a:ln w="28575"/>
        </p:spPr>
        <p:style>
          <a:lnRef idx="1">
            <a:schemeClr val="dk1"/>
          </a:lnRef>
          <a:fillRef idx="0">
            <a:schemeClr val="dk1"/>
          </a:fillRef>
          <a:effectRef idx="0">
            <a:schemeClr val="dk1"/>
          </a:effectRef>
          <a:fontRef idx="minor">
            <a:schemeClr val="tx1"/>
          </a:fontRef>
        </p:style>
      </p:cxnSp>
      <p:cxnSp>
        <p:nvCxnSpPr>
          <p:cNvPr id="7" name="直線コネクタ 6"/>
          <p:cNvCxnSpPr/>
          <p:nvPr/>
        </p:nvCxnSpPr>
        <p:spPr>
          <a:xfrm>
            <a:off x="4621937" y="1044519"/>
            <a:ext cx="0" cy="5696849"/>
          </a:xfrm>
          <a:prstGeom prst="line">
            <a:avLst/>
          </a:prstGeom>
          <a:ln w="28575"/>
        </p:spPr>
        <p:style>
          <a:lnRef idx="1">
            <a:schemeClr val="dk1"/>
          </a:lnRef>
          <a:fillRef idx="0">
            <a:schemeClr val="dk1"/>
          </a:fillRef>
          <a:effectRef idx="0">
            <a:schemeClr val="dk1"/>
          </a:effectRef>
          <a:fontRef idx="minor">
            <a:schemeClr val="tx1"/>
          </a:fontRef>
        </p:style>
      </p:cxnSp>
      <p:cxnSp>
        <p:nvCxnSpPr>
          <p:cNvPr id="9" name="直線矢印コネクタ 8"/>
          <p:cNvCxnSpPr/>
          <p:nvPr/>
        </p:nvCxnSpPr>
        <p:spPr>
          <a:xfrm>
            <a:off x="1146048" y="2060848"/>
            <a:ext cx="3456384" cy="0"/>
          </a:xfrm>
          <a:prstGeom prst="straightConnector1">
            <a:avLst/>
          </a:prstGeom>
          <a:ln w="28575">
            <a:solidFill>
              <a:schemeClr val="tx2">
                <a:lumMod val="40000"/>
                <a:lumOff val="60000"/>
              </a:schemeClr>
            </a:solidFill>
            <a:tailEnd type="arrow"/>
          </a:ln>
        </p:spPr>
        <p:style>
          <a:lnRef idx="1">
            <a:schemeClr val="accent1"/>
          </a:lnRef>
          <a:fillRef idx="0">
            <a:schemeClr val="accent1"/>
          </a:fillRef>
          <a:effectRef idx="0">
            <a:schemeClr val="accent1"/>
          </a:effectRef>
          <a:fontRef idx="minor">
            <a:schemeClr val="tx1"/>
          </a:fontRef>
        </p:style>
      </p:cxnSp>
      <p:sp>
        <p:nvSpPr>
          <p:cNvPr id="11" name="テキスト ボックス 10"/>
          <p:cNvSpPr txBox="1"/>
          <p:nvPr/>
        </p:nvSpPr>
        <p:spPr>
          <a:xfrm>
            <a:off x="1946743" y="1783849"/>
            <a:ext cx="1854995" cy="276999"/>
          </a:xfrm>
          <a:prstGeom prst="rect">
            <a:avLst/>
          </a:prstGeom>
          <a:noFill/>
        </p:spPr>
        <p:txBody>
          <a:bodyPr wrap="none" rtlCol="0">
            <a:spAutoFit/>
          </a:bodyPr>
          <a:lstStyle/>
          <a:p>
            <a:pPr algn="ctr"/>
            <a:r>
              <a:rPr kumimoji="1" lang="en-US" altLang="ja-JP" sz="1200" dirty="0" smtClean="0"/>
              <a:t>RRC connection request</a:t>
            </a:r>
            <a:endParaRPr kumimoji="1" lang="ja-JP" altLang="en-US" sz="1200" dirty="0"/>
          </a:p>
        </p:txBody>
      </p:sp>
      <p:cxnSp>
        <p:nvCxnSpPr>
          <p:cNvPr id="12" name="直線矢印コネクタ 11"/>
          <p:cNvCxnSpPr/>
          <p:nvPr/>
        </p:nvCxnSpPr>
        <p:spPr>
          <a:xfrm flipH="1">
            <a:off x="1124803" y="2348880"/>
            <a:ext cx="3498874" cy="0"/>
          </a:xfrm>
          <a:prstGeom prst="straightConnector1">
            <a:avLst/>
          </a:prstGeom>
          <a:ln w="28575">
            <a:solidFill>
              <a:schemeClr val="tx2">
                <a:lumMod val="40000"/>
                <a:lumOff val="60000"/>
              </a:schemeClr>
            </a:solidFill>
            <a:tailEnd type="arrow"/>
          </a:ln>
        </p:spPr>
        <p:style>
          <a:lnRef idx="1">
            <a:schemeClr val="accent1"/>
          </a:lnRef>
          <a:fillRef idx="0">
            <a:schemeClr val="accent1"/>
          </a:fillRef>
          <a:effectRef idx="0">
            <a:schemeClr val="accent1"/>
          </a:effectRef>
          <a:fontRef idx="minor">
            <a:schemeClr val="tx1"/>
          </a:fontRef>
        </p:style>
      </p:cxnSp>
      <p:sp>
        <p:nvSpPr>
          <p:cNvPr id="16" name="テキスト ボックス 15"/>
          <p:cNvSpPr txBox="1"/>
          <p:nvPr/>
        </p:nvSpPr>
        <p:spPr>
          <a:xfrm>
            <a:off x="2014870" y="2071881"/>
            <a:ext cx="1718740" cy="276999"/>
          </a:xfrm>
          <a:prstGeom prst="rect">
            <a:avLst/>
          </a:prstGeom>
          <a:noFill/>
        </p:spPr>
        <p:txBody>
          <a:bodyPr wrap="none" rtlCol="0">
            <a:spAutoFit/>
          </a:bodyPr>
          <a:lstStyle/>
          <a:p>
            <a:pPr algn="ctr"/>
            <a:r>
              <a:rPr kumimoji="1" lang="en-US" altLang="ja-JP" sz="1200" dirty="0" smtClean="0"/>
              <a:t>RRC connection setup</a:t>
            </a:r>
            <a:endParaRPr kumimoji="1" lang="ja-JP" altLang="en-US" sz="1200" dirty="0"/>
          </a:p>
        </p:txBody>
      </p:sp>
      <p:cxnSp>
        <p:nvCxnSpPr>
          <p:cNvPr id="17" name="直線矢印コネクタ 16"/>
          <p:cNvCxnSpPr/>
          <p:nvPr/>
        </p:nvCxnSpPr>
        <p:spPr>
          <a:xfrm>
            <a:off x="1146048" y="2636912"/>
            <a:ext cx="3456384" cy="0"/>
          </a:xfrm>
          <a:prstGeom prst="straightConnector1">
            <a:avLst/>
          </a:prstGeom>
          <a:ln w="28575">
            <a:solidFill>
              <a:schemeClr val="tx2">
                <a:lumMod val="40000"/>
                <a:lumOff val="60000"/>
              </a:schemeClr>
            </a:solidFill>
            <a:tailEnd type="arrow"/>
          </a:ln>
        </p:spPr>
        <p:style>
          <a:lnRef idx="1">
            <a:schemeClr val="accent1"/>
          </a:lnRef>
          <a:fillRef idx="0">
            <a:schemeClr val="accent1"/>
          </a:fillRef>
          <a:effectRef idx="0">
            <a:schemeClr val="accent1"/>
          </a:effectRef>
          <a:fontRef idx="minor">
            <a:schemeClr val="tx1"/>
          </a:fontRef>
        </p:style>
      </p:cxnSp>
      <p:sp>
        <p:nvSpPr>
          <p:cNvPr id="18" name="テキスト ボックス 17"/>
          <p:cNvSpPr txBox="1"/>
          <p:nvPr/>
        </p:nvSpPr>
        <p:spPr>
          <a:xfrm>
            <a:off x="1682247" y="2359913"/>
            <a:ext cx="2383986" cy="276999"/>
          </a:xfrm>
          <a:prstGeom prst="rect">
            <a:avLst/>
          </a:prstGeom>
          <a:noFill/>
        </p:spPr>
        <p:txBody>
          <a:bodyPr wrap="none" rtlCol="0">
            <a:spAutoFit/>
          </a:bodyPr>
          <a:lstStyle/>
          <a:p>
            <a:pPr algn="ctr"/>
            <a:r>
              <a:rPr kumimoji="1" lang="en-US" altLang="ja-JP" sz="1200" dirty="0" smtClean="0"/>
              <a:t>RRC connection setup complete</a:t>
            </a:r>
            <a:endParaRPr kumimoji="1" lang="ja-JP" altLang="en-US" sz="1200" dirty="0"/>
          </a:p>
        </p:txBody>
      </p:sp>
      <p:cxnSp>
        <p:nvCxnSpPr>
          <p:cNvPr id="19" name="直線矢印コネクタ 18"/>
          <p:cNvCxnSpPr/>
          <p:nvPr/>
        </p:nvCxnSpPr>
        <p:spPr>
          <a:xfrm>
            <a:off x="1110795" y="3996037"/>
            <a:ext cx="2874853" cy="0"/>
          </a:xfrm>
          <a:prstGeom prst="straightConnector1">
            <a:avLst/>
          </a:prstGeom>
          <a:ln w="28575">
            <a:solidFill>
              <a:schemeClr val="accent2">
                <a:lumMod val="40000"/>
                <a:lumOff val="60000"/>
              </a:schemeClr>
            </a:solidFill>
            <a:tailEnd type="arrow"/>
          </a:ln>
        </p:spPr>
        <p:style>
          <a:lnRef idx="1">
            <a:schemeClr val="accent2"/>
          </a:lnRef>
          <a:fillRef idx="0">
            <a:schemeClr val="accent2"/>
          </a:fillRef>
          <a:effectRef idx="0">
            <a:schemeClr val="accent2"/>
          </a:effectRef>
          <a:fontRef idx="minor">
            <a:schemeClr val="tx1"/>
          </a:fontRef>
        </p:style>
      </p:cxnSp>
      <p:sp>
        <p:nvSpPr>
          <p:cNvPr id="20" name="テキスト ボックス 19"/>
          <p:cNvSpPr txBox="1"/>
          <p:nvPr/>
        </p:nvSpPr>
        <p:spPr>
          <a:xfrm>
            <a:off x="1357255" y="3682435"/>
            <a:ext cx="2858026" cy="276999"/>
          </a:xfrm>
          <a:prstGeom prst="rect">
            <a:avLst/>
          </a:prstGeom>
          <a:noFill/>
        </p:spPr>
        <p:txBody>
          <a:bodyPr wrap="none" rtlCol="0">
            <a:spAutoFit/>
          </a:bodyPr>
          <a:lstStyle/>
          <a:p>
            <a:pPr algn="ctr"/>
            <a:r>
              <a:rPr kumimoji="1" lang="en-US" altLang="ja-JP" sz="1200" dirty="0" smtClean="0"/>
              <a:t>PDN connectivity request(for IMS APN)</a:t>
            </a:r>
            <a:endParaRPr kumimoji="1" lang="ja-JP" altLang="en-US" sz="1200" dirty="0"/>
          </a:p>
        </p:txBody>
      </p:sp>
      <p:cxnSp>
        <p:nvCxnSpPr>
          <p:cNvPr id="21" name="直線矢印コネクタ 20"/>
          <p:cNvCxnSpPr/>
          <p:nvPr/>
        </p:nvCxnSpPr>
        <p:spPr>
          <a:xfrm flipH="1">
            <a:off x="1092931" y="3730071"/>
            <a:ext cx="3495494" cy="563025"/>
          </a:xfrm>
          <a:prstGeom prst="straightConnector1">
            <a:avLst/>
          </a:prstGeom>
          <a:ln w="28575">
            <a:solidFill>
              <a:schemeClr val="tx2">
                <a:lumMod val="40000"/>
                <a:lumOff val="60000"/>
              </a:schemeClr>
            </a:solidFill>
            <a:tailEnd type="arrow"/>
          </a:ln>
        </p:spPr>
        <p:style>
          <a:lnRef idx="1">
            <a:schemeClr val="accent1"/>
          </a:lnRef>
          <a:fillRef idx="0">
            <a:schemeClr val="accent1"/>
          </a:fillRef>
          <a:effectRef idx="0">
            <a:schemeClr val="accent1"/>
          </a:effectRef>
          <a:fontRef idx="minor">
            <a:schemeClr val="tx1"/>
          </a:fontRef>
        </p:style>
      </p:cxnSp>
      <p:sp>
        <p:nvSpPr>
          <p:cNvPr id="22" name="テキスト ボックス 21"/>
          <p:cNvSpPr txBox="1"/>
          <p:nvPr/>
        </p:nvSpPr>
        <p:spPr>
          <a:xfrm>
            <a:off x="2101657" y="4149080"/>
            <a:ext cx="1845377" cy="276999"/>
          </a:xfrm>
          <a:prstGeom prst="rect">
            <a:avLst/>
          </a:prstGeom>
          <a:noFill/>
        </p:spPr>
        <p:txBody>
          <a:bodyPr wrap="none" rtlCol="0">
            <a:spAutoFit/>
          </a:bodyPr>
          <a:lstStyle/>
          <a:p>
            <a:pPr algn="ctr"/>
            <a:r>
              <a:rPr kumimoji="1" lang="en-US" altLang="ja-JP" sz="1200" dirty="0" smtClean="0"/>
              <a:t>RRC connection release</a:t>
            </a:r>
            <a:endParaRPr kumimoji="1" lang="ja-JP" altLang="en-US" sz="1200" dirty="0"/>
          </a:p>
        </p:txBody>
      </p:sp>
      <p:cxnSp>
        <p:nvCxnSpPr>
          <p:cNvPr id="25" name="直線矢印コネクタ 24"/>
          <p:cNvCxnSpPr/>
          <p:nvPr/>
        </p:nvCxnSpPr>
        <p:spPr>
          <a:xfrm>
            <a:off x="1110795" y="5949280"/>
            <a:ext cx="3456384" cy="0"/>
          </a:xfrm>
          <a:prstGeom prst="straightConnector1">
            <a:avLst/>
          </a:prstGeom>
          <a:ln w="28575">
            <a:solidFill>
              <a:schemeClr val="accent2">
                <a:lumMod val="40000"/>
                <a:lumOff val="60000"/>
              </a:schemeClr>
            </a:solidFill>
            <a:tailEnd type="arrow"/>
          </a:ln>
        </p:spPr>
        <p:style>
          <a:lnRef idx="1">
            <a:schemeClr val="accent2"/>
          </a:lnRef>
          <a:fillRef idx="0">
            <a:schemeClr val="accent2"/>
          </a:fillRef>
          <a:effectRef idx="0">
            <a:schemeClr val="accent2"/>
          </a:effectRef>
          <a:fontRef idx="minor">
            <a:schemeClr val="tx1"/>
          </a:fontRef>
        </p:style>
      </p:cxnSp>
      <p:sp>
        <p:nvSpPr>
          <p:cNvPr id="26" name="テキスト ボックス 25"/>
          <p:cNvSpPr txBox="1"/>
          <p:nvPr/>
        </p:nvSpPr>
        <p:spPr>
          <a:xfrm>
            <a:off x="1409973" y="5661248"/>
            <a:ext cx="2858026" cy="276999"/>
          </a:xfrm>
          <a:prstGeom prst="rect">
            <a:avLst/>
          </a:prstGeom>
          <a:noFill/>
        </p:spPr>
        <p:txBody>
          <a:bodyPr wrap="none" rtlCol="0">
            <a:spAutoFit/>
          </a:bodyPr>
          <a:lstStyle/>
          <a:p>
            <a:pPr algn="ctr"/>
            <a:r>
              <a:rPr kumimoji="1" lang="en-US" altLang="ja-JP" sz="1200" dirty="0" smtClean="0"/>
              <a:t>PDN connectivity </a:t>
            </a:r>
            <a:r>
              <a:rPr lang="en-US" altLang="ja-JP" sz="1200" dirty="0"/>
              <a:t>request(for </a:t>
            </a:r>
            <a:r>
              <a:rPr lang="en-US" altLang="ja-JP" sz="1200" dirty="0" smtClean="0"/>
              <a:t>IMS </a:t>
            </a:r>
            <a:r>
              <a:rPr lang="en-US" altLang="ja-JP" sz="1200" dirty="0"/>
              <a:t>APN</a:t>
            </a:r>
            <a:r>
              <a:rPr lang="en-US" altLang="ja-JP" sz="1200" dirty="0" smtClean="0"/>
              <a:t>)</a:t>
            </a:r>
            <a:endParaRPr lang="ja-JP" altLang="en-US" sz="1200" dirty="0"/>
          </a:p>
        </p:txBody>
      </p:sp>
      <p:cxnSp>
        <p:nvCxnSpPr>
          <p:cNvPr id="27" name="直線矢印コネクタ 26"/>
          <p:cNvCxnSpPr/>
          <p:nvPr/>
        </p:nvCxnSpPr>
        <p:spPr>
          <a:xfrm flipH="1">
            <a:off x="1089550" y="6237312"/>
            <a:ext cx="3498874" cy="0"/>
          </a:xfrm>
          <a:prstGeom prst="straightConnector1">
            <a:avLst/>
          </a:prstGeom>
          <a:ln w="28575">
            <a:solidFill>
              <a:schemeClr val="accent2">
                <a:lumMod val="40000"/>
                <a:lumOff val="60000"/>
              </a:schemeClr>
            </a:solidFill>
            <a:tailEnd type="arrow"/>
          </a:ln>
        </p:spPr>
        <p:style>
          <a:lnRef idx="1">
            <a:schemeClr val="accent2"/>
          </a:lnRef>
          <a:fillRef idx="0">
            <a:schemeClr val="accent2"/>
          </a:fillRef>
          <a:effectRef idx="0">
            <a:schemeClr val="accent2"/>
          </a:effectRef>
          <a:fontRef idx="minor">
            <a:schemeClr val="tx1"/>
          </a:fontRef>
        </p:style>
      </p:cxnSp>
      <p:sp>
        <p:nvSpPr>
          <p:cNvPr id="30" name="テキスト ボックス 29"/>
          <p:cNvSpPr txBox="1"/>
          <p:nvPr/>
        </p:nvSpPr>
        <p:spPr>
          <a:xfrm>
            <a:off x="1256663" y="5960313"/>
            <a:ext cx="3164649" cy="276999"/>
          </a:xfrm>
          <a:prstGeom prst="rect">
            <a:avLst/>
          </a:prstGeom>
          <a:noFill/>
        </p:spPr>
        <p:txBody>
          <a:bodyPr wrap="none" rtlCol="0">
            <a:spAutoFit/>
          </a:bodyPr>
          <a:lstStyle/>
          <a:p>
            <a:pPr algn="ctr"/>
            <a:r>
              <a:rPr kumimoji="1" lang="en-US" altLang="ja-JP" sz="1200" dirty="0" smtClean="0"/>
              <a:t>Activate default EPS bearer context request</a:t>
            </a:r>
            <a:endParaRPr kumimoji="1" lang="ja-JP" altLang="en-US" sz="1200" dirty="0"/>
          </a:p>
        </p:txBody>
      </p:sp>
      <p:cxnSp>
        <p:nvCxnSpPr>
          <p:cNvPr id="31" name="直線矢印コネクタ 30"/>
          <p:cNvCxnSpPr/>
          <p:nvPr/>
        </p:nvCxnSpPr>
        <p:spPr>
          <a:xfrm>
            <a:off x="1110795" y="6525344"/>
            <a:ext cx="3456384" cy="0"/>
          </a:xfrm>
          <a:prstGeom prst="straightConnector1">
            <a:avLst/>
          </a:prstGeom>
          <a:ln w="28575">
            <a:solidFill>
              <a:schemeClr val="accent2">
                <a:lumMod val="40000"/>
                <a:lumOff val="60000"/>
              </a:schemeClr>
            </a:solidFill>
            <a:tailEnd type="arrow"/>
          </a:ln>
        </p:spPr>
        <p:style>
          <a:lnRef idx="1">
            <a:schemeClr val="accent2"/>
          </a:lnRef>
          <a:fillRef idx="0">
            <a:schemeClr val="accent2"/>
          </a:fillRef>
          <a:effectRef idx="0">
            <a:schemeClr val="accent2"/>
          </a:effectRef>
          <a:fontRef idx="minor">
            <a:schemeClr val="tx1"/>
          </a:fontRef>
        </p:style>
      </p:cxnSp>
      <p:sp>
        <p:nvSpPr>
          <p:cNvPr id="33" name="テキスト ボックス 32"/>
          <p:cNvSpPr txBox="1"/>
          <p:nvPr/>
        </p:nvSpPr>
        <p:spPr>
          <a:xfrm>
            <a:off x="1265480" y="6261285"/>
            <a:ext cx="3147015" cy="276999"/>
          </a:xfrm>
          <a:prstGeom prst="rect">
            <a:avLst/>
          </a:prstGeom>
          <a:noFill/>
        </p:spPr>
        <p:txBody>
          <a:bodyPr wrap="none" rtlCol="0">
            <a:spAutoFit/>
          </a:bodyPr>
          <a:lstStyle/>
          <a:p>
            <a:pPr algn="ctr"/>
            <a:r>
              <a:rPr kumimoji="1" lang="en-US" altLang="ja-JP" sz="1200" dirty="0" smtClean="0"/>
              <a:t>Activate default EPS bearer context accept</a:t>
            </a:r>
            <a:endParaRPr kumimoji="1" lang="ja-JP" altLang="en-US" sz="1200" dirty="0"/>
          </a:p>
        </p:txBody>
      </p:sp>
      <p:cxnSp>
        <p:nvCxnSpPr>
          <p:cNvPr id="42" name="直線矢印コネクタ 41"/>
          <p:cNvCxnSpPr/>
          <p:nvPr/>
        </p:nvCxnSpPr>
        <p:spPr>
          <a:xfrm>
            <a:off x="1110795" y="5002143"/>
            <a:ext cx="3456384" cy="0"/>
          </a:xfrm>
          <a:prstGeom prst="straightConnector1">
            <a:avLst/>
          </a:prstGeom>
          <a:ln w="28575">
            <a:solidFill>
              <a:schemeClr val="tx2">
                <a:lumMod val="40000"/>
                <a:lumOff val="60000"/>
              </a:schemeClr>
            </a:solidFill>
            <a:tailEnd type="arrow"/>
          </a:ln>
        </p:spPr>
        <p:style>
          <a:lnRef idx="1">
            <a:schemeClr val="accent1"/>
          </a:lnRef>
          <a:fillRef idx="0">
            <a:schemeClr val="accent1"/>
          </a:fillRef>
          <a:effectRef idx="0">
            <a:schemeClr val="accent1"/>
          </a:effectRef>
          <a:fontRef idx="minor">
            <a:schemeClr val="tx1"/>
          </a:fontRef>
        </p:style>
      </p:cxnSp>
      <p:sp>
        <p:nvSpPr>
          <p:cNvPr id="43" name="テキスト ボックス 42"/>
          <p:cNvSpPr txBox="1"/>
          <p:nvPr/>
        </p:nvSpPr>
        <p:spPr>
          <a:xfrm>
            <a:off x="1911490" y="4736177"/>
            <a:ext cx="1854995" cy="276999"/>
          </a:xfrm>
          <a:prstGeom prst="rect">
            <a:avLst/>
          </a:prstGeom>
          <a:noFill/>
        </p:spPr>
        <p:txBody>
          <a:bodyPr wrap="none" rtlCol="0">
            <a:spAutoFit/>
          </a:bodyPr>
          <a:lstStyle/>
          <a:p>
            <a:pPr algn="ctr"/>
            <a:r>
              <a:rPr kumimoji="1" lang="en-US" altLang="ja-JP" sz="1200" dirty="0" smtClean="0"/>
              <a:t>RRC connection request</a:t>
            </a:r>
            <a:endParaRPr kumimoji="1" lang="ja-JP" altLang="en-US" sz="1200" dirty="0"/>
          </a:p>
        </p:txBody>
      </p:sp>
      <p:cxnSp>
        <p:nvCxnSpPr>
          <p:cNvPr id="44" name="直線矢印コネクタ 43"/>
          <p:cNvCxnSpPr/>
          <p:nvPr/>
        </p:nvCxnSpPr>
        <p:spPr>
          <a:xfrm flipH="1">
            <a:off x="1089550" y="5290175"/>
            <a:ext cx="3498874" cy="0"/>
          </a:xfrm>
          <a:prstGeom prst="straightConnector1">
            <a:avLst/>
          </a:prstGeom>
          <a:ln w="28575">
            <a:solidFill>
              <a:schemeClr val="tx2">
                <a:lumMod val="40000"/>
                <a:lumOff val="60000"/>
              </a:schemeClr>
            </a:solidFill>
            <a:tailEnd type="arrow"/>
          </a:ln>
        </p:spPr>
        <p:style>
          <a:lnRef idx="1">
            <a:schemeClr val="accent1"/>
          </a:lnRef>
          <a:fillRef idx="0">
            <a:schemeClr val="accent1"/>
          </a:fillRef>
          <a:effectRef idx="0">
            <a:schemeClr val="accent1"/>
          </a:effectRef>
          <a:fontRef idx="minor">
            <a:schemeClr val="tx1"/>
          </a:fontRef>
        </p:style>
      </p:cxnSp>
      <p:sp>
        <p:nvSpPr>
          <p:cNvPr id="45" name="テキスト ボックス 44"/>
          <p:cNvSpPr txBox="1"/>
          <p:nvPr/>
        </p:nvSpPr>
        <p:spPr>
          <a:xfrm>
            <a:off x="1979617" y="5013176"/>
            <a:ext cx="1718740" cy="276999"/>
          </a:xfrm>
          <a:prstGeom prst="rect">
            <a:avLst/>
          </a:prstGeom>
          <a:noFill/>
        </p:spPr>
        <p:txBody>
          <a:bodyPr wrap="none" rtlCol="0">
            <a:spAutoFit/>
          </a:bodyPr>
          <a:lstStyle/>
          <a:p>
            <a:pPr algn="ctr"/>
            <a:r>
              <a:rPr kumimoji="1" lang="en-US" altLang="ja-JP" sz="1200" dirty="0" smtClean="0"/>
              <a:t>RRC connection setup</a:t>
            </a:r>
            <a:endParaRPr kumimoji="1" lang="ja-JP" altLang="en-US" sz="1200" dirty="0"/>
          </a:p>
        </p:txBody>
      </p:sp>
      <p:cxnSp>
        <p:nvCxnSpPr>
          <p:cNvPr id="46" name="直線矢印コネクタ 45"/>
          <p:cNvCxnSpPr/>
          <p:nvPr/>
        </p:nvCxnSpPr>
        <p:spPr>
          <a:xfrm>
            <a:off x="1110795" y="5578207"/>
            <a:ext cx="3456384" cy="0"/>
          </a:xfrm>
          <a:prstGeom prst="straightConnector1">
            <a:avLst/>
          </a:prstGeom>
          <a:ln w="28575">
            <a:solidFill>
              <a:schemeClr val="tx2">
                <a:lumMod val="40000"/>
                <a:lumOff val="60000"/>
              </a:schemeClr>
            </a:solidFill>
            <a:tailEnd type="arrow"/>
          </a:ln>
        </p:spPr>
        <p:style>
          <a:lnRef idx="1">
            <a:schemeClr val="accent1"/>
          </a:lnRef>
          <a:fillRef idx="0">
            <a:schemeClr val="accent1"/>
          </a:fillRef>
          <a:effectRef idx="0">
            <a:schemeClr val="accent1"/>
          </a:effectRef>
          <a:fontRef idx="minor">
            <a:schemeClr val="tx1"/>
          </a:fontRef>
        </p:style>
      </p:cxnSp>
      <p:sp>
        <p:nvSpPr>
          <p:cNvPr id="47" name="テキスト ボックス 46"/>
          <p:cNvSpPr txBox="1"/>
          <p:nvPr/>
        </p:nvSpPr>
        <p:spPr>
          <a:xfrm>
            <a:off x="1646994" y="5301208"/>
            <a:ext cx="2383986" cy="276999"/>
          </a:xfrm>
          <a:prstGeom prst="rect">
            <a:avLst/>
          </a:prstGeom>
          <a:noFill/>
        </p:spPr>
        <p:txBody>
          <a:bodyPr wrap="none" rtlCol="0">
            <a:spAutoFit/>
          </a:bodyPr>
          <a:lstStyle/>
          <a:p>
            <a:pPr algn="ctr"/>
            <a:r>
              <a:rPr kumimoji="1" lang="en-US" altLang="ja-JP" sz="1200" dirty="0" smtClean="0"/>
              <a:t>RRC connection setup complete</a:t>
            </a:r>
            <a:endParaRPr kumimoji="1" lang="ja-JP" altLang="en-US" sz="1200" dirty="0"/>
          </a:p>
        </p:txBody>
      </p:sp>
      <p:cxnSp>
        <p:nvCxnSpPr>
          <p:cNvPr id="48" name="直線矢印コネクタ 47"/>
          <p:cNvCxnSpPr/>
          <p:nvPr/>
        </p:nvCxnSpPr>
        <p:spPr>
          <a:xfrm>
            <a:off x="1110795" y="2924944"/>
            <a:ext cx="3456384" cy="0"/>
          </a:xfrm>
          <a:prstGeom prst="straightConnector1">
            <a:avLst/>
          </a:prstGeom>
          <a:ln w="28575">
            <a:solidFill>
              <a:schemeClr val="accent2">
                <a:lumMod val="40000"/>
                <a:lumOff val="60000"/>
              </a:schemeClr>
            </a:solidFill>
            <a:tailEnd type="arrow"/>
          </a:ln>
        </p:spPr>
        <p:style>
          <a:lnRef idx="1">
            <a:schemeClr val="accent2"/>
          </a:lnRef>
          <a:fillRef idx="0">
            <a:schemeClr val="accent2"/>
          </a:fillRef>
          <a:effectRef idx="0">
            <a:schemeClr val="accent2"/>
          </a:effectRef>
          <a:fontRef idx="minor">
            <a:schemeClr val="tx1"/>
          </a:fontRef>
        </p:style>
      </p:cxnSp>
      <p:sp>
        <p:nvSpPr>
          <p:cNvPr id="49" name="テキスト ボックス 48"/>
          <p:cNvSpPr txBox="1"/>
          <p:nvPr/>
        </p:nvSpPr>
        <p:spPr>
          <a:xfrm>
            <a:off x="1205242" y="2636912"/>
            <a:ext cx="3267498" cy="276999"/>
          </a:xfrm>
          <a:prstGeom prst="rect">
            <a:avLst/>
          </a:prstGeom>
          <a:noFill/>
        </p:spPr>
        <p:txBody>
          <a:bodyPr wrap="none" rtlCol="0">
            <a:spAutoFit/>
          </a:bodyPr>
          <a:lstStyle/>
          <a:p>
            <a:pPr algn="ctr"/>
            <a:r>
              <a:rPr kumimoji="1" lang="en-US" altLang="ja-JP" sz="1200" dirty="0" smtClean="0"/>
              <a:t>Tracking area update request(</a:t>
            </a:r>
            <a:r>
              <a:rPr kumimoji="1" lang="en-US" altLang="ja-JP" sz="1200" dirty="0" smtClean="0">
                <a:solidFill>
                  <a:srgbClr val="FF0000"/>
                </a:solidFill>
              </a:rPr>
              <a:t>w/o Active flag</a:t>
            </a:r>
            <a:r>
              <a:rPr kumimoji="1" lang="en-US" altLang="ja-JP" sz="1200" dirty="0" smtClean="0"/>
              <a:t>)</a:t>
            </a:r>
            <a:endParaRPr kumimoji="1" lang="ja-JP" altLang="en-US" sz="1200" dirty="0"/>
          </a:p>
        </p:txBody>
      </p:sp>
      <p:cxnSp>
        <p:nvCxnSpPr>
          <p:cNvPr id="50" name="直線矢印コネクタ 49"/>
          <p:cNvCxnSpPr/>
          <p:nvPr/>
        </p:nvCxnSpPr>
        <p:spPr>
          <a:xfrm flipH="1">
            <a:off x="1089550" y="3212976"/>
            <a:ext cx="3498874" cy="0"/>
          </a:xfrm>
          <a:prstGeom prst="straightConnector1">
            <a:avLst/>
          </a:prstGeom>
          <a:ln w="28575">
            <a:solidFill>
              <a:schemeClr val="accent2">
                <a:lumMod val="40000"/>
                <a:lumOff val="60000"/>
              </a:schemeClr>
            </a:solidFill>
            <a:tailEnd type="arrow"/>
          </a:ln>
        </p:spPr>
        <p:style>
          <a:lnRef idx="1">
            <a:schemeClr val="accent2"/>
          </a:lnRef>
          <a:fillRef idx="0">
            <a:schemeClr val="accent2"/>
          </a:fillRef>
          <a:effectRef idx="0">
            <a:schemeClr val="accent2"/>
          </a:effectRef>
          <a:fontRef idx="minor">
            <a:schemeClr val="tx1"/>
          </a:fontRef>
        </p:style>
      </p:cxnSp>
      <p:sp>
        <p:nvSpPr>
          <p:cNvPr id="51" name="テキスト ボックス 50"/>
          <p:cNvSpPr txBox="1"/>
          <p:nvPr/>
        </p:nvSpPr>
        <p:spPr>
          <a:xfrm>
            <a:off x="1777286" y="2935977"/>
            <a:ext cx="2123402" cy="276999"/>
          </a:xfrm>
          <a:prstGeom prst="rect">
            <a:avLst/>
          </a:prstGeom>
          <a:noFill/>
        </p:spPr>
        <p:txBody>
          <a:bodyPr wrap="none" rtlCol="0">
            <a:spAutoFit/>
          </a:bodyPr>
          <a:lstStyle/>
          <a:p>
            <a:pPr algn="ctr"/>
            <a:r>
              <a:rPr kumimoji="1" lang="en-US" altLang="ja-JP" sz="1200" dirty="0" smtClean="0"/>
              <a:t>Tracking area update accept</a:t>
            </a:r>
            <a:endParaRPr kumimoji="1" lang="ja-JP" altLang="en-US" sz="1200" dirty="0"/>
          </a:p>
        </p:txBody>
      </p:sp>
      <p:sp>
        <p:nvSpPr>
          <p:cNvPr id="61" name="テキスト ボックス 60"/>
          <p:cNvSpPr txBox="1"/>
          <p:nvPr/>
        </p:nvSpPr>
        <p:spPr>
          <a:xfrm>
            <a:off x="858161" y="620688"/>
            <a:ext cx="505267" cy="369332"/>
          </a:xfrm>
          <a:prstGeom prst="rect">
            <a:avLst/>
          </a:prstGeom>
          <a:noFill/>
        </p:spPr>
        <p:txBody>
          <a:bodyPr wrap="none" rtlCol="0">
            <a:spAutoFit/>
          </a:bodyPr>
          <a:lstStyle/>
          <a:p>
            <a:r>
              <a:rPr kumimoji="1" lang="en-US" altLang="ja-JP" dirty="0" smtClean="0"/>
              <a:t>UE</a:t>
            </a:r>
            <a:endParaRPr kumimoji="1" lang="ja-JP" altLang="en-US" dirty="0"/>
          </a:p>
        </p:txBody>
      </p:sp>
      <p:sp>
        <p:nvSpPr>
          <p:cNvPr id="62" name="テキスト ボックス 61"/>
          <p:cNvSpPr txBox="1"/>
          <p:nvPr/>
        </p:nvSpPr>
        <p:spPr>
          <a:xfrm>
            <a:off x="4314545" y="653473"/>
            <a:ext cx="569387" cy="369332"/>
          </a:xfrm>
          <a:prstGeom prst="rect">
            <a:avLst/>
          </a:prstGeom>
          <a:noFill/>
        </p:spPr>
        <p:txBody>
          <a:bodyPr wrap="none" rtlCol="0">
            <a:spAutoFit/>
          </a:bodyPr>
          <a:lstStyle/>
          <a:p>
            <a:r>
              <a:rPr kumimoji="1" lang="en-US" altLang="ja-JP" dirty="0" smtClean="0"/>
              <a:t>NW</a:t>
            </a:r>
            <a:endParaRPr kumimoji="1" lang="ja-JP" altLang="en-US" dirty="0"/>
          </a:p>
        </p:txBody>
      </p:sp>
      <p:cxnSp>
        <p:nvCxnSpPr>
          <p:cNvPr id="75" name="直線矢印コネクタ 74"/>
          <p:cNvCxnSpPr/>
          <p:nvPr/>
        </p:nvCxnSpPr>
        <p:spPr>
          <a:xfrm>
            <a:off x="1110795" y="3501008"/>
            <a:ext cx="3456384" cy="0"/>
          </a:xfrm>
          <a:prstGeom prst="straightConnector1">
            <a:avLst/>
          </a:prstGeom>
          <a:ln w="28575">
            <a:solidFill>
              <a:schemeClr val="accent2">
                <a:lumMod val="40000"/>
                <a:lumOff val="60000"/>
              </a:schemeClr>
            </a:solidFill>
            <a:tailEnd type="arrow"/>
          </a:ln>
        </p:spPr>
        <p:style>
          <a:lnRef idx="1">
            <a:schemeClr val="accent2"/>
          </a:lnRef>
          <a:fillRef idx="0">
            <a:schemeClr val="accent2"/>
          </a:fillRef>
          <a:effectRef idx="0">
            <a:schemeClr val="accent2"/>
          </a:effectRef>
          <a:fontRef idx="minor">
            <a:schemeClr val="tx1"/>
          </a:fontRef>
        </p:style>
      </p:cxnSp>
      <p:sp>
        <p:nvSpPr>
          <p:cNvPr id="76" name="テキスト ボックス 75"/>
          <p:cNvSpPr txBox="1"/>
          <p:nvPr/>
        </p:nvSpPr>
        <p:spPr>
          <a:xfrm>
            <a:off x="1692327" y="3212976"/>
            <a:ext cx="2293321" cy="276999"/>
          </a:xfrm>
          <a:prstGeom prst="rect">
            <a:avLst/>
          </a:prstGeom>
          <a:noFill/>
        </p:spPr>
        <p:txBody>
          <a:bodyPr wrap="none" rtlCol="0">
            <a:spAutoFit/>
          </a:bodyPr>
          <a:lstStyle/>
          <a:p>
            <a:pPr algn="ctr"/>
            <a:r>
              <a:rPr kumimoji="1" lang="en-US" altLang="ja-JP" sz="1200" dirty="0" smtClean="0"/>
              <a:t>Tracking area update complete</a:t>
            </a:r>
            <a:endParaRPr kumimoji="1" lang="ja-JP" altLang="en-US" sz="1200" dirty="0"/>
          </a:p>
        </p:txBody>
      </p:sp>
      <p:sp>
        <p:nvSpPr>
          <p:cNvPr id="3" name="右中かっこ 2"/>
          <p:cNvSpPr/>
          <p:nvPr/>
        </p:nvSpPr>
        <p:spPr>
          <a:xfrm flipH="1">
            <a:off x="829209" y="4007070"/>
            <a:ext cx="242429" cy="950804"/>
          </a:xfrm>
          <a:prstGeom prst="rightBrace">
            <a:avLst>
              <a:gd name="adj1" fmla="val 33987"/>
              <a:gd name="adj2" fmla="val 48491"/>
            </a:avLst>
          </a:prstGeom>
          <a:ln w="1905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3" name="フローチャート : 結合子 22"/>
          <p:cNvSpPr/>
          <p:nvPr/>
        </p:nvSpPr>
        <p:spPr>
          <a:xfrm>
            <a:off x="951269" y="1601421"/>
            <a:ext cx="273878" cy="225982"/>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テキスト ボックス 58"/>
          <p:cNvSpPr txBox="1"/>
          <p:nvPr/>
        </p:nvSpPr>
        <p:spPr>
          <a:xfrm>
            <a:off x="1239301" y="1556792"/>
            <a:ext cx="3128292" cy="307777"/>
          </a:xfrm>
          <a:prstGeom prst="rect">
            <a:avLst/>
          </a:prstGeom>
          <a:noFill/>
        </p:spPr>
        <p:txBody>
          <a:bodyPr wrap="none" rtlCol="0">
            <a:spAutoFit/>
          </a:bodyPr>
          <a:lstStyle/>
          <a:p>
            <a:r>
              <a:rPr kumimoji="1" lang="en-US" altLang="ja-JP" sz="1400" dirty="0" smtClean="0"/>
              <a:t>Inter RAT Cell Reselection(3G</a:t>
            </a:r>
            <a:r>
              <a:rPr kumimoji="1" lang="en-US" altLang="ja-JP" sz="1400" dirty="0" smtClean="0">
                <a:sym typeface="Wingdings" panose="05000000000000000000" pitchFamily="2" charset="2"/>
              </a:rPr>
              <a:t>LTE</a:t>
            </a:r>
            <a:r>
              <a:rPr kumimoji="1" lang="en-US" altLang="ja-JP" sz="1400" dirty="0" smtClean="0"/>
              <a:t>)</a:t>
            </a:r>
            <a:endParaRPr kumimoji="1" lang="ja-JP" altLang="en-US" sz="1400" dirty="0"/>
          </a:p>
        </p:txBody>
      </p:sp>
      <p:sp>
        <p:nvSpPr>
          <p:cNvPr id="28" name="乗算記号 27"/>
          <p:cNvSpPr/>
          <p:nvPr/>
        </p:nvSpPr>
        <p:spPr>
          <a:xfrm>
            <a:off x="3985648" y="3820935"/>
            <a:ext cx="355079" cy="328145"/>
          </a:xfrm>
          <a:prstGeom prst="mathMultiply">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3" name="テキスト ボックス 62"/>
          <p:cNvSpPr txBox="1"/>
          <p:nvPr/>
        </p:nvSpPr>
        <p:spPr>
          <a:xfrm>
            <a:off x="35496" y="4221088"/>
            <a:ext cx="914033" cy="523220"/>
          </a:xfrm>
          <a:prstGeom prst="rect">
            <a:avLst/>
          </a:prstGeom>
          <a:noFill/>
        </p:spPr>
        <p:txBody>
          <a:bodyPr wrap="none" rtlCol="0">
            <a:spAutoFit/>
          </a:bodyPr>
          <a:lstStyle/>
          <a:p>
            <a:r>
              <a:rPr kumimoji="1" lang="en-US" altLang="ja-JP" sz="1400" dirty="0" smtClean="0"/>
              <a:t>8 sec</a:t>
            </a:r>
          </a:p>
          <a:p>
            <a:r>
              <a:rPr kumimoji="1" lang="en-US" altLang="ja-JP" sz="1400" dirty="0" smtClean="0"/>
              <a:t>(=T3482)</a:t>
            </a:r>
          </a:p>
        </p:txBody>
      </p:sp>
      <p:sp>
        <p:nvSpPr>
          <p:cNvPr id="64" name="フローチャート : 結合子 63"/>
          <p:cNvSpPr/>
          <p:nvPr/>
        </p:nvSpPr>
        <p:spPr>
          <a:xfrm>
            <a:off x="955992" y="1208267"/>
            <a:ext cx="273878" cy="225982"/>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テキスト ボックス 64"/>
          <p:cNvSpPr txBox="1"/>
          <p:nvPr/>
        </p:nvSpPr>
        <p:spPr>
          <a:xfrm>
            <a:off x="1230125" y="1052736"/>
            <a:ext cx="4327916" cy="523220"/>
          </a:xfrm>
          <a:prstGeom prst="rect">
            <a:avLst/>
          </a:prstGeom>
          <a:noFill/>
        </p:spPr>
        <p:txBody>
          <a:bodyPr wrap="none" rtlCol="0">
            <a:spAutoFit/>
          </a:bodyPr>
          <a:lstStyle/>
          <a:p>
            <a:r>
              <a:rPr kumimoji="1" lang="en-US" altLang="ja-JP" sz="1400" dirty="0" smtClean="0"/>
              <a:t>Camp on 3G cell</a:t>
            </a:r>
          </a:p>
          <a:p>
            <a:r>
              <a:rPr lang="en-US" altLang="ja-JP" sz="1400" dirty="0" smtClean="0"/>
              <a:t>(internet APN is activated, IMS APN is not activated)</a:t>
            </a:r>
            <a:endParaRPr kumimoji="1" lang="ja-JP" altLang="en-US" sz="1400" dirty="0"/>
          </a:p>
        </p:txBody>
      </p:sp>
      <p:sp>
        <p:nvSpPr>
          <p:cNvPr id="69" name="角丸四角形吹き出し 68"/>
          <p:cNvSpPr/>
          <p:nvPr/>
        </p:nvSpPr>
        <p:spPr>
          <a:xfrm>
            <a:off x="4961607" y="5250738"/>
            <a:ext cx="4124133" cy="1418622"/>
          </a:xfrm>
          <a:prstGeom prst="wedgeRoundRectCallout">
            <a:avLst>
              <a:gd name="adj1" fmla="val -58859"/>
              <a:gd name="adj2" fmla="val -144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kumimoji="1" lang="en-US" altLang="ja-JP" sz="1600" dirty="0" smtClean="0"/>
              <a:t>Until T3482 expires and the UE retransmits PDN Connectivity Request, the UE remains the state that IMS APN is not activated and SIP registered. This means that the UE cannot use </a:t>
            </a:r>
            <a:r>
              <a:rPr kumimoji="1" lang="en-US" altLang="ja-JP" sz="1600" dirty="0" err="1" smtClean="0"/>
              <a:t>VoLTE</a:t>
            </a:r>
            <a:r>
              <a:rPr kumimoji="1" lang="en-US" altLang="ja-JP" sz="1600" dirty="0" smtClean="0"/>
              <a:t> for a while(about 8 seconds)</a:t>
            </a:r>
            <a:r>
              <a:rPr lang="en-US" altLang="ja-JP" sz="1600" dirty="0" smtClean="0"/>
              <a:t>.</a:t>
            </a:r>
            <a:endParaRPr kumimoji="1" lang="en-US" altLang="ja-JP" sz="1600" dirty="0" smtClean="0"/>
          </a:p>
        </p:txBody>
      </p:sp>
      <p:sp>
        <p:nvSpPr>
          <p:cNvPr id="52" name="角丸四角形吹き出し 51"/>
          <p:cNvSpPr/>
          <p:nvPr/>
        </p:nvSpPr>
        <p:spPr>
          <a:xfrm>
            <a:off x="5558040" y="667345"/>
            <a:ext cx="3527701" cy="889447"/>
          </a:xfrm>
          <a:prstGeom prst="wedgeRoundRectCallout">
            <a:avLst>
              <a:gd name="adj1" fmla="val -96640"/>
              <a:gd name="adj2" fmla="val 29231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kumimoji="1" lang="en-US" altLang="ja-JP" sz="1600" dirty="0" smtClean="0"/>
              <a:t>After TAU procedure, the UE intends to send PDN Connectivity Request in order to activate IMS APN.</a:t>
            </a:r>
          </a:p>
        </p:txBody>
      </p:sp>
      <p:sp>
        <p:nvSpPr>
          <p:cNvPr id="53" name="角丸四角形吹き出し 52"/>
          <p:cNvSpPr/>
          <p:nvPr/>
        </p:nvSpPr>
        <p:spPr>
          <a:xfrm>
            <a:off x="4716016" y="3717032"/>
            <a:ext cx="4369726" cy="1157644"/>
          </a:xfrm>
          <a:prstGeom prst="wedgeRoundRectCallout">
            <a:avLst>
              <a:gd name="adj1" fmla="val -59428"/>
              <a:gd name="adj2" fmla="val -2902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altLang="ja-JP" sz="1600" dirty="0" smtClean="0"/>
              <a:t>Conflict between RRC Connection </a:t>
            </a:r>
            <a:r>
              <a:rPr lang="en-US" altLang="ja-JP" sz="1600" dirty="0"/>
              <a:t>R</a:t>
            </a:r>
            <a:r>
              <a:rPr lang="en-US" altLang="ja-JP" sz="1600" dirty="0" smtClean="0"/>
              <a:t>elease and PDN Connectivity Request occurs. As a result, PDN Connectivity Request for activating IMS APN does not succeed.</a:t>
            </a:r>
            <a:endParaRPr kumimoji="1" lang="en-US" altLang="ja-JP" sz="1600" dirty="0" smtClean="0"/>
          </a:p>
        </p:txBody>
      </p:sp>
      <p:sp>
        <p:nvSpPr>
          <p:cNvPr id="34" name="角丸四角形吹き出し 33"/>
          <p:cNvSpPr/>
          <p:nvPr/>
        </p:nvSpPr>
        <p:spPr>
          <a:xfrm>
            <a:off x="5646204" y="2586997"/>
            <a:ext cx="3439536" cy="974957"/>
          </a:xfrm>
          <a:prstGeom prst="wedgeRoundRectCallout">
            <a:avLst>
              <a:gd name="adj1" fmla="val -80024"/>
              <a:gd name="adj2" fmla="val 6304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kumimoji="1" lang="en-US" altLang="ja-JP" sz="1600" dirty="0" smtClean="0"/>
              <a:t>The network sends RRC Connection Release because TAU procedure ends and the UE did not set active flag.</a:t>
            </a:r>
            <a:endParaRPr lang="en-US" altLang="ja-JP" sz="1600" dirty="0" smtClean="0"/>
          </a:p>
        </p:txBody>
      </p:sp>
      <p:cxnSp>
        <p:nvCxnSpPr>
          <p:cNvPr id="54" name="直線コネクタ 53"/>
          <p:cNvCxnSpPr/>
          <p:nvPr/>
        </p:nvCxnSpPr>
        <p:spPr>
          <a:xfrm>
            <a:off x="683568" y="3212976"/>
            <a:ext cx="41065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直線矢印コネクタ 54"/>
          <p:cNvCxnSpPr/>
          <p:nvPr/>
        </p:nvCxnSpPr>
        <p:spPr>
          <a:xfrm>
            <a:off x="846944" y="3212976"/>
            <a:ext cx="0" cy="108287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6" name="テキスト ボックス 55"/>
          <p:cNvSpPr txBox="1"/>
          <p:nvPr/>
        </p:nvSpPr>
        <p:spPr>
          <a:xfrm>
            <a:off x="136369" y="3717032"/>
            <a:ext cx="691215" cy="307777"/>
          </a:xfrm>
          <a:prstGeom prst="rect">
            <a:avLst/>
          </a:prstGeom>
          <a:noFill/>
        </p:spPr>
        <p:txBody>
          <a:bodyPr wrap="none" rtlCol="0">
            <a:spAutoFit/>
          </a:bodyPr>
          <a:lstStyle/>
          <a:p>
            <a:r>
              <a:rPr kumimoji="1" lang="en-US" altLang="ja-JP" sz="1400" dirty="0" smtClean="0"/>
              <a:t>T3440</a:t>
            </a:r>
          </a:p>
        </p:txBody>
      </p:sp>
      <p:cxnSp>
        <p:nvCxnSpPr>
          <p:cNvPr id="57" name="直線コネクタ 56"/>
          <p:cNvCxnSpPr/>
          <p:nvPr/>
        </p:nvCxnSpPr>
        <p:spPr>
          <a:xfrm>
            <a:off x="704958" y="4293096"/>
            <a:ext cx="410658"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61596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Problem Statement (Case 2)</a:t>
            </a:r>
            <a:endParaRPr kumimoji="1" lang="ja-JP" altLang="en-US" dirty="0"/>
          </a:p>
        </p:txBody>
      </p:sp>
      <p:sp>
        <p:nvSpPr>
          <p:cNvPr id="4" name="スライド番号プレースホルダー 3"/>
          <p:cNvSpPr>
            <a:spLocks noGrp="1"/>
          </p:cNvSpPr>
          <p:nvPr>
            <p:ph type="sldNum" sz="quarter" idx="10"/>
          </p:nvPr>
        </p:nvSpPr>
        <p:spPr>
          <a:xfrm>
            <a:off x="6732240" y="6453336"/>
            <a:ext cx="2133600" cy="365125"/>
          </a:xfrm>
        </p:spPr>
        <p:txBody>
          <a:bodyPr/>
          <a:lstStyle/>
          <a:p>
            <a:pPr>
              <a:defRPr/>
            </a:pPr>
            <a:fld id="{E3AFD8C3-4F92-4C46-AF97-B6DF3AC8F3C5}" type="slidenum">
              <a:rPr lang="ja-JP" altLang="en-US" smtClean="0"/>
              <a:pPr>
                <a:defRPr/>
              </a:pPr>
              <a:t>5</a:t>
            </a:fld>
            <a:endParaRPr lang="ja-JP" altLang="en-US" dirty="0"/>
          </a:p>
        </p:txBody>
      </p:sp>
      <p:sp>
        <p:nvSpPr>
          <p:cNvPr id="52" name="コンテンツ プレースホルダー 2"/>
          <p:cNvSpPr>
            <a:spLocks noGrp="1"/>
          </p:cNvSpPr>
          <p:nvPr>
            <p:ph idx="1"/>
          </p:nvPr>
        </p:nvSpPr>
        <p:spPr>
          <a:xfrm>
            <a:off x="102781" y="764704"/>
            <a:ext cx="8789699" cy="5616624"/>
          </a:xfrm>
        </p:spPr>
        <p:txBody>
          <a:bodyPr/>
          <a:lstStyle/>
          <a:p>
            <a:r>
              <a:rPr lang="en-US" altLang="ja-JP" sz="2800" dirty="0" smtClean="0"/>
              <a:t>Case2</a:t>
            </a:r>
          </a:p>
          <a:p>
            <a:pPr lvl="1"/>
            <a:r>
              <a:rPr lang="en-US" altLang="ja-JP" sz="2400" dirty="0" smtClean="0"/>
              <a:t>IMS emergency call cannot be used for a while after TAU procedure.</a:t>
            </a:r>
            <a:endParaRPr lang="en-US" altLang="ja-JP" sz="2400" dirty="0"/>
          </a:p>
          <a:p>
            <a:pPr lvl="1"/>
            <a:r>
              <a:rPr lang="en-US" altLang="ja-JP" sz="2400" dirty="0" smtClean="0"/>
              <a:t>Condition</a:t>
            </a:r>
          </a:p>
          <a:p>
            <a:pPr lvl="2"/>
            <a:r>
              <a:rPr lang="en-US" altLang="ja-JP" sz="2400" dirty="0" smtClean="0"/>
              <a:t>The user initiates IMS emergency call during TAU procedure.</a:t>
            </a:r>
          </a:p>
          <a:p>
            <a:pPr lvl="2"/>
            <a:r>
              <a:rPr lang="en-US" altLang="ja-JP" sz="2400" dirty="0" smtClean="0"/>
              <a:t>CS RAT cannot be found.</a:t>
            </a:r>
          </a:p>
        </p:txBody>
      </p:sp>
    </p:spTree>
    <p:extLst>
      <p:ext uri="{BB962C8B-B14F-4D97-AF65-F5344CB8AC3E}">
        <p14:creationId xmlns:p14="http://schemas.microsoft.com/office/powerpoint/2010/main" val="18215933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Sequence for Case 2</a:t>
            </a:r>
            <a:endParaRPr kumimoji="1" lang="ja-JP" altLang="en-US" dirty="0"/>
          </a:p>
        </p:txBody>
      </p:sp>
      <p:sp>
        <p:nvSpPr>
          <p:cNvPr id="4" name="スライド番号プレースホルダー 3"/>
          <p:cNvSpPr>
            <a:spLocks noGrp="1"/>
          </p:cNvSpPr>
          <p:nvPr>
            <p:ph type="sldNum" sz="quarter" idx="10"/>
          </p:nvPr>
        </p:nvSpPr>
        <p:spPr>
          <a:xfrm>
            <a:off x="6732240" y="6453336"/>
            <a:ext cx="2133600" cy="365125"/>
          </a:xfrm>
        </p:spPr>
        <p:txBody>
          <a:bodyPr/>
          <a:lstStyle/>
          <a:p>
            <a:pPr>
              <a:defRPr/>
            </a:pPr>
            <a:fld id="{E3AFD8C3-4F92-4C46-AF97-B6DF3AC8F3C5}" type="slidenum">
              <a:rPr lang="ja-JP" altLang="en-US" smtClean="0"/>
              <a:pPr>
                <a:defRPr/>
              </a:pPr>
              <a:t>6</a:t>
            </a:fld>
            <a:endParaRPr lang="ja-JP" altLang="en-US" dirty="0"/>
          </a:p>
        </p:txBody>
      </p:sp>
      <p:sp>
        <p:nvSpPr>
          <p:cNvPr id="69" name="角丸四角形吹き出し 68"/>
          <p:cNvSpPr/>
          <p:nvPr/>
        </p:nvSpPr>
        <p:spPr>
          <a:xfrm>
            <a:off x="4958278" y="5013176"/>
            <a:ext cx="3885202" cy="1728192"/>
          </a:xfrm>
          <a:prstGeom prst="wedgeRoundRectCallout">
            <a:avLst>
              <a:gd name="adj1" fmla="val -58989"/>
              <a:gd name="adj2" fmla="val 496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kumimoji="1" lang="en-US" altLang="ja-JP" sz="1600" dirty="0" smtClean="0"/>
              <a:t>If the UE cannot find CS RAT, the UE cannot activate IMS emergency PDN until T3482 expires and the UE performs the retransmission. This means that the UE cannot initiate IMS emergency call for a while(about 8 seconds).</a:t>
            </a:r>
          </a:p>
        </p:txBody>
      </p:sp>
      <p:sp>
        <p:nvSpPr>
          <p:cNvPr id="52" name="角丸四角形吹き出し 51"/>
          <p:cNvSpPr/>
          <p:nvPr/>
        </p:nvSpPr>
        <p:spPr>
          <a:xfrm>
            <a:off x="5265782" y="832436"/>
            <a:ext cx="3266658" cy="713938"/>
          </a:xfrm>
          <a:prstGeom prst="wedgeRoundRectCallout">
            <a:avLst>
              <a:gd name="adj1" fmla="val -76567"/>
              <a:gd name="adj2" fmla="val 22167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kumimoji="1" lang="en-US" altLang="ja-JP" sz="1600" dirty="0" smtClean="0"/>
              <a:t>IMS emergency call is initiated before TAU procedure </a:t>
            </a:r>
            <a:r>
              <a:rPr lang="en-US" altLang="ja-JP" sz="1600" dirty="0" smtClean="0"/>
              <a:t>is completed</a:t>
            </a:r>
            <a:r>
              <a:rPr kumimoji="1" lang="en-US" altLang="ja-JP" sz="1600" dirty="0" smtClean="0"/>
              <a:t>.</a:t>
            </a:r>
          </a:p>
        </p:txBody>
      </p:sp>
      <p:sp>
        <p:nvSpPr>
          <p:cNvPr id="53" name="角丸四角形吹き出し 52"/>
          <p:cNvSpPr/>
          <p:nvPr/>
        </p:nvSpPr>
        <p:spPr>
          <a:xfrm>
            <a:off x="4716016" y="3717032"/>
            <a:ext cx="4369726" cy="1157644"/>
          </a:xfrm>
          <a:prstGeom prst="wedgeRoundRectCallout">
            <a:avLst>
              <a:gd name="adj1" fmla="val -59428"/>
              <a:gd name="adj2" fmla="val -2593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altLang="ja-JP" sz="1600" dirty="0" smtClean="0"/>
              <a:t>Conflict between RRC Connection </a:t>
            </a:r>
            <a:r>
              <a:rPr lang="en-US" altLang="ja-JP" sz="1600" dirty="0"/>
              <a:t>R</a:t>
            </a:r>
            <a:r>
              <a:rPr lang="en-US" altLang="ja-JP" sz="1600" dirty="0" smtClean="0"/>
              <a:t>elease and PDN Connectivity Request occurs. As a result, PDN Connectivity Request for activating </a:t>
            </a:r>
            <a:r>
              <a:rPr lang="en-US" altLang="ja-JP" sz="1600" dirty="0"/>
              <a:t>IMS emergency APN </a:t>
            </a:r>
            <a:r>
              <a:rPr lang="en-US" altLang="ja-JP" sz="1600" dirty="0" smtClean="0"/>
              <a:t>does not succeed.</a:t>
            </a:r>
            <a:endParaRPr kumimoji="1" lang="en-US" altLang="ja-JP" sz="1600" dirty="0" smtClean="0"/>
          </a:p>
        </p:txBody>
      </p:sp>
      <p:sp>
        <p:nvSpPr>
          <p:cNvPr id="34" name="角丸四角形吹き出し 33"/>
          <p:cNvSpPr/>
          <p:nvPr/>
        </p:nvSpPr>
        <p:spPr>
          <a:xfrm>
            <a:off x="5364088" y="2426404"/>
            <a:ext cx="3735559" cy="971571"/>
          </a:xfrm>
          <a:prstGeom prst="wedgeRoundRectCallout">
            <a:avLst>
              <a:gd name="adj1" fmla="val -70989"/>
              <a:gd name="adj2" fmla="val 8120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kumimoji="1" lang="en-US" altLang="ja-JP" sz="1600" dirty="0" smtClean="0"/>
              <a:t>The network sends RRC Connection Release because TAU procedure ends and the UE did not set active flag.</a:t>
            </a:r>
            <a:endParaRPr lang="en-US" altLang="ja-JP" sz="1600" dirty="0" smtClean="0"/>
          </a:p>
        </p:txBody>
      </p:sp>
      <p:cxnSp>
        <p:nvCxnSpPr>
          <p:cNvPr id="54" name="直線コネクタ 53"/>
          <p:cNvCxnSpPr/>
          <p:nvPr/>
        </p:nvCxnSpPr>
        <p:spPr>
          <a:xfrm>
            <a:off x="1069645" y="1044519"/>
            <a:ext cx="0" cy="5696849"/>
          </a:xfrm>
          <a:prstGeom prst="line">
            <a:avLst/>
          </a:prstGeom>
          <a:ln w="28575"/>
        </p:spPr>
        <p:style>
          <a:lnRef idx="1">
            <a:schemeClr val="dk1"/>
          </a:lnRef>
          <a:fillRef idx="0">
            <a:schemeClr val="dk1"/>
          </a:fillRef>
          <a:effectRef idx="0">
            <a:schemeClr val="dk1"/>
          </a:effectRef>
          <a:fontRef idx="minor">
            <a:schemeClr val="tx1"/>
          </a:fontRef>
        </p:style>
      </p:cxnSp>
      <p:cxnSp>
        <p:nvCxnSpPr>
          <p:cNvPr id="55" name="直線コネクタ 54"/>
          <p:cNvCxnSpPr/>
          <p:nvPr/>
        </p:nvCxnSpPr>
        <p:spPr>
          <a:xfrm>
            <a:off x="4598037" y="1044519"/>
            <a:ext cx="0" cy="5696849"/>
          </a:xfrm>
          <a:prstGeom prst="line">
            <a:avLst/>
          </a:prstGeom>
          <a:ln w="28575"/>
        </p:spPr>
        <p:style>
          <a:lnRef idx="1">
            <a:schemeClr val="dk1"/>
          </a:lnRef>
          <a:fillRef idx="0">
            <a:schemeClr val="dk1"/>
          </a:fillRef>
          <a:effectRef idx="0">
            <a:schemeClr val="dk1"/>
          </a:effectRef>
          <a:fontRef idx="minor">
            <a:schemeClr val="tx1"/>
          </a:fontRef>
        </p:style>
      </p:cxnSp>
      <p:cxnSp>
        <p:nvCxnSpPr>
          <p:cNvPr id="56" name="直線矢印コネクタ 55"/>
          <p:cNvCxnSpPr/>
          <p:nvPr/>
        </p:nvCxnSpPr>
        <p:spPr>
          <a:xfrm>
            <a:off x="1122148" y="1700808"/>
            <a:ext cx="3456384" cy="0"/>
          </a:xfrm>
          <a:prstGeom prst="straightConnector1">
            <a:avLst/>
          </a:prstGeom>
          <a:ln w="28575">
            <a:solidFill>
              <a:schemeClr val="tx2">
                <a:lumMod val="40000"/>
                <a:lumOff val="60000"/>
              </a:schemeClr>
            </a:solidFill>
            <a:tailEnd type="arrow"/>
          </a:ln>
        </p:spPr>
        <p:style>
          <a:lnRef idx="1">
            <a:schemeClr val="accent1"/>
          </a:lnRef>
          <a:fillRef idx="0">
            <a:schemeClr val="accent1"/>
          </a:fillRef>
          <a:effectRef idx="0">
            <a:schemeClr val="accent1"/>
          </a:effectRef>
          <a:fontRef idx="minor">
            <a:schemeClr val="tx1"/>
          </a:fontRef>
        </p:style>
      </p:cxnSp>
      <p:sp>
        <p:nvSpPr>
          <p:cNvPr id="57" name="テキスト ボックス 56"/>
          <p:cNvSpPr txBox="1"/>
          <p:nvPr/>
        </p:nvSpPr>
        <p:spPr>
          <a:xfrm>
            <a:off x="1922843" y="1423809"/>
            <a:ext cx="1854995" cy="276999"/>
          </a:xfrm>
          <a:prstGeom prst="rect">
            <a:avLst/>
          </a:prstGeom>
          <a:noFill/>
        </p:spPr>
        <p:txBody>
          <a:bodyPr wrap="none" rtlCol="0">
            <a:spAutoFit/>
          </a:bodyPr>
          <a:lstStyle/>
          <a:p>
            <a:pPr algn="ctr"/>
            <a:r>
              <a:rPr kumimoji="1" lang="en-US" altLang="ja-JP" sz="1200" dirty="0" smtClean="0"/>
              <a:t>RRC connection request</a:t>
            </a:r>
            <a:endParaRPr kumimoji="1" lang="ja-JP" altLang="en-US" sz="1200" dirty="0"/>
          </a:p>
        </p:txBody>
      </p:sp>
      <p:cxnSp>
        <p:nvCxnSpPr>
          <p:cNvPr id="58" name="直線矢印コネクタ 57"/>
          <p:cNvCxnSpPr/>
          <p:nvPr/>
        </p:nvCxnSpPr>
        <p:spPr>
          <a:xfrm flipH="1">
            <a:off x="1100903" y="1988840"/>
            <a:ext cx="3498874" cy="0"/>
          </a:xfrm>
          <a:prstGeom prst="straightConnector1">
            <a:avLst/>
          </a:prstGeom>
          <a:ln w="28575">
            <a:solidFill>
              <a:schemeClr val="tx2">
                <a:lumMod val="40000"/>
                <a:lumOff val="60000"/>
              </a:schemeClr>
            </a:solidFill>
            <a:tailEnd type="arrow"/>
          </a:ln>
        </p:spPr>
        <p:style>
          <a:lnRef idx="1">
            <a:schemeClr val="accent1"/>
          </a:lnRef>
          <a:fillRef idx="0">
            <a:schemeClr val="accent1"/>
          </a:fillRef>
          <a:effectRef idx="0">
            <a:schemeClr val="accent1"/>
          </a:effectRef>
          <a:fontRef idx="minor">
            <a:schemeClr val="tx1"/>
          </a:fontRef>
        </p:style>
      </p:cxnSp>
      <p:sp>
        <p:nvSpPr>
          <p:cNvPr id="60" name="テキスト ボックス 59"/>
          <p:cNvSpPr txBox="1"/>
          <p:nvPr/>
        </p:nvSpPr>
        <p:spPr>
          <a:xfrm>
            <a:off x="1990970" y="1711841"/>
            <a:ext cx="1718740" cy="276999"/>
          </a:xfrm>
          <a:prstGeom prst="rect">
            <a:avLst/>
          </a:prstGeom>
          <a:noFill/>
        </p:spPr>
        <p:txBody>
          <a:bodyPr wrap="none" rtlCol="0">
            <a:spAutoFit/>
          </a:bodyPr>
          <a:lstStyle/>
          <a:p>
            <a:pPr algn="ctr"/>
            <a:r>
              <a:rPr kumimoji="1" lang="en-US" altLang="ja-JP" sz="1200" dirty="0" smtClean="0"/>
              <a:t>RRC connection setup</a:t>
            </a:r>
            <a:endParaRPr kumimoji="1" lang="ja-JP" altLang="en-US" sz="1200" dirty="0"/>
          </a:p>
        </p:txBody>
      </p:sp>
      <p:cxnSp>
        <p:nvCxnSpPr>
          <p:cNvPr id="66" name="直線矢印コネクタ 65"/>
          <p:cNvCxnSpPr/>
          <p:nvPr/>
        </p:nvCxnSpPr>
        <p:spPr>
          <a:xfrm>
            <a:off x="1122148" y="2276872"/>
            <a:ext cx="3456384" cy="0"/>
          </a:xfrm>
          <a:prstGeom prst="straightConnector1">
            <a:avLst/>
          </a:prstGeom>
          <a:ln w="28575">
            <a:solidFill>
              <a:schemeClr val="tx2">
                <a:lumMod val="40000"/>
                <a:lumOff val="60000"/>
              </a:schemeClr>
            </a:solidFill>
            <a:tailEnd type="arrow"/>
          </a:ln>
        </p:spPr>
        <p:style>
          <a:lnRef idx="1">
            <a:schemeClr val="accent1"/>
          </a:lnRef>
          <a:fillRef idx="0">
            <a:schemeClr val="accent1"/>
          </a:fillRef>
          <a:effectRef idx="0">
            <a:schemeClr val="accent1"/>
          </a:effectRef>
          <a:fontRef idx="minor">
            <a:schemeClr val="tx1"/>
          </a:fontRef>
        </p:style>
      </p:cxnSp>
      <p:sp>
        <p:nvSpPr>
          <p:cNvPr id="67" name="テキスト ボックス 66"/>
          <p:cNvSpPr txBox="1"/>
          <p:nvPr/>
        </p:nvSpPr>
        <p:spPr>
          <a:xfrm>
            <a:off x="1658347" y="1999873"/>
            <a:ext cx="2383986" cy="276999"/>
          </a:xfrm>
          <a:prstGeom prst="rect">
            <a:avLst/>
          </a:prstGeom>
          <a:noFill/>
        </p:spPr>
        <p:txBody>
          <a:bodyPr wrap="none" rtlCol="0">
            <a:spAutoFit/>
          </a:bodyPr>
          <a:lstStyle/>
          <a:p>
            <a:pPr algn="ctr"/>
            <a:r>
              <a:rPr kumimoji="1" lang="en-US" altLang="ja-JP" sz="1200" dirty="0" smtClean="0"/>
              <a:t>RRC connection setup complete</a:t>
            </a:r>
            <a:endParaRPr kumimoji="1" lang="ja-JP" altLang="en-US" sz="1200" dirty="0"/>
          </a:p>
        </p:txBody>
      </p:sp>
      <p:cxnSp>
        <p:nvCxnSpPr>
          <p:cNvPr id="68" name="直線矢印コネクタ 67"/>
          <p:cNvCxnSpPr/>
          <p:nvPr/>
        </p:nvCxnSpPr>
        <p:spPr>
          <a:xfrm>
            <a:off x="1086895" y="3996037"/>
            <a:ext cx="2874853" cy="0"/>
          </a:xfrm>
          <a:prstGeom prst="straightConnector1">
            <a:avLst/>
          </a:prstGeom>
          <a:ln w="28575">
            <a:solidFill>
              <a:schemeClr val="accent2">
                <a:lumMod val="40000"/>
                <a:lumOff val="60000"/>
              </a:schemeClr>
            </a:solidFill>
            <a:tailEnd type="arrow"/>
          </a:ln>
        </p:spPr>
        <p:style>
          <a:lnRef idx="1">
            <a:schemeClr val="accent2"/>
          </a:lnRef>
          <a:fillRef idx="0">
            <a:schemeClr val="accent2"/>
          </a:fillRef>
          <a:effectRef idx="0">
            <a:schemeClr val="accent2"/>
          </a:effectRef>
          <a:fontRef idx="minor">
            <a:schemeClr val="tx1"/>
          </a:fontRef>
        </p:style>
      </p:cxnSp>
      <p:sp>
        <p:nvSpPr>
          <p:cNvPr id="70" name="テキスト ボックス 69"/>
          <p:cNvSpPr txBox="1"/>
          <p:nvPr/>
        </p:nvSpPr>
        <p:spPr>
          <a:xfrm>
            <a:off x="1045334" y="3682435"/>
            <a:ext cx="3624711" cy="276999"/>
          </a:xfrm>
          <a:prstGeom prst="rect">
            <a:avLst/>
          </a:prstGeom>
          <a:noFill/>
        </p:spPr>
        <p:txBody>
          <a:bodyPr wrap="none" rtlCol="0">
            <a:spAutoFit/>
          </a:bodyPr>
          <a:lstStyle/>
          <a:p>
            <a:pPr algn="ctr"/>
            <a:r>
              <a:rPr kumimoji="1" lang="en-US" altLang="ja-JP" sz="1200" dirty="0" smtClean="0"/>
              <a:t>PDN connectivity request(for IMS emergency APN)</a:t>
            </a:r>
            <a:endParaRPr kumimoji="1" lang="ja-JP" altLang="en-US" sz="1200" dirty="0"/>
          </a:p>
        </p:txBody>
      </p:sp>
      <p:cxnSp>
        <p:nvCxnSpPr>
          <p:cNvPr id="71" name="直線矢印コネクタ 70"/>
          <p:cNvCxnSpPr/>
          <p:nvPr/>
        </p:nvCxnSpPr>
        <p:spPr>
          <a:xfrm flipH="1">
            <a:off x="1069031" y="3730071"/>
            <a:ext cx="3495494" cy="563025"/>
          </a:xfrm>
          <a:prstGeom prst="straightConnector1">
            <a:avLst/>
          </a:prstGeom>
          <a:ln w="28575">
            <a:solidFill>
              <a:schemeClr val="tx2">
                <a:lumMod val="40000"/>
                <a:lumOff val="60000"/>
              </a:schemeClr>
            </a:solidFill>
            <a:tailEnd type="arrow"/>
          </a:ln>
        </p:spPr>
        <p:style>
          <a:lnRef idx="1">
            <a:schemeClr val="accent1"/>
          </a:lnRef>
          <a:fillRef idx="0">
            <a:schemeClr val="accent1"/>
          </a:fillRef>
          <a:effectRef idx="0">
            <a:schemeClr val="accent1"/>
          </a:effectRef>
          <a:fontRef idx="minor">
            <a:schemeClr val="tx1"/>
          </a:fontRef>
        </p:style>
      </p:cxnSp>
      <p:sp>
        <p:nvSpPr>
          <p:cNvPr id="72" name="テキスト ボックス 71"/>
          <p:cNvSpPr txBox="1"/>
          <p:nvPr/>
        </p:nvSpPr>
        <p:spPr>
          <a:xfrm>
            <a:off x="2077757" y="4149080"/>
            <a:ext cx="1845377" cy="276999"/>
          </a:xfrm>
          <a:prstGeom prst="rect">
            <a:avLst/>
          </a:prstGeom>
          <a:noFill/>
        </p:spPr>
        <p:txBody>
          <a:bodyPr wrap="none" rtlCol="0">
            <a:spAutoFit/>
          </a:bodyPr>
          <a:lstStyle/>
          <a:p>
            <a:pPr algn="ctr"/>
            <a:r>
              <a:rPr kumimoji="1" lang="en-US" altLang="ja-JP" sz="1200" dirty="0" smtClean="0"/>
              <a:t>RRC connection release</a:t>
            </a:r>
            <a:endParaRPr kumimoji="1" lang="ja-JP" altLang="en-US" sz="1200" dirty="0"/>
          </a:p>
        </p:txBody>
      </p:sp>
      <p:cxnSp>
        <p:nvCxnSpPr>
          <p:cNvPr id="73" name="直線矢印コネクタ 72"/>
          <p:cNvCxnSpPr/>
          <p:nvPr/>
        </p:nvCxnSpPr>
        <p:spPr>
          <a:xfrm>
            <a:off x="1086895" y="5949280"/>
            <a:ext cx="3456384" cy="0"/>
          </a:xfrm>
          <a:prstGeom prst="straightConnector1">
            <a:avLst/>
          </a:prstGeom>
          <a:ln w="28575">
            <a:solidFill>
              <a:schemeClr val="accent2">
                <a:lumMod val="40000"/>
                <a:lumOff val="60000"/>
              </a:schemeClr>
            </a:solidFill>
            <a:tailEnd type="arrow"/>
          </a:ln>
        </p:spPr>
        <p:style>
          <a:lnRef idx="1">
            <a:schemeClr val="accent2"/>
          </a:lnRef>
          <a:fillRef idx="0">
            <a:schemeClr val="accent2"/>
          </a:fillRef>
          <a:effectRef idx="0">
            <a:schemeClr val="accent2"/>
          </a:effectRef>
          <a:fontRef idx="minor">
            <a:schemeClr val="tx1"/>
          </a:fontRef>
        </p:style>
      </p:cxnSp>
      <p:sp>
        <p:nvSpPr>
          <p:cNvPr id="74" name="テキスト ボックス 73"/>
          <p:cNvSpPr txBox="1"/>
          <p:nvPr/>
        </p:nvSpPr>
        <p:spPr>
          <a:xfrm>
            <a:off x="1002733" y="5661248"/>
            <a:ext cx="3624711" cy="276999"/>
          </a:xfrm>
          <a:prstGeom prst="rect">
            <a:avLst/>
          </a:prstGeom>
          <a:noFill/>
        </p:spPr>
        <p:txBody>
          <a:bodyPr wrap="none" rtlCol="0">
            <a:spAutoFit/>
          </a:bodyPr>
          <a:lstStyle/>
          <a:p>
            <a:pPr algn="ctr"/>
            <a:r>
              <a:rPr kumimoji="1" lang="en-US" altLang="ja-JP" sz="1200" dirty="0" smtClean="0"/>
              <a:t>PDN connectivity </a:t>
            </a:r>
            <a:r>
              <a:rPr lang="en-US" altLang="ja-JP" sz="1200" dirty="0"/>
              <a:t>request(for </a:t>
            </a:r>
            <a:r>
              <a:rPr lang="en-US" altLang="ja-JP" sz="1200" dirty="0" smtClean="0"/>
              <a:t>IMS emergency APN)</a:t>
            </a:r>
            <a:endParaRPr lang="ja-JP" altLang="en-US" sz="1200" dirty="0"/>
          </a:p>
        </p:txBody>
      </p:sp>
      <p:cxnSp>
        <p:nvCxnSpPr>
          <p:cNvPr id="77" name="直線矢印コネクタ 76"/>
          <p:cNvCxnSpPr/>
          <p:nvPr/>
        </p:nvCxnSpPr>
        <p:spPr>
          <a:xfrm flipH="1">
            <a:off x="1065650" y="6237312"/>
            <a:ext cx="3498874" cy="0"/>
          </a:xfrm>
          <a:prstGeom prst="straightConnector1">
            <a:avLst/>
          </a:prstGeom>
          <a:ln w="28575">
            <a:solidFill>
              <a:schemeClr val="accent2">
                <a:lumMod val="40000"/>
                <a:lumOff val="60000"/>
              </a:schemeClr>
            </a:solidFill>
            <a:tailEnd type="arrow"/>
          </a:ln>
        </p:spPr>
        <p:style>
          <a:lnRef idx="1">
            <a:schemeClr val="accent2"/>
          </a:lnRef>
          <a:fillRef idx="0">
            <a:schemeClr val="accent2"/>
          </a:fillRef>
          <a:effectRef idx="0">
            <a:schemeClr val="accent2"/>
          </a:effectRef>
          <a:fontRef idx="minor">
            <a:schemeClr val="tx1"/>
          </a:fontRef>
        </p:style>
      </p:cxnSp>
      <p:sp>
        <p:nvSpPr>
          <p:cNvPr id="78" name="テキスト ボックス 77"/>
          <p:cNvSpPr txBox="1"/>
          <p:nvPr/>
        </p:nvSpPr>
        <p:spPr>
          <a:xfrm>
            <a:off x="1232763" y="5960313"/>
            <a:ext cx="3164649" cy="276999"/>
          </a:xfrm>
          <a:prstGeom prst="rect">
            <a:avLst/>
          </a:prstGeom>
          <a:noFill/>
        </p:spPr>
        <p:txBody>
          <a:bodyPr wrap="none" rtlCol="0">
            <a:spAutoFit/>
          </a:bodyPr>
          <a:lstStyle/>
          <a:p>
            <a:pPr algn="ctr"/>
            <a:r>
              <a:rPr kumimoji="1" lang="en-US" altLang="ja-JP" sz="1200" dirty="0" smtClean="0"/>
              <a:t>Activate default EPS bearer context request</a:t>
            </a:r>
            <a:endParaRPr kumimoji="1" lang="ja-JP" altLang="en-US" sz="1200" dirty="0"/>
          </a:p>
        </p:txBody>
      </p:sp>
      <p:cxnSp>
        <p:nvCxnSpPr>
          <p:cNvPr id="79" name="直線矢印コネクタ 78"/>
          <p:cNvCxnSpPr/>
          <p:nvPr/>
        </p:nvCxnSpPr>
        <p:spPr>
          <a:xfrm>
            <a:off x="1086895" y="6525344"/>
            <a:ext cx="3456384" cy="0"/>
          </a:xfrm>
          <a:prstGeom prst="straightConnector1">
            <a:avLst/>
          </a:prstGeom>
          <a:ln w="28575">
            <a:solidFill>
              <a:schemeClr val="accent2">
                <a:lumMod val="40000"/>
                <a:lumOff val="60000"/>
              </a:schemeClr>
            </a:solidFill>
            <a:tailEnd type="arrow"/>
          </a:ln>
        </p:spPr>
        <p:style>
          <a:lnRef idx="1">
            <a:schemeClr val="accent2"/>
          </a:lnRef>
          <a:fillRef idx="0">
            <a:schemeClr val="accent2"/>
          </a:fillRef>
          <a:effectRef idx="0">
            <a:schemeClr val="accent2"/>
          </a:effectRef>
          <a:fontRef idx="minor">
            <a:schemeClr val="tx1"/>
          </a:fontRef>
        </p:style>
      </p:cxnSp>
      <p:sp>
        <p:nvSpPr>
          <p:cNvPr id="80" name="テキスト ボックス 79"/>
          <p:cNvSpPr txBox="1"/>
          <p:nvPr/>
        </p:nvSpPr>
        <p:spPr>
          <a:xfrm>
            <a:off x="1241580" y="6261285"/>
            <a:ext cx="3147015" cy="276999"/>
          </a:xfrm>
          <a:prstGeom prst="rect">
            <a:avLst/>
          </a:prstGeom>
          <a:noFill/>
        </p:spPr>
        <p:txBody>
          <a:bodyPr wrap="none" rtlCol="0">
            <a:spAutoFit/>
          </a:bodyPr>
          <a:lstStyle/>
          <a:p>
            <a:pPr algn="ctr"/>
            <a:r>
              <a:rPr kumimoji="1" lang="en-US" altLang="ja-JP" sz="1200" dirty="0" smtClean="0"/>
              <a:t>Activate default EPS bearer context accept</a:t>
            </a:r>
            <a:endParaRPr kumimoji="1" lang="ja-JP" altLang="en-US" sz="1200" dirty="0"/>
          </a:p>
        </p:txBody>
      </p:sp>
      <p:cxnSp>
        <p:nvCxnSpPr>
          <p:cNvPr id="81" name="直線矢印コネクタ 80"/>
          <p:cNvCxnSpPr/>
          <p:nvPr/>
        </p:nvCxnSpPr>
        <p:spPr>
          <a:xfrm>
            <a:off x="1086895" y="5002143"/>
            <a:ext cx="3456384" cy="0"/>
          </a:xfrm>
          <a:prstGeom prst="straightConnector1">
            <a:avLst/>
          </a:prstGeom>
          <a:ln w="28575">
            <a:solidFill>
              <a:schemeClr val="tx2">
                <a:lumMod val="40000"/>
                <a:lumOff val="60000"/>
              </a:schemeClr>
            </a:solidFill>
            <a:tailEnd type="arrow"/>
          </a:ln>
        </p:spPr>
        <p:style>
          <a:lnRef idx="1">
            <a:schemeClr val="accent1"/>
          </a:lnRef>
          <a:fillRef idx="0">
            <a:schemeClr val="accent1"/>
          </a:fillRef>
          <a:effectRef idx="0">
            <a:schemeClr val="accent1"/>
          </a:effectRef>
          <a:fontRef idx="minor">
            <a:schemeClr val="tx1"/>
          </a:fontRef>
        </p:style>
      </p:cxnSp>
      <p:sp>
        <p:nvSpPr>
          <p:cNvPr id="82" name="テキスト ボックス 81"/>
          <p:cNvSpPr txBox="1"/>
          <p:nvPr/>
        </p:nvSpPr>
        <p:spPr>
          <a:xfrm>
            <a:off x="1887590" y="4736177"/>
            <a:ext cx="1854995" cy="276999"/>
          </a:xfrm>
          <a:prstGeom prst="rect">
            <a:avLst/>
          </a:prstGeom>
          <a:noFill/>
        </p:spPr>
        <p:txBody>
          <a:bodyPr wrap="none" rtlCol="0">
            <a:spAutoFit/>
          </a:bodyPr>
          <a:lstStyle/>
          <a:p>
            <a:pPr algn="ctr"/>
            <a:r>
              <a:rPr kumimoji="1" lang="en-US" altLang="ja-JP" sz="1200" dirty="0" smtClean="0"/>
              <a:t>RRC connection request</a:t>
            </a:r>
            <a:endParaRPr kumimoji="1" lang="ja-JP" altLang="en-US" sz="1200" dirty="0"/>
          </a:p>
        </p:txBody>
      </p:sp>
      <p:cxnSp>
        <p:nvCxnSpPr>
          <p:cNvPr id="83" name="直線矢印コネクタ 82"/>
          <p:cNvCxnSpPr/>
          <p:nvPr/>
        </p:nvCxnSpPr>
        <p:spPr>
          <a:xfrm flipH="1">
            <a:off x="1065650" y="5290175"/>
            <a:ext cx="3498874" cy="0"/>
          </a:xfrm>
          <a:prstGeom prst="straightConnector1">
            <a:avLst/>
          </a:prstGeom>
          <a:ln w="28575">
            <a:solidFill>
              <a:schemeClr val="tx2">
                <a:lumMod val="40000"/>
                <a:lumOff val="60000"/>
              </a:schemeClr>
            </a:solidFill>
            <a:tailEnd type="arrow"/>
          </a:ln>
        </p:spPr>
        <p:style>
          <a:lnRef idx="1">
            <a:schemeClr val="accent1"/>
          </a:lnRef>
          <a:fillRef idx="0">
            <a:schemeClr val="accent1"/>
          </a:fillRef>
          <a:effectRef idx="0">
            <a:schemeClr val="accent1"/>
          </a:effectRef>
          <a:fontRef idx="minor">
            <a:schemeClr val="tx1"/>
          </a:fontRef>
        </p:style>
      </p:cxnSp>
      <p:sp>
        <p:nvSpPr>
          <p:cNvPr id="84" name="テキスト ボックス 83"/>
          <p:cNvSpPr txBox="1"/>
          <p:nvPr/>
        </p:nvSpPr>
        <p:spPr>
          <a:xfrm>
            <a:off x="1955717" y="5013176"/>
            <a:ext cx="1718740" cy="276999"/>
          </a:xfrm>
          <a:prstGeom prst="rect">
            <a:avLst/>
          </a:prstGeom>
          <a:noFill/>
        </p:spPr>
        <p:txBody>
          <a:bodyPr wrap="none" rtlCol="0">
            <a:spAutoFit/>
          </a:bodyPr>
          <a:lstStyle/>
          <a:p>
            <a:pPr algn="ctr"/>
            <a:r>
              <a:rPr kumimoji="1" lang="en-US" altLang="ja-JP" sz="1200" dirty="0" smtClean="0"/>
              <a:t>RRC connection setup</a:t>
            </a:r>
            <a:endParaRPr kumimoji="1" lang="ja-JP" altLang="en-US" sz="1200" dirty="0"/>
          </a:p>
        </p:txBody>
      </p:sp>
      <p:cxnSp>
        <p:nvCxnSpPr>
          <p:cNvPr id="85" name="直線矢印コネクタ 84"/>
          <p:cNvCxnSpPr/>
          <p:nvPr/>
        </p:nvCxnSpPr>
        <p:spPr>
          <a:xfrm>
            <a:off x="1086895" y="5578207"/>
            <a:ext cx="3456384" cy="0"/>
          </a:xfrm>
          <a:prstGeom prst="straightConnector1">
            <a:avLst/>
          </a:prstGeom>
          <a:ln w="28575">
            <a:solidFill>
              <a:schemeClr val="tx2">
                <a:lumMod val="40000"/>
                <a:lumOff val="60000"/>
              </a:schemeClr>
            </a:solidFill>
            <a:tailEnd type="arrow"/>
          </a:ln>
        </p:spPr>
        <p:style>
          <a:lnRef idx="1">
            <a:schemeClr val="accent1"/>
          </a:lnRef>
          <a:fillRef idx="0">
            <a:schemeClr val="accent1"/>
          </a:fillRef>
          <a:effectRef idx="0">
            <a:schemeClr val="accent1"/>
          </a:effectRef>
          <a:fontRef idx="minor">
            <a:schemeClr val="tx1"/>
          </a:fontRef>
        </p:style>
      </p:cxnSp>
      <p:sp>
        <p:nvSpPr>
          <p:cNvPr id="86" name="テキスト ボックス 85"/>
          <p:cNvSpPr txBox="1"/>
          <p:nvPr/>
        </p:nvSpPr>
        <p:spPr>
          <a:xfrm>
            <a:off x="1623094" y="5301208"/>
            <a:ext cx="2383986" cy="276999"/>
          </a:xfrm>
          <a:prstGeom prst="rect">
            <a:avLst/>
          </a:prstGeom>
          <a:noFill/>
        </p:spPr>
        <p:txBody>
          <a:bodyPr wrap="none" rtlCol="0">
            <a:spAutoFit/>
          </a:bodyPr>
          <a:lstStyle/>
          <a:p>
            <a:pPr algn="ctr"/>
            <a:r>
              <a:rPr kumimoji="1" lang="en-US" altLang="ja-JP" sz="1200" dirty="0" smtClean="0"/>
              <a:t>RRC connection setup complete</a:t>
            </a:r>
            <a:endParaRPr kumimoji="1" lang="ja-JP" altLang="en-US" sz="1200" dirty="0"/>
          </a:p>
        </p:txBody>
      </p:sp>
      <p:cxnSp>
        <p:nvCxnSpPr>
          <p:cNvPr id="87" name="直線矢印コネクタ 86"/>
          <p:cNvCxnSpPr/>
          <p:nvPr/>
        </p:nvCxnSpPr>
        <p:spPr>
          <a:xfrm>
            <a:off x="1086895" y="2564904"/>
            <a:ext cx="3456384" cy="0"/>
          </a:xfrm>
          <a:prstGeom prst="straightConnector1">
            <a:avLst/>
          </a:prstGeom>
          <a:ln w="28575">
            <a:solidFill>
              <a:schemeClr val="accent2">
                <a:lumMod val="40000"/>
                <a:lumOff val="60000"/>
              </a:schemeClr>
            </a:solidFill>
            <a:tailEnd type="arrow"/>
          </a:ln>
        </p:spPr>
        <p:style>
          <a:lnRef idx="1">
            <a:schemeClr val="accent2"/>
          </a:lnRef>
          <a:fillRef idx="0">
            <a:schemeClr val="accent2"/>
          </a:fillRef>
          <a:effectRef idx="0">
            <a:schemeClr val="accent2"/>
          </a:effectRef>
          <a:fontRef idx="minor">
            <a:schemeClr val="tx1"/>
          </a:fontRef>
        </p:style>
      </p:cxnSp>
      <p:sp>
        <p:nvSpPr>
          <p:cNvPr id="88" name="テキスト ボックス 87"/>
          <p:cNvSpPr txBox="1"/>
          <p:nvPr/>
        </p:nvSpPr>
        <p:spPr>
          <a:xfrm>
            <a:off x="1181342" y="2287905"/>
            <a:ext cx="3267498" cy="276999"/>
          </a:xfrm>
          <a:prstGeom prst="rect">
            <a:avLst/>
          </a:prstGeom>
          <a:noFill/>
        </p:spPr>
        <p:txBody>
          <a:bodyPr wrap="none" rtlCol="0">
            <a:spAutoFit/>
          </a:bodyPr>
          <a:lstStyle/>
          <a:p>
            <a:pPr algn="ctr"/>
            <a:r>
              <a:rPr kumimoji="1" lang="en-US" altLang="ja-JP" sz="1200" dirty="0" smtClean="0"/>
              <a:t>Tracking area update request(</a:t>
            </a:r>
            <a:r>
              <a:rPr kumimoji="1" lang="en-US" altLang="ja-JP" sz="1200" dirty="0" smtClean="0">
                <a:solidFill>
                  <a:srgbClr val="FF0000"/>
                </a:solidFill>
              </a:rPr>
              <a:t>w/o Active flag</a:t>
            </a:r>
            <a:r>
              <a:rPr kumimoji="1" lang="en-US" altLang="ja-JP" sz="1200" dirty="0" smtClean="0"/>
              <a:t>)</a:t>
            </a:r>
            <a:endParaRPr kumimoji="1" lang="ja-JP" altLang="en-US" sz="1200" dirty="0"/>
          </a:p>
        </p:txBody>
      </p:sp>
      <p:cxnSp>
        <p:nvCxnSpPr>
          <p:cNvPr id="89" name="直線矢印コネクタ 88"/>
          <p:cNvCxnSpPr/>
          <p:nvPr/>
        </p:nvCxnSpPr>
        <p:spPr>
          <a:xfrm flipH="1">
            <a:off x="1065650" y="3212976"/>
            <a:ext cx="3498874" cy="0"/>
          </a:xfrm>
          <a:prstGeom prst="straightConnector1">
            <a:avLst/>
          </a:prstGeom>
          <a:ln w="28575">
            <a:solidFill>
              <a:schemeClr val="accent2">
                <a:lumMod val="40000"/>
                <a:lumOff val="60000"/>
              </a:schemeClr>
            </a:solidFill>
            <a:tailEnd type="arrow"/>
          </a:ln>
        </p:spPr>
        <p:style>
          <a:lnRef idx="1">
            <a:schemeClr val="accent2"/>
          </a:lnRef>
          <a:fillRef idx="0">
            <a:schemeClr val="accent2"/>
          </a:fillRef>
          <a:effectRef idx="0">
            <a:schemeClr val="accent2"/>
          </a:effectRef>
          <a:fontRef idx="minor">
            <a:schemeClr val="tx1"/>
          </a:fontRef>
        </p:style>
      </p:cxnSp>
      <p:sp>
        <p:nvSpPr>
          <p:cNvPr id="90" name="テキスト ボックス 89"/>
          <p:cNvSpPr txBox="1"/>
          <p:nvPr/>
        </p:nvSpPr>
        <p:spPr>
          <a:xfrm>
            <a:off x="1753386" y="2935977"/>
            <a:ext cx="2123402" cy="276999"/>
          </a:xfrm>
          <a:prstGeom prst="rect">
            <a:avLst/>
          </a:prstGeom>
          <a:noFill/>
        </p:spPr>
        <p:txBody>
          <a:bodyPr wrap="none" rtlCol="0">
            <a:spAutoFit/>
          </a:bodyPr>
          <a:lstStyle/>
          <a:p>
            <a:pPr algn="ctr"/>
            <a:r>
              <a:rPr kumimoji="1" lang="en-US" altLang="ja-JP" sz="1200" dirty="0" smtClean="0"/>
              <a:t>Tracking area update accept</a:t>
            </a:r>
            <a:endParaRPr kumimoji="1" lang="ja-JP" altLang="en-US" sz="1200" dirty="0"/>
          </a:p>
        </p:txBody>
      </p:sp>
      <p:sp>
        <p:nvSpPr>
          <p:cNvPr id="91" name="テキスト ボックス 90"/>
          <p:cNvSpPr txBox="1"/>
          <p:nvPr/>
        </p:nvSpPr>
        <p:spPr>
          <a:xfrm>
            <a:off x="834261" y="620688"/>
            <a:ext cx="505267" cy="369332"/>
          </a:xfrm>
          <a:prstGeom prst="rect">
            <a:avLst/>
          </a:prstGeom>
          <a:noFill/>
        </p:spPr>
        <p:txBody>
          <a:bodyPr wrap="none" rtlCol="0">
            <a:spAutoFit/>
          </a:bodyPr>
          <a:lstStyle/>
          <a:p>
            <a:r>
              <a:rPr kumimoji="1" lang="en-US" altLang="ja-JP" dirty="0" smtClean="0"/>
              <a:t>UE</a:t>
            </a:r>
            <a:endParaRPr kumimoji="1" lang="ja-JP" altLang="en-US" dirty="0"/>
          </a:p>
        </p:txBody>
      </p:sp>
      <p:sp>
        <p:nvSpPr>
          <p:cNvPr id="92" name="テキスト ボックス 91"/>
          <p:cNvSpPr txBox="1"/>
          <p:nvPr/>
        </p:nvSpPr>
        <p:spPr>
          <a:xfrm>
            <a:off x="4290645" y="653473"/>
            <a:ext cx="569387" cy="369332"/>
          </a:xfrm>
          <a:prstGeom prst="rect">
            <a:avLst/>
          </a:prstGeom>
          <a:noFill/>
        </p:spPr>
        <p:txBody>
          <a:bodyPr wrap="none" rtlCol="0">
            <a:spAutoFit/>
          </a:bodyPr>
          <a:lstStyle/>
          <a:p>
            <a:r>
              <a:rPr kumimoji="1" lang="en-US" altLang="ja-JP" dirty="0" smtClean="0"/>
              <a:t>NW</a:t>
            </a:r>
            <a:endParaRPr kumimoji="1" lang="ja-JP" altLang="en-US" dirty="0"/>
          </a:p>
        </p:txBody>
      </p:sp>
      <p:cxnSp>
        <p:nvCxnSpPr>
          <p:cNvPr id="93" name="直線矢印コネクタ 92"/>
          <p:cNvCxnSpPr/>
          <p:nvPr/>
        </p:nvCxnSpPr>
        <p:spPr>
          <a:xfrm>
            <a:off x="1086895" y="3501008"/>
            <a:ext cx="3456384" cy="0"/>
          </a:xfrm>
          <a:prstGeom prst="straightConnector1">
            <a:avLst/>
          </a:prstGeom>
          <a:ln w="28575">
            <a:solidFill>
              <a:schemeClr val="accent2">
                <a:lumMod val="40000"/>
                <a:lumOff val="60000"/>
              </a:schemeClr>
            </a:solidFill>
            <a:tailEnd type="arrow"/>
          </a:ln>
        </p:spPr>
        <p:style>
          <a:lnRef idx="1">
            <a:schemeClr val="accent2"/>
          </a:lnRef>
          <a:fillRef idx="0">
            <a:schemeClr val="accent2"/>
          </a:fillRef>
          <a:effectRef idx="0">
            <a:schemeClr val="accent2"/>
          </a:effectRef>
          <a:fontRef idx="minor">
            <a:schemeClr val="tx1"/>
          </a:fontRef>
        </p:style>
      </p:cxnSp>
      <p:sp>
        <p:nvSpPr>
          <p:cNvPr id="94" name="テキスト ボックス 93"/>
          <p:cNvSpPr txBox="1"/>
          <p:nvPr/>
        </p:nvSpPr>
        <p:spPr>
          <a:xfrm>
            <a:off x="1668427" y="3212976"/>
            <a:ext cx="2293321" cy="276999"/>
          </a:xfrm>
          <a:prstGeom prst="rect">
            <a:avLst/>
          </a:prstGeom>
          <a:noFill/>
        </p:spPr>
        <p:txBody>
          <a:bodyPr wrap="none" rtlCol="0">
            <a:spAutoFit/>
          </a:bodyPr>
          <a:lstStyle/>
          <a:p>
            <a:pPr algn="ctr"/>
            <a:r>
              <a:rPr kumimoji="1" lang="en-US" altLang="ja-JP" sz="1200" dirty="0" smtClean="0"/>
              <a:t>Tracking area update complete</a:t>
            </a:r>
            <a:endParaRPr kumimoji="1" lang="ja-JP" altLang="en-US" sz="1200" dirty="0"/>
          </a:p>
        </p:txBody>
      </p:sp>
      <p:sp>
        <p:nvSpPr>
          <p:cNvPr id="95" name="右中かっこ 94"/>
          <p:cNvSpPr/>
          <p:nvPr/>
        </p:nvSpPr>
        <p:spPr>
          <a:xfrm flipH="1">
            <a:off x="805309" y="4007070"/>
            <a:ext cx="242429" cy="950804"/>
          </a:xfrm>
          <a:prstGeom prst="rightBrace">
            <a:avLst>
              <a:gd name="adj1" fmla="val 33987"/>
              <a:gd name="adj2" fmla="val 48491"/>
            </a:avLst>
          </a:prstGeom>
          <a:ln w="1905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96" name="フローチャート : 結合子 95"/>
          <p:cNvSpPr/>
          <p:nvPr/>
        </p:nvSpPr>
        <p:spPr>
          <a:xfrm>
            <a:off x="927369" y="1149628"/>
            <a:ext cx="273878" cy="225982"/>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7" name="テキスト ボックス 96"/>
          <p:cNvSpPr txBox="1"/>
          <p:nvPr/>
        </p:nvSpPr>
        <p:spPr>
          <a:xfrm>
            <a:off x="1206977" y="980728"/>
            <a:ext cx="3224729" cy="523220"/>
          </a:xfrm>
          <a:prstGeom prst="rect">
            <a:avLst/>
          </a:prstGeom>
          <a:noFill/>
        </p:spPr>
        <p:txBody>
          <a:bodyPr wrap="none" rtlCol="0">
            <a:spAutoFit/>
          </a:bodyPr>
          <a:lstStyle/>
          <a:p>
            <a:r>
              <a:rPr lang="en-US" altLang="ja-JP" sz="1400" dirty="0" smtClean="0"/>
              <a:t>The UE moves to new TA </a:t>
            </a:r>
          </a:p>
          <a:p>
            <a:r>
              <a:rPr lang="en-US" altLang="ja-JP" sz="1400" dirty="0" smtClean="0"/>
              <a:t>which is not in the TA List the UE has.</a:t>
            </a:r>
            <a:endParaRPr kumimoji="1" lang="ja-JP" altLang="en-US" sz="1400" dirty="0"/>
          </a:p>
        </p:txBody>
      </p:sp>
      <p:sp>
        <p:nvSpPr>
          <p:cNvPr id="98" name="乗算記号 97"/>
          <p:cNvSpPr/>
          <p:nvPr/>
        </p:nvSpPr>
        <p:spPr>
          <a:xfrm>
            <a:off x="3961748" y="3820935"/>
            <a:ext cx="355079" cy="328145"/>
          </a:xfrm>
          <a:prstGeom prst="mathMultiply">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9" name="テキスト ボックス 98"/>
          <p:cNvSpPr txBox="1"/>
          <p:nvPr/>
        </p:nvSpPr>
        <p:spPr>
          <a:xfrm>
            <a:off x="11596" y="4221088"/>
            <a:ext cx="914033" cy="523220"/>
          </a:xfrm>
          <a:prstGeom prst="rect">
            <a:avLst/>
          </a:prstGeom>
          <a:noFill/>
        </p:spPr>
        <p:txBody>
          <a:bodyPr wrap="none" rtlCol="0">
            <a:spAutoFit/>
          </a:bodyPr>
          <a:lstStyle/>
          <a:p>
            <a:r>
              <a:rPr kumimoji="1" lang="en-US" altLang="ja-JP" sz="1400" dirty="0" smtClean="0"/>
              <a:t>8 sec</a:t>
            </a:r>
          </a:p>
          <a:p>
            <a:r>
              <a:rPr kumimoji="1" lang="en-US" altLang="ja-JP" sz="1400" dirty="0" smtClean="0"/>
              <a:t>(=T3482)</a:t>
            </a:r>
          </a:p>
        </p:txBody>
      </p:sp>
      <p:sp>
        <p:nvSpPr>
          <p:cNvPr id="102" name="フローチャート : 結合子 101"/>
          <p:cNvSpPr/>
          <p:nvPr/>
        </p:nvSpPr>
        <p:spPr>
          <a:xfrm>
            <a:off x="958171" y="4493604"/>
            <a:ext cx="273878" cy="225982"/>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3" name="テキスト ボックス 102"/>
          <p:cNvSpPr txBox="1"/>
          <p:nvPr/>
        </p:nvSpPr>
        <p:spPr>
          <a:xfrm>
            <a:off x="1232049" y="4473859"/>
            <a:ext cx="2513830" cy="307777"/>
          </a:xfrm>
          <a:prstGeom prst="rect">
            <a:avLst/>
          </a:prstGeom>
          <a:noFill/>
        </p:spPr>
        <p:txBody>
          <a:bodyPr wrap="none" rtlCol="0">
            <a:spAutoFit/>
          </a:bodyPr>
          <a:lstStyle/>
          <a:p>
            <a:r>
              <a:rPr lang="en-US" altLang="ja-JP" sz="1400" dirty="0" smtClean="0"/>
              <a:t>The UE cannot find 3G/GSM.</a:t>
            </a:r>
            <a:endParaRPr kumimoji="1" lang="ja-JP" altLang="en-US" sz="1400" dirty="0"/>
          </a:p>
        </p:txBody>
      </p:sp>
      <p:sp>
        <p:nvSpPr>
          <p:cNvPr id="106" name="フローチャート : 結合子 105"/>
          <p:cNvSpPr/>
          <p:nvPr/>
        </p:nvSpPr>
        <p:spPr>
          <a:xfrm>
            <a:off x="933099" y="2708920"/>
            <a:ext cx="273878" cy="225982"/>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7" name="テキスト ボックス 106"/>
          <p:cNvSpPr txBox="1"/>
          <p:nvPr/>
        </p:nvSpPr>
        <p:spPr>
          <a:xfrm>
            <a:off x="1192042" y="2664264"/>
            <a:ext cx="3169457" cy="307777"/>
          </a:xfrm>
          <a:prstGeom prst="rect">
            <a:avLst/>
          </a:prstGeom>
          <a:noFill/>
        </p:spPr>
        <p:txBody>
          <a:bodyPr wrap="none" rtlCol="0">
            <a:spAutoFit/>
          </a:bodyPr>
          <a:lstStyle/>
          <a:p>
            <a:r>
              <a:rPr lang="en-US" altLang="ja-JP" sz="1400" dirty="0" smtClean="0"/>
              <a:t>The user initiates IMS emergency call</a:t>
            </a:r>
            <a:endParaRPr kumimoji="1" lang="ja-JP" altLang="en-US" sz="1400" dirty="0"/>
          </a:p>
        </p:txBody>
      </p:sp>
      <p:cxnSp>
        <p:nvCxnSpPr>
          <p:cNvPr id="108" name="直線コネクタ 107"/>
          <p:cNvCxnSpPr/>
          <p:nvPr/>
        </p:nvCxnSpPr>
        <p:spPr>
          <a:xfrm>
            <a:off x="683568" y="3212976"/>
            <a:ext cx="41065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9" name="直線矢印コネクタ 108"/>
          <p:cNvCxnSpPr/>
          <p:nvPr/>
        </p:nvCxnSpPr>
        <p:spPr>
          <a:xfrm>
            <a:off x="846944" y="3212976"/>
            <a:ext cx="0" cy="108287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0" name="テキスト ボックス 109"/>
          <p:cNvSpPr txBox="1"/>
          <p:nvPr/>
        </p:nvSpPr>
        <p:spPr>
          <a:xfrm>
            <a:off x="136369" y="3354234"/>
            <a:ext cx="691215" cy="307777"/>
          </a:xfrm>
          <a:prstGeom prst="rect">
            <a:avLst/>
          </a:prstGeom>
          <a:noFill/>
        </p:spPr>
        <p:txBody>
          <a:bodyPr wrap="none" rtlCol="0">
            <a:spAutoFit/>
          </a:bodyPr>
          <a:lstStyle/>
          <a:p>
            <a:r>
              <a:rPr kumimoji="1" lang="en-US" altLang="ja-JP" sz="1400" dirty="0" smtClean="0"/>
              <a:t>T3440</a:t>
            </a:r>
          </a:p>
        </p:txBody>
      </p:sp>
      <p:cxnSp>
        <p:nvCxnSpPr>
          <p:cNvPr id="111" name="直線コネクタ 110"/>
          <p:cNvCxnSpPr/>
          <p:nvPr/>
        </p:nvCxnSpPr>
        <p:spPr>
          <a:xfrm>
            <a:off x="704958" y="4293096"/>
            <a:ext cx="410658"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68382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7544" y="202630"/>
            <a:ext cx="8229600" cy="418058"/>
          </a:xfrm>
        </p:spPr>
        <p:txBody>
          <a:bodyPr/>
          <a:lstStyle/>
          <a:p>
            <a:r>
              <a:rPr kumimoji="1" lang="en-US" altLang="ja-JP" dirty="0" smtClean="0"/>
              <a:t>Solution</a:t>
            </a:r>
            <a:endParaRPr kumimoji="1" lang="ja-JP" altLang="en-US" dirty="0"/>
          </a:p>
        </p:txBody>
      </p:sp>
      <p:sp>
        <p:nvSpPr>
          <p:cNvPr id="3" name="コンテンツ プレースホルダー 2"/>
          <p:cNvSpPr>
            <a:spLocks noGrp="1"/>
          </p:cNvSpPr>
          <p:nvPr>
            <p:ph idx="1"/>
          </p:nvPr>
        </p:nvSpPr>
        <p:spPr>
          <a:xfrm>
            <a:off x="107504" y="980728"/>
            <a:ext cx="8928992" cy="5472608"/>
          </a:xfrm>
        </p:spPr>
        <p:txBody>
          <a:bodyPr/>
          <a:lstStyle/>
          <a:p>
            <a:r>
              <a:rPr lang="en-US" altLang="ja-JP" dirty="0" smtClean="0"/>
              <a:t>In order to address this issue, following solutions can be considered.</a:t>
            </a:r>
          </a:p>
          <a:p>
            <a:pPr lvl="1"/>
            <a:r>
              <a:rPr lang="en-US" altLang="ja-JP" sz="2400" b="1" u="sng" dirty="0" smtClean="0"/>
              <a:t>Proposal 1: </a:t>
            </a:r>
            <a:r>
              <a:rPr lang="en-US" altLang="ja-JP" sz="2400" dirty="0" smtClean="0"/>
              <a:t>The UE always sets Active flag in TAU request.</a:t>
            </a:r>
          </a:p>
          <a:p>
            <a:pPr lvl="1"/>
            <a:r>
              <a:rPr lang="en-US" altLang="ja-JP" sz="2400" b="1" u="sng" dirty="0" smtClean="0"/>
              <a:t>Proposal 2: </a:t>
            </a:r>
            <a:r>
              <a:rPr lang="en-US" altLang="ja-JP" sz="2400" dirty="0" smtClean="0"/>
              <a:t>The UE waits RRC Connection Release before sending PDN Connectivity Request if active flag was not set.</a:t>
            </a:r>
            <a:endParaRPr lang="en-US" altLang="ja-JP" sz="2400" dirty="0"/>
          </a:p>
          <a:p>
            <a:endParaRPr lang="en-US" altLang="ja-JP" dirty="0" smtClean="0"/>
          </a:p>
        </p:txBody>
      </p:sp>
      <p:sp>
        <p:nvSpPr>
          <p:cNvPr id="4" name="スライド番号プレースホルダー 3"/>
          <p:cNvSpPr>
            <a:spLocks noGrp="1"/>
          </p:cNvSpPr>
          <p:nvPr>
            <p:ph type="sldNum" sz="quarter" idx="10"/>
          </p:nvPr>
        </p:nvSpPr>
        <p:spPr/>
        <p:txBody>
          <a:bodyPr/>
          <a:lstStyle/>
          <a:p>
            <a:pPr>
              <a:defRPr/>
            </a:pPr>
            <a:fld id="{DEB57937-1EDC-4A07-B2D8-F58838ED95FC}" type="slidenum">
              <a:rPr lang="ja-JP" altLang="en-US" smtClean="0"/>
              <a:pPr>
                <a:defRPr/>
              </a:pPr>
              <a:t>7</a:t>
            </a:fld>
            <a:endParaRPr lang="ja-JP" altLang="en-US" dirty="0"/>
          </a:p>
        </p:txBody>
      </p:sp>
    </p:spTree>
    <p:extLst>
      <p:ext uri="{BB962C8B-B14F-4D97-AF65-F5344CB8AC3E}">
        <p14:creationId xmlns:p14="http://schemas.microsoft.com/office/powerpoint/2010/main" val="301921811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Proposal 1</a:t>
            </a:r>
            <a:endParaRPr kumimoji="1" lang="ja-JP" altLang="en-US" dirty="0"/>
          </a:p>
        </p:txBody>
      </p:sp>
      <p:sp>
        <p:nvSpPr>
          <p:cNvPr id="4" name="スライド番号プレースホルダー 3"/>
          <p:cNvSpPr>
            <a:spLocks noGrp="1"/>
          </p:cNvSpPr>
          <p:nvPr>
            <p:ph type="sldNum" sz="quarter" idx="10"/>
          </p:nvPr>
        </p:nvSpPr>
        <p:spPr>
          <a:xfrm>
            <a:off x="6732240" y="6453336"/>
            <a:ext cx="2133600" cy="365125"/>
          </a:xfrm>
        </p:spPr>
        <p:txBody>
          <a:bodyPr/>
          <a:lstStyle/>
          <a:p>
            <a:pPr>
              <a:defRPr/>
            </a:pPr>
            <a:fld id="{E3AFD8C3-4F92-4C46-AF97-B6DF3AC8F3C5}" type="slidenum">
              <a:rPr lang="ja-JP" altLang="en-US" smtClean="0"/>
              <a:pPr>
                <a:defRPr/>
              </a:pPr>
              <a:t>8</a:t>
            </a:fld>
            <a:endParaRPr lang="ja-JP" altLang="en-US" dirty="0"/>
          </a:p>
        </p:txBody>
      </p:sp>
      <p:cxnSp>
        <p:nvCxnSpPr>
          <p:cNvPr id="6" name="直線コネクタ 5"/>
          <p:cNvCxnSpPr/>
          <p:nvPr/>
        </p:nvCxnSpPr>
        <p:spPr>
          <a:xfrm>
            <a:off x="1062968" y="1044519"/>
            <a:ext cx="0" cy="5696849"/>
          </a:xfrm>
          <a:prstGeom prst="line">
            <a:avLst/>
          </a:prstGeom>
          <a:ln w="28575"/>
        </p:spPr>
        <p:style>
          <a:lnRef idx="1">
            <a:schemeClr val="dk1"/>
          </a:lnRef>
          <a:fillRef idx="0">
            <a:schemeClr val="dk1"/>
          </a:fillRef>
          <a:effectRef idx="0">
            <a:schemeClr val="dk1"/>
          </a:effectRef>
          <a:fontRef idx="minor">
            <a:schemeClr val="tx1"/>
          </a:fontRef>
        </p:style>
      </p:cxnSp>
      <p:cxnSp>
        <p:nvCxnSpPr>
          <p:cNvPr id="7" name="直線コネクタ 6"/>
          <p:cNvCxnSpPr/>
          <p:nvPr/>
        </p:nvCxnSpPr>
        <p:spPr>
          <a:xfrm>
            <a:off x="4591360" y="1044519"/>
            <a:ext cx="0" cy="5696849"/>
          </a:xfrm>
          <a:prstGeom prst="line">
            <a:avLst/>
          </a:prstGeom>
          <a:ln w="28575"/>
        </p:spPr>
        <p:style>
          <a:lnRef idx="1">
            <a:schemeClr val="dk1"/>
          </a:lnRef>
          <a:fillRef idx="0">
            <a:schemeClr val="dk1"/>
          </a:fillRef>
          <a:effectRef idx="0">
            <a:schemeClr val="dk1"/>
          </a:effectRef>
          <a:fontRef idx="minor">
            <a:schemeClr val="tx1"/>
          </a:fontRef>
        </p:style>
      </p:cxnSp>
      <p:cxnSp>
        <p:nvCxnSpPr>
          <p:cNvPr id="9" name="直線矢印コネクタ 8"/>
          <p:cNvCxnSpPr/>
          <p:nvPr/>
        </p:nvCxnSpPr>
        <p:spPr>
          <a:xfrm>
            <a:off x="1115471" y="2060848"/>
            <a:ext cx="3456384" cy="0"/>
          </a:xfrm>
          <a:prstGeom prst="straightConnector1">
            <a:avLst/>
          </a:prstGeom>
          <a:ln w="28575">
            <a:solidFill>
              <a:schemeClr val="tx2">
                <a:lumMod val="40000"/>
                <a:lumOff val="60000"/>
              </a:schemeClr>
            </a:solidFill>
            <a:tailEnd type="arrow"/>
          </a:ln>
        </p:spPr>
        <p:style>
          <a:lnRef idx="1">
            <a:schemeClr val="accent1"/>
          </a:lnRef>
          <a:fillRef idx="0">
            <a:schemeClr val="accent1"/>
          </a:fillRef>
          <a:effectRef idx="0">
            <a:schemeClr val="accent1"/>
          </a:effectRef>
          <a:fontRef idx="minor">
            <a:schemeClr val="tx1"/>
          </a:fontRef>
        </p:style>
      </p:cxnSp>
      <p:sp>
        <p:nvSpPr>
          <p:cNvPr id="11" name="テキスト ボックス 10"/>
          <p:cNvSpPr txBox="1"/>
          <p:nvPr/>
        </p:nvSpPr>
        <p:spPr>
          <a:xfrm>
            <a:off x="1916166" y="1783849"/>
            <a:ext cx="1854995" cy="276999"/>
          </a:xfrm>
          <a:prstGeom prst="rect">
            <a:avLst/>
          </a:prstGeom>
          <a:noFill/>
        </p:spPr>
        <p:txBody>
          <a:bodyPr wrap="none" rtlCol="0">
            <a:spAutoFit/>
          </a:bodyPr>
          <a:lstStyle/>
          <a:p>
            <a:pPr algn="ctr"/>
            <a:r>
              <a:rPr kumimoji="1" lang="en-US" altLang="ja-JP" sz="1200" dirty="0" smtClean="0"/>
              <a:t>RRC connection request</a:t>
            </a:r>
            <a:endParaRPr kumimoji="1" lang="ja-JP" altLang="en-US" sz="1200" dirty="0"/>
          </a:p>
        </p:txBody>
      </p:sp>
      <p:cxnSp>
        <p:nvCxnSpPr>
          <p:cNvPr id="12" name="直線矢印コネクタ 11"/>
          <p:cNvCxnSpPr/>
          <p:nvPr/>
        </p:nvCxnSpPr>
        <p:spPr>
          <a:xfrm flipH="1">
            <a:off x="1094226" y="2348880"/>
            <a:ext cx="3498874" cy="0"/>
          </a:xfrm>
          <a:prstGeom prst="straightConnector1">
            <a:avLst/>
          </a:prstGeom>
          <a:ln w="28575">
            <a:solidFill>
              <a:schemeClr val="tx2">
                <a:lumMod val="40000"/>
                <a:lumOff val="60000"/>
              </a:schemeClr>
            </a:solidFill>
            <a:tailEnd type="arrow"/>
          </a:ln>
        </p:spPr>
        <p:style>
          <a:lnRef idx="1">
            <a:schemeClr val="accent1"/>
          </a:lnRef>
          <a:fillRef idx="0">
            <a:schemeClr val="accent1"/>
          </a:fillRef>
          <a:effectRef idx="0">
            <a:schemeClr val="accent1"/>
          </a:effectRef>
          <a:fontRef idx="minor">
            <a:schemeClr val="tx1"/>
          </a:fontRef>
        </p:style>
      </p:cxnSp>
      <p:sp>
        <p:nvSpPr>
          <p:cNvPr id="16" name="テキスト ボックス 15"/>
          <p:cNvSpPr txBox="1"/>
          <p:nvPr/>
        </p:nvSpPr>
        <p:spPr>
          <a:xfrm>
            <a:off x="1984293" y="2071881"/>
            <a:ext cx="1718740" cy="276999"/>
          </a:xfrm>
          <a:prstGeom prst="rect">
            <a:avLst/>
          </a:prstGeom>
          <a:noFill/>
        </p:spPr>
        <p:txBody>
          <a:bodyPr wrap="none" rtlCol="0">
            <a:spAutoFit/>
          </a:bodyPr>
          <a:lstStyle/>
          <a:p>
            <a:pPr algn="ctr"/>
            <a:r>
              <a:rPr kumimoji="1" lang="en-US" altLang="ja-JP" sz="1200" dirty="0" smtClean="0"/>
              <a:t>RRC connection setup</a:t>
            </a:r>
            <a:endParaRPr kumimoji="1" lang="ja-JP" altLang="en-US" sz="1200" dirty="0"/>
          </a:p>
        </p:txBody>
      </p:sp>
      <p:cxnSp>
        <p:nvCxnSpPr>
          <p:cNvPr id="17" name="直線矢印コネクタ 16"/>
          <p:cNvCxnSpPr/>
          <p:nvPr/>
        </p:nvCxnSpPr>
        <p:spPr>
          <a:xfrm>
            <a:off x="1115471" y="2636912"/>
            <a:ext cx="3456384" cy="0"/>
          </a:xfrm>
          <a:prstGeom prst="straightConnector1">
            <a:avLst/>
          </a:prstGeom>
          <a:ln w="28575">
            <a:solidFill>
              <a:schemeClr val="tx2">
                <a:lumMod val="40000"/>
                <a:lumOff val="60000"/>
              </a:schemeClr>
            </a:solidFill>
            <a:tailEnd type="arrow"/>
          </a:ln>
        </p:spPr>
        <p:style>
          <a:lnRef idx="1">
            <a:schemeClr val="accent1"/>
          </a:lnRef>
          <a:fillRef idx="0">
            <a:schemeClr val="accent1"/>
          </a:fillRef>
          <a:effectRef idx="0">
            <a:schemeClr val="accent1"/>
          </a:effectRef>
          <a:fontRef idx="minor">
            <a:schemeClr val="tx1"/>
          </a:fontRef>
        </p:style>
      </p:cxnSp>
      <p:sp>
        <p:nvSpPr>
          <p:cNvPr id="18" name="テキスト ボックス 17"/>
          <p:cNvSpPr txBox="1"/>
          <p:nvPr/>
        </p:nvSpPr>
        <p:spPr>
          <a:xfrm>
            <a:off x="1651670" y="2359913"/>
            <a:ext cx="2383986" cy="276999"/>
          </a:xfrm>
          <a:prstGeom prst="rect">
            <a:avLst/>
          </a:prstGeom>
          <a:noFill/>
        </p:spPr>
        <p:txBody>
          <a:bodyPr wrap="none" rtlCol="0">
            <a:spAutoFit/>
          </a:bodyPr>
          <a:lstStyle/>
          <a:p>
            <a:pPr algn="ctr"/>
            <a:r>
              <a:rPr kumimoji="1" lang="en-US" altLang="ja-JP" sz="1200" dirty="0" smtClean="0"/>
              <a:t>RRC connection setup complete</a:t>
            </a:r>
            <a:endParaRPr kumimoji="1" lang="ja-JP" altLang="en-US" sz="1200" dirty="0"/>
          </a:p>
        </p:txBody>
      </p:sp>
      <p:cxnSp>
        <p:nvCxnSpPr>
          <p:cNvPr id="25" name="直線矢印コネクタ 24"/>
          <p:cNvCxnSpPr/>
          <p:nvPr/>
        </p:nvCxnSpPr>
        <p:spPr>
          <a:xfrm>
            <a:off x="1080218" y="4208148"/>
            <a:ext cx="3456384" cy="0"/>
          </a:xfrm>
          <a:prstGeom prst="straightConnector1">
            <a:avLst/>
          </a:prstGeom>
          <a:ln w="28575">
            <a:solidFill>
              <a:schemeClr val="accent2">
                <a:lumMod val="40000"/>
                <a:lumOff val="60000"/>
              </a:schemeClr>
            </a:solidFill>
            <a:tailEnd type="arrow"/>
          </a:ln>
        </p:spPr>
        <p:style>
          <a:lnRef idx="1">
            <a:schemeClr val="accent2"/>
          </a:lnRef>
          <a:fillRef idx="0">
            <a:schemeClr val="accent2"/>
          </a:fillRef>
          <a:effectRef idx="0">
            <a:schemeClr val="accent2"/>
          </a:effectRef>
          <a:fontRef idx="minor">
            <a:schemeClr val="tx1"/>
          </a:fontRef>
        </p:style>
      </p:cxnSp>
      <p:sp>
        <p:nvSpPr>
          <p:cNvPr id="26" name="テキスト ボックス 25"/>
          <p:cNvSpPr txBox="1"/>
          <p:nvPr/>
        </p:nvSpPr>
        <p:spPr>
          <a:xfrm>
            <a:off x="1379397" y="3920116"/>
            <a:ext cx="2858026" cy="276999"/>
          </a:xfrm>
          <a:prstGeom prst="rect">
            <a:avLst/>
          </a:prstGeom>
          <a:noFill/>
        </p:spPr>
        <p:txBody>
          <a:bodyPr wrap="none" rtlCol="0">
            <a:spAutoFit/>
          </a:bodyPr>
          <a:lstStyle/>
          <a:p>
            <a:pPr algn="ctr"/>
            <a:r>
              <a:rPr kumimoji="1" lang="en-US" altLang="ja-JP" sz="1200" dirty="0" smtClean="0"/>
              <a:t>PDN connectivity </a:t>
            </a:r>
            <a:r>
              <a:rPr lang="en-US" altLang="ja-JP" sz="1200" dirty="0"/>
              <a:t>request(for </a:t>
            </a:r>
            <a:r>
              <a:rPr lang="en-US" altLang="ja-JP" sz="1200" dirty="0" smtClean="0"/>
              <a:t>IMS </a:t>
            </a:r>
            <a:r>
              <a:rPr lang="en-US" altLang="ja-JP" sz="1200" dirty="0"/>
              <a:t>APN</a:t>
            </a:r>
            <a:r>
              <a:rPr lang="en-US" altLang="ja-JP" sz="1200" dirty="0" smtClean="0"/>
              <a:t>)</a:t>
            </a:r>
            <a:endParaRPr lang="ja-JP" altLang="en-US" sz="1200" dirty="0"/>
          </a:p>
        </p:txBody>
      </p:sp>
      <p:cxnSp>
        <p:nvCxnSpPr>
          <p:cNvPr id="27" name="直線矢印コネクタ 26"/>
          <p:cNvCxnSpPr/>
          <p:nvPr/>
        </p:nvCxnSpPr>
        <p:spPr>
          <a:xfrm flipH="1">
            <a:off x="1058973" y="4496180"/>
            <a:ext cx="3498874" cy="0"/>
          </a:xfrm>
          <a:prstGeom prst="straightConnector1">
            <a:avLst/>
          </a:prstGeom>
          <a:ln w="28575">
            <a:solidFill>
              <a:schemeClr val="accent2">
                <a:lumMod val="40000"/>
                <a:lumOff val="60000"/>
              </a:schemeClr>
            </a:solidFill>
            <a:tailEnd type="arrow"/>
          </a:ln>
        </p:spPr>
        <p:style>
          <a:lnRef idx="1">
            <a:schemeClr val="accent2"/>
          </a:lnRef>
          <a:fillRef idx="0">
            <a:schemeClr val="accent2"/>
          </a:fillRef>
          <a:effectRef idx="0">
            <a:schemeClr val="accent2"/>
          </a:effectRef>
          <a:fontRef idx="minor">
            <a:schemeClr val="tx1"/>
          </a:fontRef>
        </p:style>
      </p:cxnSp>
      <p:sp>
        <p:nvSpPr>
          <p:cNvPr id="30" name="テキスト ボックス 29"/>
          <p:cNvSpPr txBox="1"/>
          <p:nvPr/>
        </p:nvSpPr>
        <p:spPr>
          <a:xfrm>
            <a:off x="1226086" y="4219181"/>
            <a:ext cx="3164649" cy="276999"/>
          </a:xfrm>
          <a:prstGeom prst="rect">
            <a:avLst/>
          </a:prstGeom>
          <a:noFill/>
        </p:spPr>
        <p:txBody>
          <a:bodyPr wrap="none" rtlCol="0">
            <a:spAutoFit/>
          </a:bodyPr>
          <a:lstStyle/>
          <a:p>
            <a:pPr algn="ctr"/>
            <a:r>
              <a:rPr kumimoji="1" lang="en-US" altLang="ja-JP" sz="1200" dirty="0" smtClean="0"/>
              <a:t>Activate default EPS bearer context request</a:t>
            </a:r>
            <a:endParaRPr kumimoji="1" lang="ja-JP" altLang="en-US" sz="1200" dirty="0"/>
          </a:p>
        </p:txBody>
      </p:sp>
      <p:cxnSp>
        <p:nvCxnSpPr>
          <p:cNvPr id="31" name="直線矢印コネクタ 30"/>
          <p:cNvCxnSpPr/>
          <p:nvPr/>
        </p:nvCxnSpPr>
        <p:spPr>
          <a:xfrm>
            <a:off x="1080218" y="4784212"/>
            <a:ext cx="3456384" cy="0"/>
          </a:xfrm>
          <a:prstGeom prst="straightConnector1">
            <a:avLst/>
          </a:prstGeom>
          <a:ln w="28575">
            <a:solidFill>
              <a:schemeClr val="accent2">
                <a:lumMod val="40000"/>
                <a:lumOff val="60000"/>
              </a:schemeClr>
            </a:solidFill>
            <a:tailEnd type="arrow"/>
          </a:ln>
        </p:spPr>
        <p:style>
          <a:lnRef idx="1">
            <a:schemeClr val="accent2"/>
          </a:lnRef>
          <a:fillRef idx="0">
            <a:schemeClr val="accent2"/>
          </a:fillRef>
          <a:effectRef idx="0">
            <a:schemeClr val="accent2"/>
          </a:effectRef>
          <a:fontRef idx="minor">
            <a:schemeClr val="tx1"/>
          </a:fontRef>
        </p:style>
      </p:cxnSp>
      <p:sp>
        <p:nvSpPr>
          <p:cNvPr id="33" name="テキスト ボックス 32"/>
          <p:cNvSpPr txBox="1"/>
          <p:nvPr/>
        </p:nvSpPr>
        <p:spPr>
          <a:xfrm>
            <a:off x="1234903" y="4520153"/>
            <a:ext cx="3147015" cy="276999"/>
          </a:xfrm>
          <a:prstGeom prst="rect">
            <a:avLst/>
          </a:prstGeom>
          <a:noFill/>
        </p:spPr>
        <p:txBody>
          <a:bodyPr wrap="none" rtlCol="0">
            <a:spAutoFit/>
          </a:bodyPr>
          <a:lstStyle/>
          <a:p>
            <a:pPr algn="ctr"/>
            <a:r>
              <a:rPr kumimoji="1" lang="en-US" altLang="ja-JP" sz="1200" dirty="0" smtClean="0"/>
              <a:t>Activate default EPS bearer context accept</a:t>
            </a:r>
            <a:endParaRPr kumimoji="1" lang="ja-JP" altLang="en-US" sz="1200" dirty="0"/>
          </a:p>
        </p:txBody>
      </p:sp>
      <p:cxnSp>
        <p:nvCxnSpPr>
          <p:cNvPr id="48" name="直線矢印コネクタ 47"/>
          <p:cNvCxnSpPr/>
          <p:nvPr/>
        </p:nvCxnSpPr>
        <p:spPr>
          <a:xfrm>
            <a:off x="1080218" y="2924944"/>
            <a:ext cx="3456384" cy="0"/>
          </a:xfrm>
          <a:prstGeom prst="straightConnector1">
            <a:avLst/>
          </a:prstGeom>
          <a:ln w="28575">
            <a:solidFill>
              <a:schemeClr val="accent2">
                <a:lumMod val="40000"/>
                <a:lumOff val="60000"/>
              </a:schemeClr>
            </a:solidFill>
            <a:tailEnd type="arrow"/>
          </a:ln>
        </p:spPr>
        <p:style>
          <a:lnRef idx="1">
            <a:schemeClr val="accent2"/>
          </a:lnRef>
          <a:fillRef idx="0">
            <a:schemeClr val="accent2"/>
          </a:fillRef>
          <a:effectRef idx="0">
            <a:schemeClr val="accent2"/>
          </a:effectRef>
          <a:fontRef idx="minor">
            <a:schemeClr val="tx1"/>
          </a:fontRef>
        </p:style>
      </p:cxnSp>
      <p:sp>
        <p:nvSpPr>
          <p:cNvPr id="49" name="テキスト ボックス 48"/>
          <p:cNvSpPr txBox="1"/>
          <p:nvPr/>
        </p:nvSpPr>
        <p:spPr>
          <a:xfrm>
            <a:off x="1174665" y="2636912"/>
            <a:ext cx="3267498" cy="276999"/>
          </a:xfrm>
          <a:prstGeom prst="rect">
            <a:avLst/>
          </a:prstGeom>
          <a:noFill/>
        </p:spPr>
        <p:txBody>
          <a:bodyPr wrap="none" rtlCol="0">
            <a:spAutoFit/>
          </a:bodyPr>
          <a:lstStyle/>
          <a:p>
            <a:pPr algn="ctr"/>
            <a:r>
              <a:rPr kumimoji="1" lang="en-US" altLang="ja-JP" sz="1200" dirty="0" smtClean="0"/>
              <a:t>Tracking area update request(</a:t>
            </a:r>
            <a:r>
              <a:rPr kumimoji="1" lang="en-US" altLang="ja-JP" sz="1200" dirty="0" smtClean="0">
                <a:solidFill>
                  <a:srgbClr val="FF0000"/>
                </a:solidFill>
              </a:rPr>
              <a:t>w/ Active flag</a:t>
            </a:r>
            <a:r>
              <a:rPr kumimoji="1" lang="en-US" altLang="ja-JP" sz="1200" dirty="0" smtClean="0"/>
              <a:t>)</a:t>
            </a:r>
            <a:endParaRPr kumimoji="1" lang="ja-JP" altLang="en-US" sz="1200" dirty="0"/>
          </a:p>
        </p:txBody>
      </p:sp>
      <p:cxnSp>
        <p:nvCxnSpPr>
          <p:cNvPr id="50" name="直線矢印コネクタ 49"/>
          <p:cNvCxnSpPr/>
          <p:nvPr/>
        </p:nvCxnSpPr>
        <p:spPr>
          <a:xfrm flipH="1">
            <a:off x="1058973" y="3212976"/>
            <a:ext cx="3498874" cy="0"/>
          </a:xfrm>
          <a:prstGeom prst="straightConnector1">
            <a:avLst/>
          </a:prstGeom>
          <a:ln w="28575">
            <a:solidFill>
              <a:schemeClr val="accent2">
                <a:lumMod val="40000"/>
                <a:lumOff val="60000"/>
              </a:schemeClr>
            </a:solidFill>
            <a:tailEnd type="arrow"/>
          </a:ln>
        </p:spPr>
        <p:style>
          <a:lnRef idx="1">
            <a:schemeClr val="accent2"/>
          </a:lnRef>
          <a:fillRef idx="0">
            <a:schemeClr val="accent2"/>
          </a:fillRef>
          <a:effectRef idx="0">
            <a:schemeClr val="accent2"/>
          </a:effectRef>
          <a:fontRef idx="minor">
            <a:schemeClr val="tx1"/>
          </a:fontRef>
        </p:style>
      </p:cxnSp>
      <p:sp>
        <p:nvSpPr>
          <p:cNvPr id="51" name="テキスト ボックス 50"/>
          <p:cNvSpPr txBox="1"/>
          <p:nvPr/>
        </p:nvSpPr>
        <p:spPr>
          <a:xfrm>
            <a:off x="1746709" y="2935977"/>
            <a:ext cx="2123402" cy="276999"/>
          </a:xfrm>
          <a:prstGeom prst="rect">
            <a:avLst/>
          </a:prstGeom>
          <a:noFill/>
        </p:spPr>
        <p:txBody>
          <a:bodyPr wrap="none" rtlCol="0">
            <a:spAutoFit/>
          </a:bodyPr>
          <a:lstStyle/>
          <a:p>
            <a:pPr algn="ctr"/>
            <a:r>
              <a:rPr kumimoji="1" lang="en-US" altLang="ja-JP" sz="1200" dirty="0" smtClean="0"/>
              <a:t>Tracking area update accept</a:t>
            </a:r>
            <a:endParaRPr kumimoji="1" lang="ja-JP" altLang="en-US" sz="1200" dirty="0"/>
          </a:p>
        </p:txBody>
      </p:sp>
      <p:sp>
        <p:nvSpPr>
          <p:cNvPr id="61" name="テキスト ボックス 60"/>
          <p:cNvSpPr txBox="1"/>
          <p:nvPr/>
        </p:nvSpPr>
        <p:spPr>
          <a:xfrm>
            <a:off x="827584" y="620688"/>
            <a:ext cx="505267" cy="369332"/>
          </a:xfrm>
          <a:prstGeom prst="rect">
            <a:avLst/>
          </a:prstGeom>
          <a:noFill/>
        </p:spPr>
        <p:txBody>
          <a:bodyPr wrap="none" rtlCol="0">
            <a:spAutoFit/>
          </a:bodyPr>
          <a:lstStyle/>
          <a:p>
            <a:r>
              <a:rPr kumimoji="1" lang="en-US" altLang="ja-JP" dirty="0" smtClean="0"/>
              <a:t>UE</a:t>
            </a:r>
            <a:endParaRPr kumimoji="1" lang="ja-JP" altLang="en-US" dirty="0"/>
          </a:p>
        </p:txBody>
      </p:sp>
      <p:sp>
        <p:nvSpPr>
          <p:cNvPr id="62" name="テキスト ボックス 61"/>
          <p:cNvSpPr txBox="1"/>
          <p:nvPr/>
        </p:nvSpPr>
        <p:spPr>
          <a:xfrm>
            <a:off x="4283968" y="653473"/>
            <a:ext cx="569387" cy="369332"/>
          </a:xfrm>
          <a:prstGeom prst="rect">
            <a:avLst/>
          </a:prstGeom>
          <a:noFill/>
        </p:spPr>
        <p:txBody>
          <a:bodyPr wrap="none" rtlCol="0">
            <a:spAutoFit/>
          </a:bodyPr>
          <a:lstStyle/>
          <a:p>
            <a:r>
              <a:rPr kumimoji="1" lang="en-US" altLang="ja-JP" dirty="0" smtClean="0"/>
              <a:t>NW</a:t>
            </a:r>
            <a:endParaRPr kumimoji="1" lang="ja-JP" altLang="en-US" dirty="0"/>
          </a:p>
        </p:txBody>
      </p:sp>
      <p:cxnSp>
        <p:nvCxnSpPr>
          <p:cNvPr id="75" name="直線矢印コネクタ 74"/>
          <p:cNvCxnSpPr/>
          <p:nvPr/>
        </p:nvCxnSpPr>
        <p:spPr>
          <a:xfrm>
            <a:off x="1080218" y="3501008"/>
            <a:ext cx="3456384" cy="0"/>
          </a:xfrm>
          <a:prstGeom prst="straightConnector1">
            <a:avLst/>
          </a:prstGeom>
          <a:ln w="28575">
            <a:solidFill>
              <a:schemeClr val="accent2">
                <a:lumMod val="40000"/>
                <a:lumOff val="60000"/>
              </a:schemeClr>
            </a:solidFill>
            <a:tailEnd type="arrow"/>
          </a:ln>
        </p:spPr>
        <p:style>
          <a:lnRef idx="1">
            <a:schemeClr val="accent2"/>
          </a:lnRef>
          <a:fillRef idx="0">
            <a:schemeClr val="accent2"/>
          </a:fillRef>
          <a:effectRef idx="0">
            <a:schemeClr val="accent2"/>
          </a:effectRef>
          <a:fontRef idx="minor">
            <a:schemeClr val="tx1"/>
          </a:fontRef>
        </p:style>
      </p:cxnSp>
      <p:sp>
        <p:nvSpPr>
          <p:cNvPr id="76" name="テキスト ボックス 75"/>
          <p:cNvSpPr txBox="1"/>
          <p:nvPr/>
        </p:nvSpPr>
        <p:spPr>
          <a:xfrm>
            <a:off x="1661750" y="3212976"/>
            <a:ext cx="2293321" cy="276999"/>
          </a:xfrm>
          <a:prstGeom prst="rect">
            <a:avLst/>
          </a:prstGeom>
          <a:noFill/>
        </p:spPr>
        <p:txBody>
          <a:bodyPr wrap="none" rtlCol="0">
            <a:spAutoFit/>
          </a:bodyPr>
          <a:lstStyle/>
          <a:p>
            <a:pPr algn="ctr"/>
            <a:r>
              <a:rPr kumimoji="1" lang="en-US" altLang="ja-JP" sz="1200" dirty="0" smtClean="0"/>
              <a:t>Tracking area update complete</a:t>
            </a:r>
            <a:endParaRPr kumimoji="1" lang="ja-JP" altLang="en-US" sz="1200" dirty="0"/>
          </a:p>
        </p:txBody>
      </p:sp>
      <p:sp>
        <p:nvSpPr>
          <p:cNvPr id="23" name="フローチャート : 結合子 22"/>
          <p:cNvSpPr/>
          <p:nvPr/>
        </p:nvSpPr>
        <p:spPr>
          <a:xfrm>
            <a:off x="920692" y="1601421"/>
            <a:ext cx="273878" cy="225982"/>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テキスト ボックス 58"/>
          <p:cNvSpPr txBox="1"/>
          <p:nvPr/>
        </p:nvSpPr>
        <p:spPr>
          <a:xfrm>
            <a:off x="1208724" y="1556792"/>
            <a:ext cx="3128292" cy="307777"/>
          </a:xfrm>
          <a:prstGeom prst="rect">
            <a:avLst/>
          </a:prstGeom>
          <a:noFill/>
        </p:spPr>
        <p:txBody>
          <a:bodyPr wrap="none" rtlCol="0">
            <a:spAutoFit/>
          </a:bodyPr>
          <a:lstStyle/>
          <a:p>
            <a:r>
              <a:rPr kumimoji="1" lang="en-US" altLang="ja-JP" sz="1400" dirty="0" smtClean="0"/>
              <a:t>Inter RAT Cell Reselection(3G</a:t>
            </a:r>
            <a:r>
              <a:rPr kumimoji="1" lang="en-US" altLang="ja-JP" sz="1400" dirty="0" smtClean="0">
                <a:sym typeface="Wingdings" panose="05000000000000000000" pitchFamily="2" charset="2"/>
              </a:rPr>
              <a:t>LTE</a:t>
            </a:r>
            <a:r>
              <a:rPr kumimoji="1" lang="en-US" altLang="ja-JP" sz="1400" dirty="0" smtClean="0"/>
              <a:t>)</a:t>
            </a:r>
            <a:endParaRPr kumimoji="1" lang="ja-JP" altLang="en-US" sz="1400" dirty="0"/>
          </a:p>
        </p:txBody>
      </p:sp>
      <p:sp>
        <p:nvSpPr>
          <p:cNvPr id="64" name="フローチャート : 結合子 63"/>
          <p:cNvSpPr/>
          <p:nvPr/>
        </p:nvSpPr>
        <p:spPr>
          <a:xfrm>
            <a:off x="925415" y="1208267"/>
            <a:ext cx="273878" cy="225982"/>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テキスト ボックス 64"/>
          <p:cNvSpPr txBox="1"/>
          <p:nvPr/>
        </p:nvSpPr>
        <p:spPr>
          <a:xfrm>
            <a:off x="1199548" y="1052736"/>
            <a:ext cx="4327916" cy="523220"/>
          </a:xfrm>
          <a:prstGeom prst="rect">
            <a:avLst/>
          </a:prstGeom>
          <a:noFill/>
        </p:spPr>
        <p:txBody>
          <a:bodyPr wrap="none" rtlCol="0">
            <a:spAutoFit/>
          </a:bodyPr>
          <a:lstStyle/>
          <a:p>
            <a:r>
              <a:rPr kumimoji="1" lang="en-US" altLang="ja-JP" sz="1400" dirty="0" smtClean="0"/>
              <a:t>Camp on 3G cell</a:t>
            </a:r>
          </a:p>
          <a:p>
            <a:r>
              <a:rPr lang="en-US" altLang="ja-JP" sz="1400" dirty="0" smtClean="0"/>
              <a:t>(internet APN is activated, IMS APN is not activated)</a:t>
            </a:r>
            <a:endParaRPr kumimoji="1" lang="ja-JP" altLang="en-US" sz="1400" dirty="0"/>
          </a:p>
        </p:txBody>
      </p:sp>
      <p:sp>
        <p:nvSpPr>
          <p:cNvPr id="52" name="角丸四角形 51"/>
          <p:cNvSpPr/>
          <p:nvPr/>
        </p:nvSpPr>
        <p:spPr>
          <a:xfrm>
            <a:off x="846944" y="4941168"/>
            <a:ext cx="4072578" cy="494195"/>
          </a:xfrm>
          <a:prstGeom prst="roundRect">
            <a:avLst>
              <a:gd name="adj" fmla="val 9899"/>
            </a:avLst>
          </a:prstGeom>
          <a:solidFill>
            <a:schemeClr val="accent3">
              <a:lumMod val="20000"/>
              <a:lumOff val="80000"/>
              <a:alpha val="20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b="1" dirty="0" smtClean="0">
                <a:solidFill>
                  <a:schemeClr val="accent3"/>
                </a:solidFill>
              </a:rPr>
              <a:t>SIP registration</a:t>
            </a:r>
            <a:endParaRPr kumimoji="1" lang="ja-JP" altLang="en-US" b="1" dirty="0">
              <a:solidFill>
                <a:schemeClr val="accent3"/>
              </a:solidFill>
            </a:endParaRPr>
          </a:p>
        </p:txBody>
      </p:sp>
      <p:sp>
        <p:nvSpPr>
          <p:cNvPr id="54" name="角丸四角形吹き出し 53"/>
          <p:cNvSpPr/>
          <p:nvPr/>
        </p:nvSpPr>
        <p:spPr>
          <a:xfrm>
            <a:off x="5292080" y="3363841"/>
            <a:ext cx="3744416" cy="855340"/>
          </a:xfrm>
          <a:prstGeom prst="wedgeRoundRectCallout">
            <a:avLst>
              <a:gd name="adj1" fmla="val -68101"/>
              <a:gd name="adj2" fmla="val 2474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kumimoji="1" lang="en-US" altLang="ja-JP" sz="1600" dirty="0" smtClean="0"/>
              <a:t>The network does not send RRC Connection Release after TAU procedure if active flag was set in TAU Request.</a:t>
            </a:r>
          </a:p>
        </p:txBody>
      </p:sp>
    </p:spTree>
    <p:extLst>
      <p:ext uri="{BB962C8B-B14F-4D97-AF65-F5344CB8AC3E}">
        <p14:creationId xmlns:p14="http://schemas.microsoft.com/office/powerpoint/2010/main" val="19773812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Proposal 2</a:t>
            </a:r>
            <a:endParaRPr kumimoji="1" lang="ja-JP" altLang="en-US" dirty="0"/>
          </a:p>
        </p:txBody>
      </p:sp>
      <p:sp>
        <p:nvSpPr>
          <p:cNvPr id="4" name="スライド番号プレースホルダー 3"/>
          <p:cNvSpPr>
            <a:spLocks noGrp="1"/>
          </p:cNvSpPr>
          <p:nvPr>
            <p:ph type="sldNum" sz="quarter" idx="10"/>
          </p:nvPr>
        </p:nvSpPr>
        <p:spPr>
          <a:xfrm>
            <a:off x="6732240" y="6453336"/>
            <a:ext cx="2133600" cy="365125"/>
          </a:xfrm>
        </p:spPr>
        <p:txBody>
          <a:bodyPr/>
          <a:lstStyle/>
          <a:p>
            <a:pPr>
              <a:defRPr/>
            </a:pPr>
            <a:fld id="{E3AFD8C3-4F92-4C46-AF97-B6DF3AC8F3C5}" type="slidenum">
              <a:rPr lang="ja-JP" altLang="en-US" smtClean="0"/>
              <a:pPr>
                <a:defRPr/>
              </a:pPr>
              <a:t>9</a:t>
            </a:fld>
            <a:endParaRPr lang="ja-JP" altLang="en-US" dirty="0"/>
          </a:p>
        </p:txBody>
      </p:sp>
      <p:cxnSp>
        <p:nvCxnSpPr>
          <p:cNvPr id="6" name="直線コネクタ 5"/>
          <p:cNvCxnSpPr/>
          <p:nvPr/>
        </p:nvCxnSpPr>
        <p:spPr>
          <a:xfrm>
            <a:off x="2788139" y="1044519"/>
            <a:ext cx="0" cy="5696849"/>
          </a:xfrm>
          <a:prstGeom prst="line">
            <a:avLst/>
          </a:prstGeom>
          <a:ln w="28575"/>
        </p:spPr>
        <p:style>
          <a:lnRef idx="1">
            <a:schemeClr val="dk1"/>
          </a:lnRef>
          <a:fillRef idx="0">
            <a:schemeClr val="dk1"/>
          </a:fillRef>
          <a:effectRef idx="0">
            <a:schemeClr val="dk1"/>
          </a:effectRef>
          <a:fontRef idx="minor">
            <a:schemeClr val="tx1"/>
          </a:fontRef>
        </p:style>
      </p:cxnSp>
      <p:cxnSp>
        <p:nvCxnSpPr>
          <p:cNvPr id="7" name="直線コネクタ 6"/>
          <p:cNvCxnSpPr/>
          <p:nvPr/>
        </p:nvCxnSpPr>
        <p:spPr>
          <a:xfrm>
            <a:off x="6316531" y="1044519"/>
            <a:ext cx="0" cy="5696849"/>
          </a:xfrm>
          <a:prstGeom prst="line">
            <a:avLst/>
          </a:prstGeom>
          <a:ln w="28575"/>
        </p:spPr>
        <p:style>
          <a:lnRef idx="1">
            <a:schemeClr val="dk1"/>
          </a:lnRef>
          <a:fillRef idx="0">
            <a:schemeClr val="dk1"/>
          </a:fillRef>
          <a:effectRef idx="0">
            <a:schemeClr val="dk1"/>
          </a:effectRef>
          <a:fontRef idx="minor">
            <a:schemeClr val="tx1"/>
          </a:fontRef>
        </p:style>
      </p:cxnSp>
      <p:cxnSp>
        <p:nvCxnSpPr>
          <p:cNvPr id="9" name="直線矢印コネクタ 8"/>
          <p:cNvCxnSpPr/>
          <p:nvPr/>
        </p:nvCxnSpPr>
        <p:spPr>
          <a:xfrm>
            <a:off x="2840642" y="2060848"/>
            <a:ext cx="3456384" cy="0"/>
          </a:xfrm>
          <a:prstGeom prst="straightConnector1">
            <a:avLst/>
          </a:prstGeom>
          <a:ln w="28575">
            <a:solidFill>
              <a:schemeClr val="tx2">
                <a:lumMod val="40000"/>
                <a:lumOff val="60000"/>
              </a:schemeClr>
            </a:solidFill>
            <a:tailEnd type="arrow"/>
          </a:ln>
        </p:spPr>
        <p:style>
          <a:lnRef idx="1">
            <a:schemeClr val="accent1"/>
          </a:lnRef>
          <a:fillRef idx="0">
            <a:schemeClr val="accent1"/>
          </a:fillRef>
          <a:effectRef idx="0">
            <a:schemeClr val="accent1"/>
          </a:effectRef>
          <a:fontRef idx="minor">
            <a:schemeClr val="tx1"/>
          </a:fontRef>
        </p:style>
      </p:cxnSp>
      <p:sp>
        <p:nvSpPr>
          <p:cNvPr id="11" name="テキスト ボックス 10"/>
          <p:cNvSpPr txBox="1"/>
          <p:nvPr/>
        </p:nvSpPr>
        <p:spPr>
          <a:xfrm>
            <a:off x="3641337" y="1783849"/>
            <a:ext cx="1854995" cy="276999"/>
          </a:xfrm>
          <a:prstGeom prst="rect">
            <a:avLst/>
          </a:prstGeom>
          <a:noFill/>
        </p:spPr>
        <p:txBody>
          <a:bodyPr wrap="none" rtlCol="0">
            <a:spAutoFit/>
          </a:bodyPr>
          <a:lstStyle/>
          <a:p>
            <a:pPr algn="ctr"/>
            <a:r>
              <a:rPr kumimoji="1" lang="en-US" altLang="ja-JP" sz="1200" dirty="0" smtClean="0"/>
              <a:t>RRC connection request</a:t>
            </a:r>
            <a:endParaRPr kumimoji="1" lang="ja-JP" altLang="en-US" sz="1200" dirty="0"/>
          </a:p>
        </p:txBody>
      </p:sp>
      <p:cxnSp>
        <p:nvCxnSpPr>
          <p:cNvPr id="12" name="直線矢印コネクタ 11"/>
          <p:cNvCxnSpPr/>
          <p:nvPr/>
        </p:nvCxnSpPr>
        <p:spPr>
          <a:xfrm flipH="1">
            <a:off x="2819397" y="2348880"/>
            <a:ext cx="3498874" cy="0"/>
          </a:xfrm>
          <a:prstGeom prst="straightConnector1">
            <a:avLst/>
          </a:prstGeom>
          <a:ln w="28575">
            <a:solidFill>
              <a:schemeClr val="tx2">
                <a:lumMod val="40000"/>
                <a:lumOff val="60000"/>
              </a:schemeClr>
            </a:solidFill>
            <a:tailEnd type="arrow"/>
          </a:ln>
        </p:spPr>
        <p:style>
          <a:lnRef idx="1">
            <a:schemeClr val="accent1"/>
          </a:lnRef>
          <a:fillRef idx="0">
            <a:schemeClr val="accent1"/>
          </a:fillRef>
          <a:effectRef idx="0">
            <a:schemeClr val="accent1"/>
          </a:effectRef>
          <a:fontRef idx="minor">
            <a:schemeClr val="tx1"/>
          </a:fontRef>
        </p:style>
      </p:cxnSp>
      <p:sp>
        <p:nvSpPr>
          <p:cNvPr id="16" name="テキスト ボックス 15"/>
          <p:cNvSpPr txBox="1"/>
          <p:nvPr/>
        </p:nvSpPr>
        <p:spPr>
          <a:xfrm>
            <a:off x="3709464" y="2071881"/>
            <a:ext cx="1718740" cy="276999"/>
          </a:xfrm>
          <a:prstGeom prst="rect">
            <a:avLst/>
          </a:prstGeom>
          <a:noFill/>
        </p:spPr>
        <p:txBody>
          <a:bodyPr wrap="none" rtlCol="0">
            <a:spAutoFit/>
          </a:bodyPr>
          <a:lstStyle/>
          <a:p>
            <a:pPr algn="ctr"/>
            <a:r>
              <a:rPr kumimoji="1" lang="en-US" altLang="ja-JP" sz="1200" dirty="0" smtClean="0"/>
              <a:t>RRC connection setup</a:t>
            </a:r>
            <a:endParaRPr kumimoji="1" lang="ja-JP" altLang="en-US" sz="1200" dirty="0"/>
          </a:p>
        </p:txBody>
      </p:sp>
      <p:cxnSp>
        <p:nvCxnSpPr>
          <p:cNvPr id="17" name="直線矢印コネクタ 16"/>
          <p:cNvCxnSpPr/>
          <p:nvPr/>
        </p:nvCxnSpPr>
        <p:spPr>
          <a:xfrm>
            <a:off x="2840642" y="2636912"/>
            <a:ext cx="3456384" cy="0"/>
          </a:xfrm>
          <a:prstGeom prst="straightConnector1">
            <a:avLst/>
          </a:prstGeom>
          <a:ln w="28575">
            <a:solidFill>
              <a:schemeClr val="tx2">
                <a:lumMod val="40000"/>
                <a:lumOff val="60000"/>
              </a:schemeClr>
            </a:solidFill>
            <a:tailEnd type="arrow"/>
          </a:ln>
        </p:spPr>
        <p:style>
          <a:lnRef idx="1">
            <a:schemeClr val="accent1"/>
          </a:lnRef>
          <a:fillRef idx="0">
            <a:schemeClr val="accent1"/>
          </a:fillRef>
          <a:effectRef idx="0">
            <a:schemeClr val="accent1"/>
          </a:effectRef>
          <a:fontRef idx="minor">
            <a:schemeClr val="tx1"/>
          </a:fontRef>
        </p:style>
      </p:cxnSp>
      <p:sp>
        <p:nvSpPr>
          <p:cNvPr id="18" name="テキスト ボックス 17"/>
          <p:cNvSpPr txBox="1"/>
          <p:nvPr/>
        </p:nvSpPr>
        <p:spPr>
          <a:xfrm>
            <a:off x="3376841" y="2359913"/>
            <a:ext cx="2383986" cy="276999"/>
          </a:xfrm>
          <a:prstGeom prst="rect">
            <a:avLst/>
          </a:prstGeom>
          <a:noFill/>
        </p:spPr>
        <p:txBody>
          <a:bodyPr wrap="none" rtlCol="0">
            <a:spAutoFit/>
          </a:bodyPr>
          <a:lstStyle/>
          <a:p>
            <a:pPr algn="ctr"/>
            <a:r>
              <a:rPr kumimoji="1" lang="en-US" altLang="ja-JP" sz="1200" dirty="0" smtClean="0"/>
              <a:t>RRC connection setup complete</a:t>
            </a:r>
            <a:endParaRPr kumimoji="1" lang="ja-JP" altLang="en-US" sz="1200" dirty="0"/>
          </a:p>
        </p:txBody>
      </p:sp>
      <p:cxnSp>
        <p:nvCxnSpPr>
          <p:cNvPr id="21" name="直線矢印コネクタ 20"/>
          <p:cNvCxnSpPr/>
          <p:nvPr/>
        </p:nvCxnSpPr>
        <p:spPr>
          <a:xfrm flipH="1">
            <a:off x="2782802" y="3861048"/>
            <a:ext cx="3462986" cy="0"/>
          </a:xfrm>
          <a:prstGeom prst="straightConnector1">
            <a:avLst/>
          </a:prstGeom>
          <a:ln w="28575">
            <a:solidFill>
              <a:schemeClr val="tx2">
                <a:lumMod val="40000"/>
                <a:lumOff val="60000"/>
              </a:schemeClr>
            </a:solidFill>
            <a:tailEnd type="arrow"/>
          </a:ln>
        </p:spPr>
        <p:style>
          <a:lnRef idx="1">
            <a:schemeClr val="accent1"/>
          </a:lnRef>
          <a:fillRef idx="0">
            <a:schemeClr val="accent1"/>
          </a:fillRef>
          <a:effectRef idx="0">
            <a:schemeClr val="accent1"/>
          </a:effectRef>
          <a:fontRef idx="minor">
            <a:schemeClr val="tx1"/>
          </a:fontRef>
        </p:style>
      </p:cxnSp>
      <p:sp>
        <p:nvSpPr>
          <p:cNvPr id="22" name="テキスト ボックス 21"/>
          <p:cNvSpPr txBox="1"/>
          <p:nvPr/>
        </p:nvSpPr>
        <p:spPr>
          <a:xfrm>
            <a:off x="3623789" y="3584049"/>
            <a:ext cx="1845377" cy="276999"/>
          </a:xfrm>
          <a:prstGeom prst="rect">
            <a:avLst/>
          </a:prstGeom>
          <a:noFill/>
        </p:spPr>
        <p:txBody>
          <a:bodyPr wrap="none" rtlCol="0">
            <a:spAutoFit/>
          </a:bodyPr>
          <a:lstStyle/>
          <a:p>
            <a:pPr algn="ctr"/>
            <a:r>
              <a:rPr kumimoji="1" lang="en-US" altLang="ja-JP" sz="1200" dirty="0" smtClean="0"/>
              <a:t>RRC connection release</a:t>
            </a:r>
            <a:endParaRPr kumimoji="1" lang="ja-JP" altLang="en-US" sz="1200" dirty="0"/>
          </a:p>
        </p:txBody>
      </p:sp>
      <p:cxnSp>
        <p:nvCxnSpPr>
          <p:cNvPr id="25" name="直線矢印コネクタ 24"/>
          <p:cNvCxnSpPr/>
          <p:nvPr/>
        </p:nvCxnSpPr>
        <p:spPr>
          <a:xfrm>
            <a:off x="2805389" y="5432284"/>
            <a:ext cx="3456384" cy="0"/>
          </a:xfrm>
          <a:prstGeom prst="straightConnector1">
            <a:avLst/>
          </a:prstGeom>
          <a:ln w="28575">
            <a:solidFill>
              <a:schemeClr val="accent2">
                <a:lumMod val="40000"/>
                <a:lumOff val="60000"/>
              </a:schemeClr>
            </a:solidFill>
            <a:tailEnd type="arrow"/>
          </a:ln>
        </p:spPr>
        <p:style>
          <a:lnRef idx="1">
            <a:schemeClr val="accent2"/>
          </a:lnRef>
          <a:fillRef idx="0">
            <a:schemeClr val="accent2"/>
          </a:fillRef>
          <a:effectRef idx="0">
            <a:schemeClr val="accent2"/>
          </a:effectRef>
          <a:fontRef idx="minor">
            <a:schemeClr val="tx1"/>
          </a:fontRef>
        </p:style>
      </p:cxnSp>
      <p:sp>
        <p:nvSpPr>
          <p:cNvPr id="26" name="テキスト ボックス 25"/>
          <p:cNvSpPr txBox="1"/>
          <p:nvPr/>
        </p:nvSpPr>
        <p:spPr>
          <a:xfrm>
            <a:off x="3104567" y="5144252"/>
            <a:ext cx="2858026" cy="276999"/>
          </a:xfrm>
          <a:prstGeom prst="rect">
            <a:avLst/>
          </a:prstGeom>
          <a:noFill/>
        </p:spPr>
        <p:txBody>
          <a:bodyPr wrap="none" rtlCol="0">
            <a:spAutoFit/>
          </a:bodyPr>
          <a:lstStyle/>
          <a:p>
            <a:pPr algn="ctr"/>
            <a:r>
              <a:rPr kumimoji="1" lang="en-US" altLang="ja-JP" sz="1200" dirty="0" smtClean="0"/>
              <a:t>PDN connectivity </a:t>
            </a:r>
            <a:r>
              <a:rPr lang="en-US" altLang="ja-JP" sz="1200" dirty="0"/>
              <a:t>request(for </a:t>
            </a:r>
            <a:r>
              <a:rPr lang="en-US" altLang="ja-JP" sz="1200" dirty="0" smtClean="0"/>
              <a:t>IMS </a:t>
            </a:r>
            <a:r>
              <a:rPr lang="en-US" altLang="ja-JP" sz="1200" dirty="0"/>
              <a:t>APN</a:t>
            </a:r>
            <a:r>
              <a:rPr lang="en-US" altLang="ja-JP" sz="1200" dirty="0" smtClean="0"/>
              <a:t>)</a:t>
            </a:r>
            <a:endParaRPr lang="ja-JP" altLang="en-US" sz="1200" dirty="0"/>
          </a:p>
        </p:txBody>
      </p:sp>
      <p:cxnSp>
        <p:nvCxnSpPr>
          <p:cNvPr id="27" name="直線矢印コネクタ 26"/>
          <p:cNvCxnSpPr/>
          <p:nvPr/>
        </p:nvCxnSpPr>
        <p:spPr>
          <a:xfrm flipH="1">
            <a:off x="2784144" y="5720316"/>
            <a:ext cx="3498874" cy="0"/>
          </a:xfrm>
          <a:prstGeom prst="straightConnector1">
            <a:avLst/>
          </a:prstGeom>
          <a:ln w="28575">
            <a:solidFill>
              <a:schemeClr val="accent2">
                <a:lumMod val="40000"/>
                <a:lumOff val="60000"/>
              </a:schemeClr>
            </a:solidFill>
            <a:tailEnd type="arrow"/>
          </a:ln>
        </p:spPr>
        <p:style>
          <a:lnRef idx="1">
            <a:schemeClr val="accent2"/>
          </a:lnRef>
          <a:fillRef idx="0">
            <a:schemeClr val="accent2"/>
          </a:fillRef>
          <a:effectRef idx="0">
            <a:schemeClr val="accent2"/>
          </a:effectRef>
          <a:fontRef idx="minor">
            <a:schemeClr val="tx1"/>
          </a:fontRef>
        </p:style>
      </p:cxnSp>
      <p:sp>
        <p:nvSpPr>
          <p:cNvPr id="30" name="テキスト ボックス 29"/>
          <p:cNvSpPr txBox="1"/>
          <p:nvPr/>
        </p:nvSpPr>
        <p:spPr>
          <a:xfrm>
            <a:off x="2951257" y="5443317"/>
            <a:ext cx="3164649" cy="276999"/>
          </a:xfrm>
          <a:prstGeom prst="rect">
            <a:avLst/>
          </a:prstGeom>
          <a:noFill/>
        </p:spPr>
        <p:txBody>
          <a:bodyPr wrap="none" rtlCol="0">
            <a:spAutoFit/>
          </a:bodyPr>
          <a:lstStyle/>
          <a:p>
            <a:pPr algn="ctr"/>
            <a:r>
              <a:rPr kumimoji="1" lang="en-US" altLang="ja-JP" sz="1200" dirty="0" smtClean="0"/>
              <a:t>Activate default EPS bearer context request</a:t>
            </a:r>
            <a:endParaRPr kumimoji="1" lang="ja-JP" altLang="en-US" sz="1200" dirty="0"/>
          </a:p>
        </p:txBody>
      </p:sp>
      <p:cxnSp>
        <p:nvCxnSpPr>
          <p:cNvPr id="31" name="直線矢印コネクタ 30"/>
          <p:cNvCxnSpPr/>
          <p:nvPr/>
        </p:nvCxnSpPr>
        <p:spPr>
          <a:xfrm>
            <a:off x="2805389" y="6008348"/>
            <a:ext cx="3456384" cy="0"/>
          </a:xfrm>
          <a:prstGeom prst="straightConnector1">
            <a:avLst/>
          </a:prstGeom>
          <a:ln w="28575">
            <a:solidFill>
              <a:schemeClr val="accent2">
                <a:lumMod val="40000"/>
                <a:lumOff val="60000"/>
              </a:schemeClr>
            </a:solidFill>
            <a:tailEnd type="arrow"/>
          </a:ln>
        </p:spPr>
        <p:style>
          <a:lnRef idx="1">
            <a:schemeClr val="accent2"/>
          </a:lnRef>
          <a:fillRef idx="0">
            <a:schemeClr val="accent2"/>
          </a:fillRef>
          <a:effectRef idx="0">
            <a:schemeClr val="accent2"/>
          </a:effectRef>
          <a:fontRef idx="minor">
            <a:schemeClr val="tx1"/>
          </a:fontRef>
        </p:style>
      </p:cxnSp>
      <p:sp>
        <p:nvSpPr>
          <p:cNvPr id="33" name="テキスト ボックス 32"/>
          <p:cNvSpPr txBox="1"/>
          <p:nvPr/>
        </p:nvSpPr>
        <p:spPr>
          <a:xfrm>
            <a:off x="2960074" y="5744289"/>
            <a:ext cx="3147015" cy="276999"/>
          </a:xfrm>
          <a:prstGeom prst="rect">
            <a:avLst/>
          </a:prstGeom>
          <a:noFill/>
        </p:spPr>
        <p:txBody>
          <a:bodyPr wrap="none" rtlCol="0">
            <a:spAutoFit/>
          </a:bodyPr>
          <a:lstStyle/>
          <a:p>
            <a:pPr algn="ctr"/>
            <a:r>
              <a:rPr kumimoji="1" lang="en-US" altLang="ja-JP" sz="1200" dirty="0" smtClean="0"/>
              <a:t>Activate default EPS bearer context accept</a:t>
            </a:r>
            <a:endParaRPr kumimoji="1" lang="ja-JP" altLang="en-US" sz="1200" dirty="0"/>
          </a:p>
        </p:txBody>
      </p:sp>
      <p:cxnSp>
        <p:nvCxnSpPr>
          <p:cNvPr id="42" name="直線矢印コネクタ 41"/>
          <p:cNvCxnSpPr/>
          <p:nvPr/>
        </p:nvCxnSpPr>
        <p:spPr>
          <a:xfrm>
            <a:off x="2805389" y="4485147"/>
            <a:ext cx="3456384" cy="0"/>
          </a:xfrm>
          <a:prstGeom prst="straightConnector1">
            <a:avLst/>
          </a:prstGeom>
          <a:ln w="28575">
            <a:solidFill>
              <a:schemeClr val="tx2">
                <a:lumMod val="40000"/>
                <a:lumOff val="60000"/>
              </a:schemeClr>
            </a:solidFill>
            <a:tailEnd type="arrow"/>
          </a:ln>
        </p:spPr>
        <p:style>
          <a:lnRef idx="1">
            <a:schemeClr val="accent1"/>
          </a:lnRef>
          <a:fillRef idx="0">
            <a:schemeClr val="accent1"/>
          </a:fillRef>
          <a:effectRef idx="0">
            <a:schemeClr val="accent1"/>
          </a:effectRef>
          <a:fontRef idx="minor">
            <a:schemeClr val="tx1"/>
          </a:fontRef>
        </p:style>
      </p:cxnSp>
      <p:sp>
        <p:nvSpPr>
          <p:cNvPr id="43" name="テキスト ボックス 42"/>
          <p:cNvSpPr txBox="1"/>
          <p:nvPr/>
        </p:nvSpPr>
        <p:spPr>
          <a:xfrm>
            <a:off x="3606084" y="4219181"/>
            <a:ext cx="1854995" cy="276999"/>
          </a:xfrm>
          <a:prstGeom prst="rect">
            <a:avLst/>
          </a:prstGeom>
          <a:noFill/>
        </p:spPr>
        <p:txBody>
          <a:bodyPr wrap="none" rtlCol="0">
            <a:spAutoFit/>
          </a:bodyPr>
          <a:lstStyle/>
          <a:p>
            <a:pPr algn="ctr"/>
            <a:r>
              <a:rPr kumimoji="1" lang="en-US" altLang="ja-JP" sz="1200" dirty="0" smtClean="0"/>
              <a:t>RRC connection request</a:t>
            </a:r>
            <a:endParaRPr kumimoji="1" lang="ja-JP" altLang="en-US" sz="1200" dirty="0"/>
          </a:p>
        </p:txBody>
      </p:sp>
      <p:cxnSp>
        <p:nvCxnSpPr>
          <p:cNvPr id="44" name="直線矢印コネクタ 43"/>
          <p:cNvCxnSpPr/>
          <p:nvPr/>
        </p:nvCxnSpPr>
        <p:spPr>
          <a:xfrm flipH="1">
            <a:off x="2784144" y="4773179"/>
            <a:ext cx="3498874" cy="0"/>
          </a:xfrm>
          <a:prstGeom prst="straightConnector1">
            <a:avLst/>
          </a:prstGeom>
          <a:ln w="28575">
            <a:solidFill>
              <a:schemeClr val="tx2">
                <a:lumMod val="40000"/>
                <a:lumOff val="60000"/>
              </a:schemeClr>
            </a:solidFill>
            <a:tailEnd type="arrow"/>
          </a:ln>
        </p:spPr>
        <p:style>
          <a:lnRef idx="1">
            <a:schemeClr val="accent1"/>
          </a:lnRef>
          <a:fillRef idx="0">
            <a:schemeClr val="accent1"/>
          </a:fillRef>
          <a:effectRef idx="0">
            <a:schemeClr val="accent1"/>
          </a:effectRef>
          <a:fontRef idx="minor">
            <a:schemeClr val="tx1"/>
          </a:fontRef>
        </p:style>
      </p:cxnSp>
      <p:sp>
        <p:nvSpPr>
          <p:cNvPr id="45" name="テキスト ボックス 44"/>
          <p:cNvSpPr txBox="1"/>
          <p:nvPr/>
        </p:nvSpPr>
        <p:spPr>
          <a:xfrm>
            <a:off x="3674211" y="4496180"/>
            <a:ext cx="1718740" cy="276999"/>
          </a:xfrm>
          <a:prstGeom prst="rect">
            <a:avLst/>
          </a:prstGeom>
          <a:noFill/>
        </p:spPr>
        <p:txBody>
          <a:bodyPr wrap="none" rtlCol="0">
            <a:spAutoFit/>
          </a:bodyPr>
          <a:lstStyle/>
          <a:p>
            <a:pPr algn="ctr"/>
            <a:r>
              <a:rPr kumimoji="1" lang="en-US" altLang="ja-JP" sz="1200" dirty="0" smtClean="0"/>
              <a:t>RRC connection setup</a:t>
            </a:r>
            <a:endParaRPr kumimoji="1" lang="ja-JP" altLang="en-US" sz="1200" dirty="0"/>
          </a:p>
        </p:txBody>
      </p:sp>
      <p:cxnSp>
        <p:nvCxnSpPr>
          <p:cNvPr id="46" name="直線矢印コネクタ 45"/>
          <p:cNvCxnSpPr/>
          <p:nvPr/>
        </p:nvCxnSpPr>
        <p:spPr>
          <a:xfrm>
            <a:off x="2805389" y="5061211"/>
            <a:ext cx="3456384" cy="0"/>
          </a:xfrm>
          <a:prstGeom prst="straightConnector1">
            <a:avLst/>
          </a:prstGeom>
          <a:ln w="28575">
            <a:solidFill>
              <a:schemeClr val="tx2">
                <a:lumMod val="40000"/>
                <a:lumOff val="60000"/>
              </a:schemeClr>
            </a:solidFill>
            <a:tailEnd type="arrow"/>
          </a:ln>
        </p:spPr>
        <p:style>
          <a:lnRef idx="1">
            <a:schemeClr val="accent1"/>
          </a:lnRef>
          <a:fillRef idx="0">
            <a:schemeClr val="accent1"/>
          </a:fillRef>
          <a:effectRef idx="0">
            <a:schemeClr val="accent1"/>
          </a:effectRef>
          <a:fontRef idx="minor">
            <a:schemeClr val="tx1"/>
          </a:fontRef>
        </p:style>
      </p:cxnSp>
      <p:sp>
        <p:nvSpPr>
          <p:cNvPr id="47" name="テキスト ボックス 46"/>
          <p:cNvSpPr txBox="1"/>
          <p:nvPr/>
        </p:nvSpPr>
        <p:spPr>
          <a:xfrm>
            <a:off x="3341588" y="4784212"/>
            <a:ext cx="2383986" cy="276999"/>
          </a:xfrm>
          <a:prstGeom prst="rect">
            <a:avLst/>
          </a:prstGeom>
          <a:noFill/>
        </p:spPr>
        <p:txBody>
          <a:bodyPr wrap="none" rtlCol="0">
            <a:spAutoFit/>
          </a:bodyPr>
          <a:lstStyle/>
          <a:p>
            <a:pPr algn="ctr"/>
            <a:r>
              <a:rPr kumimoji="1" lang="en-US" altLang="ja-JP" sz="1200" dirty="0" smtClean="0"/>
              <a:t>RRC connection setup complete</a:t>
            </a:r>
            <a:endParaRPr kumimoji="1" lang="ja-JP" altLang="en-US" sz="1200" dirty="0"/>
          </a:p>
        </p:txBody>
      </p:sp>
      <p:cxnSp>
        <p:nvCxnSpPr>
          <p:cNvPr id="48" name="直線矢印コネクタ 47"/>
          <p:cNvCxnSpPr/>
          <p:nvPr/>
        </p:nvCxnSpPr>
        <p:spPr>
          <a:xfrm>
            <a:off x="2805389" y="2924944"/>
            <a:ext cx="3456384" cy="0"/>
          </a:xfrm>
          <a:prstGeom prst="straightConnector1">
            <a:avLst/>
          </a:prstGeom>
          <a:ln w="28575">
            <a:solidFill>
              <a:schemeClr val="accent2">
                <a:lumMod val="40000"/>
                <a:lumOff val="60000"/>
              </a:schemeClr>
            </a:solidFill>
            <a:tailEnd type="arrow"/>
          </a:ln>
        </p:spPr>
        <p:style>
          <a:lnRef idx="1">
            <a:schemeClr val="accent2"/>
          </a:lnRef>
          <a:fillRef idx="0">
            <a:schemeClr val="accent2"/>
          </a:fillRef>
          <a:effectRef idx="0">
            <a:schemeClr val="accent2"/>
          </a:effectRef>
          <a:fontRef idx="minor">
            <a:schemeClr val="tx1"/>
          </a:fontRef>
        </p:style>
      </p:cxnSp>
      <p:sp>
        <p:nvSpPr>
          <p:cNvPr id="49" name="テキスト ボックス 48"/>
          <p:cNvSpPr txBox="1"/>
          <p:nvPr/>
        </p:nvSpPr>
        <p:spPr>
          <a:xfrm>
            <a:off x="2899836" y="2636912"/>
            <a:ext cx="3267498" cy="276999"/>
          </a:xfrm>
          <a:prstGeom prst="rect">
            <a:avLst/>
          </a:prstGeom>
          <a:noFill/>
        </p:spPr>
        <p:txBody>
          <a:bodyPr wrap="none" rtlCol="0">
            <a:spAutoFit/>
          </a:bodyPr>
          <a:lstStyle/>
          <a:p>
            <a:pPr algn="ctr"/>
            <a:r>
              <a:rPr kumimoji="1" lang="en-US" altLang="ja-JP" sz="1200" dirty="0" smtClean="0"/>
              <a:t>Tracking area update request(w/o Active flag)</a:t>
            </a:r>
            <a:endParaRPr kumimoji="1" lang="ja-JP" altLang="en-US" sz="1200" dirty="0"/>
          </a:p>
        </p:txBody>
      </p:sp>
      <p:cxnSp>
        <p:nvCxnSpPr>
          <p:cNvPr id="50" name="直線矢印コネクタ 49"/>
          <p:cNvCxnSpPr/>
          <p:nvPr/>
        </p:nvCxnSpPr>
        <p:spPr>
          <a:xfrm flipH="1">
            <a:off x="2784144" y="3212976"/>
            <a:ext cx="3498874" cy="0"/>
          </a:xfrm>
          <a:prstGeom prst="straightConnector1">
            <a:avLst/>
          </a:prstGeom>
          <a:ln w="28575">
            <a:solidFill>
              <a:schemeClr val="accent2">
                <a:lumMod val="40000"/>
                <a:lumOff val="60000"/>
              </a:schemeClr>
            </a:solidFill>
            <a:tailEnd type="arrow"/>
          </a:ln>
        </p:spPr>
        <p:style>
          <a:lnRef idx="1">
            <a:schemeClr val="accent2"/>
          </a:lnRef>
          <a:fillRef idx="0">
            <a:schemeClr val="accent2"/>
          </a:fillRef>
          <a:effectRef idx="0">
            <a:schemeClr val="accent2"/>
          </a:effectRef>
          <a:fontRef idx="minor">
            <a:schemeClr val="tx1"/>
          </a:fontRef>
        </p:style>
      </p:cxnSp>
      <p:sp>
        <p:nvSpPr>
          <p:cNvPr id="51" name="テキスト ボックス 50"/>
          <p:cNvSpPr txBox="1"/>
          <p:nvPr/>
        </p:nvSpPr>
        <p:spPr>
          <a:xfrm>
            <a:off x="3471880" y="2935977"/>
            <a:ext cx="2123402" cy="276999"/>
          </a:xfrm>
          <a:prstGeom prst="rect">
            <a:avLst/>
          </a:prstGeom>
          <a:noFill/>
        </p:spPr>
        <p:txBody>
          <a:bodyPr wrap="none" rtlCol="0">
            <a:spAutoFit/>
          </a:bodyPr>
          <a:lstStyle/>
          <a:p>
            <a:pPr algn="ctr"/>
            <a:r>
              <a:rPr kumimoji="1" lang="en-US" altLang="ja-JP" sz="1200" dirty="0" smtClean="0"/>
              <a:t>Tracking area update accept</a:t>
            </a:r>
            <a:endParaRPr kumimoji="1" lang="ja-JP" altLang="en-US" sz="1200" dirty="0"/>
          </a:p>
        </p:txBody>
      </p:sp>
      <p:sp>
        <p:nvSpPr>
          <p:cNvPr id="61" name="テキスト ボックス 60"/>
          <p:cNvSpPr txBox="1"/>
          <p:nvPr/>
        </p:nvSpPr>
        <p:spPr>
          <a:xfrm>
            <a:off x="2552755" y="620688"/>
            <a:ext cx="505267" cy="369332"/>
          </a:xfrm>
          <a:prstGeom prst="rect">
            <a:avLst/>
          </a:prstGeom>
          <a:noFill/>
        </p:spPr>
        <p:txBody>
          <a:bodyPr wrap="none" rtlCol="0">
            <a:spAutoFit/>
          </a:bodyPr>
          <a:lstStyle/>
          <a:p>
            <a:r>
              <a:rPr kumimoji="1" lang="en-US" altLang="ja-JP" dirty="0" smtClean="0"/>
              <a:t>UE</a:t>
            </a:r>
            <a:endParaRPr kumimoji="1" lang="ja-JP" altLang="en-US" dirty="0"/>
          </a:p>
        </p:txBody>
      </p:sp>
      <p:sp>
        <p:nvSpPr>
          <p:cNvPr id="62" name="テキスト ボックス 61"/>
          <p:cNvSpPr txBox="1"/>
          <p:nvPr/>
        </p:nvSpPr>
        <p:spPr>
          <a:xfrm>
            <a:off x="6009139" y="653473"/>
            <a:ext cx="569387" cy="369332"/>
          </a:xfrm>
          <a:prstGeom prst="rect">
            <a:avLst/>
          </a:prstGeom>
          <a:noFill/>
        </p:spPr>
        <p:txBody>
          <a:bodyPr wrap="none" rtlCol="0">
            <a:spAutoFit/>
          </a:bodyPr>
          <a:lstStyle/>
          <a:p>
            <a:r>
              <a:rPr kumimoji="1" lang="en-US" altLang="ja-JP" dirty="0" smtClean="0"/>
              <a:t>NW</a:t>
            </a:r>
            <a:endParaRPr kumimoji="1" lang="ja-JP" altLang="en-US" dirty="0"/>
          </a:p>
        </p:txBody>
      </p:sp>
      <p:cxnSp>
        <p:nvCxnSpPr>
          <p:cNvPr id="75" name="直線矢印コネクタ 74"/>
          <p:cNvCxnSpPr/>
          <p:nvPr/>
        </p:nvCxnSpPr>
        <p:spPr>
          <a:xfrm>
            <a:off x="2805389" y="3501008"/>
            <a:ext cx="3456384" cy="0"/>
          </a:xfrm>
          <a:prstGeom prst="straightConnector1">
            <a:avLst/>
          </a:prstGeom>
          <a:ln w="28575">
            <a:solidFill>
              <a:schemeClr val="accent2">
                <a:lumMod val="40000"/>
                <a:lumOff val="60000"/>
              </a:schemeClr>
            </a:solidFill>
            <a:tailEnd type="arrow"/>
          </a:ln>
        </p:spPr>
        <p:style>
          <a:lnRef idx="1">
            <a:schemeClr val="accent2"/>
          </a:lnRef>
          <a:fillRef idx="0">
            <a:schemeClr val="accent2"/>
          </a:fillRef>
          <a:effectRef idx="0">
            <a:schemeClr val="accent2"/>
          </a:effectRef>
          <a:fontRef idx="minor">
            <a:schemeClr val="tx1"/>
          </a:fontRef>
        </p:style>
      </p:cxnSp>
      <p:sp>
        <p:nvSpPr>
          <p:cNvPr id="76" name="テキスト ボックス 75"/>
          <p:cNvSpPr txBox="1"/>
          <p:nvPr/>
        </p:nvSpPr>
        <p:spPr>
          <a:xfrm>
            <a:off x="3386921" y="3212976"/>
            <a:ext cx="2293321" cy="276999"/>
          </a:xfrm>
          <a:prstGeom prst="rect">
            <a:avLst/>
          </a:prstGeom>
          <a:noFill/>
        </p:spPr>
        <p:txBody>
          <a:bodyPr wrap="none" rtlCol="0">
            <a:spAutoFit/>
          </a:bodyPr>
          <a:lstStyle/>
          <a:p>
            <a:pPr algn="ctr"/>
            <a:r>
              <a:rPr kumimoji="1" lang="en-US" altLang="ja-JP" sz="1200" dirty="0" smtClean="0"/>
              <a:t>Tracking area update complete</a:t>
            </a:r>
            <a:endParaRPr kumimoji="1" lang="ja-JP" altLang="en-US" sz="1200" dirty="0"/>
          </a:p>
        </p:txBody>
      </p:sp>
      <p:sp>
        <p:nvSpPr>
          <p:cNvPr id="23" name="フローチャート : 結合子 22"/>
          <p:cNvSpPr/>
          <p:nvPr/>
        </p:nvSpPr>
        <p:spPr>
          <a:xfrm>
            <a:off x="2645863" y="1601421"/>
            <a:ext cx="273878" cy="225982"/>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テキスト ボックス 58"/>
          <p:cNvSpPr txBox="1"/>
          <p:nvPr/>
        </p:nvSpPr>
        <p:spPr>
          <a:xfrm>
            <a:off x="2933895" y="1556792"/>
            <a:ext cx="3128292" cy="307777"/>
          </a:xfrm>
          <a:prstGeom prst="rect">
            <a:avLst/>
          </a:prstGeom>
          <a:noFill/>
        </p:spPr>
        <p:txBody>
          <a:bodyPr wrap="none" rtlCol="0">
            <a:spAutoFit/>
          </a:bodyPr>
          <a:lstStyle/>
          <a:p>
            <a:r>
              <a:rPr kumimoji="1" lang="en-US" altLang="ja-JP" sz="1400" dirty="0" smtClean="0"/>
              <a:t>Inter RAT Cell Reselection(3G</a:t>
            </a:r>
            <a:r>
              <a:rPr kumimoji="1" lang="en-US" altLang="ja-JP" sz="1400" dirty="0" smtClean="0">
                <a:sym typeface="Wingdings" panose="05000000000000000000" pitchFamily="2" charset="2"/>
              </a:rPr>
              <a:t>LTE</a:t>
            </a:r>
            <a:r>
              <a:rPr kumimoji="1" lang="en-US" altLang="ja-JP" sz="1400" dirty="0" smtClean="0"/>
              <a:t>)</a:t>
            </a:r>
            <a:endParaRPr kumimoji="1" lang="ja-JP" altLang="en-US" sz="1400" dirty="0"/>
          </a:p>
        </p:txBody>
      </p:sp>
      <p:sp>
        <p:nvSpPr>
          <p:cNvPr id="64" name="フローチャート : 結合子 63"/>
          <p:cNvSpPr/>
          <p:nvPr/>
        </p:nvSpPr>
        <p:spPr>
          <a:xfrm>
            <a:off x="2650586" y="1208267"/>
            <a:ext cx="273878" cy="225982"/>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テキスト ボックス 64"/>
          <p:cNvSpPr txBox="1"/>
          <p:nvPr/>
        </p:nvSpPr>
        <p:spPr>
          <a:xfrm>
            <a:off x="2924719" y="1052736"/>
            <a:ext cx="4327916" cy="523220"/>
          </a:xfrm>
          <a:prstGeom prst="rect">
            <a:avLst/>
          </a:prstGeom>
          <a:noFill/>
        </p:spPr>
        <p:txBody>
          <a:bodyPr wrap="none" rtlCol="0">
            <a:spAutoFit/>
          </a:bodyPr>
          <a:lstStyle/>
          <a:p>
            <a:r>
              <a:rPr kumimoji="1" lang="en-US" altLang="ja-JP" sz="1400" dirty="0" smtClean="0"/>
              <a:t>Camp on 3G cell</a:t>
            </a:r>
          </a:p>
          <a:p>
            <a:r>
              <a:rPr lang="en-US" altLang="ja-JP" sz="1400" dirty="0" smtClean="0"/>
              <a:t>(internet APN is activated, IMS APN is not activated)</a:t>
            </a:r>
            <a:endParaRPr kumimoji="1" lang="ja-JP" altLang="en-US" sz="1400" dirty="0"/>
          </a:p>
        </p:txBody>
      </p:sp>
      <p:sp>
        <p:nvSpPr>
          <p:cNvPr id="54" name="角丸四角形吹き出し 53"/>
          <p:cNvSpPr/>
          <p:nvPr/>
        </p:nvSpPr>
        <p:spPr>
          <a:xfrm>
            <a:off x="6444208" y="2502863"/>
            <a:ext cx="2667317" cy="1471392"/>
          </a:xfrm>
          <a:prstGeom prst="wedgeRoundRectCallout">
            <a:avLst>
              <a:gd name="adj1" fmla="val -54533"/>
              <a:gd name="adj2" fmla="val 8763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altLang="ja-JP" sz="1600" dirty="0" smtClean="0"/>
              <a:t>Soon after RRC Connection is released, the UE re-establishes RRC connection and sends PDN Connectivity Request</a:t>
            </a:r>
            <a:r>
              <a:rPr kumimoji="1" lang="en-US" altLang="ja-JP" sz="1600" dirty="0" smtClean="0"/>
              <a:t>.</a:t>
            </a:r>
          </a:p>
        </p:txBody>
      </p:sp>
      <p:sp>
        <p:nvSpPr>
          <p:cNvPr id="41" name="角丸四角形 40"/>
          <p:cNvSpPr/>
          <p:nvPr/>
        </p:nvSpPr>
        <p:spPr>
          <a:xfrm>
            <a:off x="2532545" y="6165304"/>
            <a:ext cx="4072578" cy="494195"/>
          </a:xfrm>
          <a:prstGeom prst="roundRect">
            <a:avLst>
              <a:gd name="adj" fmla="val 9899"/>
            </a:avLst>
          </a:prstGeom>
          <a:solidFill>
            <a:schemeClr val="accent3">
              <a:lumMod val="20000"/>
              <a:lumOff val="80000"/>
              <a:alpha val="20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b="1" dirty="0" smtClean="0">
                <a:solidFill>
                  <a:schemeClr val="accent3"/>
                </a:solidFill>
              </a:rPr>
              <a:t>SIP registration</a:t>
            </a:r>
            <a:endParaRPr kumimoji="1" lang="ja-JP" altLang="en-US" b="1" dirty="0">
              <a:solidFill>
                <a:schemeClr val="accent3"/>
              </a:solidFill>
            </a:endParaRPr>
          </a:p>
        </p:txBody>
      </p:sp>
      <p:sp>
        <p:nvSpPr>
          <p:cNvPr id="52" name="角丸四角形吹き出し 51"/>
          <p:cNvSpPr/>
          <p:nvPr/>
        </p:nvSpPr>
        <p:spPr>
          <a:xfrm>
            <a:off x="35496" y="4454696"/>
            <a:ext cx="2552728" cy="1428092"/>
          </a:xfrm>
          <a:prstGeom prst="wedgeRoundRectCallout">
            <a:avLst>
              <a:gd name="adj1" fmla="val 65635"/>
              <a:gd name="adj2" fmla="val -7034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altLang="ja-JP" sz="1600" dirty="0" smtClean="0"/>
              <a:t>The UE shall suspend PDN Connectivity Request until RRC </a:t>
            </a:r>
            <a:r>
              <a:rPr lang="en-US" altLang="ja-JP" sz="1600" dirty="0"/>
              <a:t>c</a:t>
            </a:r>
            <a:r>
              <a:rPr lang="en-US" altLang="ja-JP" sz="1600" dirty="0" smtClean="0"/>
              <a:t>onnection is released if the UE did not set active flag in the TAU Request.</a:t>
            </a:r>
            <a:endParaRPr kumimoji="1" lang="en-US" altLang="ja-JP" sz="1600" dirty="0" smtClean="0"/>
          </a:p>
        </p:txBody>
      </p:sp>
      <p:cxnSp>
        <p:nvCxnSpPr>
          <p:cNvPr id="55" name="直線コネクタ 54"/>
          <p:cNvCxnSpPr/>
          <p:nvPr/>
        </p:nvCxnSpPr>
        <p:spPr>
          <a:xfrm>
            <a:off x="2382895" y="3212976"/>
            <a:ext cx="41065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直線矢印コネクタ 55"/>
          <p:cNvCxnSpPr/>
          <p:nvPr/>
        </p:nvCxnSpPr>
        <p:spPr>
          <a:xfrm>
            <a:off x="2546271" y="3212976"/>
            <a:ext cx="0" cy="64807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7" name="テキスト ボックス 56"/>
          <p:cNvSpPr txBox="1"/>
          <p:nvPr/>
        </p:nvSpPr>
        <p:spPr>
          <a:xfrm>
            <a:off x="1817290" y="3351475"/>
            <a:ext cx="691215" cy="307777"/>
          </a:xfrm>
          <a:prstGeom prst="rect">
            <a:avLst/>
          </a:prstGeom>
          <a:noFill/>
        </p:spPr>
        <p:txBody>
          <a:bodyPr wrap="none" rtlCol="0">
            <a:spAutoFit/>
          </a:bodyPr>
          <a:lstStyle/>
          <a:p>
            <a:r>
              <a:rPr kumimoji="1" lang="en-US" altLang="ja-JP" sz="1400" dirty="0" smtClean="0"/>
              <a:t>T3440</a:t>
            </a:r>
          </a:p>
        </p:txBody>
      </p:sp>
      <p:cxnSp>
        <p:nvCxnSpPr>
          <p:cNvPr id="58" name="直線コネクタ 57"/>
          <p:cNvCxnSpPr/>
          <p:nvPr/>
        </p:nvCxnSpPr>
        <p:spPr>
          <a:xfrm>
            <a:off x="2361142" y="3861048"/>
            <a:ext cx="410658"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84972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25725</TotalTime>
  <Words>1009</Words>
  <Application>Microsoft Office PowerPoint</Application>
  <PresentationFormat>画面に合わせる (4:3)</PresentationFormat>
  <Paragraphs>135</Paragraphs>
  <Slides>10</Slides>
  <Notes>0</Notes>
  <HiddenSlides>0</HiddenSlides>
  <MMClips>0</MMClips>
  <ScaleCrop>false</ScaleCrop>
  <HeadingPairs>
    <vt:vector size="4" baseType="variant">
      <vt:variant>
        <vt:lpstr>テーマ</vt:lpstr>
      </vt:variant>
      <vt:variant>
        <vt:i4>1</vt:i4>
      </vt:variant>
      <vt:variant>
        <vt:lpstr>スライド タイトル</vt:lpstr>
      </vt:variant>
      <vt:variant>
        <vt:i4>10</vt:i4>
      </vt:variant>
    </vt:vector>
  </HeadingPairs>
  <TitlesOfParts>
    <vt:vector size="11" baseType="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株式会社NTTドコモ</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5030878</dc:creator>
  <cp:lastModifiedBy>竹田晋也</cp:lastModifiedBy>
  <cp:revision>3321</cp:revision>
  <dcterms:created xsi:type="dcterms:W3CDTF">2010-12-13T07:07:27Z</dcterms:created>
  <dcterms:modified xsi:type="dcterms:W3CDTF">2014-07-07T01:11:05Z</dcterms:modified>
</cp:coreProperties>
</file>