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71" r:id="rId5"/>
    <p:sldId id="272" r:id="rId6"/>
    <p:sldId id="274" r:id="rId7"/>
    <p:sldId id="275" r:id="rId8"/>
    <p:sldId id="276" r:id="rId9"/>
    <p:sldId id="277" r:id="rId10"/>
    <p:sldId id="278" r:id="rId11"/>
    <p:sldId id="281" r:id="rId12"/>
    <p:sldId id="279" r:id="rId13"/>
    <p:sldId id="282" r:id="rId14"/>
    <p:sldId id="280" r:id="rId15"/>
    <p:sldId id="284" r:id="rId16"/>
    <p:sldId id="283"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43" autoAdjust="0"/>
  </p:normalViewPr>
  <p:slideViewPr>
    <p:cSldViewPr snapToGrid="0" snapToObjects="1">
      <p:cViewPr varScale="1">
        <p:scale>
          <a:sx n="93" d="100"/>
          <a:sy n="93" d="100"/>
        </p:scale>
        <p:origin x="-726" y="-102"/>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NSN_Logo_FAWIM_RGB.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558682" y="337433"/>
            <a:ext cx="6196958" cy="2582065"/>
          </a:xfrm>
          <a:prstGeom prst="rect">
            <a:avLst/>
          </a:prstGeom>
        </p:spPr>
      </p:pic>
      <p:sp>
        <p:nvSpPr>
          <p:cNvPr id="10" name="TextBox 9"/>
          <p:cNvSpPr txBox="1"/>
          <p:nvPr userDrawn="1"/>
        </p:nvSpPr>
        <p:spPr>
          <a:xfrm>
            <a:off x="1253400" y="4576761"/>
            <a:ext cx="1140062" cy="267407"/>
          </a:xfrm>
          <a:prstGeom prst="rect">
            <a:avLst/>
          </a:prstGeom>
        </p:spPr>
        <p:txBody>
          <a:bodyPr vert="horz" lIns="0" tIns="45720" rIns="0" bIns="45720" rtlCol="0" anchor="ctr"/>
          <a:lstStyle>
            <a:defPPr>
              <a:defRPr lang="en-US"/>
            </a:defPPr>
            <a:lvl1pPr algn="r">
              <a:defRPr sz="900">
                <a:solidFill>
                  <a:schemeClr val="tx1">
                    <a:tint val="75000"/>
                  </a:schemeClr>
                </a:solidFill>
              </a:defRPr>
            </a:lvl1pPr>
          </a:lstStyle>
          <a:p>
            <a:pPr lvl="0" algn="l"/>
            <a:r>
              <a:rPr lang="en-US" sz="800" b="1" i="0" baseline="0" dirty="0" smtClean="0">
                <a:latin typeface="Arial"/>
                <a:cs typeface="Arial"/>
              </a:rPr>
              <a:t>For internal use</a:t>
            </a:r>
            <a:endParaRPr lang="en-US" sz="800" b="1" i="0" dirty="0">
              <a:latin typeface="Arial"/>
              <a:cs typeface="Arial"/>
            </a:endParaRPr>
          </a:p>
        </p:txBody>
      </p:sp>
      <p:sp>
        <p:nvSpPr>
          <p:cNvPr id="2" name="Title 1"/>
          <p:cNvSpPr>
            <a:spLocks noGrp="1"/>
          </p:cNvSpPr>
          <p:nvPr>
            <p:ph type="ctrTitle"/>
          </p:nvPr>
        </p:nvSpPr>
        <p:spPr>
          <a:xfrm>
            <a:off x="397611" y="3132875"/>
            <a:ext cx="7772400" cy="819739"/>
          </a:xfrm>
        </p:spPr>
        <p:txBody>
          <a:bodyPr anchor="b"/>
          <a:lstStyle>
            <a:lvl1pPr>
              <a:defRPr sz="2600">
                <a:solidFill>
                  <a:schemeClr val="bg2"/>
                </a:solidFill>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397611" y="3855711"/>
            <a:ext cx="7773460" cy="530663"/>
          </a:xfrm>
        </p:spPr>
        <p:txBody>
          <a:bodyPr/>
          <a:lstStyle>
            <a:lvl1pPr marL="0" indent="0" algn="l">
              <a:buNone/>
              <a:defRPr sz="2600" b="0" i="0">
                <a:solidFill>
                  <a:schemeClr val="accent4"/>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07D6211-092E-4340-AE84-491F8A864DC5}" type="datetime1">
              <a:rPr lang="en-US" smtClean="0"/>
              <a:pPr/>
              <a:t>11/4/2013</a:t>
            </a:fld>
            <a:endParaRPr lang="en-US"/>
          </a:p>
        </p:txBody>
      </p:sp>
      <p:sp>
        <p:nvSpPr>
          <p:cNvPr id="5" name="Footer Placeholder 4"/>
          <p:cNvSpPr>
            <a:spLocks noGrp="1"/>
          </p:cNvSpPr>
          <p:nvPr>
            <p:ph type="ftr" sz="quarter" idx="11"/>
          </p:nvPr>
        </p:nvSpPr>
        <p:spPr/>
        <p:txBody>
          <a:bodyPr/>
          <a:lstStyle/>
          <a:p>
            <a:r>
              <a:rPr lang="en-US" smtClean="0"/>
              <a:t>Document ID / v. 0.1 / Life cycle status / Dept. / Author</a:t>
            </a:r>
            <a:endParaRPr lang="en-US"/>
          </a:p>
        </p:txBody>
      </p:sp>
      <p:sp>
        <p:nvSpPr>
          <p:cNvPr id="11" name="TextBox 10"/>
          <p:cNvSpPr txBox="1"/>
          <p:nvPr userDrawn="1"/>
        </p:nvSpPr>
        <p:spPr>
          <a:xfrm>
            <a:off x="4572000" y="4713528"/>
            <a:ext cx="3126650" cy="267407"/>
          </a:xfrm>
          <a:prstGeom prst="rect">
            <a:avLst/>
          </a:prstGeom>
        </p:spPr>
        <p:txBody>
          <a:bodyPr vert="horz" lIns="0" tIns="45720" rIns="0" bIns="45720" rtlCol="0" anchor="ctr"/>
          <a:lstStyle>
            <a:defPPr>
              <a:defRPr lang="en-US"/>
            </a:defPPr>
            <a:lvl1pPr algn="r">
              <a:defRPr sz="900">
                <a:solidFill>
                  <a:schemeClr val="tx1">
                    <a:tint val="75000"/>
                  </a:schemeClr>
                </a:solidFill>
              </a:defRPr>
            </a:lvl1pPr>
          </a:lstStyle>
          <a:p>
            <a:pPr lvl="0" algn="l"/>
            <a:r>
              <a:rPr lang="en-US" sz="800" baseline="0" dirty="0" smtClean="0">
                <a:latin typeface="+mn-lt"/>
                <a:cs typeface="Arial"/>
              </a:rPr>
              <a:t>©2013 Nokia Solutions and Networks. All rights reserved.</a:t>
            </a:r>
            <a:endParaRPr lang="en-US" sz="800" dirty="0">
              <a:latin typeface="Arial"/>
              <a:cs typeface="Arial"/>
            </a:endParaRPr>
          </a:p>
        </p:txBody>
      </p:sp>
      <p:sp>
        <p:nvSpPr>
          <p:cNvPr id="9"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2555598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69B7E1-5121-DB45-9E32-B75E98CC42EE}" type="datetime1">
              <a:rPr lang="en-US" smtClean="0"/>
              <a:pPr/>
              <a:t>11/4/2013</a:t>
            </a:fld>
            <a:endParaRPr lang="en-US"/>
          </a:p>
        </p:txBody>
      </p:sp>
      <p:sp>
        <p:nvSpPr>
          <p:cNvPr id="5" name="Footer Placeholder 4"/>
          <p:cNvSpPr>
            <a:spLocks noGrp="1"/>
          </p:cNvSpPr>
          <p:nvPr>
            <p:ph type="ftr" sz="quarter" idx="11"/>
          </p:nvPr>
        </p:nvSpPr>
        <p:spPr/>
        <p:txBody>
          <a:bodyPr/>
          <a:lstStyle/>
          <a:p>
            <a:r>
              <a:rPr lang="en-US" smtClean="0"/>
              <a:t>Document ID / v. 0.1 / Life cycle status / Dept. / Author</a:t>
            </a:r>
            <a:endParaRPr lang="en-US"/>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smtClean="0"/>
              <a:t>Click to edit Master text styles</a:t>
            </a:r>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7"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1807623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18120" y="1087310"/>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09120" y="1087310"/>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6A89EFC-77E7-1B4E-9FB7-3E3514C1F454}" type="datetime1">
              <a:rPr lang="en-US" smtClean="0"/>
              <a:pPr/>
              <a:t>11/4/2013</a:t>
            </a:fld>
            <a:endParaRPr lang="en-US"/>
          </a:p>
        </p:txBody>
      </p:sp>
      <p:sp>
        <p:nvSpPr>
          <p:cNvPr id="6" name="Footer Placeholder 5"/>
          <p:cNvSpPr>
            <a:spLocks noGrp="1"/>
          </p:cNvSpPr>
          <p:nvPr>
            <p:ph type="ftr" sz="quarter" idx="11"/>
          </p:nvPr>
        </p:nvSpPr>
        <p:spPr/>
        <p:txBody>
          <a:bodyPr/>
          <a:lstStyle/>
          <a:p>
            <a:r>
              <a:rPr lang="en-US" smtClean="0"/>
              <a:t>Document ID / v. 0.1 / Life cycle status / Dept. / Author</a:t>
            </a:r>
            <a:endParaRPr lang="en-US"/>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a:solidFill>
                  <a:schemeClr val="accent5"/>
                </a:solidFill>
                <a:latin typeface="+mn-lt"/>
              </a:defRPr>
            </a:lvl1pPr>
          </a:lstStyle>
          <a:p>
            <a:pPr lvl="0"/>
            <a:r>
              <a:rPr lang="en-US" smtClean="0"/>
              <a:t>Click to edit Master text styles</a:t>
            </a:r>
          </a:p>
        </p:txBody>
      </p:sp>
      <p:sp>
        <p:nvSpPr>
          <p:cNvPr id="9"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227290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8DB731-43B4-644E-8C8C-D0B0600D9403}" type="datetime1">
              <a:rPr lang="en-US" smtClean="0"/>
              <a:pPr/>
              <a:t>11/4/2013</a:t>
            </a:fld>
            <a:endParaRPr lang="en-US"/>
          </a:p>
        </p:txBody>
      </p:sp>
      <p:sp>
        <p:nvSpPr>
          <p:cNvPr id="4" name="Footer Placeholder 3"/>
          <p:cNvSpPr>
            <a:spLocks noGrp="1"/>
          </p:cNvSpPr>
          <p:nvPr>
            <p:ph type="ftr" sz="quarter" idx="11"/>
          </p:nvPr>
        </p:nvSpPr>
        <p:spPr/>
        <p:txBody>
          <a:bodyPr/>
          <a:lstStyle/>
          <a:p>
            <a:r>
              <a:rPr lang="en-US" smtClean="0"/>
              <a:t>Document ID / v. 0.1 / Life cycle status / Dept. / Author</a:t>
            </a:r>
            <a:endParaRPr lang="en-US"/>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a:solidFill>
                  <a:schemeClr val="accent5"/>
                </a:solidFill>
                <a:latin typeface="+mn-lt"/>
              </a:defRPr>
            </a:lvl1pPr>
          </a:lstStyle>
          <a:p>
            <a:pPr lvl="0"/>
            <a:r>
              <a:rPr lang="en-US" smtClean="0"/>
              <a:t>Click to edit Master text styles</a:t>
            </a:r>
          </a:p>
        </p:txBody>
      </p:sp>
      <p:sp>
        <p:nvSpPr>
          <p:cNvPr id="7"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2754373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A97332-E39C-724D-A070-905544DDF077}" type="datetime1">
              <a:rPr lang="en-US" smtClean="0"/>
              <a:pPr/>
              <a:t>11/4/2013</a:t>
            </a:fld>
            <a:endParaRPr lang="en-US"/>
          </a:p>
        </p:txBody>
      </p:sp>
      <p:sp>
        <p:nvSpPr>
          <p:cNvPr id="3" name="Footer Placeholder 2"/>
          <p:cNvSpPr>
            <a:spLocks noGrp="1"/>
          </p:cNvSpPr>
          <p:nvPr>
            <p:ph type="ftr" sz="quarter" idx="11"/>
          </p:nvPr>
        </p:nvSpPr>
        <p:spPr/>
        <p:txBody>
          <a:bodyPr/>
          <a:lstStyle>
            <a:lvl1pPr>
              <a:defRPr/>
            </a:lvl1pPr>
          </a:lstStyle>
          <a:p>
            <a:r>
              <a:rPr lang="en-US" dirty="0" smtClean="0"/>
              <a:t>Devaki Chandramouli, NSN</a:t>
            </a:r>
            <a:endParaRPr lang="en-US" dirty="0"/>
          </a:p>
        </p:txBody>
      </p:sp>
      <p:sp>
        <p:nvSpPr>
          <p:cNvPr id="4"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2081868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1"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4BA1BECD-7930-7944-9C02-4A0035817FCC}" type="datetime1">
              <a:rPr lang="en-US" smtClean="0"/>
              <a:pPr/>
              <a:t>11/4/2013</a:t>
            </a:fld>
            <a:endParaRPr lang="en-US" dirty="0"/>
          </a:p>
        </p:txBody>
      </p:sp>
      <p:sp>
        <p:nvSpPr>
          <p:cNvPr id="2" name="Title 1"/>
          <p:cNvSpPr>
            <a:spLocks noGrp="1"/>
          </p:cNvSpPr>
          <p:nvPr>
            <p:ph type="title" hasCustomPrompt="1"/>
          </p:nvPr>
        </p:nvSpPr>
        <p:spPr>
          <a:xfrm>
            <a:off x="564452" y="498916"/>
            <a:ext cx="7893748" cy="3639312"/>
          </a:xfrm>
        </p:spPr>
        <p:txBody>
          <a:bodyPr anchor="t"/>
          <a:lstStyle>
            <a:lvl1pPr algn="l">
              <a:defRPr sz="4500" b="0" cap="none">
                <a:solidFill>
                  <a:schemeClr val="bg2"/>
                </a:solidFill>
                <a:latin typeface="+mn-lt"/>
              </a:defRPr>
            </a:lvl1pPr>
          </a:lstStyle>
          <a:p>
            <a:r>
              <a:rPr lang="en-US" dirty="0" smtClean="0"/>
              <a:t>Click to edit master title style</a:t>
            </a:r>
            <a:endParaRPr lang="en-US" dirty="0"/>
          </a:p>
        </p:txBody>
      </p:sp>
      <p:sp>
        <p:nvSpPr>
          <p:cNvPr id="7" name="Footer Placeholder 2"/>
          <p:cNvSpPr>
            <a:spLocks noGrp="1"/>
          </p:cNvSpPr>
          <p:nvPr>
            <p:ph type="ftr" sz="quarter" idx="11"/>
          </p:nvPr>
        </p:nvSpPr>
        <p:spPr>
          <a:xfrm>
            <a:off x="1253400" y="4713528"/>
            <a:ext cx="3176945" cy="273844"/>
          </a:xfrm>
        </p:spPr>
        <p:txBody>
          <a:bodyPr/>
          <a:lstStyle>
            <a:lvl1pPr>
              <a:defRPr/>
            </a:lvl1pPr>
          </a:lstStyle>
          <a:p>
            <a:r>
              <a:rPr lang="en-US" dirty="0" smtClean="0"/>
              <a:t>Devaki Chandramouli, NSN</a:t>
            </a:r>
            <a:endParaRPr lang="en-US" dirty="0"/>
          </a:p>
        </p:txBody>
      </p:sp>
      <p:sp>
        <p:nvSpPr>
          <p:cNvPr id="6"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2570092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Whi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1163" y="310896"/>
            <a:ext cx="7772400" cy="3635826"/>
          </a:xfrm>
        </p:spPr>
        <p:txBody>
          <a:bodyPr anchor="t"/>
          <a:lstStyle>
            <a:lvl1pPr algn="l">
              <a:defRPr sz="4500" b="0" cap="none">
                <a:solidFill>
                  <a:schemeClr val="accent2"/>
                </a:solidFill>
                <a:latin typeface="+mn-lt"/>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BA1BECD-7930-7944-9C02-4A0035817FCC}" type="datetime1">
              <a:rPr lang="en-US" smtClean="0"/>
              <a:pPr/>
              <a:t>11/4/2013</a:t>
            </a:fld>
            <a:endParaRPr lang="en-US" dirty="0"/>
          </a:p>
        </p:txBody>
      </p:sp>
      <p:sp>
        <p:nvSpPr>
          <p:cNvPr id="5" name="Footer Placeholder 2"/>
          <p:cNvSpPr>
            <a:spLocks noGrp="1"/>
          </p:cNvSpPr>
          <p:nvPr>
            <p:ph type="ftr" sz="quarter" idx="11"/>
          </p:nvPr>
        </p:nvSpPr>
        <p:spPr>
          <a:xfrm>
            <a:off x="1253400" y="4713528"/>
            <a:ext cx="3176945" cy="273844"/>
          </a:xfrm>
        </p:spPr>
        <p:txBody>
          <a:bodyPr/>
          <a:lstStyle>
            <a:lvl1pPr>
              <a:defRPr/>
            </a:lvl1pPr>
          </a:lstStyle>
          <a:p>
            <a:r>
              <a:rPr lang="en-US" dirty="0" smtClean="0"/>
              <a:t>Devaki Chandramouli, NSN</a:t>
            </a:r>
            <a:endParaRPr lang="en-US" dirty="0"/>
          </a:p>
        </p:txBody>
      </p:sp>
      <p:sp>
        <p:nvSpPr>
          <p:cNvPr id="6"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1631695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Line Pattern">
    <p:spTree>
      <p:nvGrpSpPr>
        <p:cNvPr id="1" name=""/>
        <p:cNvGrpSpPr/>
        <p:nvPr/>
      </p:nvGrpSpPr>
      <p:grpSpPr>
        <a:xfrm>
          <a:off x="0" y="0"/>
          <a:ext cx="0" cy="0"/>
          <a:chOff x="0" y="0"/>
          <a:chExt cx="0" cy="0"/>
        </a:xfrm>
      </p:grpSpPr>
      <p:sp>
        <p:nvSpPr>
          <p:cNvPr id="8" name="Round Single Corner Rectangle 7"/>
          <p:cNvSpPr/>
          <p:nvPr userDrawn="1"/>
        </p:nvSpPr>
        <p:spPr>
          <a:xfrm>
            <a:off x="402611" y="429768"/>
            <a:ext cx="8338779" cy="3716212"/>
          </a:xfrm>
          <a:prstGeom prst="round1Rect">
            <a:avLst>
              <a:gd name="adj" fmla="val 10971"/>
            </a:avLst>
          </a:prstGeom>
          <a:pattFill prst="wdDnDiag">
            <a:fgClr>
              <a:schemeClr val="accent1">
                <a:lumMod val="60000"/>
                <a:lumOff val="40000"/>
              </a:schemeClr>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566927" y="502920"/>
            <a:ext cx="7899855" cy="3635826"/>
          </a:xfrm>
        </p:spPr>
        <p:txBody>
          <a:bodyPr anchor="t"/>
          <a:lstStyle>
            <a:lvl1pPr algn="l">
              <a:defRPr sz="4500" b="0" cap="none">
                <a:solidFill>
                  <a:schemeClr val="bg2"/>
                </a:solidFill>
                <a:latin typeface="+mn-lt"/>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BA1BECD-7930-7944-9C02-4A0035817FCC}" type="datetime1">
              <a:rPr lang="en-US" smtClean="0"/>
              <a:pPr/>
              <a:t>11/4/2013</a:t>
            </a:fld>
            <a:endParaRPr lang="en-US" dirty="0"/>
          </a:p>
        </p:txBody>
      </p:sp>
      <p:sp>
        <p:nvSpPr>
          <p:cNvPr id="7" name="Footer Placeholder 2"/>
          <p:cNvSpPr>
            <a:spLocks noGrp="1"/>
          </p:cNvSpPr>
          <p:nvPr>
            <p:ph type="ftr" sz="quarter" idx="11"/>
          </p:nvPr>
        </p:nvSpPr>
        <p:spPr>
          <a:xfrm>
            <a:off x="1253400" y="4713528"/>
            <a:ext cx="3176945" cy="273844"/>
          </a:xfrm>
        </p:spPr>
        <p:txBody>
          <a:bodyPr/>
          <a:lstStyle>
            <a:lvl1pPr>
              <a:defRPr/>
            </a:lvl1pPr>
          </a:lstStyle>
          <a:p>
            <a:r>
              <a:rPr lang="en-US" dirty="0" smtClean="0"/>
              <a:t>Devaki Chandramouli, NSN</a:t>
            </a:r>
            <a:endParaRPr lang="en-US" dirty="0"/>
          </a:p>
        </p:txBody>
      </p:sp>
      <p:sp>
        <p:nvSpPr>
          <p:cNvPr id="6"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extLst>
      <p:ext uri="{BB962C8B-B14F-4D97-AF65-F5344CB8AC3E}">
        <p14:creationId xmlns:p14="http://schemas.microsoft.com/office/powerpoint/2010/main" xmlns="" val="358153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4" name="Text Box 3"/>
          <p:cNvSpPr txBox="1">
            <a:spLocks noChangeArrowheads="1"/>
          </p:cNvSpPr>
          <p:nvPr userDrawn="1"/>
        </p:nvSpPr>
        <p:spPr bwMode="auto">
          <a:xfrm>
            <a:off x="243152" y="4841093"/>
            <a:ext cx="3045060" cy="99544"/>
          </a:xfrm>
          <a:prstGeom prst="rect">
            <a:avLst/>
          </a:prstGeom>
          <a:noFill/>
          <a:ln w="9525" algn="ctr">
            <a:noFill/>
            <a:miter lim="800000"/>
            <a:headEnd/>
            <a:tailEnd/>
          </a:ln>
          <a:effectLst/>
        </p:spPr>
        <p:txBody>
          <a:bodyPr lIns="0" tIns="0" rIns="0" bIns="0"/>
          <a:lstStyle/>
          <a:p>
            <a:pPr>
              <a:defRPr/>
            </a:pPr>
            <a:endParaRPr lang="fi-FI" sz="600" dirty="0">
              <a:solidFill>
                <a:srgbClr val="000000"/>
              </a:solidFill>
            </a:endParaRPr>
          </a:p>
        </p:txBody>
      </p:sp>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fi-FI"/>
          </a:p>
        </p:txBody>
      </p:sp>
      <p:sp>
        <p:nvSpPr>
          <p:cNvPr id="3" name="Content Placeholder 2"/>
          <p:cNvSpPr>
            <a:spLocks noGrp="1"/>
          </p:cNvSpPr>
          <p:nvPr>
            <p:ph idx="1"/>
          </p:nvPr>
        </p:nvSpPr>
        <p:spPr/>
        <p:txBody>
          <a:bodyPr/>
          <a:lstStyle>
            <a:lvl2pPr>
              <a:spcBef>
                <a:spcPts val="1428"/>
              </a:spcBef>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2"/>
          <p:cNvSpPr>
            <a:spLocks noGrp="1"/>
          </p:cNvSpPr>
          <p:nvPr>
            <p:ph type="dt" sz="half" idx="10"/>
          </p:nvPr>
        </p:nvSpPr>
        <p:spPr>
          <a:xfrm>
            <a:off x="418120" y="4713528"/>
            <a:ext cx="632066" cy="273844"/>
          </a:xfrm>
        </p:spPr>
        <p:txBody>
          <a:bodyPr/>
          <a:lstStyle/>
          <a:p>
            <a:fld id="{4BA1BECD-7930-7944-9C02-4A0035817FCC}" type="datetime1">
              <a:rPr lang="en-US" smtClean="0"/>
              <a:pPr/>
              <a:t>11/4/2013</a:t>
            </a:fld>
            <a:endParaRPr lang="en-US" dirty="0"/>
          </a:p>
        </p:txBody>
      </p:sp>
      <p:sp>
        <p:nvSpPr>
          <p:cNvPr id="8" name="Footer Placeholder 2"/>
          <p:cNvSpPr>
            <a:spLocks noGrp="1"/>
          </p:cNvSpPr>
          <p:nvPr>
            <p:ph type="ftr" sz="quarter" idx="11"/>
          </p:nvPr>
        </p:nvSpPr>
        <p:spPr>
          <a:xfrm>
            <a:off x="1253400" y="4713528"/>
            <a:ext cx="3176945" cy="273844"/>
          </a:xfrm>
        </p:spPr>
        <p:txBody>
          <a:bodyPr/>
          <a:lstStyle>
            <a:lvl1pPr>
              <a:defRPr/>
            </a:lvl1pPr>
          </a:lstStyle>
          <a:p>
            <a:r>
              <a:rPr lang="en-US" dirty="0" smtClean="0"/>
              <a:t>Devaki Chandramouli, NSN</a:t>
            </a:r>
            <a:endParaRPr lang="en-US" dirty="0"/>
          </a:p>
        </p:txBody>
      </p:sp>
      <p:sp>
        <p:nvSpPr>
          <p:cNvPr id="9" name="Date Placeholder 3"/>
          <p:cNvSpPr txBox="1">
            <a:spLocks/>
          </p:cNvSpPr>
          <p:nvPr userDrawn="1"/>
        </p:nvSpPr>
        <p:spPr>
          <a:xfrm>
            <a:off x="8170011" y="63589"/>
            <a:ext cx="901662" cy="273844"/>
          </a:xfrm>
          <a:prstGeom prst="rect">
            <a:avLst/>
          </a:prstGeom>
        </p:spPr>
        <p:txBody>
          <a:bodyPr vert="horz" lIns="0" tIns="45720" rIns="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a:ea typeface="+mn-ea"/>
                <a:cs typeface="Arial"/>
              </a:rPr>
              <a:t>C1-134754</a:t>
            </a:r>
            <a:endParaRPr kumimoji="0" lang="en-US" sz="1400" b="1" i="0" u="none" strike="noStrike" kern="1200" cap="none" spc="0" normalizeH="0" baseline="0" noProof="0" dirty="0">
              <a:ln>
                <a:noFill/>
              </a:ln>
              <a:solidFill>
                <a:schemeClr val="tx1"/>
              </a:solidFill>
              <a:effectLst/>
              <a:uLnTx/>
              <a:uFillTx/>
              <a:latin typeface="Arial"/>
              <a:ea typeface="+mn-ea"/>
              <a:cs typeface="Aria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120" y="279249"/>
            <a:ext cx="8229600" cy="311789"/>
          </a:xfrm>
          <a:prstGeom prst="rect">
            <a:avLst/>
          </a:prstGeom>
        </p:spPr>
        <p:txBody>
          <a:bodyPr vert="horz" lIns="0" tIns="45720" rIns="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18120" y="1089269"/>
            <a:ext cx="8229600" cy="3306885"/>
          </a:xfrm>
          <a:prstGeom prst="rect">
            <a:avLst/>
          </a:prstGeom>
        </p:spPr>
        <p:txBody>
          <a:bodyPr vert="horz" lIns="0" tIns="45720" rIns="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18120" y="4713528"/>
            <a:ext cx="632066" cy="273844"/>
          </a:xfrm>
          <a:prstGeom prst="rect">
            <a:avLst/>
          </a:prstGeom>
        </p:spPr>
        <p:txBody>
          <a:bodyPr vert="horz" lIns="0" tIns="45720" rIns="0" bIns="45720" rtlCol="0" anchor="ctr"/>
          <a:lstStyle>
            <a:lvl1pPr algn="l">
              <a:defRPr sz="800">
                <a:solidFill>
                  <a:schemeClr val="tx1">
                    <a:tint val="75000"/>
                  </a:schemeClr>
                </a:solidFill>
                <a:latin typeface="Arial"/>
                <a:cs typeface="Arial"/>
              </a:defRPr>
            </a:lvl1pPr>
          </a:lstStyle>
          <a:p>
            <a:fld id="{4BA1BECD-7930-7944-9C02-4A0035817FCC}" type="datetime1">
              <a:rPr lang="en-US" smtClean="0"/>
              <a:pPr/>
              <a:t>11/4/2013</a:t>
            </a:fld>
            <a:endParaRPr lang="en-US" dirty="0"/>
          </a:p>
        </p:txBody>
      </p:sp>
      <p:sp>
        <p:nvSpPr>
          <p:cNvPr id="5" name="Footer Placeholder 4"/>
          <p:cNvSpPr>
            <a:spLocks noGrp="1"/>
          </p:cNvSpPr>
          <p:nvPr>
            <p:ph type="ftr" sz="quarter" idx="3"/>
          </p:nvPr>
        </p:nvSpPr>
        <p:spPr>
          <a:xfrm>
            <a:off x="1253400" y="4713528"/>
            <a:ext cx="3176945" cy="273844"/>
          </a:xfrm>
          <a:prstGeom prst="rect">
            <a:avLst/>
          </a:prstGeom>
        </p:spPr>
        <p:txBody>
          <a:bodyPr vert="horz" lIns="0" tIns="45720" rIns="0" bIns="45720" rtlCol="0" anchor="ctr"/>
          <a:lstStyle>
            <a:lvl1pPr>
              <a:defRPr lang="en-US" sz="800" dirty="0">
                <a:solidFill>
                  <a:schemeClr val="tx1">
                    <a:tint val="75000"/>
                  </a:schemeClr>
                </a:solidFill>
                <a:latin typeface="Arial"/>
                <a:cs typeface="Arial"/>
              </a:defRPr>
            </a:lvl1pPr>
          </a:lstStyle>
          <a:p>
            <a:r>
              <a:rPr lang="en-US" dirty="0" smtClean="0"/>
              <a:t>Document ID / v. 0.1 / Life cycle status / Dept. / Author</a:t>
            </a:r>
            <a:endParaRPr lang="en-US" dirty="0"/>
          </a:p>
        </p:txBody>
      </p:sp>
      <p:pic>
        <p:nvPicPr>
          <p:cNvPr id="8" name="Picture 7" descr="NSN_RGB.png"/>
          <p:cNvPicPr>
            <a:picLocks noChangeAspect="1"/>
          </p:cNvPicPr>
          <p:nvPr/>
        </p:nvPicPr>
        <p:blipFill>
          <a:blip r:embed="rId11" cstate="print">
            <a:extLst>
              <a:ext uri="{28A0092B-C50C-407E-A947-70E740481C1C}">
                <a14:useLocalDpi xmlns:a14="http://schemas.microsoft.com/office/drawing/2010/main" xmlns=""/>
              </a:ext>
            </a:extLst>
          </a:blip>
          <a:stretch>
            <a:fillRect/>
          </a:stretch>
        </p:blipFill>
        <p:spPr>
          <a:xfrm>
            <a:off x="7840305" y="4557518"/>
            <a:ext cx="894781" cy="342830"/>
          </a:xfrm>
          <a:prstGeom prst="rect">
            <a:avLst/>
          </a:prstGeom>
        </p:spPr>
      </p:pic>
      <p:sp>
        <p:nvSpPr>
          <p:cNvPr id="9" name="TextBox 8"/>
          <p:cNvSpPr txBox="1"/>
          <p:nvPr/>
        </p:nvSpPr>
        <p:spPr>
          <a:xfrm>
            <a:off x="0" y="4713528"/>
            <a:ext cx="315110" cy="267407"/>
          </a:xfrm>
          <a:prstGeom prst="rect">
            <a:avLst/>
          </a:prstGeom>
        </p:spPr>
        <p:txBody>
          <a:bodyPr vert="horz" lIns="0" tIns="45720" rIns="0" bIns="45720" rtlCol="0" anchor="ctr"/>
          <a:lstStyle>
            <a:defPPr>
              <a:defRPr lang="en-US"/>
            </a:defPPr>
            <a:lvl1pPr algn="r">
              <a:defRPr sz="900">
                <a:solidFill>
                  <a:schemeClr val="tx1">
                    <a:tint val="75000"/>
                  </a:schemeClr>
                </a:solidFill>
              </a:defRPr>
            </a:lvl1pPr>
          </a:lstStyle>
          <a:p>
            <a:pPr lvl="0"/>
            <a:fld id="{9223803B-E8E2-334B-8877-4605643D3265}" type="slidenum">
              <a:rPr lang="en-US" smtClean="0">
                <a:latin typeface="Arial"/>
                <a:cs typeface="Arial"/>
              </a:rPr>
              <a:pPr lvl="0"/>
              <a:t>‹#›</a:t>
            </a:fld>
            <a:endParaRPr lang="en-US" dirty="0">
              <a:latin typeface="Arial"/>
              <a:cs typeface="Arial"/>
            </a:endParaRPr>
          </a:p>
        </p:txBody>
      </p:sp>
      <p:sp>
        <p:nvSpPr>
          <p:cNvPr id="11" name="TextBox 10"/>
          <p:cNvSpPr txBox="1"/>
          <p:nvPr/>
        </p:nvSpPr>
        <p:spPr>
          <a:xfrm>
            <a:off x="1253400" y="4576761"/>
            <a:ext cx="1140062" cy="267407"/>
          </a:xfrm>
          <a:prstGeom prst="rect">
            <a:avLst/>
          </a:prstGeom>
        </p:spPr>
        <p:txBody>
          <a:bodyPr vert="horz" lIns="0" tIns="45720" rIns="0" bIns="45720" rtlCol="0" anchor="ctr"/>
          <a:lstStyle>
            <a:defPPr>
              <a:defRPr lang="en-US"/>
            </a:defPPr>
            <a:lvl1pPr algn="r">
              <a:defRPr sz="900">
                <a:solidFill>
                  <a:schemeClr val="tx1">
                    <a:tint val="75000"/>
                  </a:schemeClr>
                </a:solidFill>
              </a:defRPr>
            </a:lvl1pPr>
          </a:lstStyle>
          <a:p>
            <a:pPr lvl="0" algn="l"/>
            <a:r>
              <a:rPr lang="en-US" sz="800" b="1" i="0" baseline="0" dirty="0" smtClean="0">
                <a:latin typeface="Arial"/>
                <a:cs typeface="Arial"/>
              </a:rPr>
              <a:t>For internal use</a:t>
            </a:r>
            <a:endParaRPr lang="en-US" sz="800" b="1" i="0" dirty="0">
              <a:latin typeface="Arial"/>
              <a:cs typeface="Arial"/>
            </a:endParaRPr>
          </a:p>
        </p:txBody>
      </p:sp>
      <p:sp>
        <p:nvSpPr>
          <p:cNvPr id="12" name="TextBox 11"/>
          <p:cNvSpPr txBox="1"/>
          <p:nvPr userDrawn="1"/>
        </p:nvSpPr>
        <p:spPr>
          <a:xfrm>
            <a:off x="4572000" y="4713528"/>
            <a:ext cx="3126650" cy="267407"/>
          </a:xfrm>
          <a:prstGeom prst="rect">
            <a:avLst/>
          </a:prstGeom>
        </p:spPr>
        <p:txBody>
          <a:bodyPr vert="horz" lIns="0" tIns="45720" rIns="0" bIns="45720" rtlCol="0" anchor="ctr"/>
          <a:lstStyle>
            <a:defPPr>
              <a:defRPr lang="en-US"/>
            </a:defPPr>
            <a:lvl1pPr algn="r">
              <a:defRPr sz="900">
                <a:solidFill>
                  <a:schemeClr val="tx1">
                    <a:tint val="75000"/>
                  </a:schemeClr>
                </a:solidFill>
              </a:defRPr>
            </a:lvl1pPr>
          </a:lstStyle>
          <a:p>
            <a:pPr lvl="0" algn="l"/>
            <a:r>
              <a:rPr lang="en-US" sz="800" baseline="0" dirty="0" smtClean="0">
                <a:latin typeface="+mn-lt"/>
                <a:cs typeface="Arial"/>
              </a:rPr>
              <a:t>©2013 Nokia Solutions and Networks. All rights reserved.</a:t>
            </a:r>
            <a:endParaRPr lang="en-US" sz="800" dirty="0">
              <a:latin typeface="Arial"/>
              <a:cs typeface="Arial"/>
            </a:endParaRPr>
          </a:p>
        </p:txBody>
      </p:sp>
      <p:pic>
        <p:nvPicPr>
          <p:cNvPr id="10" name="Picture 2" descr="C:\Documents and Settings\quinine\Desktop\City_wall.jpg"/>
          <p:cNvPicPr>
            <a:picLocks noChangeAspect="1" noChangeArrowheads="1"/>
          </p:cNvPicPr>
          <p:nvPr userDrawn="1"/>
        </p:nvPicPr>
        <p:blipFill>
          <a:blip r:embed="rId12" cstate="print"/>
          <a:srcRect/>
          <a:stretch>
            <a:fillRect/>
          </a:stretch>
        </p:blipFill>
        <p:spPr bwMode="auto">
          <a:xfrm>
            <a:off x="0" y="2786938"/>
            <a:ext cx="9143999" cy="2356562"/>
          </a:xfrm>
          <a:prstGeom prst="rect">
            <a:avLst/>
          </a:prstGeom>
          <a:noFill/>
          <a:ln w="9525">
            <a:noFill/>
            <a:miter lim="800000"/>
            <a:headEnd/>
            <a:tailEnd/>
          </a:ln>
        </p:spPr>
      </p:pic>
    </p:spTree>
    <p:extLst>
      <p:ext uri="{BB962C8B-B14F-4D97-AF65-F5344CB8AC3E}">
        <p14:creationId xmlns:p14="http://schemas.microsoft.com/office/powerpoint/2010/main" xmlns="" val="1488738215"/>
      </p:ext>
    </p:extLst>
  </p:cSld>
  <p:clrMap bg1="lt1" tx1="dk1" bg2="lt2" tx2="dk2" accent1="accent1" accent2="accent2" accent3="accent3" accent4="accent4" accent5="accent5" accent6="accent6" hlink="hlink" folHlink="folHlink"/>
  <p:sldLayoutIdLst>
    <p:sldLayoutId id="2147483656" r:id="rId1"/>
    <p:sldLayoutId id="2147483650" r:id="rId2"/>
    <p:sldLayoutId id="2147483652" r:id="rId3"/>
    <p:sldLayoutId id="2147483654" r:id="rId4"/>
    <p:sldLayoutId id="2147483655" r:id="rId5"/>
    <p:sldLayoutId id="2147483657" r:id="rId6"/>
    <p:sldLayoutId id="2147483658" r:id="rId7"/>
    <p:sldLayoutId id="2147483659" r:id="rId8"/>
    <p:sldLayoutId id="2147483664" r:id="rId9"/>
  </p:sldLayoutIdLst>
  <p:hf sldNum="0" hdr="0"/>
  <p:txStyles>
    <p:titleStyle>
      <a:lvl1pPr algn="l" defTabSz="457200" rtl="0" eaLnBrk="1" latinLnBrk="0" hangingPunct="1">
        <a:spcBef>
          <a:spcPct val="0"/>
        </a:spcBef>
        <a:buNone/>
        <a:defRPr sz="1800" b="1" i="0" kern="1200">
          <a:solidFill>
            <a:schemeClr val="bg2"/>
          </a:solidFill>
          <a:latin typeface="Arial"/>
          <a:ea typeface="+mj-ea"/>
          <a:cs typeface="Arial"/>
        </a:defRPr>
      </a:lvl1pPr>
    </p:titleStyle>
    <p:bodyStyle>
      <a:lvl1pPr marL="230188" indent="-230188" algn="l" defTabSz="457200" rtl="0" eaLnBrk="1" latinLnBrk="0" hangingPunct="1">
        <a:spcBef>
          <a:spcPts val="0"/>
        </a:spcBef>
        <a:buClrTx/>
        <a:buFont typeface="Arial"/>
        <a:buChar char="•"/>
        <a:defRPr sz="1800" b="0" kern="1200">
          <a:solidFill>
            <a:schemeClr val="bg2"/>
          </a:solidFill>
          <a:latin typeface="+mn-lt"/>
          <a:ea typeface="+mn-ea"/>
          <a:cs typeface="+mn-cs"/>
        </a:defRPr>
      </a:lvl1pPr>
      <a:lvl2pPr marL="458788" indent="-228600" algn="l" defTabSz="457200" rtl="0" eaLnBrk="1" latinLnBrk="0" hangingPunct="1">
        <a:spcBef>
          <a:spcPts val="0"/>
        </a:spcBef>
        <a:buClrTx/>
        <a:buFont typeface="Lucida Grande"/>
        <a:buChar char="-"/>
        <a:defRPr sz="1800" b="0" kern="1200">
          <a:solidFill>
            <a:schemeClr val="bg2"/>
          </a:solidFill>
          <a:latin typeface="+mn-lt"/>
          <a:ea typeface="+mn-ea"/>
          <a:cs typeface="+mn-cs"/>
        </a:defRPr>
      </a:lvl2pPr>
      <a:lvl3pPr marL="684213" indent="-225425" algn="l" defTabSz="457200" rtl="0" eaLnBrk="1" latinLnBrk="0" hangingPunct="1">
        <a:spcBef>
          <a:spcPts val="0"/>
        </a:spcBef>
        <a:buClrTx/>
        <a:buFont typeface="Arial"/>
        <a:buChar char="•"/>
        <a:defRPr sz="1800" b="0" kern="1200">
          <a:solidFill>
            <a:schemeClr val="bg2"/>
          </a:solidFill>
          <a:latin typeface="+mn-lt"/>
          <a:ea typeface="+mn-ea"/>
          <a:cs typeface="+mn-cs"/>
        </a:defRPr>
      </a:lvl3pPr>
      <a:lvl4pPr marL="912813" indent="-228600" algn="l" defTabSz="457200" rtl="0" eaLnBrk="1" latinLnBrk="0" hangingPunct="1">
        <a:spcBef>
          <a:spcPts val="0"/>
        </a:spcBef>
        <a:buClrTx/>
        <a:buFont typeface="Lucida Grande"/>
        <a:buChar char="-"/>
        <a:defRPr sz="1800" b="0" kern="1200">
          <a:solidFill>
            <a:schemeClr val="bg2"/>
          </a:solidFill>
          <a:latin typeface="+mn-lt"/>
          <a:ea typeface="+mn-ea"/>
          <a:cs typeface="+mn-cs"/>
        </a:defRPr>
      </a:lvl4pPr>
      <a:lvl5pPr marL="1143000" indent="-230188" algn="l" defTabSz="457200" rtl="0" eaLnBrk="1" latinLnBrk="0" hangingPunct="1">
        <a:spcBef>
          <a:spcPts val="0"/>
        </a:spcBef>
        <a:buClrTx/>
        <a:buFont typeface="Arial"/>
        <a:buChar char="•"/>
        <a:defRPr sz="1800" b="0" kern="1200">
          <a:solidFill>
            <a:schemeClr val="bg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13369" y="2723005"/>
            <a:ext cx="7772400" cy="819739"/>
          </a:xfrm>
        </p:spPr>
        <p:txBody>
          <a:bodyPr/>
          <a:lstStyle/>
          <a:p>
            <a:r>
              <a:rPr lang="en-US" dirty="0" smtClean="0">
                <a:solidFill>
                  <a:schemeClr val="tx1"/>
                </a:solidFill>
              </a:rPr>
              <a:t>UE service recovery mechanisms in unexpected situations</a:t>
            </a:r>
            <a:endParaRPr lang="en-US" dirty="0">
              <a:solidFill>
                <a:schemeClr val="tx1"/>
              </a:solidFill>
            </a:endParaRPr>
          </a:p>
        </p:txBody>
      </p:sp>
      <p:sp>
        <p:nvSpPr>
          <p:cNvPr id="3" name="Subtitle 2"/>
          <p:cNvSpPr>
            <a:spLocks noGrp="1"/>
          </p:cNvSpPr>
          <p:nvPr>
            <p:ph type="subTitle" sz="quarter" idx="1"/>
          </p:nvPr>
        </p:nvSpPr>
        <p:spPr/>
        <p:txBody>
          <a:bodyPr/>
          <a:lstStyle/>
          <a:p>
            <a:r>
              <a:rPr lang="en-US" dirty="0" smtClean="0"/>
              <a:t>October 31, 2013</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sz="quarter"/>
          </p:nvPr>
        </p:nvSpPr>
        <p:spPr>
          <a:xfrm>
            <a:off x="254490" y="3092521"/>
            <a:ext cx="8633761" cy="1305406"/>
          </a:xfrm>
        </p:spPr>
        <p:txBody>
          <a:bodyPr/>
          <a:lstStyle/>
          <a:p>
            <a:pPr marL="362834" indent="-362834"/>
            <a:r>
              <a:rPr lang="en-US" dirty="0" smtClean="0"/>
              <a:t>Solution options for service recovery</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120" y="20614"/>
            <a:ext cx="8229600" cy="311789"/>
          </a:xfrm>
        </p:spPr>
        <p:txBody>
          <a:bodyPr/>
          <a:lstStyle/>
          <a:p>
            <a:r>
              <a:rPr lang="en-US" dirty="0" smtClean="0"/>
              <a:t>Solutions considered</a:t>
            </a:r>
            <a:endParaRPr lang="en-US" dirty="0"/>
          </a:p>
        </p:txBody>
      </p:sp>
      <p:sp>
        <p:nvSpPr>
          <p:cNvPr id="3" name="Content Placeholder 2"/>
          <p:cNvSpPr>
            <a:spLocks noGrp="1"/>
          </p:cNvSpPr>
          <p:nvPr>
            <p:ph idx="1"/>
          </p:nvPr>
        </p:nvSpPr>
        <p:spPr>
          <a:xfrm>
            <a:off x="407846" y="311854"/>
            <a:ext cx="8229600" cy="4708358"/>
          </a:xfrm>
        </p:spPr>
        <p:txBody>
          <a:bodyPr/>
          <a:lstStyle/>
          <a:p>
            <a:pPr lvl="0"/>
            <a:r>
              <a:rPr lang="en-GB" sz="1600" dirty="0" smtClean="0"/>
              <a:t>Solution option 1:</a:t>
            </a:r>
          </a:p>
          <a:p>
            <a:pPr lvl="1">
              <a:spcBef>
                <a:spcPts val="600"/>
              </a:spcBef>
            </a:pPr>
            <a:r>
              <a:rPr lang="en-GB" sz="1200" dirty="0" smtClean="0"/>
              <a:t>Introduce service request attempt counter.</a:t>
            </a:r>
            <a:endParaRPr lang="en-US" sz="1200" dirty="0" smtClean="0"/>
          </a:p>
          <a:p>
            <a:pPr lvl="1">
              <a:spcBef>
                <a:spcPts val="600"/>
              </a:spcBef>
            </a:pPr>
            <a:r>
              <a:rPr lang="en-GB" sz="1200" dirty="0" smtClean="0"/>
              <a:t>After 5 failures due to T3417 expiry (i.e. T3417 expired 5 times), UE may initiate TAU. When it initiates TAU, UE NAS layer should not provide S-TMSI nor registered MME identifier to the lower layer so it is not included in the RRC message sent to the </a:t>
            </a:r>
            <a:r>
              <a:rPr lang="en-GB" sz="1200" dirty="0" err="1" smtClean="0"/>
              <a:t>eNB</a:t>
            </a:r>
            <a:r>
              <a:rPr lang="en-GB" sz="1200" dirty="0" smtClean="0"/>
              <a:t>.</a:t>
            </a:r>
          </a:p>
          <a:p>
            <a:pPr lvl="1">
              <a:spcBef>
                <a:spcPts val="600"/>
              </a:spcBef>
            </a:pPr>
            <a:r>
              <a:rPr lang="en-GB" sz="1200" dirty="0" smtClean="0"/>
              <a:t>This will trigger the </a:t>
            </a:r>
            <a:r>
              <a:rPr lang="en-GB" sz="1200" dirty="0" err="1" smtClean="0"/>
              <a:t>eNB</a:t>
            </a:r>
            <a:r>
              <a:rPr lang="en-GB" sz="1200" dirty="0" smtClean="0"/>
              <a:t> to run MME selection algorithm. This may result in selecting a different MME and the </a:t>
            </a:r>
            <a:r>
              <a:rPr lang="en-GB" sz="1200" dirty="0" err="1" smtClean="0"/>
              <a:t>eNB</a:t>
            </a:r>
            <a:r>
              <a:rPr lang="en-GB" sz="1200" dirty="0" smtClean="0"/>
              <a:t> will route the UE to another MME thus improving the probability of success. </a:t>
            </a:r>
            <a:endParaRPr lang="en-US" sz="1200" dirty="0" smtClean="0"/>
          </a:p>
          <a:p>
            <a:r>
              <a:rPr lang="en-GB" sz="1600" dirty="0" smtClean="0"/>
              <a:t>Solution option 2:</a:t>
            </a:r>
          </a:p>
          <a:p>
            <a:pPr lvl="1">
              <a:spcBef>
                <a:spcPts val="600"/>
              </a:spcBef>
            </a:pPr>
            <a:r>
              <a:rPr lang="en-GB" sz="1200" dirty="0" smtClean="0"/>
              <a:t>Introduce service request attempt counter.</a:t>
            </a:r>
            <a:endParaRPr lang="en-US" sz="1200" dirty="0" smtClean="0"/>
          </a:p>
          <a:p>
            <a:pPr lvl="1">
              <a:spcBef>
                <a:spcPts val="600"/>
              </a:spcBef>
            </a:pPr>
            <a:r>
              <a:rPr lang="en-GB" sz="1200" dirty="0" smtClean="0"/>
              <a:t>UE shall increment service request attempt counter when T3417 times out.</a:t>
            </a:r>
            <a:endParaRPr lang="en-US" sz="1200" dirty="0" smtClean="0"/>
          </a:p>
          <a:p>
            <a:pPr lvl="1">
              <a:spcBef>
                <a:spcPts val="600"/>
              </a:spcBef>
            </a:pPr>
            <a:r>
              <a:rPr lang="en-GB" sz="1200" dirty="0" smtClean="0"/>
              <a:t>When the service request attempt counter reaches 5, UE may move to another RAT/PLMN</a:t>
            </a:r>
          </a:p>
          <a:p>
            <a:r>
              <a:rPr lang="en-GB" sz="1600" dirty="0" smtClean="0"/>
              <a:t>Solution option 3:</a:t>
            </a:r>
          </a:p>
          <a:p>
            <a:pPr lvl="1">
              <a:spcBef>
                <a:spcPts val="600"/>
              </a:spcBef>
            </a:pPr>
            <a:r>
              <a:rPr lang="en-GB" sz="1200" dirty="0" smtClean="0"/>
              <a:t>Introduce service request attempt counter.</a:t>
            </a:r>
            <a:endParaRPr lang="en-US" sz="1200" dirty="0" smtClean="0"/>
          </a:p>
          <a:p>
            <a:pPr lvl="1">
              <a:spcBef>
                <a:spcPts val="600"/>
              </a:spcBef>
            </a:pPr>
            <a:r>
              <a:rPr lang="en-GB" sz="1200" dirty="0" smtClean="0"/>
              <a:t>UE shall increment service request attempt counter when T3417 times out. </a:t>
            </a:r>
            <a:endParaRPr lang="en-US" sz="1200" dirty="0" smtClean="0"/>
          </a:p>
          <a:p>
            <a:pPr lvl="1">
              <a:spcBef>
                <a:spcPts val="600"/>
              </a:spcBef>
            </a:pPr>
            <a:r>
              <a:rPr lang="en-GB" sz="1200" dirty="0" smtClean="0"/>
              <a:t>When the throttling attempt counter reaches 5, UE shall implements a random throttling timer between 1-2 minutes.</a:t>
            </a:r>
            <a:endParaRPr lang="en-US" sz="1200" dirty="0" smtClean="0"/>
          </a:p>
          <a:p>
            <a:endParaRPr 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120" y="20614"/>
            <a:ext cx="8229600" cy="311789"/>
          </a:xfrm>
        </p:spPr>
        <p:txBody>
          <a:bodyPr/>
          <a:lstStyle/>
          <a:p>
            <a:r>
              <a:rPr lang="en-US" dirty="0" smtClean="0"/>
              <a:t>Solutions considered</a:t>
            </a:r>
            <a:endParaRPr lang="en-US" dirty="0"/>
          </a:p>
        </p:txBody>
      </p:sp>
      <p:sp>
        <p:nvSpPr>
          <p:cNvPr id="3" name="Content Placeholder 2"/>
          <p:cNvSpPr>
            <a:spLocks noGrp="1"/>
          </p:cNvSpPr>
          <p:nvPr>
            <p:ph idx="1"/>
          </p:nvPr>
        </p:nvSpPr>
        <p:spPr>
          <a:xfrm>
            <a:off x="407846" y="311854"/>
            <a:ext cx="8229600" cy="4708358"/>
          </a:xfrm>
        </p:spPr>
        <p:txBody>
          <a:bodyPr/>
          <a:lstStyle/>
          <a:p>
            <a:pPr lvl="0"/>
            <a:r>
              <a:rPr lang="en-GB" sz="1600" dirty="0" smtClean="0"/>
              <a:t>Solution option 4:</a:t>
            </a:r>
          </a:p>
          <a:p>
            <a:pPr lvl="1">
              <a:spcBef>
                <a:spcPts val="600"/>
              </a:spcBef>
            </a:pPr>
            <a:r>
              <a:rPr lang="en-GB" sz="1200" dirty="0" smtClean="0"/>
              <a:t>Introduce service request attempt counter.</a:t>
            </a:r>
            <a:endParaRPr lang="en-US" sz="1200" dirty="0" smtClean="0"/>
          </a:p>
          <a:p>
            <a:pPr lvl="1">
              <a:spcBef>
                <a:spcPts val="600"/>
              </a:spcBef>
            </a:pPr>
            <a:r>
              <a:rPr lang="en-US" sz="1200" dirty="0" smtClean="0"/>
              <a:t>Hybrid of Solution 1 and 3.</a:t>
            </a:r>
          </a:p>
          <a:p>
            <a:pPr lvl="1">
              <a:spcBef>
                <a:spcPts val="600"/>
              </a:spcBef>
              <a:buNone/>
            </a:pPr>
            <a:endParaRPr lang="en-US" sz="1200" dirty="0" smtClean="0"/>
          </a:p>
          <a:p>
            <a:pPr lvl="0"/>
            <a:r>
              <a:rPr lang="en-GB" sz="1600" dirty="0" smtClean="0"/>
              <a:t>Solution option 5:</a:t>
            </a:r>
          </a:p>
          <a:p>
            <a:pPr lvl="1">
              <a:spcBef>
                <a:spcPts val="600"/>
              </a:spcBef>
            </a:pPr>
            <a:r>
              <a:rPr lang="en-GB" sz="1200" dirty="0" smtClean="0"/>
              <a:t>Introduce service request attempt counter.</a:t>
            </a:r>
            <a:endParaRPr lang="en-US" sz="1200" dirty="0" smtClean="0"/>
          </a:p>
          <a:p>
            <a:pPr lvl="1">
              <a:spcBef>
                <a:spcPts val="600"/>
              </a:spcBef>
            </a:pPr>
            <a:r>
              <a:rPr lang="en-US" sz="1200" dirty="0" smtClean="0"/>
              <a:t>Hybrid of Solution 1, 2 and 3.</a:t>
            </a:r>
          </a:p>
          <a:p>
            <a:pPr lvl="1">
              <a:spcBef>
                <a:spcPts val="600"/>
              </a:spcBef>
              <a:buNone/>
            </a:pPr>
            <a:endParaRPr lang="en-US" sz="1200" dirty="0" smtClean="0"/>
          </a:p>
          <a:p>
            <a:pPr lvl="0"/>
            <a:endParaRPr lang="en-GB" dirty="0" smtClean="0"/>
          </a:p>
          <a:p>
            <a:endParaRPr 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sz="quarter"/>
          </p:nvPr>
        </p:nvSpPr>
        <p:spPr>
          <a:xfrm>
            <a:off x="254490" y="3092521"/>
            <a:ext cx="8633761" cy="1305406"/>
          </a:xfrm>
        </p:spPr>
        <p:txBody>
          <a:bodyPr/>
          <a:lstStyle/>
          <a:p>
            <a:pPr marL="362834" indent="-362834" algn="ctr"/>
            <a:r>
              <a:rPr lang="en-US" dirty="0" smtClean="0"/>
              <a:t>Thank You!</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54491" y="2887038"/>
            <a:ext cx="8633761" cy="1256359"/>
          </a:xfrm>
        </p:spPr>
        <p:txBody>
          <a:bodyPr/>
          <a:lstStyle/>
          <a:p>
            <a:r>
              <a:rPr lang="en-US" dirty="0" smtClean="0">
                <a:solidFill>
                  <a:schemeClr val="tx1"/>
                </a:solidFill>
              </a:rPr>
              <a:t>In all situations, the highest priority for the network and the UE should be restoration of the service for the end user.</a:t>
            </a:r>
            <a:endParaRPr lang="en-US" dirty="0">
              <a:solidFill>
                <a:schemeClr val="tx1"/>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sz="quarter"/>
          </p:nvPr>
        </p:nvSpPr>
        <p:spPr>
          <a:xfrm>
            <a:off x="254490" y="3092521"/>
            <a:ext cx="8633761" cy="1305406"/>
          </a:xfrm>
        </p:spPr>
        <p:txBody>
          <a:bodyPr/>
          <a:lstStyle/>
          <a:p>
            <a:r>
              <a:rPr lang="en-US" dirty="0" smtClean="0"/>
              <a:t>3GPP specified UE behavior</a:t>
            </a:r>
            <a:endParaRPr lang="en-GB" dirty="0" smtClean="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has been specified in 3GPP for Service Request? (2/2)</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UE starts T3417 timer upon initiating Service Request procedure</a:t>
            </a:r>
          </a:p>
          <a:p>
            <a:pPr>
              <a:buFont typeface="Arial" pitchFamily="34" charset="0"/>
              <a:buChar char="•"/>
            </a:pPr>
            <a:r>
              <a:rPr lang="en-US" dirty="0" smtClean="0"/>
              <a:t>Stops T3417 </a:t>
            </a:r>
          </a:p>
          <a:p>
            <a:pPr lvl="2">
              <a:buFont typeface="Arial" pitchFamily="34" charset="0"/>
              <a:buChar char="•"/>
            </a:pPr>
            <a:r>
              <a:rPr lang="en-US" dirty="0" smtClean="0"/>
              <a:t>when it receives an indication from AS about bearer establishment for UP or </a:t>
            </a:r>
          </a:p>
          <a:p>
            <a:pPr lvl="2">
              <a:buFont typeface="Arial" pitchFamily="34" charset="0"/>
              <a:buChar char="•"/>
            </a:pPr>
            <a:r>
              <a:rPr lang="en-US" dirty="0" smtClean="0"/>
              <a:t>when it receives Service Reject</a:t>
            </a:r>
          </a:p>
          <a:p>
            <a:pPr>
              <a:buFont typeface="Arial" pitchFamily="34" charset="0"/>
              <a:buChar char="•"/>
            </a:pPr>
            <a:r>
              <a:rPr lang="en-US" dirty="0" smtClean="0"/>
              <a:t>UE starts T3417ext timer upon initiating Extended Service Request procedure</a:t>
            </a:r>
          </a:p>
          <a:p>
            <a:pPr>
              <a:buFont typeface="Arial" pitchFamily="34" charset="0"/>
              <a:buChar char="•"/>
            </a:pPr>
            <a:r>
              <a:rPr lang="en-US" dirty="0" smtClean="0"/>
              <a:t>Stops T3417ext </a:t>
            </a:r>
          </a:p>
          <a:p>
            <a:pPr lvl="2">
              <a:buFont typeface="Arial" pitchFamily="34" charset="0"/>
              <a:buChar char="•"/>
            </a:pPr>
            <a:r>
              <a:rPr lang="en-US" dirty="0" smtClean="0"/>
              <a:t>when it receives an indication from AS about bearer establishment for UP (if ESR was not for CSFB)</a:t>
            </a:r>
          </a:p>
          <a:p>
            <a:pPr lvl="2">
              <a:buFont typeface="Arial" pitchFamily="34" charset="0"/>
              <a:buChar char="•"/>
            </a:pPr>
            <a:r>
              <a:rPr lang="en-US" dirty="0" smtClean="0"/>
              <a:t>when it receives an indication from AS about system change (if ESR was for CSFB); or</a:t>
            </a:r>
          </a:p>
          <a:p>
            <a:pPr lvl="2">
              <a:buFont typeface="Arial" pitchFamily="34" charset="0"/>
              <a:buChar char="•"/>
            </a:pPr>
            <a:r>
              <a:rPr lang="en-US" dirty="0" smtClean="0"/>
              <a:t>when it receives Service Reject</a:t>
            </a:r>
          </a:p>
          <a:p>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has and has not been specified in 3GPP for Service Request? (2/2)</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Service Request failure</a:t>
            </a:r>
          </a:p>
          <a:p>
            <a:pPr lvl="2">
              <a:buFont typeface="Arial" pitchFamily="34" charset="0"/>
              <a:buChar char="•"/>
            </a:pPr>
            <a:r>
              <a:rPr lang="en-US" dirty="0" smtClean="0"/>
              <a:t>Whether the UE performs re-attempts, when it performs re-attempts and how many times it performs re-attempts is left up to UE implementation</a:t>
            </a:r>
          </a:p>
          <a:p>
            <a:pPr lvl="2">
              <a:buFont typeface="Arial" pitchFamily="34" charset="0"/>
              <a:buChar char="•"/>
            </a:pPr>
            <a:r>
              <a:rPr lang="en-US" dirty="0" smtClean="0"/>
              <a:t>Some operator specific requirements may exists so they can configure the number of re-attempts and the timer value for back-off accordingly.</a:t>
            </a:r>
          </a:p>
          <a:p>
            <a:pPr lvl="2">
              <a:buFont typeface="Arial" pitchFamily="34" charset="0"/>
              <a:buChar char="•"/>
            </a:pPr>
            <a:r>
              <a:rPr lang="en-US" dirty="0" smtClean="0"/>
              <a:t>Lab tests and field experience indicate that some UE try over and over again in LTE and each UE has different behavior.</a:t>
            </a:r>
          </a:p>
          <a:p>
            <a:pPr lvl="1">
              <a:buFont typeface="Arial" pitchFamily="34" charset="0"/>
              <a:buChar char="•"/>
            </a:pPr>
            <a:r>
              <a:rPr lang="en-US" dirty="0" smtClean="0"/>
              <a:t>Extended Service Request (CSFB) failure</a:t>
            </a:r>
          </a:p>
          <a:p>
            <a:pPr lvl="2">
              <a:buFont typeface="Arial" pitchFamily="34" charset="0"/>
              <a:buChar char="•"/>
            </a:pPr>
            <a:r>
              <a:rPr lang="en-US" dirty="0" smtClean="0"/>
              <a:t>Addressed in R11 and R12</a:t>
            </a:r>
          </a:p>
          <a:p>
            <a:pPr lvl="2">
              <a:buFont typeface="Arial" pitchFamily="34" charset="0"/>
              <a:buChar char="•"/>
            </a:pPr>
            <a:r>
              <a:rPr lang="en-US" dirty="0" smtClean="0"/>
              <a:t>Following slides</a:t>
            </a:r>
          </a:p>
          <a:p>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T3417, T3417ext expiry (1/2)</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According to Release 10 version of TS 24.301:</a:t>
            </a:r>
          </a:p>
          <a:p>
            <a:r>
              <a:rPr lang="en-GB" dirty="0" smtClean="0"/>
              <a:t>c)	</a:t>
            </a:r>
            <a:r>
              <a:rPr lang="en-GB" sz="1000" dirty="0" smtClean="0"/>
              <a:t>T3417 expired</a:t>
            </a:r>
            <a:endParaRPr lang="en-US" sz="1000" dirty="0" smtClean="0"/>
          </a:p>
          <a:p>
            <a:r>
              <a:rPr lang="en-GB" sz="1000" dirty="0" smtClean="0"/>
              <a:t>	The UE shall enter the state EMM-REGISTERED.</a:t>
            </a:r>
            <a:endParaRPr lang="en-US" sz="1000" dirty="0" smtClean="0"/>
          </a:p>
          <a:p>
            <a:r>
              <a:rPr lang="en-GB" sz="1000" dirty="0" smtClean="0"/>
              <a:t>	If the UE triggered service request procedure from EMM-IDLE mode, then the EMM </a:t>
            </a:r>
            <a:r>
              <a:rPr lang="en-GB" sz="1000" dirty="0" err="1" smtClean="0"/>
              <a:t>sublayer</a:t>
            </a:r>
            <a:r>
              <a:rPr lang="en-GB" sz="1000" dirty="0" smtClean="0"/>
              <a:t> shall abort the procedure and release locally any resources allocated for the service request procedure.</a:t>
            </a:r>
            <a:endParaRPr lang="en-US" sz="1000" dirty="0" smtClean="0"/>
          </a:p>
          <a:p>
            <a:r>
              <a:rPr lang="en-GB" sz="1000" dirty="0" smtClean="0"/>
              <a:t>	If the UE triggered service request procedure from EMM-CONNECTED mode, the EMM </a:t>
            </a:r>
            <a:r>
              <a:rPr lang="en-GB" sz="1000" dirty="0" err="1" smtClean="0"/>
              <a:t>sublayer</a:t>
            </a:r>
            <a:r>
              <a:rPr lang="en-GB" sz="1000" dirty="0" smtClean="0"/>
              <a:t> shall abort the procedure and consider the 1xCS fallback procedure has failed. The UE shall stay in EMM-CONNECTED mode.</a:t>
            </a:r>
            <a:endParaRPr lang="en-US" sz="1000" dirty="0" smtClean="0"/>
          </a:p>
          <a:p>
            <a:r>
              <a:rPr lang="en-GB" sz="1000" dirty="0" smtClean="0"/>
              <a:t>d)	T3417ext expired</a:t>
            </a:r>
            <a:endParaRPr lang="en-US" sz="1000" dirty="0" smtClean="0"/>
          </a:p>
          <a:p>
            <a:r>
              <a:rPr lang="en-GB" sz="1000" dirty="0" smtClean="0"/>
              <a:t>	The UE shall enter the state EMM-REGISTERED.</a:t>
            </a:r>
            <a:endParaRPr lang="en-US" sz="1000" dirty="0" smtClean="0"/>
          </a:p>
          <a:p>
            <a:r>
              <a:rPr lang="en-GB" sz="1000" dirty="0" smtClean="0"/>
              <a:t>	If the UE triggered service request procedure from EMM-IDLE mode, then the EMM </a:t>
            </a:r>
            <a:r>
              <a:rPr lang="en-GB" sz="1000" dirty="0" err="1" smtClean="0"/>
              <a:t>sublayer</a:t>
            </a:r>
            <a:r>
              <a:rPr lang="en-GB" sz="1000" dirty="0" smtClean="0"/>
              <a:t> shall abort the procedure, indicate to the MM </a:t>
            </a:r>
            <a:r>
              <a:rPr lang="en-GB" sz="1000" dirty="0" err="1" smtClean="0"/>
              <a:t>sublayer</a:t>
            </a:r>
            <a:r>
              <a:rPr lang="en-GB" sz="1000" dirty="0" smtClean="0"/>
              <a:t> that the CS fallback procedure has failed and release locally any resources allocated for the service request procedure.</a:t>
            </a:r>
            <a:endParaRPr lang="en-US" sz="1000" dirty="0" smtClean="0"/>
          </a:p>
          <a:p>
            <a:r>
              <a:rPr lang="en-GB" sz="1000" dirty="0" smtClean="0"/>
              <a:t>	If the UE triggered service request procedure from EMM-CONNECTED mode, the EMM </a:t>
            </a:r>
            <a:r>
              <a:rPr lang="en-GB" sz="1000" dirty="0" err="1" smtClean="0"/>
              <a:t>sublayer</a:t>
            </a:r>
            <a:r>
              <a:rPr lang="en-GB" sz="1000" dirty="0" smtClean="0"/>
              <a:t> shall abort the procedure and indicate to the MM </a:t>
            </a:r>
            <a:r>
              <a:rPr lang="en-GB" sz="1000" dirty="0" err="1" smtClean="0"/>
              <a:t>sublayer</a:t>
            </a:r>
            <a:r>
              <a:rPr lang="en-GB" sz="1000" dirty="0" smtClean="0"/>
              <a:t> that the CS fallback procedure has failed. The UE shall stay in EMM-CONNECTED mode.</a:t>
            </a:r>
            <a:endParaRPr lang="en-US" sz="1000" dirty="0" smtClean="0"/>
          </a:p>
          <a:p>
            <a:pPr lvl="2">
              <a:buFont typeface="Arial" pitchFamily="34" charset="0"/>
              <a:buChar char="•"/>
            </a:pPr>
            <a:endParaRPr lang="en-US" dirty="0"/>
          </a:p>
        </p:txBody>
      </p:sp>
      <p:sp>
        <p:nvSpPr>
          <p:cNvPr id="4" name="Footer Placeholder 3"/>
          <p:cNvSpPr>
            <a:spLocks noGrp="1"/>
          </p:cNvSpPr>
          <p:nvPr>
            <p:ph type="ftr" sz="quarter" idx="11"/>
          </p:nvPr>
        </p:nvSpPr>
        <p:spPr>
          <a:xfrm>
            <a:off x="1642846" y="4940634"/>
            <a:ext cx="5558463" cy="98283"/>
          </a:xfrm>
          <a:prstGeom prst="rect">
            <a:avLst/>
          </a:prstGeom>
        </p:spPr>
        <p:txBody>
          <a:bodyPr/>
          <a:lstStyle/>
          <a:p>
            <a:pPr>
              <a:defRPr/>
            </a:pPr>
            <a:r>
              <a:rPr lang="en-US" smtClean="0"/>
              <a:t>Dept. / Author / Date</a:t>
            </a: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T3417, T3417ext expiry (1/2)</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According to Release 11 version of TS 24.301:</a:t>
            </a:r>
          </a:p>
          <a:p>
            <a:endParaRPr lang="en-GB" sz="1000" dirty="0" smtClean="0"/>
          </a:p>
          <a:p>
            <a:r>
              <a:rPr lang="en-GB" sz="1000" dirty="0" smtClean="0"/>
              <a:t>c) 	T3417 expired</a:t>
            </a:r>
            <a:endParaRPr lang="en-US" sz="1000" dirty="0" smtClean="0"/>
          </a:p>
          <a:p>
            <a:r>
              <a:rPr lang="en-GB" sz="1000" dirty="0" smtClean="0"/>
              <a:t>	The UE shall enter the state EMM-REGISTERED.</a:t>
            </a:r>
            <a:endParaRPr lang="en-US" sz="1000" dirty="0" smtClean="0"/>
          </a:p>
          <a:p>
            <a:r>
              <a:rPr lang="en-GB" sz="1000" dirty="0" smtClean="0"/>
              <a:t>	If the UE triggered service request procedure from EMM-IDLE mode, then the EMM </a:t>
            </a:r>
            <a:r>
              <a:rPr lang="en-GB" sz="1000" dirty="0" err="1" smtClean="0"/>
              <a:t>sublayer</a:t>
            </a:r>
            <a:r>
              <a:rPr lang="en-GB" sz="1000" dirty="0" smtClean="0"/>
              <a:t> shall abort the procedure and release locally any resources allocated for the service request procedure.</a:t>
            </a:r>
            <a:endParaRPr lang="en-US" sz="1000" dirty="0" smtClean="0"/>
          </a:p>
          <a:p>
            <a:r>
              <a:rPr lang="en-GB" sz="1000" dirty="0" smtClean="0"/>
              <a:t>	If the UE triggered service request procedure from EMM-CONNECTED mode, the EMM </a:t>
            </a:r>
            <a:r>
              <a:rPr lang="en-GB" sz="1000" dirty="0" err="1" smtClean="0"/>
              <a:t>sublayer</a:t>
            </a:r>
            <a:r>
              <a:rPr lang="en-GB" sz="1000" dirty="0" smtClean="0"/>
              <a:t> shall abort the procedure and consider the 1xCS fallback procedure has failed. The UE shall stay in EMM-CONNECTED mode.</a:t>
            </a:r>
            <a:endParaRPr lang="en-US" sz="1000" dirty="0" smtClean="0"/>
          </a:p>
          <a:p>
            <a:r>
              <a:rPr lang="en-GB" sz="1000" dirty="0" smtClean="0"/>
              <a:t>d)	T3417ext expired</a:t>
            </a:r>
            <a:endParaRPr lang="en-US" sz="1000" dirty="0" smtClean="0"/>
          </a:p>
          <a:p>
            <a:r>
              <a:rPr lang="en-GB" sz="1000" dirty="0" smtClean="0"/>
              <a:t>	</a:t>
            </a:r>
            <a:r>
              <a:rPr lang="en-GB" sz="1000" dirty="0" smtClean="0">
                <a:solidFill>
                  <a:srgbClr val="FF0000"/>
                </a:solidFill>
              </a:rPr>
              <a:t>If the UE triggered service request procedure for mobile originated CS fallback or for mobile originated CS fallback for emergency call, the UE shall select GERAN or UTRAN radio access technology. The UE then proceeds with appropriate MM and CC specific procedures. The EMM </a:t>
            </a:r>
            <a:r>
              <a:rPr lang="en-GB" sz="1000" dirty="0" err="1" smtClean="0">
                <a:solidFill>
                  <a:srgbClr val="FF0000"/>
                </a:solidFill>
              </a:rPr>
              <a:t>sublayer</a:t>
            </a:r>
            <a:r>
              <a:rPr lang="en-GB" sz="1000" dirty="0" smtClean="0">
                <a:solidFill>
                  <a:srgbClr val="FF0000"/>
                </a:solidFill>
              </a:rPr>
              <a:t> shall not indicate the abort of the service request procedure to the MM </a:t>
            </a:r>
            <a:r>
              <a:rPr lang="en-GB" sz="1000" dirty="0" err="1" smtClean="0">
                <a:solidFill>
                  <a:srgbClr val="FF0000"/>
                </a:solidFill>
              </a:rPr>
              <a:t>sublayer</a:t>
            </a:r>
            <a:r>
              <a:rPr lang="en-GB" sz="1000" dirty="0" smtClean="0">
                <a:solidFill>
                  <a:srgbClr val="FF0000"/>
                </a:solidFill>
              </a:rPr>
              <a:t>.</a:t>
            </a:r>
            <a:endParaRPr lang="en-US" sz="1000" dirty="0" smtClean="0">
              <a:solidFill>
                <a:srgbClr val="FF0000"/>
              </a:solidFill>
            </a:endParaRPr>
          </a:p>
          <a:p>
            <a:r>
              <a:rPr lang="en-GB" sz="1000" dirty="0" smtClean="0"/>
              <a:t>	If the UE triggered service request procedure for mobile terminated CS fallback, </a:t>
            </a:r>
            <a:endParaRPr lang="en-US" sz="1000" dirty="0" smtClean="0"/>
          </a:p>
          <a:p>
            <a:r>
              <a:rPr lang="en-GB" sz="1000" dirty="0" smtClean="0"/>
              <a:t>	the UE shall enter the state EMM-REGISTERED;</a:t>
            </a:r>
            <a:endParaRPr lang="en-US" sz="1000" dirty="0" smtClean="0"/>
          </a:p>
          <a:p>
            <a:r>
              <a:rPr lang="en-GB" sz="1000" dirty="0" smtClean="0"/>
              <a:t>	if the UE triggered service request procedure from EMM-IDLE mode, then the EMM </a:t>
            </a:r>
            <a:r>
              <a:rPr lang="en-GB" sz="1000" dirty="0" err="1" smtClean="0"/>
              <a:t>sublayer</a:t>
            </a:r>
            <a:r>
              <a:rPr lang="en-GB" sz="1000" dirty="0" smtClean="0"/>
              <a:t> shall abort the procedure, indicate to the MM </a:t>
            </a:r>
            <a:r>
              <a:rPr lang="en-GB" sz="1000" dirty="0" err="1" smtClean="0"/>
              <a:t>sublayer</a:t>
            </a:r>
            <a:r>
              <a:rPr lang="en-GB" sz="1000" dirty="0" smtClean="0"/>
              <a:t> that the CS fallback procedure has failed and release locally any resources allocated for the service request procedure; and</a:t>
            </a:r>
            <a:endParaRPr lang="en-US" sz="1000" dirty="0" smtClean="0"/>
          </a:p>
          <a:p>
            <a:r>
              <a:rPr lang="en-GB" sz="1000" dirty="0" smtClean="0"/>
              <a:t>	if the UE triggered service request procedure from EMM-CONNECTED mode, the EMM </a:t>
            </a:r>
            <a:r>
              <a:rPr lang="en-GB" sz="1000" dirty="0" err="1" smtClean="0"/>
              <a:t>sublayer</a:t>
            </a:r>
            <a:r>
              <a:rPr lang="en-GB" sz="1000" dirty="0" smtClean="0"/>
              <a:t> shall abort the procedure and indicate to the MM </a:t>
            </a:r>
            <a:r>
              <a:rPr lang="en-GB" sz="1000" dirty="0" err="1" smtClean="0"/>
              <a:t>sublayer</a:t>
            </a:r>
            <a:r>
              <a:rPr lang="en-GB" sz="1000" dirty="0" smtClean="0"/>
              <a:t> that the CS fallback procedure has failed. The UE shall stay in EMM-CONNECTED mode.</a:t>
            </a:r>
            <a:endParaRPr lang="en-US" sz="1000" dirty="0" smtClean="0"/>
          </a:p>
          <a:p>
            <a:endParaRPr lang="en-US" dirty="0"/>
          </a:p>
        </p:txBody>
      </p:sp>
      <p:sp>
        <p:nvSpPr>
          <p:cNvPr id="4" name="Footer Placeholder 3"/>
          <p:cNvSpPr>
            <a:spLocks noGrp="1"/>
          </p:cNvSpPr>
          <p:nvPr>
            <p:ph type="ftr" sz="quarter" idx="11"/>
          </p:nvPr>
        </p:nvSpPr>
        <p:spPr>
          <a:xfrm>
            <a:off x="1642846" y="4940634"/>
            <a:ext cx="5558463" cy="98283"/>
          </a:xfrm>
          <a:prstGeom prst="rect">
            <a:avLst/>
          </a:prstGeom>
        </p:spPr>
        <p:txBody>
          <a:bodyPr/>
          <a:lstStyle/>
          <a:p>
            <a:pPr>
              <a:defRPr/>
            </a:pPr>
            <a:r>
              <a:rPr lang="en-US" smtClean="0"/>
              <a:t>Dept. / Author / Date</a:t>
            </a:r>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sz="quarter"/>
          </p:nvPr>
        </p:nvSpPr>
        <p:spPr>
          <a:xfrm>
            <a:off x="254490" y="3092521"/>
            <a:ext cx="8633761" cy="1305406"/>
          </a:xfrm>
        </p:spPr>
        <p:txBody>
          <a:bodyPr/>
          <a:lstStyle/>
          <a:p>
            <a:pPr marL="362834" indent="-362834"/>
            <a:r>
              <a:rPr lang="en-US" dirty="0" smtClean="0"/>
              <a:t>Possible reasons for service request failure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request failure scenario being addressed</a:t>
            </a:r>
            <a:endParaRPr lang="en-US" dirty="0"/>
          </a:p>
        </p:txBody>
      </p:sp>
      <p:sp>
        <p:nvSpPr>
          <p:cNvPr id="3" name="Content Placeholder 2"/>
          <p:cNvSpPr>
            <a:spLocks noGrp="1"/>
          </p:cNvSpPr>
          <p:nvPr>
            <p:ph idx="1"/>
          </p:nvPr>
        </p:nvSpPr>
        <p:spPr>
          <a:xfrm>
            <a:off x="418120" y="852755"/>
            <a:ext cx="8229600" cy="4048018"/>
          </a:xfrm>
        </p:spPr>
        <p:txBody>
          <a:bodyPr/>
          <a:lstStyle/>
          <a:p>
            <a:pPr lvl="0"/>
            <a:r>
              <a:rPr lang="en-GB" dirty="0" smtClean="0"/>
              <a:t>Scenario:</a:t>
            </a:r>
          </a:p>
          <a:p>
            <a:pPr lvl="1">
              <a:spcBef>
                <a:spcPts val="600"/>
              </a:spcBef>
            </a:pPr>
            <a:r>
              <a:rPr lang="en-GB" sz="1200" dirty="0" smtClean="0"/>
              <a:t>UE initiates Service Request in the E-UTRAN network. </a:t>
            </a:r>
            <a:endParaRPr lang="en-US" sz="1200" dirty="0" smtClean="0"/>
          </a:p>
          <a:p>
            <a:pPr lvl="1">
              <a:spcBef>
                <a:spcPts val="600"/>
              </a:spcBef>
            </a:pPr>
            <a:r>
              <a:rPr lang="en-GB" sz="1200" dirty="0" smtClean="0"/>
              <a:t>Timer T3417 expires in the UE as it receives no response (reject) from the MME nor it receives radio bearer establishment indication from the AS. </a:t>
            </a:r>
            <a:endParaRPr lang="en-US" sz="1200" dirty="0" smtClean="0"/>
          </a:p>
          <a:p>
            <a:pPr lvl="0"/>
            <a:endParaRPr lang="en-GB" dirty="0" smtClean="0"/>
          </a:p>
          <a:p>
            <a:endParaRPr lang="en-US" dirty="0"/>
          </a:p>
        </p:txBody>
      </p:sp>
    </p:spTree>
  </p:cSld>
  <p:clrMapOvr>
    <a:masterClrMapping/>
  </p:clrMapOvr>
  <p:transition/>
</p:sld>
</file>

<file path=ppt/theme/theme1.xml><?xml version="1.0" encoding="utf-8"?>
<a:theme xmlns:a="http://schemas.openxmlformats.org/drawingml/2006/main" name="NSN_arial">
  <a:themeElements>
    <a:clrScheme name="nsn">
      <a:dk1>
        <a:srgbClr val="000000"/>
      </a:dk1>
      <a:lt1>
        <a:srgbClr val="FFFFFF"/>
      </a:lt1>
      <a:dk2>
        <a:srgbClr val="272425"/>
      </a:dk2>
      <a:lt2>
        <a:srgbClr val="68717A"/>
      </a:lt2>
      <a:accent1>
        <a:srgbClr val="FFCC00"/>
      </a:accent1>
      <a:accent2>
        <a:srgbClr val="FF8200"/>
      </a:accent2>
      <a:accent3>
        <a:srgbClr val="7F10A2"/>
      </a:accent3>
      <a:accent4>
        <a:srgbClr val="A7BAC0"/>
      </a:accent4>
      <a:accent5>
        <a:srgbClr val="B3B6BA"/>
      </a:accent5>
      <a:accent6>
        <a:srgbClr val="D7D9DB"/>
      </a:accent6>
      <a:hlink>
        <a:srgbClr val="FFCC00"/>
      </a:hlink>
      <a:folHlink>
        <a:srgbClr val="7F10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82904E1614074CA041AC3225AEC38D" ma:contentTypeVersion="1" ma:contentTypeDescription="Create a new document." ma:contentTypeScope="" ma:versionID="7bba74f54984c67775486479768150e5">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74C33AF4-D65B-436B-9F78-50A0CD1FEA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56C0AE-9655-4459-9EA6-9AFC14ACC718}">
  <ds:schemaRefs>
    <ds:schemaRef ds:uri="http://schemas.microsoft.com/sharepoint/v3/contenttype/forms"/>
  </ds:schemaRefs>
</ds:datastoreItem>
</file>

<file path=customXml/itemProps3.xml><?xml version="1.0" encoding="utf-8"?>
<ds:datastoreItem xmlns:ds="http://schemas.openxmlformats.org/officeDocument/2006/customXml" ds:itemID="{12D2E078-0A35-444A-AAB4-8ECCAD5A6017}">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NSN_arial.thmx</Template>
  <TotalTime>269</TotalTime>
  <Words>564</Words>
  <Application>Microsoft Office PowerPoint</Application>
  <PresentationFormat>On-screen Show (16:9)</PresentationFormat>
  <Paragraphs>76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NSN_arial</vt:lpstr>
      <vt:lpstr>UE service recovery mechanisms in unexpected situations</vt:lpstr>
      <vt:lpstr>In all situations, the highest priority for the network and the UE should be restoration of the service for the end user.</vt:lpstr>
      <vt:lpstr>3GPP specified UE behavior</vt:lpstr>
      <vt:lpstr>What has been specified in 3GPP for Service Request? (2/2)</vt:lpstr>
      <vt:lpstr>What has and has not been specified in 3GPP for Service Request? (2/2)</vt:lpstr>
      <vt:lpstr>Handling T3417, T3417ext expiry (1/2)</vt:lpstr>
      <vt:lpstr>Handling T3417, T3417ext expiry (1/2)</vt:lpstr>
      <vt:lpstr>Possible reasons for service request failure</vt:lpstr>
      <vt:lpstr>Service request failure scenario being addressed</vt:lpstr>
      <vt:lpstr>Solution options for service recovery</vt:lpstr>
      <vt:lpstr>Solutions considered</vt:lpstr>
      <vt:lpstr>Solutions considered</vt:lpstr>
      <vt:lpstr>Thank You!</vt:lpstr>
    </vt:vector>
  </TitlesOfParts>
  <Company>Lippincott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mobile journey</dc:title>
  <dc:creator>Lippincott Staff</dc:creator>
  <cp:lastModifiedBy>chandram</cp:lastModifiedBy>
  <cp:revision>36</cp:revision>
  <dcterms:created xsi:type="dcterms:W3CDTF">2013-08-02T14:31:19Z</dcterms:created>
  <dcterms:modified xsi:type="dcterms:W3CDTF">2013-11-04T10:54:12Z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0x0101006782904E1614074CA041AC3225AEC38D</vt:lpwstr>
  </property>
</Properties>
</file>