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0"/>
  </p:notesMasterIdLst>
  <p:handoutMasterIdLst>
    <p:handoutMasterId r:id="rId11"/>
  </p:handoutMasterIdLst>
  <p:sldIdLst>
    <p:sldId id="279" r:id="rId3"/>
    <p:sldId id="275" r:id="rId4"/>
    <p:sldId id="276" r:id="rId5"/>
    <p:sldId id="277" r:id="rId6"/>
    <p:sldId id="280" r:id="rId7"/>
    <p:sldId id="278" r:id="rId8"/>
    <p:sldId id="281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5" d="100"/>
          <a:sy n="85" d="100"/>
        </p:scale>
        <p:origin x="-306" y="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-202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CE1AFA-A637-49B9-AC6C-6FFDC6BDDBCB}" type="datetimeFigureOut">
              <a:rPr lang="fr-FR" smtClean="0"/>
              <a:t>31/10/2013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B7B125-3324-4C2F-ADD6-39F13C406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53133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4DA5BC-06A8-47AF-BCC0-1A3DD12F2CA3}" type="datetimeFigureOut">
              <a:rPr lang="fr-FR" smtClean="0"/>
              <a:t>31/10/2013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4B1CAF-C175-4002-88AC-E329EDB751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1111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B1CAF-C175-4002-88AC-E329EDB7518D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8978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hangingPunct="1"/>
            <a:r>
              <a:rPr lang="en-US" sz="1200" b="0">
                <a:solidFill>
                  <a:prstClr val="black"/>
                </a:solidFill>
                <a:latin typeface="Helvetica 35 Thin" pitchFamily="34" charset="0"/>
              </a:rPr>
              <a:t>presentation title</a:t>
            </a:r>
          </a:p>
        </p:txBody>
      </p:sp>
      <p:sp>
        <p:nvSpPr>
          <p:cNvPr id="16589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hangingPunct="1"/>
            <a:fld id="{28C3E7C1-0C61-44EF-8D04-676BB8DF1A6E}" type="slidenum">
              <a:rPr lang="en-US" sz="1200" b="0">
                <a:solidFill>
                  <a:prstClr val="black"/>
                </a:solidFill>
                <a:latin typeface="Helvetica 35 Thin" pitchFamily="34" charset="0"/>
              </a:rPr>
              <a:pPr eaLnBrk="1" hangingPunct="1"/>
              <a:t>3</a:t>
            </a:fld>
            <a:endParaRPr lang="en-US" sz="1200" b="0">
              <a:solidFill>
                <a:prstClr val="black"/>
              </a:solidFill>
              <a:latin typeface="Helvetica 35 Thin" pitchFamily="34" charset="0"/>
            </a:endParaRPr>
          </a:p>
        </p:txBody>
      </p:sp>
      <p:sp>
        <p:nvSpPr>
          <p:cNvPr id="165892" name="Rectangle 6"/>
          <p:cNvSpPr txBox="1">
            <a:spLocks noGrp="1" noChangeArrowheads="1"/>
          </p:cNvSpPr>
          <p:nvPr/>
        </p:nvSpPr>
        <p:spPr bwMode="auto">
          <a:xfrm>
            <a:off x="0" y="8719564"/>
            <a:ext cx="2972966" cy="42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Helvetica 35 Thin" pitchFamily="34" charset="0"/>
              <a:buNone/>
            </a:pPr>
            <a:r>
              <a:rPr lang="en-US" sz="1200" b="0">
                <a:solidFill>
                  <a:srgbClr val="000000"/>
                </a:solidFill>
                <a:latin typeface="Helvetica 35 Thin" pitchFamily="34" charset="0"/>
                <a:cs typeface="Lucida Sans Unicode" pitchFamily="34" charset="0"/>
              </a:rPr>
              <a:t>presentation title</a:t>
            </a:r>
          </a:p>
        </p:txBody>
      </p:sp>
      <p:sp>
        <p:nvSpPr>
          <p:cNvPr id="165893" name="Rectangle 7"/>
          <p:cNvSpPr txBox="1">
            <a:spLocks noGrp="1" noChangeArrowheads="1"/>
          </p:cNvSpPr>
          <p:nvPr/>
        </p:nvSpPr>
        <p:spPr bwMode="auto">
          <a:xfrm>
            <a:off x="3891391" y="8719564"/>
            <a:ext cx="2972965" cy="42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Helvetica 35 Thin" pitchFamily="34" charset="0"/>
              <a:buNone/>
            </a:pPr>
            <a:fld id="{56DD3102-DF94-4DF1-9BEA-E82FDDF62814}" type="slidenum">
              <a:rPr lang="en-US" sz="1200" b="0">
                <a:solidFill>
                  <a:srgbClr val="000000"/>
                </a:solidFill>
                <a:latin typeface="Helvetica 35 Thin" pitchFamily="34" charset="0"/>
                <a:cs typeface="Lucida Sans Unicode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elvetica 35 Thin" pitchFamily="34" charset="0"/>
                <a:buNone/>
              </a:pPr>
              <a:t>3</a:t>
            </a:fld>
            <a:endParaRPr lang="en-US" sz="1200" b="0">
              <a:solidFill>
                <a:srgbClr val="000000"/>
              </a:solidFill>
              <a:latin typeface="Helvetica 35 Thin" pitchFamily="34" charset="0"/>
              <a:cs typeface="Lucida Sans Unicode" pitchFamily="34" charset="0"/>
            </a:endParaRPr>
          </a:p>
        </p:txBody>
      </p:sp>
      <p:sp>
        <p:nvSpPr>
          <p:cNvPr id="165894" name="Text Box 1"/>
          <p:cNvSpPr txBox="1">
            <a:spLocks noChangeArrowheads="1"/>
          </p:cNvSpPr>
          <p:nvPr/>
        </p:nvSpPr>
        <p:spPr bwMode="auto">
          <a:xfrm>
            <a:off x="991518" y="714840"/>
            <a:ext cx="4882909" cy="343123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2400" b="0">
              <a:solidFill>
                <a:prstClr val="white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65895" name="Text Box 2"/>
          <p:cNvSpPr>
            <a:spLocks noGrp="1" noChangeArrowheads="1"/>
          </p:cNvSpPr>
          <p:nvPr>
            <p:ph type="body"/>
          </p:nvPr>
        </p:nvSpPr>
        <p:spPr>
          <a:xfrm>
            <a:off x="915248" y="4360527"/>
            <a:ext cx="5035450" cy="407310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 defTabSz="449263" eaLnBrk="1" hangingPunct="1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dirty="0" smtClean="0">
              <a:cs typeface="Lucida Sans Unicode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hangingPunct="1"/>
            <a:r>
              <a:rPr lang="en-US" sz="1200" b="0">
                <a:solidFill>
                  <a:prstClr val="black"/>
                </a:solidFill>
                <a:latin typeface="Helvetica 35 Thin" pitchFamily="34" charset="0"/>
              </a:rPr>
              <a:t>presentation title</a:t>
            </a:r>
          </a:p>
        </p:txBody>
      </p:sp>
      <p:sp>
        <p:nvSpPr>
          <p:cNvPr id="16589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hangingPunct="1"/>
            <a:fld id="{28C3E7C1-0C61-44EF-8D04-676BB8DF1A6E}" type="slidenum">
              <a:rPr lang="en-US" sz="1200" b="0">
                <a:solidFill>
                  <a:prstClr val="black"/>
                </a:solidFill>
                <a:latin typeface="Helvetica 35 Thin" pitchFamily="34" charset="0"/>
              </a:rPr>
              <a:pPr eaLnBrk="1" hangingPunct="1"/>
              <a:t>4</a:t>
            </a:fld>
            <a:endParaRPr lang="en-US" sz="1200" b="0">
              <a:solidFill>
                <a:prstClr val="black"/>
              </a:solidFill>
              <a:latin typeface="Helvetica 35 Thin" pitchFamily="34" charset="0"/>
            </a:endParaRPr>
          </a:p>
        </p:txBody>
      </p:sp>
      <p:sp>
        <p:nvSpPr>
          <p:cNvPr id="165892" name="Rectangle 6"/>
          <p:cNvSpPr txBox="1">
            <a:spLocks noGrp="1" noChangeArrowheads="1"/>
          </p:cNvSpPr>
          <p:nvPr/>
        </p:nvSpPr>
        <p:spPr bwMode="auto">
          <a:xfrm>
            <a:off x="0" y="8719564"/>
            <a:ext cx="2972966" cy="42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Helvetica 35 Thin" pitchFamily="34" charset="0"/>
              <a:buNone/>
            </a:pPr>
            <a:r>
              <a:rPr lang="en-US" sz="1200" b="0">
                <a:solidFill>
                  <a:srgbClr val="000000"/>
                </a:solidFill>
                <a:latin typeface="Helvetica 35 Thin" pitchFamily="34" charset="0"/>
                <a:cs typeface="Lucida Sans Unicode" pitchFamily="34" charset="0"/>
              </a:rPr>
              <a:t>presentation title</a:t>
            </a:r>
          </a:p>
        </p:txBody>
      </p:sp>
      <p:sp>
        <p:nvSpPr>
          <p:cNvPr id="165893" name="Rectangle 7"/>
          <p:cNvSpPr txBox="1">
            <a:spLocks noGrp="1" noChangeArrowheads="1"/>
          </p:cNvSpPr>
          <p:nvPr/>
        </p:nvSpPr>
        <p:spPr bwMode="auto">
          <a:xfrm>
            <a:off x="3891391" y="8719564"/>
            <a:ext cx="2972965" cy="42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Helvetica 35 Thin" pitchFamily="34" charset="0"/>
              <a:buNone/>
            </a:pPr>
            <a:fld id="{56DD3102-DF94-4DF1-9BEA-E82FDDF62814}" type="slidenum">
              <a:rPr lang="en-US" sz="1200" b="0">
                <a:solidFill>
                  <a:srgbClr val="000000"/>
                </a:solidFill>
                <a:latin typeface="Helvetica 35 Thin" pitchFamily="34" charset="0"/>
                <a:cs typeface="Lucida Sans Unicode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elvetica 35 Thin" pitchFamily="34" charset="0"/>
                <a:buNone/>
              </a:pPr>
              <a:t>4</a:t>
            </a:fld>
            <a:endParaRPr lang="en-US" sz="1200" b="0">
              <a:solidFill>
                <a:srgbClr val="000000"/>
              </a:solidFill>
              <a:latin typeface="Helvetica 35 Thin" pitchFamily="34" charset="0"/>
              <a:cs typeface="Lucida Sans Unicode" pitchFamily="34" charset="0"/>
            </a:endParaRPr>
          </a:p>
        </p:txBody>
      </p:sp>
      <p:sp>
        <p:nvSpPr>
          <p:cNvPr id="165894" name="Text Box 1"/>
          <p:cNvSpPr txBox="1">
            <a:spLocks noChangeArrowheads="1"/>
          </p:cNvSpPr>
          <p:nvPr/>
        </p:nvSpPr>
        <p:spPr bwMode="auto">
          <a:xfrm>
            <a:off x="991518" y="714840"/>
            <a:ext cx="4882909" cy="343123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2400" b="0">
              <a:solidFill>
                <a:prstClr val="white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65895" name="Text Box 2"/>
          <p:cNvSpPr>
            <a:spLocks noGrp="1" noChangeArrowheads="1"/>
          </p:cNvSpPr>
          <p:nvPr>
            <p:ph type="body"/>
          </p:nvPr>
        </p:nvSpPr>
        <p:spPr>
          <a:xfrm>
            <a:off x="915248" y="4360527"/>
            <a:ext cx="5035450" cy="407310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 defTabSz="449263" eaLnBrk="1" hangingPunct="1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dirty="0" smtClean="0">
              <a:cs typeface="Lucida Sans Unicode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hangingPunct="1"/>
            <a:r>
              <a:rPr lang="en-US" sz="1200" b="0">
                <a:solidFill>
                  <a:prstClr val="black"/>
                </a:solidFill>
                <a:latin typeface="Helvetica 35 Thin" pitchFamily="34" charset="0"/>
              </a:rPr>
              <a:t>presentation title</a:t>
            </a:r>
          </a:p>
        </p:txBody>
      </p:sp>
      <p:sp>
        <p:nvSpPr>
          <p:cNvPr id="16589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hangingPunct="1"/>
            <a:fld id="{28C3E7C1-0C61-44EF-8D04-676BB8DF1A6E}" type="slidenum">
              <a:rPr lang="en-US" sz="1200" b="0">
                <a:solidFill>
                  <a:prstClr val="black"/>
                </a:solidFill>
                <a:latin typeface="Helvetica 35 Thin" pitchFamily="34" charset="0"/>
              </a:rPr>
              <a:pPr eaLnBrk="1" hangingPunct="1"/>
              <a:t>5</a:t>
            </a:fld>
            <a:endParaRPr lang="en-US" sz="1200" b="0">
              <a:solidFill>
                <a:prstClr val="black"/>
              </a:solidFill>
              <a:latin typeface="Helvetica 35 Thin" pitchFamily="34" charset="0"/>
            </a:endParaRPr>
          </a:p>
        </p:txBody>
      </p:sp>
      <p:sp>
        <p:nvSpPr>
          <p:cNvPr id="165892" name="Rectangle 6"/>
          <p:cNvSpPr txBox="1">
            <a:spLocks noGrp="1" noChangeArrowheads="1"/>
          </p:cNvSpPr>
          <p:nvPr/>
        </p:nvSpPr>
        <p:spPr bwMode="auto">
          <a:xfrm>
            <a:off x="0" y="8719564"/>
            <a:ext cx="2972966" cy="42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Helvetica 35 Thin" pitchFamily="34" charset="0"/>
              <a:buNone/>
            </a:pPr>
            <a:r>
              <a:rPr lang="en-US" sz="1200" b="0">
                <a:solidFill>
                  <a:srgbClr val="000000"/>
                </a:solidFill>
                <a:latin typeface="Helvetica 35 Thin" pitchFamily="34" charset="0"/>
                <a:cs typeface="Lucida Sans Unicode" pitchFamily="34" charset="0"/>
              </a:rPr>
              <a:t>presentation title</a:t>
            </a:r>
          </a:p>
        </p:txBody>
      </p:sp>
      <p:sp>
        <p:nvSpPr>
          <p:cNvPr id="165893" name="Rectangle 7"/>
          <p:cNvSpPr txBox="1">
            <a:spLocks noGrp="1" noChangeArrowheads="1"/>
          </p:cNvSpPr>
          <p:nvPr/>
        </p:nvSpPr>
        <p:spPr bwMode="auto">
          <a:xfrm>
            <a:off x="3891391" y="8719564"/>
            <a:ext cx="2972965" cy="42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Helvetica 35 Thin" pitchFamily="34" charset="0"/>
              <a:buNone/>
            </a:pPr>
            <a:fld id="{56DD3102-DF94-4DF1-9BEA-E82FDDF62814}" type="slidenum">
              <a:rPr lang="en-US" sz="1200" b="0">
                <a:solidFill>
                  <a:srgbClr val="000000"/>
                </a:solidFill>
                <a:latin typeface="Helvetica 35 Thin" pitchFamily="34" charset="0"/>
                <a:cs typeface="Lucida Sans Unicode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Helvetica 35 Thin" pitchFamily="34" charset="0"/>
                <a:buNone/>
              </a:pPr>
              <a:t>5</a:t>
            </a:fld>
            <a:endParaRPr lang="en-US" sz="1200" b="0">
              <a:solidFill>
                <a:srgbClr val="000000"/>
              </a:solidFill>
              <a:latin typeface="Helvetica 35 Thin" pitchFamily="34" charset="0"/>
              <a:cs typeface="Lucida Sans Unicode" pitchFamily="34" charset="0"/>
            </a:endParaRPr>
          </a:p>
        </p:txBody>
      </p:sp>
      <p:sp>
        <p:nvSpPr>
          <p:cNvPr id="165894" name="Text Box 1"/>
          <p:cNvSpPr txBox="1">
            <a:spLocks noChangeArrowheads="1"/>
          </p:cNvSpPr>
          <p:nvPr/>
        </p:nvSpPr>
        <p:spPr bwMode="auto">
          <a:xfrm>
            <a:off x="991518" y="714840"/>
            <a:ext cx="4882909" cy="343123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2400" b="0">
              <a:solidFill>
                <a:prstClr val="white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65895" name="Text Box 2"/>
          <p:cNvSpPr>
            <a:spLocks noGrp="1" noChangeArrowheads="1"/>
          </p:cNvSpPr>
          <p:nvPr>
            <p:ph type="body"/>
          </p:nvPr>
        </p:nvSpPr>
        <p:spPr>
          <a:xfrm>
            <a:off x="915248" y="4360527"/>
            <a:ext cx="5035450" cy="407310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 defTabSz="449263" eaLnBrk="1" hangingPunct="1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dirty="0" smtClean="0">
              <a:cs typeface="Lucida Sans Unicode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8823325" y="2314575"/>
            <a:ext cx="18415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6300">
              <a:solidFill>
                <a:srgbClr val="000000"/>
              </a:solidFill>
              <a:latin typeface="Helvetica 35 Thin" pitchFamily="34" charset="0"/>
            </a:endParaRPr>
          </a:p>
        </p:txBody>
      </p:sp>
      <p:sp>
        <p:nvSpPr>
          <p:cNvPr id="6144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11238" y="4519613"/>
            <a:ext cx="6400800" cy="5461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4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1440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11238" y="2286000"/>
            <a:ext cx="7989887" cy="1665288"/>
          </a:xfrm>
        </p:spPr>
        <p:txBody>
          <a:bodyPr/>
          <a:lstStyle>
            <a:lvl1pPr>
              <a:defRPr sz="4800">
                <a:latin typeface="Helvetica 35 Thin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3785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75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Technical Overview SR </a:t>
            </a:r>
            <a:r>
              <a:rPr lang="en-US" smtClean="0">
                <a:solidFill>
                  <a:srgbClr val="000000"/>
                </a:solidFill>
              </a:rPr>
              <a:t>9.1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141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335713" y="412750"/>
            <a:ext cx="1773237" cy="58261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1011238" y="412750"/>
            <a:ext cx="5172075" cy="58261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75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Technical Overview SR </a:t>
            </a:r>
            <a:r>
              <a:rPr lang="en-US" smtClean="0">
                <a:solidFill>
                  <a:srgbClr val="000000"/>
                </a:solidFill>
              </a:rPr>
              <a:t>9.1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8458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381E9-64E9-4F8B-B2FD-838769056883}" type="datetimeFigureOut">
              <a:rPr lang="fr-FR" smtClean="0"/>
              <a:t>31/10/2013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95A6-26DB-4D28-941E-218C49CD30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4096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381E9-64E9-4F8B-B2FD-838769056883}" type="datetimeFigureOut">
              <a:rPr lang="fr-FR" smtClean="0"/>
              <a:t>31/10/2013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95A6-26DB-4D28-941E-218C49CD30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89636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381E9-64E9-4F8B-B2FD-838769056883}" type="datetimeFigureOut">
              <a:rPr lang="fr-FR" smtClean="0"/>
              <a:t>31/10/2013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95A6-26DB-4D28-941E-218C49CD30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11271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381E9-64E9-4F8B-B2FD-838769056883}" type="datetimeFigureOut">
              <a:rPr lang="fr-FR" smtClean="0"/>
              <a:t>31/10/2013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95A6-26DB-4D28-941E-218C49CD30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4075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381E9-64E9-4F8B-B2FD-838769056883}" type="datetimeFigureOut">
              <a:rPr lang="fr-FR" smtClean="0"/>
              <a:t>31/10/2013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95A6-26DB-4D28-941E-218C49CD30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64910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381E9-64E9-4F8B-B2FD-838769056883}" type="datetimeFigureOut">
              <a:rPr lang="fr-FR" smtClean="0"/>
              <a:t>31/10/2013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95A6-26DB-4D28-941E-218C49CD30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05159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381E9-64E9-4F8B-B2FD-838769056883}" type="datetimeFigureOut">
              <a:rPr lang="fr-FR" smtClean="0"/>
              <a:t>31/10/2013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95A6-26DB-4D28-941E-218C49CD30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87603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381E9-64E9-4F8B-B2FD-838769056883}" type="datetimeFigureOut">
              <a:rPr lang="fr-FR" smtClean="0"/>
              <a:t>31/10/2013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95A6-26DB-4D28-941E-218C49CD30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9896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75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9661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381E9-64E9-4F8B-B2FD-838769056883}" type="datetimeFigureOut">
              <a:rPr lang="fr-FR" smtClean="0"/>
              <a:t>31/10/2013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95A6-26DB-4D28-941E-218C49CD30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78554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381E9-64E9-4F8B-B2FD-838769056883}" type="datetimeFigureOut">
              <a:rPr lang="fr-FR" smtClean="0"/>
              <a:t>31/10/2013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95A6-26DB-4D28-941E-218C49CD30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6110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381E9-64E9-4F8B-B2FD-838769056883}" type="datetimeFigureOut">
              <a:rPr lang="fr-FR" smtClean="0"/>
              <a:t>31/10/2013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95A6-26DB-4D28-941E-218C49CD30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0975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Rectangle 75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Technical Overview SR </a:t>
            </a:r>
            <a:r>
              <a:rPr lang="en-US" smtClean="0">
                <a:solidFill>
                  <a:srgbClr val="000000"/>
                </a:solidFill>
              </a:rPr>
              <a:t>9.1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653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011238" y="1758950"/>
            <a:ext cx="3471862" cy="4479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35500" y="1758950"/>
            <a:ext cx="3473450" cy="4479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Rectangle 75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Technical Overview SR </a:t>
            </a:r>
            <a:r>
              <a:rPr lang="en-US" smtClean="0">
                <a:solidFill>
                  <a:srgbClr val="000000"/>
                </a:solidFill>
              </a:rPr>
              <a:t>9.1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645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Rectangle 75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Technical Overview SR </a:t>
            </a:r>
            <a:r>
              <a:rPr lang="en-US" smtClean="0">
                <a:solidFill>
                  <a:srgbClr val="000000"/>
                </a:solidFill>
              </a:rPr>
              <a:t>9.1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526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Rectangle 75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Technical Overview SR </a:t>
            </a:r>
            <a:r>
              <a:rPr lang="en-US" smtClean="0">
                <a:solidFill>
                  <a:srgbClr val="000000"/>
                </a:solidFill>
              </a:rPr>
              <a:t>9.1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907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5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Technical Overview SR </a:t>
            </a:r>
            <a:r>
              <a:rPr lang="en-US" smtClean="0">
                <a:solidFill>
                  <a:srgbClr val="000000"/>
                </a:solidFill>
              </a:rPr>
              <a:t>9.1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853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75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Technical Overview SR </a:t>
            </a:r>
            <a:r>
              <a:rPr lang="en-US" smtClean="0">
                <a:solidFill>
                  <a:srgbClr val="000000"/>
                </a:solidFill>
              </a:rPr>
              <a:t>9.1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85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smtClean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75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Technical Overview SR </a:t>
            </a:r>
            <a:r>
              <a:rPr lang="en-US" smtClean="0">
                <a:solidFill>
                  <a:srgbClr val="000000"/>
                </a:solidFill>
              </a:rPr>
              <a:t>9.1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016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11238" y="1758950"/>
            <a:ext cx="7097712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11238" y="412750"/>
            <a:ext cx="709612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758"/>
          <p:cNvSpPr>
            <a:spLocks noChangeArrowheads="1"/>
          </p:cNvSpPr>
          <p:nvPr/>
        </p:nvSpPr>
        <p:spPr bwMode="auto">
          <a:xfrm>
            <a:off x="25400" y="6423025"/>
            <a:ext cx="7366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0E5F095C-8EDD-4DFE-A41C-4A60B5FD6CB3}" type="slidenum">
              <a:rPr lang="en-US" sz="800">
                <a:solidFill>
                  <a:srgbClr val="000000"/>
                </a:solidFill>
                <a:latin typeface="Helvetica 55 Roman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‹N°›</a:t>
            </a:fld>
            <a:endParaRPr lang="en-US" sz="800">
              <a:solidFill>
                <a:srgbClr val="000000"/>
              </a:solidFill>
              <a:latin typeface="Helvetica 55 Roman" pitchFamily="34" charset="0"/>
            </a:endParaRPr>
          </a:p>
        </p:txBody>
      </p:sp>
      <p:sp>
        <p:nvSpPr>
          <p:cNvPr id="1783" name="Rectangle 75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11238" y="6407150"/>
            <a:ext cx="2487612" cy="21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45720" rIns="0" bIns="45720" numCol="1" anchor="t" anchorCtr="0" compatLnSpc="1">
            <a:prstTxWarp prst="textNoShape">
              <a:avLst/>
            </a:prstTxWarp>
          </a:bodyPr>
          <a:lstStyle>
            <a:lvl1pPr>
              <a:defRPr sz="1000" b="0" dirty="0">
                <a:latin typeface="Helvetica 55 Roman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</a:rPr>
              <a:t>Technical Overview SR 9.1</a:t>
            </a:r>
          </a:p>
        </p:txBody>
      </p:sp>
      <p:sp>
        <p:nvSpPr>
          <p:cNvPr id="1030" name="Rectangle 762"/>
          <p:cNvSpPr>
            <a:spLocks noChangeArrowheads="1"/>
          </p:cNvSpPr>
          <p:nvPr/>
        </p:nvSpPr>
        <p:spPr bwMode="auto">
          <a:xfrm>
            <a:off x="3632200" y="6408738"/>
            <a:ext cx="2795588" cy="18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solidFill>
                  <a:srgbClr val="000000"/>
                </a:solidFill>
                <a:latin typeface="Helvetica 55 Roman" pitchFamily="34" charset="0"/>
              </a:rPr>
              <a:t>France Telecom Group restricted</a:t>
            </a:r>
          </a:p>
        </p:txBody>
      </p:sp>
    </p:spTree>
    <p:extLst>
      <p:ext uri="{BB962C8B-B14F-4D97-AF65-F5344CB8AC3E}">
        <p14:creationId xmlns:p14="http://schemas.microsoft.com/office/powerpoint/2010/main" val="4059970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9pPr>
    </p:titleStyle>
    <p:bodyStyle>
      <a:lvl1pPr marL="193675" indent="-193675" algn="l" rtl="0" eaLnBrk="0" fontAlgn="base" hangingPunct="0">
        <a:spcBef>
          <a:spcPct val="0"/>
        </a:spcBef>
        <a:spcAft>
          <a:spcPct val="50000"/>
        </a:spcAft>
        <a:buClr>
          <a:schemeClr val="tx2"/>
        </a:buClr>
        <a:buSzPct val="7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68350" indent="-285750" algn="l" rtl="0" eaLnBrk="0" fontAlgn="base" hangingPunct="0">
        <a:spcBef>
          <a:spcPct val="0"/>
        </a:spcBef>
        <a:spcAft>
          <a:spcPct val="25000"/>
        </a:spcAft>
        <a:buChar char="–"/>
        <a:defRPr>
          <a:solidFill>
            <a:schemeClr val="tx1"/>
          </a:solidFill>
          <a:latin typeface="+mn-lt"/>
        </a:defRPr>
      </a:lvl2pPr>
      <a:lvl3pPr marL="1187450" indent="-228600" algn="l" rtl="0" eaLnBrk="0" fontAlgn="base" hangingPunct="0">
        <a:spcBef>
          <a:spcPct val="0"/>
        </a:spcBef>
        <a:spcAft>
          <a:spcPct val="25000"/>
        </a:spcAft>
        <a:buClr>
          <a:schemeClr val="tx1"/>
        </a:buClr>
        <a:buFont typeface="Helvetica 45 Light" pitchFamily="34" charset="0"/>
        <a:buChar char="–"/>
        <a:defRPr>
          <a:solidFill>
            <a:schemeClr val="tx1"/>
          </a:solidFill>
          <a:latin typeface="+mn-lt"/>
        </a:defRPr>
      </a:lvl3pPr>
      <a:lvl4pPr marL="1606550" indent="-228600" algn="l" rtl="0" eaLnBrk="0" fontAlgn="base" hangingPunct="0">
        <a:spcBef>
          <a:spcPct val="0"/>
        </a:spcBef>
        <a:spcAft>
          <a:spcPct val="2500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0"/>
        </a:spcBef>
        <a:spcAft>
          <a:spcPct val="25000"/>
        </a:spcAft>
        <a:buChar char="–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0"/>
        </a:spcBef>
        <a:spcAft>
          <a:spcPct val="25000"/>
        </a:spcAft>
        <a:buChar char="–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0"/>
        </a:spcBef>
        <a:spcAft>
          <a:spcPct val="25000"/>
        </a:spcAft>
        <a:buChar char="–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0"/>
        </a:spcBef>
        <a:spcAft>
          <a:spcPct val="25000"/>
        </a:spcAft>
        <a:buChar char="–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0"/>
        </a:spcBef>
        <a:spcAft>
          <a:spcPct val="25000"/>
        </a:spcAft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381E9-64E9-4F8B-B2FD-838769056883}" type="datetimeFigureOut">
              <a:rPr lang="fr-FR" smtClean="0"/>
              <a:t>31/10/2013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F95A6-26DB-4D28-941E-218C49CD30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5744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99592" y="620688"/>
            <a:ext cx="7416824" cy="2736304"/>
          </a:xfrm>
        </p:spPr>
        <p:txBody>
          <a:bodyPr/>
          <a:lstStyle/>
          <a:p>
            <a:r>
              <a:rPr lang="en-GB" sz="1400" b="1" dirty="0">
                <a:solidFill>
                  <a:schemeClr val="accent1"/>
                </a:solidFill>
              </a:rPr>
              <a:t>3GPP TSG-CT WG1 Meeting #85</a:t>
            </a:r>
            <a:r>
              <a:rPr lang="en-GB" sz="1400" b="1" i="1" dirty="0">
                <a:solidFill>
                  <a:schemeClr val="accent1"/>
                </a:solidFill>
              </a:rPr>
              <a:t> </a:t>
            </a:r>
            <a:r>
              <a:rPr lang="en-GB" b="1" i="1" dirty="0">
                <a:solidFill>
                  <a:schemeClr val="accent1"/>
                </a:solidFill>
              </a:rPr>
              <a:t>	</a:t>
            </a:r>
            <a:r>
              <a:rPr lang="en-GB" dirty="0">
                <a:solidFill>
                  <a:schemeClr val="accent1"/>
                </a:solidFill>
                <a:sym typeface="Wingdings"/>
              </a:rPr>
              <a:t>	</a:t>
            </a:r>
            <a:r>
              <a:rPr lang="en-GB" dirty="0" smtClean="0">
                <a:solidFill>
                  <a:schemeClr val="accent1"/>
                </a:solidFill>
                <a:sym typeface="Wingdings"/>
              </a:rPr>
              <a:t>			</a:t>
            </a:r>
            <a:r>
              <a:rPr lang="en-GB" dirty="0" smtClean="0">
                <a:solidFill>
                  <a:schemeClr val="accent1"/>
                </a:solidFill>
              </a:rPr>
              <a:t> </a:t>
            </a:r>
            <a:r>
              <a:rPr lang="en-GB" sz="1400" b="1" dirty="0">
                <a:solidFill>
                  <a:schemeClr val="accent1"/>
                </a:solidFill>
              </a:rPr>
              <a:t>C1-134549</a:t>
            </a:r>
            <a:r>
              <a:rPr lang="fr-FR" dirty="0">
                <a:solidFill>
                  <a:schemeClr val="accent1"/>
                </a:solidFill>
              </a:rPr>
              <a:t/>
            </a:r>
            <a:br>
              <a:rPr lang="fr-FR" dirty="0">
                <a:solidFill>
                  <a:schemeClr val="accent1"/>
                </a:solidFill>
              </a:rPr>
            </a:br>
            <a:r>
              <a:rPr lang="en-GB" sz="1400" b="1" dirty="0">
                <a:solidFill>
                  <a:schemeClr val="accent1"/>
                </a:solidFill>
              </a:rPr>
              <a:t>San Francisco (CA), USA, 11-15 November </a:t>
            </a:r>
            <a:r>
              <a:rPr lang="en-GB" sz="1400" b="1" dirty="0" smtClean="0">
                <a:solidFill>
                  <a:schemeClr val="accent1"/>
                </a:solidFill>
              </a:rPr>
              <a:t>2013</a:t>
            </a:r>
            <a:br>
              <a:rPr lang="en-GB" sz="1400" b="1" dirty="0" smtClean="0">
                <a:solidFill>
                  <a:schemeClr val="accent1"/>
                </a:solidFill>
              </a:rPr>
            </a:br>
            <a:r>
              <a:rPr lang="en-GB" sz="1400" b="1" dirty="0" smtClean="0">
                <a:solidFill>
                  <a:schemeClr val="accent1"/>
                </a:solidFill>
              </a:rPr>
              <a:t/>
            </a:r>
            <a:br>
              <a:rPr lang="en-GB" sz="1400" b="1" dirty="0" smtClean="0">
                <a:solidFill>
                  <a:schemeClr val="accent1"/>
                </a:solidFill>
              </a:rPr>
            </a:br>
            <a:r>
              <a:rPr lang="en-US" sz="1400" b="1" dirty="0">
                <a:solidFill>
                  <a:schemeClr val="accent1"/>
                </a:solidFill>
              </a:rPr>
              <a:t>Source:	</a:t>
            </a:r>
            <a:r>
              <a:rPr lang="en-US" sz="1400" b="1" dirty="0" smtClean="0">
                <a:solidFill>
                  <a:schemeClr val="accent1"/>
                </a:solidFill>
              </a:rPr>
              <a:t>	</a:t>
            </a:r>
            <a:r>
              <a:rPr lang="en-US" sz="1400" dirty="0" smtClean="0">
                <a:solidFill>
                  <a:schemeClr val="accent1"/>
                </a:solidFill>
              </a:rPr>
              <a:t>Orange</a:t>
            </a:r>
            <a:r>
              <a:rPr lang="fr-FR" sz="1400" dirty="0">
                <a:solidFill>
                  <a:schemeClr val="accent1"/>
                </a:solidFill>
              </a:rPr>
              <a:t/>
            </a:r>
            <a:br>
              <a:rPr lang="fr-FR" sz="1400" dirty="0">
                <a:solidFill>
                  <a:schemeClr val="accent1"/>
                </a:solidFill>
              </a:rPr>
            </a:br>
            <a:r>
              <a:rPr lang="fr-FR" sz="1400" dirty="0" smtClean="0">
                <a:solidFill>
                  <a:schemeClr val="accent1"/>
                </a:solidFill>
              </a:rPr>
              <a:t/>
            </a:r>
            <a:br>
              <a:rPr lang="fr-FR" sz="1400" dirty="0" smtClean="0">
                <a:solidFill>
                  <a:schemeClr val="accent1"/>
                </a:solidFill>
              </a:rPr>
            </a:br>
            <a:r>
              <a:rPr lang="en-US" sz="1400" b="1" dirty="0" smtClean="0">
                <a:solidFill>
                  <a:schemeClr val="accent1"/>
                </a:solidFill>
              </a:rPr>
              <a:t>Title</a:t>
            </a:r>
            <a:r>
              <a:rPr lang="en-US" sz="1400" b="1" dirty="0">
                <a:solidFill>
                  <a:schemeClr val="accent1"/>
                </a:solidFill>
              </a:rPr>
              <a:t>:	</a:t>
            </a:r>
            <a:r>
              <a:rPr lang="en-US" sz="1400" b="1" dirty="0" smtClean="0">
                <a:solidFill>
                  <a:schemeClr val="accent1"/>
                </a:solidFill>
              </a:rPr>
              <a:t>	</a:t>
            </a:r>
            <a:r>
              <a:rPr lang="en-GB" sz="1400" dirty="0" smtClean="0">
                <a:solidFill>
                  <a:schemeClr val="accent1"/>
                </a:solidFill>
              </a:rPr>
              <a:t>IPv4 </a:t>
            </a:r>
            <a:r>
              <a:rPr lang="en-GB" sz="1400" dirty="0">
                <a:solidFill>
                  <a:schemeClr val="accent1"/>
                </a:solidFill>
              </a:rPr>
              <a:t>and IPv6 coexistence in enterprise </a:t>
            </a:r>
            <a:r>
              <a:rPr lang="en-GB" sz="1400" dirty="0" smtClean="0">
                <a:solidFill>
                  <a:schemeClr val="accent1"/>
                </a:solidFill>
              </a:rPr>
              <a:t>services</a:t>
            </a:r>
            <a:r>
              <a:rPr lang="fr-FR" sz="1400" dirty="0">
                <a:solidFill>
                  <a:schemeClr val="accent1"/>
                </a:solidFill>
              </a:rPr>
              <a:t/>
            </a:r>
            <a:br>
              <a:rPr lang="fr-FR" sz="1400" dirty="0">
                <a:solidFill>
                  <a:schemeClr val="accent1"/>
                </a:solidFill>
              </a:rPr>
            </a:br>
            <a:r>
              <a:rPr lang="fr-FR" sz="1400" dirty="0" smtClean="0">
                <a:solidFill>
                  <a:schemeClr val="accent1"/>
                </a:solidFill>
              </a:rPr>
              <a:t/>
            </a:r>
            <a:br>
              <a:rPr lang="fr-FR" sz="1400" dirty="0" smtClean="0">
                <a:solidFill>
                  <a:schemeClr val="accent1"/>
                </a:solidFill>
              </a:rPr>
            </a:br>
            <a:r>
              <a:rPr lang="en-US" sz="1400" b="1" dirty="0" smtClean="0">
                <a:solidFill>
                  <a:schemeClr val="accent1"/>
                </a:solidFill>
              </a:rPr>
              <a:t>Agenda </a:t>
            </a:r>
            <a:r>
              <a:rPr lang="en-US" sz="1400" b="1" dirty="0">
                <a:solidFill>
                  <a:schemeClr val="accent1"/>
                </a:solidFill>
              </a:rPr>
              <a:t>item:	</a:t>
            </a:r>
            <a:r>
              <a:rPr lang="en-US" sz="1400" dirty="0" smtClean="0">
                <a:solidFill>
                  <a:schemeClr val="accent1"/>
                </a:solidFill>
              </a:rPr>
              <a:t>12.18</a:t>
            </a:r>
            <a:r>
              <a:rPr lang="fr-FR" sz="1400" dirty="0">
                <a:solidFill>
                  <a:schemeClr val="accent1"/>
                </a:solidFill>
              </a:rPr>
              <a:t/>
            </a:r>
            <a:br>
              <a:rPr lang="fr-FR" sz="1400" dirty="0">
                <a:solidFill>
                  <a:schemeClr val="accent1"/>
                </a:solidFill>
              </a:rPr>
            </a:br>
            <a:r>
              <a:rPr lang="fr-FR" sz="1400" dirty="0" smtClean="0">
                <a:solidFill>
                  <a:schemeClr val="accent1"/>
                </a:solidFill>
              </a:rPr>
              <a:t/>
            </a:r>
            <a:br>
              <a:rPr lang="fr-FR" sz="1400" dirty="0" smtClean="0">
                <a:solidFill>
                  <a:schemeClr val="accent1"/>
                </a:solidFill>
              </a:rPr>
            </a:br>
            <a:r>
              <a:rPr lang="en-US" sz="1400" b="1" dirty="0" smtClean="0">
                <a:solidFill>
                  <a:schemeClr val="accent1"/>
                </a:solidFill>
              </a:rPr>
              <a:t>Document </a:t>
            </a:r>
            <a:r>
              <a:rPr lang="en-US" sz="1400" b="1" dirty="0">
                <a:solidFill>
                  <a:schemeClr val="accent1"/>
                </a:solidFill>
              </a:rPr>
              <a:t>for:	</a:t>
            </a:r>
            <a:r>
              <a:rPr lang="en-US" sz="1400" dirty="0">
                <a:solidFill>
                  <a:schemeClr val="accent1"/>
                </a:solidFill>
              </a:rPr>
              <a:t>Discussion</a:t>
            </a:r>
            <a:r>
              <a:rPr lang="fr-FR" sz="1400" dirty="0"/>
              <a:t/>
            </a:r>
            <a:br>
              <a:rPr lang="fr-FR" sz="1400" dirty="0"/>
            </a:br>
            <a:r>
              <a:rPr lang="en-US" sz="1400" dirty="0"/>
              <a:t/>
            </a:r>
            <a:br>
              <a:rPr lang="en-US" sz="1400" dirty="0"/>
            </a:br>
            <a:endParaRPr lang="fr-FR" sz="1400" b="1" dirty="0">
              <a:solidFill>
                <a:schemeClr val="accent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75856" y="6165304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6813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352928" cy="984250"/>
          </a:xfrm>
        </p:spPr>
        <p:txBody>
          <a:bodyPr/>
          <a:lstStyle/>
          <a:p>
            <a:r>
              <a:rPr lang="en-US" dirty="0" smtClean="0"/>
              <a:t>Addressed use case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3568" y="1340769"/>
            <a:ext cx="7097712" cy="3672408"/>
          </a:xfrm>
        </p:spPr>
        <p:txBody>
          <a:bodyPr/>
          <a:lstStyle/>
          <a:p>
            <a:r>
              <a:rPr lang="en-US" dirty="0" smtClean="0"/>
              <a:t>PBX connects IPv4 and IPv6 devices</a:t>
            </a:r>
          </a:p>
          <a:p>
            <a:r>
              <a:rPr lang="en-US" dirty="0" smtClean="0"/>
              <a:t>PBX is connected via an IBCF/P-CSCF (SBC) to IMS</a:t>
            </a:r>
          </a:p>
          <a:p>
            <a:r>
              <a:rPr lang="en-US" dirty="0" smtClean="0"/>
              <a:t>PBX and IBCF/P-CSCF supports both IPv4 and IPv6</a:t>
            </a:r>
          </a:p>
          <a:p>
            <a:r>
              <a:rPr lang="en-US" dirty="0" smtClean="0"/>
              <a:t>IBCF/P-CSCF implements the IMS </a:t>
            </a:r>
            <a:r>
              <a:rPr lang="en-US" dirty="0"/>
              <a:t>ALG </a:t>
            </a:r>
            <a:r>
              <a:rPr lang="en-US" dirty="0" smtClean="0"/>
              <a:t>function, which always inserts a Media GW in the user plane / Media path</a:t>
            </a:r>
          </a:p>
          <a:p>
            <a:r>
              <a:rPr lang="en-US" dirty="0"/>
              <a:t>There is no media GW in the corporate network controlled by the PBX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29650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12"/>
          <p:cNvSpPr>
            <a:spLocks noChangeArrowheads="1"/>
          </p:cNvSpPr>
          <p:nvPr/>
        </p:nvSpPr>
        <p:spPr bwMode="auto">
          <a:xfrm flipH="1">
            <a:off x="7029522" y="1268761"/>
            <a:ext cx="1990206" cy="5328591"/>
          </a:xfrm>
          <a:prstGeom prst="rect">
            <a:avLst/>
          </a:prstGeom>
          <a:solidFill>
            <a:srgbClr val="EAEAEA"/>
          </a:solidFill>
          <a:ln w="31750">
            <a:solidFill>
              <a:schemeClr val="folHlink"/>
            </a:solidFill>
            <a:prstDash val="dash"/>
            <a:miter lim="800000"/>
            <a:headEnd type="none" w="lg" len="lg"/>
            <a:tailEnd type="none" w="lg" len="lg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pl-PL" sz="2400">
              <a:solidFill>
                <a:srgbClr val="FFFFFF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pic>
        <p:nvPicPr>
          <p:cNvPr id="81926" name="Picture 11" descr="cloud transpar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659" y="1542885"/>
            <a:ext cx="3327445" cy="3377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34" name="Text Box 19"/>
          <p:cNvSpPr txBox="1">
            <a:spLocks noChangeArrowheads="1"/>
          </p:cNvSpPr>
          <p:nvPr/>
        </p:nvSpPr>
        <p:spPr bwMode="auto">
          <a:xfrm>
            <a:off x="3298590" y="1697317"/>
            <a:ext cx="276313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2400" dirty="0" smtClean="0">
                <a:solidFill>
                  <a:srgbClr val="FF9933"/>
                </a:solidFill>
                <a:latin typeface="Helvetica 65 Medium" pitchFamily="34" charset="0"/>
                <a:cs typeface="Lucida Sans Unicode" pitchFamily="34" charset="0"/>
              </a:rPr>
              <a:t>IMS</a:t>
            </a:r>
            <a:endParaRPr lang="pl-PL" sz="2400" dirty="0">
              <a:solidFill>
                <a:srgbClr val="FF9933"/>
              </a:solidFill>
              <a:latin typeface="Helvetica 65 Medium" pitchFamily="34" charset="0"/>
              <a:cs typeface="Lucida Sans Unicode" pitchFamily="34" charset="0"/>
            </a:endParaRPr>
          </a:p>
        </p:txBody>
      </p:sp>
      <p:pic>
        <p:nvPicPr>
          <p:cNvPr id="81935" name="Picture 20" descr="SBC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055" y="1389407"/>
            <a:ext cx="646719" cy="64494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7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54" y="1574794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2288858" y="1257876"/>
            <a:ext cx="1164461" cy="274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chemeClr val="accent1"/>
                </a:solidFill>
                <a:latin typeface="Arial" charset="0"/>
              </a:rPr>
              <a:t>P-CSCF/ </a:t>
            </a:r>
            <a:r>
              <a:rPr lang="en-US" sz="1200" b="1" dirty="0">
                <a:solidFill>
                  <a:schemeClr val="accent1"/>
                </a:solidFill>
                <a:latin typeface="Arial" charset="0"/>
              </a:rPr>
              <a:t>I</a:t>
            </a:r>
            <a:r>
              <a:rPr lang="en-US" sz="1200" b="1" dirty="0" smtClean="0">
                <a:solidFill>
                  <a:schemeClr val="accent1"/>
                </a:solidFill>
                <a:latin typeface="Arial" charset="0"/>
              </a:rPr>
              <a:t>BCF</a:t>
            </a:r>
            <a:endParaRPr lang="fr-FR" sz="1200" b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63" name="Rectangle 7"/>
          <p:cNvSpPr>
            <a:spLocks noChangeArrowheads="1"/>
          </p:cNvSpPr>
          <p:nvPr/>
        </p:nvSpPr>
        <p:spPr bwMode="auto">
          <a:xfrm>
            <a:off x="7164288" y="2996952"/>
            <a:ext cx="177645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INVITE (To: UE2, 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70" name="Connecteur droit avec flèche 69"/>
          <p:cNvCxnSpPr>
            <a:stCxn id="55" idx="1"/>
          </p:cNvCxnSpPr>
          <p:nvPr/>
        </p:nvCxnSpPr>
        <p:spPr>
          <a:xfrm flipH="1">
            <a:off x="631841" y="2950001"/>
            <a:ext cx="2139959" cy="7889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necteur droit 91"/>
          <p:cNvCxnSpPr>
            <a:stCxn id="37" idx="2"/>
          </p:cNvCxnSpPr>
          <p:nvPr/>
        </p:nvCxnSpPr>
        <p:spPr>
          <a:xfrm flipH="1">
            <a:off x="602767" y="2176457"/>
            <a:ext cx="17586" cy="4420895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93"/>
          <p:cNvCxnSpPr/>
          <p:nvPr/>
        </p:nvCxnSpPr>
        <p:spPr>
          <a:xfrm flipH="1">
            <a:off x="5148064" y="2154517"/>
            <a:ext cx="5594" cy="4514843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Rectangle 8"/>
          <p:cNvSpPr txBox="1">
            <a:spLocks noChangeArrowheads="1"/>
          </p:cNvSpPr>
          <p:nvPr/>
        </p:nvSpPr>
        <p:spPr bwMode="auto">
          <a:xfrm>
            <a:off x="413662" y="188640"/>
            <a:ext cx="7995734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9pPr>
          </a:lstStyle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 smtClean="0"/>
              <a:t>Problem Statement</a:t>
            </a:r>
          </a:p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dirty="0" smtClean="0">
              <a:solidFill>
                <a:srgbClr val="7030A0"/>
              </a:solidFill>
            </a:endParaRPr>
          </a:p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dirty="0" smtClean="0">
                <a:solidFill>
                  <a:srgbClr val="7030A0"/>
                </a:solidFill>
              </a:rPr>
              <a:t>Incoming call for PBX: </a:t>
            </a:r>
            <a:r>
              <a:rPr lang="en-US" sz="1800" dirty="0" smtClean="0">
                <a:solidFill>
                  <a:srgbClr val="7030A0"/>
                </a:solidFill>
                <a:sym typeface="Wingdings" pitchFamily="2" charset="2"/>
              </a:rPr>
              <a:t>IPv4&amp; IPV6 device  </a:t>
            </a:r>
            <a:r>
              <a:rPr lang="en-US" sz="1800" dirty="0" smtClean="0">
                <a:solidFill>
                  <a:srgbClr val="7030A0"/>
                </a:solidFill>
              </a:rPr>
              <a:t>IPv4-only device</a:t>
            </a:r>
          </a:p>
        </p:txBody>
      </p:sp>
      <p:cxnSp>
        <p:nvCxnSpPr>
          <p:cNvPr id="125" name="Connecteur droit avec flèche 124"/>
          <p:cNvCxnSpPr>
            <a:stCxn id="67" idx="1"/>
          </p:cNvCxnSpPr>
          <p:nvPr/>
        </p:nvCxnSpPr>
        <p:spPr>
          <a:xfrm flipH="1">
            <a:off x="620353" y="4750201"/>
            <a:ext cx="4362647" cy="0"/>
          </a:xfrm>
          <a:prstGeom prst="straightConnector1">
            <a:avLst/>
          </a:prstGeom>
          <a:ln w="317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onnecteur droit avec flèche 127"/>
          <p:cNvCxnSpPr/>
          <p:nvPr/>
        </p:nvCxnSpPr>
        <p:spPr>
          <a:xfrm flipH="1">
            <a:off x="7060773" y="3595139"/>
            <a:ext cx="1827447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2052" y="1465734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Connecteur droit 42"/>
          <p:cNvCxnSpPr/>
          <p:nvPr/>
        </p:nvCxnSpPr>
        <p:spPr>
          <a:xfrm>
            <a:off x="8849247" y="2067397"/>
            <a:ext cx="0" cy="4529955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20" descr="SBC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532674"/>
            <a:ext cx="646719" cy="64494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52" name="Rectangle 7"/>
          <p:cNvSpPr>
            <a:spLocks noChangeArrowheads="1"/>
          </p:cNvSpPr>
          <p:nvPr/>
        </p:nvSpPr>
        <p:spPr bwMode="auto">
          <a:xfrm>
            <a:off x="4942742" y="1180902"/>
            <a:ext cx="1164461" cy="22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chemeClr val="accent1"/>
                </a:solidFill>
                <a:latin typeface="Arial" charset="0"/>
              </a:rPr>
              <a:t>IBCF/P-CSCF</a:t>
            </a:r>
            <a:endParaRPr lang="fr-FR" sz="1200" b="1" dirty="0">
              <a:solidFill>
                <a:schemeClr val="accent1"/>
              </a:solidFill>
              <a:latin typeface="Arial" charset="0"/>
            </a:endParaRPr>
          </a:p>
        </p:txBody>
      </p:sp>
      <p:pic>
        <p:nvPicPr>
          <p:cNvPr id="53" name="Picture 3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510737"/>
            <a:ext cx="882596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 Box 44"/>
          <p:cNvSpPr txBox="1">
            <a:spLocks noChangeArrowheads="1"/>
          </p:cNvSpPr>
          <p:nvPr/>
        </p:nvSpPr>
        <p:spPr bwMode="auto">
          <a:xfrm>
            <a:off x="6848340" y="1268760"/>
            <a:ext cx="888738" cy="27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Helvetica 45 Light" pitchFamily="34" charset="0"/>
              <a:buNone/>
            </a:pPr>
            <a:r>
              <a:rPr lang="en-US" sz="1200" dirty="0" smtClean="0">
                <a:solidFill>
                  <a:schemeClr val="accent4"/>
                </a:solidFill>
                <a:cs typeface="Lucida Sans Unicode" pitchFamily="34" charset="0"/>
              </a:rPr>
              <a:t>IPBX</a:t>
            </a:r>
            <a:endParaRPr lang="fr-FR" sz="1200" dirty="0">
              <a:solidFill>
                <a:schemeClr val="accent4"/>
              </a:solidFill>
              <a:cs typeface="Lucida Sans Unicode" pitchFamily="34" charset="0"/>
            </a:endParaRPr>
          </a:p>
        </p:txBody>
      </p:sp>
      <p:sp>
        <p:nvSpPr>
          <p:cNvPr id="57" name="Rectangle 7"/>
          <p:cNvSpPr>
            <a:spLocks noChangeArrowheads="1"/>
          </p:cNvSpPr>
          <p:nvPr/>
        </p:nvSpPr>
        <p:spPr bwMode="auto">
          <a:xfrm>
            <a:off x="8157665" y="1301714"/>
            <a:ext cx="895313" cy="18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rgbClr val="FF0000"/>
                </a:solidFill>
                <a:latin typeface="Arial" charset="0"/>
              </a:rPr>
              <a:t>UE2 IPv4</a:t>
            </a:r>
            <a:endParaRPr lang="fr-FR" sz="1200" b="1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58" name="Connecteur droit 57"/>
          <p:cNvCxnSpPr/>
          <p:nvPr/>
        </p:nvCxnSpPr>
        <p:spPr>
          <a:xfrm>
            <a:off x="2757861" y="2158651"/>
            <a:ext cx="0" cy="4510709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avec flèche 59"/>
          <p:cNvCxnSpPr/>
          <p:nvPr/>
        </p:nvCxnSpPr>
        <p:spPr>
          <a:xfrm flipH="1" flipV="1">
            <a:off x="2871088" y="3020129"/>
            <a:ext cx="2276976" cy="1055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avec flèche 60"/>
          <p:cNvCxnSpPr/>
          <p:nvPr/>
        </p:nvCxnSpPr>
        <p:spPr>
          <a:xfrm flipH="1">
            <a:off x="5153658" y="3068960"/>
            <a:ext cx="1907113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7"/>
          <p:cNvSpPr>
            <a:spLocks noChangeArrowheads="1"/>
          </p:cNvSpPr>
          <p:nvPr/>
        </p:nvSpPr>
        <p:spPr bwMode="auto">
          <a:xfrm>
            <a:off x="707317" y="2802759"/>
            <a:ext cx="2253295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1) INVITE (To: UE2 SDP: 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IPv6 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69" name="Connecteur droit avec flèche 68"/>
          <p:cNvCxnSpPr/>
          <p:nvPr/>
        </p:nvCxnSpPr>
        <p:spPr>
          <a:xfrm flipH="1">
            <a:off x="7060773" y="3140967"/>
            <a:ext cx="1788474" cy="1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avec flèche 79"/>
          <p:cNvCxnSpPr/>
          <p:nvPr/>
        </p:nvCxnSpPr>
        <p:spPr>
          <a:xfrm flipH="1" flipV="1">
            <a:off x="5249414" y="3599142"/>
            <a:ext cx="1811360" cy="1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avec flèche 81"/>
          <p:cNvCxnSpPr/>
          <p:nvPr/>
        </p:nvCxnSpPr>
        <p:spPr>
          <a:xfrm flipH="1">
            <a:off x="2771800" y="3599142"/>
            <a:ext cx="2381858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avec flèche 83"/>
          <p:cNvCxnSpPr/>
          <p:nvPr/>
        </p:nvCxnSpPr>
        <p:spPr>
          <a:xfrm flipH="1" flipV="1">
            <a:off x="611560" y="3595139"/>
            <a:ext cx="2146301" cy="400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7"/>
          <p:cNvSpPr>
            <a:spLocks noChangeArrowheads="1"/>
          </p:cNvSpPr>
          <p:nvPr/>
        </p:nvSpPr>
        <p:spPr bwMode="auto">
          <a:xfrm>
            <a:off x="7092280" y="3436889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5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200 OK (SDP: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9" name="Rectangle 7"/>
          <p:cNvSpPr>
            <a:spLocks noChangeArrowheads="1"/>
          </p:cNvSpPr>
          <p:nvPr/>
        </p:nvSpPr>
        <p:spPr bwMode="auto">
          <a:xfrm>
            <a:off x="858209" y="3962840"/>
            <a:ext cx="1178743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7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ACK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100" name="Connecteur droit avec flèche 99"/>
          <p:cNvCxnSpPr/>
          <p:nvPr/>
        </p:nvCxnSpPr>
        <p:spPr>
          <a:xfrm flipH="1">
            <a:off x="611560" y="4121090"/>
            <a:ext cx="2123559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cteur droit avec flèche 101"/>
          <p:cNvCxnSpPr/>
          <p:nvPr/>
        </p:nvCxnSpPr>
        <p:spPr>
          <a:xfrm flipH="1" flipV="1">
            <a:off x="2801677" y="4121090"/>
            <a:ext cx="2346387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necteur droit avec flèche 104"/>
          <p:cNvCxnSpPr/>
          <p:nvPr/>
        </p:nvCxnSpPr>
        <p:spPr>
          <a:xfrm flipH="1">
            <a:off x="7060774" y="4121090"/>
            <a:ext cx="1788473" cy="1054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Rectangle 7"/>
          <p:cNvSpPr>
            <a:spLocks noChangeArrowheads="1"/>
          </p:cNvSpPr>
          <p:nvPr/>
        </p:nvSpPr>
        <p:spPr bwMode="auto">
          <a:xfrm>
            <a:off x="2757861" y="4531015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rgbClr val="002060"/>
                </a:solidFill>
                <a:latin typeface="Arial" charset="0"/>
              </a:rPr>
              <a:t>Media IPv6</a:t>
            </a:r>
            <a:endParaRPr lang="fr-FR" sz="12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55" name="Rectangle 7"/>
          <p:cNvSpPr>
            <a:spLocks noChangeArrowheads="1"/>
          </p:cNvSpPr>
          <p:nvPr/>
        </p:nvSpPr>
        <p:spPr bwMode="auto">
          <a:xfrm>
            <a:off x="2771800" y="2852936"/>
            <a:ext cx="2253295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INVITE (To: UE2 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IPv6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4" name="Rectangle 7"/>
          <p:cNvSpPr>
            <a:spLocks noChangeArrowheads="1"/>
          </p:cNvSpPr>
          <p:nvPr/>
        </p:nvSpPr>
        <p:spPr bwMode="auto">
          <a:xfrm>
            <a:off x="5199025" y="2924944"/>
            <a:ext cx="2253295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3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INVITE (To: UE2 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IPv6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5" name="Rectangle 7"/>
          <p:cNvSpPr>
            <a:spLocks noChangeArrowheads="1"/>
          </p:cNvSpPr>
          <p:nvPr/>
        </p:nvSpPr>
        <p:spPr bwMode="auto">
          <a:xfrm>
            <a:off x="5415178" y="3395160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6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200 OK (SDP: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</a:t>
            </a:r>
            <a:r>
              <a:rPr lang="en-US" sz="900" b="1" dirty="0">
                <a:solidFill>
                  <a:srgbClr val="C00000"/>
                </a:solidFill>
                <a:latin typeface="Arial" charset="0"/>
              </a:rPr>
              <a:t>6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6" name="Étiquette 65"/>
          <p:cNvSpPr/>
          <p:nvPr/>
        </p:nvSpPr>
        <p:spPr>
          <a:xfrm>
            <a:off x="6866639" y="4545555"/>
            <a:ext cx="297649" cy="338145"/>
          </a:xfrm>
          <a:prstGeom prst="plaqu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Étiquette 66"/>
          <p:cNvSpPr/>
          <p:nvPr/>
        </p:nvSpPr>
        <p:spPr>
          <a:xfrm>
            <a:off x="4983000" y="4581128"/>
            <a:ext cx="297649" cy="338145"/>
          </a:xfrm>
          <a:prstGeom prst="plaqu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4" name="Connecteur droit avec flèche 73"/>
          <p:cNvCxnSpPr/>
          <p:nvPr/>
        </p:nvCxnSpPr>
        <p:spPr>
          <a:xfrm flipH="1" flipV="1">
            <a:off x="5249415" y="4725144"/>
            <a:ext cx="1617224" cy="1192"/>
          </a:xfrm>
          <a:prstGeom prst="straightConnector1">
            <a:avLst/>
          </a:prstGeom>
          <a:ln w="317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"/>
          <p:cNvSpPr>
            <a:spLocks noChangeArrowheads="1"/>
          </p:cNvSpPr>
          <p:nvPr/>
        </p:nvSpPr>
        <p:spPr bwMode="auto">
          <a:xfrm>
            <a:off x="5436246" y="4489094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rgbClr val="002060"/>
                </a:solidFill>
                <a:latin typeface="Arial" charset="0"/>
              </a:rPr>
              <a:t>Media IPv6</a:t>
            </a:r>
            <a:endParaRPr lang="fr-FR" sz="1200" b="1" dirty="0">
              <a:solidFill>
                <a:srgbClr val="002060"/>
              </a:solidFill>
              <a:latin typeface="Arial" charset="0"/>
            </a:endParaRPr>
          </a:p>
        </p:txBody>
      </p:sp>
      <p:cxnSp>
        <p:nvCxnSpPr>
          <p:cNvPr id="83" name="Connecteur droit avec flèche 82"/>
          <p:cNvCxnSpPr/>
          <p:nvPr/>
        </p:nvCxnSpPr>
        <p:spPr>
          <a:xfrm flipH="1">
            <a:off x="7146398" y="4683223"/>
            <a:ext cx="1675134" cy="12329"/>
          </a:xfrm>
          <a:prstGeom prst="straightConnector1">
            <a:avLst/>
          </a:prstGeom>
          <a:ln w="317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 7"/>
          <p:cNvSpPr>
            <a:spLocks noChangeArrowheads="1"/>
          </p:cNvSpPr>
          <p:nvPr/>
        </p:nvSpPr>
        <p:spPr bwMode="auto">
          <a:xfrm>
            <a:off x="7406464" y="4513826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rgbClr val="002060"/>
                </a:solidFill>
                <a:latin typeface="Arial" charset="0"/>
              </a:rPr>
              <a:t>Media IPv4</a:t>
            </a:r>
            <a:endParaRPr lang="fr-FR" sz="1200" b="1" dirty="0">
              <a:solidFill>
                <a:srgbClr val="002060"/>
              </a:solidFill>
              <a:latin typeface="Arial" charset="0"/>
            </a:endParaRPr>
          </a:p>
        </p:txBody>
      </p:sp>
      <p:cxnSp>
        <p:nvCxnSpPr>
          <p:cNvPr id="104" name="Connecteur droit avec flèche 103"/>
          <p:cNvCxnSpPr/>
          <p:nvPr/>
        </p:nvCxnSpPr>
        <p:spPr>
          <a:xfrm flipH="1">
            <a:off x="5220072" y="4148026"/>
            <a:ext cx="1788473" cy="1054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avec flèche 4"/>
          <p:cNvCxnSpPr/>
          <p:nvPr/>
        </p:nvCxnSpPr>
        <p:spPr>
          <a:xfrm flipV="1">
            <a:off x="6453183" y="4883700"/>
            <a:ext cx="418963" cy="5511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ZoneTexte 61"/>
          <p:cNvSpPr txBox="1"/>
          <p:nvPr/>
        </p:nvSpPr>
        <p:spPr>
          <a:xfrm>
            <a:off x="631841" y="5178407"/>
            <a:ext cx="2267888" cy="5232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The UE can communicate only one IP address</a:t>
            </a:r>
            <a:endParaRPr lang="fr-FR" sz="1400" b="1" dirty="0">
              <a:solidFill>
                <a:srgbClr val="FF0000"/>
              </a:solidFill>
            </a:endParaRPr>
          </a:p>
        </p:txBody>
      </p:sp>
      <p:cxnSp>
        <p:nvCxnSpPr>
          <p:cNvPr id="71" name="Connecteur droit avec flèche 70"/>
          <p:cNvCxnSpPr/>
          <p:nvPr/>
        </p:nvCxnSpPr>
        <p:spPr>
          <a:xfrm flipV="1">
            <a:off x="1438807" y="2957889"/>
            <a:ext cx="741852" cy="22185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7"/>
          <p:cNvSpPr>
            <a:spLocks noChangeArrowheads="1"/>
          </p:cNvSpPr>
          <p:nvPr/>
        </p:nvSpPr>
        <p:spPr bwMode="auto">
          <a:xfrm>
            <a:off x="139302" y="1129160"/>
            <a:ext cx="1437814" cy="58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rgbClr val="000000"/>
                </a:solidFill>
                <a:latin typeface="Arial" charset="0"/>
              </a:rPr>
              <a:t>UE1 (</a:t>
            </a:r>
            <a:r>
              <a:rPr lang="en-US" sz="1200" b="1" dirty="0" smtClean="0">
                <a:solidFill>
                  <a:srgbClr val="FF0000"/>
                </a:solidFill>
                <a:latin typeface="Arial" charset="0"/>
              </a:rPr>
              <a:t>IPv4 &amp; IPv6</a:t>
            </a:r>
            <a:r>
              <a:rPr lang="en-US" sz="1200" b="1" dirty="0" smtClean="0">
                <a:solidFill>
                  <a:srgbClr val="000000"/>
                </a:solidFill>
                <a:latin typeface="Arial" charset="0"/>
              </a:rPr>
              <a:t>)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rgbClr val="00B050"/>
                </a:solidFill>
                <a:latin typeface="Arial" charset="0"/>
              </a:rPr>
              <a:t>May be in the same enterprise </a:t>
            </a:r>
            <a:endParaRPr lang="fr-FR" sz="1000" b="1" dirty="0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3275856" y="6165304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4281234" y="5283785"/>
            <a:ext cx="2267888" cy="1169551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The PBX needs to be in the media path in order to perform IPv4/IPv6 conversion while the P-CSCF/IBCF supports IPv4</a:t>
            </a:r>
            <a:endParaRPr lang="fr-FR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316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12"/>
          <p:cNvSpPr>
            <a:spLocks noChangeArrowheads="1"/>
          </p:cNvSpPr>
          <p:nvPr/>
        </p:nvSpPr>
        <p:spPr bwMode="auto">
          <a:xfrm flipH="1">
            <a:off x="7029522" y="1435766"/>
            <a:ext cx="1990206" cy="5161586"/>
          </a:xfrm>
          <a:prstGeom prst="rect">
            <a:avLst/>
          </a:prstGeom>
          <a:solidFill>
            <a:srgbClr val="EAEAEA"/>
          </a:solidFill>
          <a:ln w="31750">
            <a:solidFill>
              <a:schemeClr val="folHlink"/>
            </a:solidFill>
            <a:prstDash val="dash"/>
            <a:miter lim="800000"/>
            <a:headEnd type="none" w="lg" len="lg"/>
            <a:tailEnd type="none" w="lg" len="lg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pl-PL" sz="2400">
              <a:solidFill>
                <a:srgbClr val="FFFFFF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pic>
        <p:nvPicPr>
          <p:cNvPr id="81926" name="Picture 11" descr="cloud transpar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659" y="1709890"/>
            <a:ext cx="3327445" cy="3377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34" name="Text Box 19"/>
          <p:cNvSpPr txBox="1">
            <a:spLocks noChangeArrowheads="1"/>
          </p:cNvSpPr>
          <p:nvPr/>
        </p:nvSpPr>
        <p:spPr bwMode="auto">
          <a:xfrm>
            <a:off x="3298590" y="1864322"/>
            <a:ext cx="276313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2400" dirty="0" smtClean="0">
                <a:solidFill>
                  <a:srgbClr val="FF9933"/>
                </a:solidFill>
                <a:latin typeface="Helvetica 65 Medium" pitchFamily="34" charset="0"/>
                <a:cs typeface="Lucida Sans Unicode" pitchFamily="34" charset="0"/>
              </a:rPr>
              <a:t>IMS</a:t>
            </a:r>
            <a:endParaRPr lang="pl-PL" sz="2400" dirty="0">
              <a:solidFill>
                <a:srgbClr val="FF9933"/>
              </a:solidFill>
              <a:latin typeface="Helvetica 65 Medium" pitchFamily="34" charset="0"/>
              <a:cs typeface="Lucida Sans Unicode" pitchFamily="34" charset="0"/>
            </a:endParaRPr>
          </a:p>
        </p:txBody>
      </p:sp>
      <p:pic>
        <p:nvPicPr>
          <p:cNvPr id="81935" name="Picture 20" descr="SBC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055" y="1556412"/>
            <a:ext cx="646719" cy="64494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7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54" y="1628800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2273074" y="1210508"/>
            <a:ext cx="1164461" cy="274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chemeClr val="accent1"/>
                </a:solidFill>
                <a:latin typeface="Arial" charset="0"/>
              </a:rPr>
              <a:t>P-CSCF/ </a:t>
            </a:r>
            <a:r>
              <a:rPr lang="en-US" sz="1200" b="1" dirty="0">
                <a:solidFill>
                  <a:schemeClr val="accent1"/>
                </a:solidFill>
                <a:latin typeface="Arial" charset="0"/>
              </a:rPr>
              <a:t>I</a:t>
            </a:r>
            <a:r>
              <a:rPr lang="en-US" sz="1200" b="1" dirty="0" smtClean="0">
                <a:solidFill>
                  <a:schemeClr val="accent1"/>
                </a:solidFill>
                <a:latin typeface="Arial" charset="0"/>
              </a:rPr>
              <a:t>BCF</a:t>
            </a:r>
            <a:endParaRPr lang="fr-FR" sz="1200" b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47" name="Rectangle 7"/>
          <p:cNvSpPr>
            <a:spLocks noChangeArrowheads="1"/>
          </p:cNvSpPr>
          <p:nvPr/>
        </p:nvSpPr>
        <p:spPr bwMode="auto">
          <a:xfrm>
            <a:off x="396150" y="1158371"/>
            <a:ext cx="1437814" cy="58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rgbClr val="000000"/>
                </a:solidFill>
                <a:latin typeface="Arial" charset="0"/>
              </a:rPr>
              <a:t>UE1 (</a:t>
            </a:r>
            <a:r>
              <a:rPr lang="en-US" sz="1200" b="1" dirty="0" smtClean="0">
                <a:solidFill>
                  <a:srgbClr val="FF0000"/>
                </a:solidFill>
                <a:latin typeface="Arial" charset="0"/>
              </a:rPr>
              <a:t>IPv4 &amp; IPv6</a:t>
            </a:r>
            <a:r>
              <a:rPr lang="en-US" sz="1200" b="1" dirty="0" smtClean="0">
                <a:solidFill>
                  <a:srgbClr val="000000"/>
                </a:solidFill>
                <a:latin typeface="Arial" charset="0"/>
              </a:rPr>
              <a:t>)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rgbClr val="00B050"/>
                </a:solidFill>
                <a:latin typeface="Arial" charset="0"/>
              </a:rPr>
              <a:t>May be in the same enterprise </a:t>
            </a:r>
            <a:endParaRPr lang="fr-FR" sz="1000" b="1" dirty="0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63" name="Rectangle 7"/>
          <p:cNvSpPr>
            <a:spLocks noChangeArrowheads="1"/>
          </p:cNvSpPr>
          <p:nvPr/>
        </p:nvSpPr>
        <p:spPr bwMode="auto">
          <a:xfrm>
            <a:off x="7164288" y="3027830"/>
            <a:ext cx="177645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INVITE (To: UE2, 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70" name="Connecteur droit avec flèche 69"/>
          <p:cNvCxnSpPr/>
          <p:nvPr/>
        </p:nvCxnSpPr>
        <p:spPr>
          <a:xfrm flipH="1">
            <a:off x="602767" y="3186080"/>
            <a:ext cx="2132352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necteur droit 91"/>
          <p:cNvCxnSpPr>
            <a:stCxn id="37" idx="2"/>
          </p:cNvCxnSpPr>
          <p:nvPr/>
        </p:nvCxnSpPr>
        <p:spPr>
          <a:xfrm flipH="1">
            <a:off x="602767" y="2230463"/>
            <a:ext cx="17586" cy="425389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93"/>
          <p:cNvCxnSpPr/>
          <p:nvPr/>
        </p:nvCxnSpPr>
        <p:spPr>
          <a:xfrm flipH="1">
            <a:off x="5131824" y="2321522"/>
            <a:ext cx="21834" cy="4154803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Rectangle 8"/>
          <p:cNvSpPr txBox="1">
            <a:spLocks noChangeArrowheads="1"/>
          </p:cNvSpPr>
          <p:nvPr/>
        </p:nvSpPr>
        <p:spPr bwMode="auto">
          <a:xfrm>
            <a:off x="413662" y="188640"/>
            <a:ext cx="7995734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9pPr>
          </a:lstStyle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 smtClean="0"/>
              <a:t>Solution 1: ALTC (</a:t>
            </a:r>
            <a:r>
              <a:rPr lang="en-GB" dirty="0"/>
              <a:t>RFC </a:t>
            </a:r>
            <a:r>
              <a:rPr lang="en-GB" dirty="0" smtClean="0"/>
              <a:t>6947)</a:t>
            </a:r>
            <a:endParaRPr lang="en-US" dirty="0" smtClean="0"/>
          </a:p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dirty="0" smtClean="0">
              <a:solidFill>
                <a:srgbClr val="7030A0"/>
              </a:solidFill>
            </a:endParaRPr>
          </a:p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dirty="0" smtClean="0">
                <a:solidFill>
                  <a:srgbClr val="7030A0"/>
                </a:solidFill>
              </a:rPr>
              <a:t>Incoming call for PBX: </a:t>
            </a:r>
            <a:r>
              <a:rPr lang="en-US" sz="1800" dirty="0" smtClean="0">
                <a:solidFill>
                  <a:srgbClr val="7030A0"/>
                </a:solidFill>
                <a:sym typeface="Wingdings" pitchFamily="2" charset="2"/>
              </a:rPr>
              <a:t>IPv4&amp; IPV6 device  </a:t>
            </a:r>
            <a:r>
              <a:rPr lang="en-US" sz="1800" dirty="0" smtClean="0">
                <a:solidFill>
                  <a:srgbClr val="7030A0"/>
                </a:solidFill>
              </a:rPr>
              <a:t>IPv4-only device</a:t>
            </a:r>
            <a:endParaRPr lang="en-US" sz="1800" dirty="0">
              <a:solidFill>
                <a:srgbClr val="7030A0"/>
              </a:solidFill>
            </a:endParaRPr>
          </a:p>
        </p:txBody>
      </p:sp>
      <p:cxnSp>
        <p:nvCxnSpPr>
          <p:cNvPr id="125" name="Connecteur droit avec flèche 124"/>
          <p:cNvCxnSpPr>
            <a:stCxn id="67" idx="1"/>
          </p:cNvCxnSpPr>
          <p:nvPr/>
        </p:nvCxnSpPr>
        <p:spPr>
          <a:xfrm flipH="1">
            <a:off x="620353" y="4917206"/>
            <a:ext cx="4362647" cy="0"/>
          </a:xfrm>
          <a:prstGeom prst="straightConnector1">
            <a:avLst/>
          </a:prstGeom>
          <a:ln w="317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onnecteur droit avec flèche 127"/>
          <p:cNvCxnSpPr/>
          <p:nvPr/>
        </p:nvCxnSpPr>
        <p:spPr>
          <a:xfrm flipH="1">
            <a:off x="7060773" y="3762144"/>
            <a:ext cx="1827447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2052" y="1632739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Connecteur droit 42"/>
          <p:cNvCxnSpPr/>
          <p:nvPr/>
        </p:nvCxnSpPr>
        <p:spPr>
          <a:xfrm flipH="1">
            <a:off x="8842364" y="2234402"/>
            <a:ext cx="6883" cy="3953891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20" descr="SBC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699679"/>
            <a:ext cx="646719" cy="64494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52" name="Rectangle 7"/>
          <p:cNvSpPr>
            <a:spLocks noChangeArrowheads="1"/>
          </p:cNvSpPr>
          <p:nvPr/>
        </p:nvSpPr>
        <p:spPr bwMode="auto">
          <a:xfrm>
            <a:off x="4827255" y="1242037"/>
            <a:ext cx="1164461" cy="22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chemeClr val="accent1"/>
                </a:solidFill>
                <a:latin typeface="Arial" charset="0"/>
              </a:rPr>
              <a:t>IBCF/P-CSCF</a:t>
            </a:r>
            <a:endParaRPr lang="fr-FR" sz="1200" b="1" dirty="0">
              <a:solidFill>
                <a:schemeClr val="accent1"/>
              </a:solidFill>
              <a:latin typeface="Arial" charset="0"/>
            </a:endParaRPr>
          </a:p>
        </p:txBody>
      </p:sp>
      <p:pic>
        <p:nvPicPr>
          <p:cNvPr id="53" name="Picture 3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677742"/>
            <a:ext cx="882596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 Box 44"/>
          <p:cNvSpPr txBox="1">
            <a:spLocks noChangeArrowheads="1"/>
          </p:cNvSpPr>
          <p:nvPr/>
        </p:nvSpPr>
        <p:spPr bwMode="auto">
          <a:xfrm>
            <a:off x="6859596" y="1233786"/>
            <a:ext cx="888738" cy="27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Helvetica 45 Light" pitchFamily="34" charset="0"/>
              <a:buNone/>
            </a:pPr>
            <a:r>
              <a:rPr lang="en-US" sz="1200" dirty="0" smtClean="0">
                <a:solidFill>
                  <a:schemeClr val="accent4"/>
                </a:solidFill>
                <a:cs typeface="Lucida Sans Unicode" pitchFamily="34" charset="0"/>
              </a:rPr>
              <a:t>IPBX </a:t>
            </a:r>
            <a:endParaRPr lang="fr-FR" sz="1200" dirty="0">
              <a:solidFill>
                <a:schemeClr val="accent4"/>
              </a:solidFill>
              <a:cs typeface="Lucida Sans Unicode" pitchFamily="34" charset="0"/>
            </a:endParaRPr>
          </a:p>
        </p:txBody>
      </p:sp>
      <p:sp>
        <p:nvSpPr>
          <p:cNvPr id="57" name="Rectangle 7"/>
          <p:cNvSpPr>
            <a:spLocks noChangeArrowheads="1"/>
          </p:cNvSpPr>
          <p:nvPr/>
        </p:nvSpPr>
        <p:spPr bwMode="auto">
          <a:xfrm>
            <a:off x="8316416" y="1271820"/>
            <a:ext cx="829579" cy="213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Arial" charset="0"/>
              </a:rPr>
              <a:t>UE2 </a:t>
            </a:r>
            <a:r>
              <a:rPr lang="en-US" sz="1200" b="1" dirty="0" smtClean="0">
                <a:solidFill>
                  <a:srgbClr val="000000"/>
                </a:solidFill>
                <a:latin typeface="Arial" charset="0"/>
              </a:rPr>
              <a:t>(IPV4)</a:t>
            </a:r>
            <a:endParaRPr lang="fr-FR" sz="12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58" name="Connecteur droit 57"/>
          <p:cNvCxnSpPr/>
          <p:nvPr/>
        </p:nvCxnSpPr>
        <p:spPr>
          <a:xfrm flipH="1">
            <a:off x="2735119" y="2325656"/>
            <a:ext cx="22742" cy="4150669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avec flèche 59"/>
          <p:cNvCxnSpPr/>
          <p:nvPr/>
        </p:nvCxnSpPr>
        <p:spPr>
          <a:xfrm flipH="1" flipV="1">
            <a:off x="2871088" y="3187134"/>
            <a:ext cx="2276976" cy="1055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avec flèche 60"/>
          <p:cNvCxnSpPr/>
          <p:nvPr/>
        </p:nvCxnSpPr>
        <p:spPr>
          <a:xfrm flipH="1">
            <a:off x="5153658" y="3212976"/>
            <a:ext cx="1907113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7"/>
          <p:cNvSpPr>
            <a:spLocks noChangeArrowheads="1"/>
          </p:cNvSpPr>
          <p:nvPr/>
        </p:nvSpPr>
        <p:spPr bwMode="auto">
          <a:xfrm>
            <a:off x="707317" y="2969764"/>
            <a:ext cx="2253295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1) INVITE (To: UE2 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IPv6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69" name="Connecteur droit avec flèche 68"/>
          <p:cNvCxnSpPr/>
          <p:nvPr/>
        </p:nvCxnSpPr>
        <p:spPr>
          <a:xfrm flipH="1">
            <a:off x="7060773" y="3212975"/>
            <a:ext cx="1788474" cy="1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avec flèche 79"/>
          <p:cNvCxnSpPr/>
          <p:nvPr/>
        </p:nvCxnSpPr>
        <p:spPr>
          <a:xfrm flipH="1" flipV="1">
            <a:off x="5249414" y="3766147"/>
            <a:ext cx="1811360" cy="1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avec flèche 81"/>
          <p:cNvCxnSpPr/>
          <p:nvPr/>
        </p:nvCxnSpPr>
        <p:spPr>
          <a:xfrm flipH="1">
            <a:off x="2771800" y="3766147"/>
            <a:ext cx="2381858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avec flèche 83"/>
          <p:cNvCxnSpPr/>
          <p:nvPr/>
        </p:nvCxnSpPr>
        <p:spPr>
          <a:xfrm flipH="1" flipV="1">
            <a:off x="611560" y="3762144"/>
            <a:ext cx="2146301" cy="400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7"/>
          <p:cNvSpPr>
            <a:spLocks noChangeArrowheads="1"/>
          </p:cNvSpPr>
          <p:nvPr/>
        </p:nvSpPr>
        <p:spPr bwMode="auto">
          <a:xfrm>
            <a:off x="7092280" y="3603894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5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200 OK (SDP: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9" name="Rectangle 7"/>
          <p:cNvSpPr>
            <a:spLocks noChangeArrowheads="1"/>
          </p:cNvSpPr>
          <p:nvPr/>
        </p:nvSpPr>
        <p:spPr bwMode="auto">
          <a:xfrm>
            <a:off x="858209" y="4129845"/>
            <a:ext cx="1178743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8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ACK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100" name="Connecteur droit avec flèche 99"/>
          <p:cNvCxnSpPr/>
          <p:nvPr/>
        </p:nvCxnSpPr>
        <p:spPr>
          <a:xfrm flipH="1">
            <a:off x="611560" y="4288095"/>
            <a:ext cx="2123559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cteur droit avec flèche 101"/>
          <p:cNvCxnSpPr/>
          <p:nvPr/>
        </p:nvCxnSpPr>
        <p:spPr>
          <a:xfrm flipH="1" flipV="1">
            <a:off x="2801677" y="4288095"/>
            <a:ext cx="2346387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necteur droit avec flèche 104"/>
          <p:cNvCxnSpPr/>
          <p:nvPr/>
        </p:nvCxnSpPr>
        <p:spPr>
          <a:xfrm flipH="1">
            <a:off x="7060774" y="4288095"/>
            <a:ext cx="1788473" cy="1054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Rectangle 7"/>
          <p:cNvSpPr>
            <a:spLocks noChangeArrowheads="1"/>
          </p:cNvSpPr>
          <p:nvPr/>
        </p:nvSpPr>
        <p:spPr bwMode="auto">
          <a:xfrm>
            <a:off x="2757861" y="4651068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rgbClr val="002060"/>
                </a:solidFill>
                <a:latin typeface="Arial" charset="0"/>
              </a:rPr>
              <a:t>Media IPv6</a:t>
            </a:r>
            <a:endParaRPr lang="fr-FR" sz="12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55" name="Rectangle 7"/>
          <p:cNvSpPr>
            <a:spLocks noChangeArrowheads="1"/>
          </p:cNvSpPr>
          <p:nvPr/>
        </p:nvSpPr>
        <p:spPr bwMode="auto">
          <a:xfrm>
            <a:off x="2771800" y="3019941"/>
            <a:ext cx="2253295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INVITE (To: UE2 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IPv6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4" name="Rectangle 7"/>
          <p:cNvSpPr>
            <a:spLocks noChangeArrowheads="1"/>
          </p:cNvSpPr>
          <p:nvPr/>
        </p:nvSpPr>
        <p:spPr bwMode="auto">
          <a:xfrm>
            <a:off x="4680159" y="3019941"/>
            <a:ext cx="2556138" cy="202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3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INVITE (To: UE2 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IPv6, ALTC= IPv4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5" name="Rectangle 7"/>
          <p:cNvSpPr>
            <a:spLocks noChangeArrowheads="1"/>
          </p:cNvSpPr>
          <p:nvPr/>
        </p:nvSpPr>
        <p:spPr bwMode="auto">
          <a:xfrm>
            <a:off x="5415178" y="3562165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6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200 OK (SDP: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</a:t>
            </a:r>
            <a:r>
              <a:rPr lang="en-US" sz="900" b="1" dirty="0">
                <a:solidFill>
                  <a:srgbClr val="C00000"/>
                </a:solidFill>
                <a:latin typeface="Arial" charset="0"/>
              </a:rPr>
              <a:t>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7" name="Étiquette 66"/>
          <p:cNvSpPr/>
          <p:nvPr/>
        </p:nvSpPr>
        <p:spPr>
          <a:xfrm>
            <a:off x="4983000" y="4748133"/>
            <a:ext cx="297649" cy="338145"/>
          </a:xfrm>
          <a:prstGeom prst="plaqu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3" name="Connecteur droit avec flèche 82"/>
          <p:cNvCxnSpPr/>
          <p:nvPr/>
        </p:nvCxnSpPr>
        <p:spPr>
          <a:xfrm flipH="1">
            <a:off x="5280650" y="4917205"/>
            <a:ext cx="3561714" cy="0"/>
          </a:xfrm>
          <a:prstGeom prst="straightConnector1">
            <a:avLst/>
          </a:prstGeom>
          <a:ln w="317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 7"/>
          <p:cNvSpPr>
            <a:spLocks noChangeArrowheads="1"/>
          </p:cNvSpPr>
          <p:nvPr/>
        </p:nvSpPr>
        <p:spPr bwMode="auto">
          <a:xfrm>
            <a:off x="7406464" y="4680831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rgbClr val="002060"/>
                </a:solidFill>
                <a:latin typeface="Arial" charset="0"/>
              </a:rPr>
              <a:t>Media IPv4</a:t>
            </a:r>
            <a:endParaRPr lang="fr-FR" sz="1200" b="1" dirty="0">
              <a:solidFill>
                <a:srgbClr val="002060"/>
              </a:solidFill>
              <a:latin typeface="Arial" charset="0"/>
            </a:endParaRPr>
          </a:p>
        </p:txBody>
      </p:sp>
      <p:cxnSp>
        <p:nvCxnSpPr>
          <p:cNvPr id="104" name="Connecteur droit avec flèche 103"/>
          <p:cNvCxnSpPr/>
          <p:nvPr/>
        </p:nvCxnSpPr>
        <p:spPr>
          <a:xfrm flipH="1">
            <a:off x="5220072" y="4315031"/>
            <a:ext cx="1788473" cy="1054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7"/>
          <p:cNvSpPr>
            <a:spLocks noChangeArrowheads="1"/>
          </p:cNvSpPr>
          <p:nvPr/>
        </p:nvSpPr>
        <p:spPr bwMode="auto">
          <a:xfrm>
            <a:off x="3589195" y="3552713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7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200 OK (SDP: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</a:t>
            </a:r>
            <a:r>
              <a:rPr lang="en-US" sz="900" b="1" dirty="0">
                <a:solidFill>
                  <a:srgbClr val="C00000"/>
                </a:solidFill>
                <a:latin typeface="Arial" charset="0"/>
              </a:rPr>
              <a:t>6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275856" y="6165304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986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12"/>
          <p:cNvSpPr>
            <a:spLocks noChangeArrowheads="1"/>
          </p:cNvSpPr>
          <p:nvPr/>
        </p:nvSpPr>
        <p:spPr bwMode="auto">
          <a:xfrm flipH="1">
            <a:off x="7029522" y="1435766"/>
            <a:ext cx="1990206" cy="5161586"/>
          </a:xfrm>
          <a:prstGeom prst="rect">
            <a:avLst/>
          </a:prstGeom>
          <a:solidFill>
            <a:srgbClr val="EAEAEA"/>
          </a:solidFill>
          <a:ln w="31750">
            <a:solidFill>
              <a:schemeClr val="folHlink"/>
            </a:solidFill>
            <a:prstDash val="dash"/>
            <a:miter lim="800000"/>
            <a:headEnd type="none" w="lg" len="lg"/>
            <a:tailEnd type="none" w="lg" len="lg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pl-PL" sz="2400">
              <a:solidFill>
                <a:srgbClr val="FFFFFF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pic>
        <p:nvPicPr>
          <p:cNvPr id="81926" name="Picture 11" descr="cloud transpar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659" y="1709890"/>
            <a:ext cx="3327445" cy="3377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34" name="Text Box 19"/>
          <p:cNvSpPr txBox="1">
            <a:spLocks noChangeArrowheads="1"/>
          </p:cNvSpPr>
          <p:nvPr/>
        </p:nvSpPr>
        <p:spPr bwMode="auto">
          <a:xfrm>
            <a:off x="3298590" y="1864322"/>
            <a:ext cx="276313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2400" dirty="0" smtClean="0">
                <a:solidFill>
                  <a:srgbClr val="FF9933"/>
                </a:solidFill>
                <a:latin typeface="Helvetica 65 Medium" pitchFamily="34" charset="0"/>
                <a:cs typeface="Lucida Sans Unicode" pitchFamily="34" charset="0"/>
              </a:rPr>
              <a:t>IMS</a:t>
            </a:r>
            <a:endParaRPr lang="pl-PL" sz="2400" dirty="0">
              <a:solidFill>
                <a:srgbClr val="FF9933"/>
              </a:solidFill>
              <a:latin typeface="Helvetica 65 Medium" pitchFamily="34" charset="0"/>
              <a:cs typeface="Lucida Sans Unicode" pitchFamily="34" charset="0"/>
            </a:endParaRPr>
          </a:p>
        </p:txBody>
      </p:sp>
      <p:pic>
        <p:nvPicPr>
          <p:cNvPr id="81935" name="Picture 20" descr="SBC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055" y="1556412"/>
            <a:ext cx="646719" cy="64494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7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54" y="1628800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2273074" y="1210508"/>
            <a:ext cx="1164461" cy="274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chemeClr val="accent1"/>
                </a:solidFill>
                <a:latin typeface="Arial" charset="0"/>
              </a:rPr>
              <a:t>P-CSCF/ </a:t>
            </a:r>
            <a:r>
              <a:rPr lang="en-US" sz="1200" b="1" dirty="0" err="1" smtClean="0">
                <a:solidFill>
                  <a:schemeClr val="accent1"/>
                </a:solidFill>
                <a:latin typeface="Arial" charset="0"/>
              </a:rPr>
              <a:t>iBCF</a:t>
            </a:r>
            <a:endParaRPr lang="fr-FR" sz="1200" b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47" name="Rectangle 7"/>
          <p:cNvSpPr>
            <a:spLocks noChangeArrowheads="1"/>
          </p:cNvSpPr>
          <p:nvPr/>
        </p:nvSpPr>
        <p:spPr bwMode="auto">
          <a:xfrm>
            <a:off x="396150" y="1158371"/>
            <a:ext cx="1437814" cy="58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rgbClr val="000000"/>
                </a:solidFill>
                <a:latin typeface="Arial" charset="0"/>
              </a:rPr>
              <a:t>UE1 (</a:t>
            </a:r>
            <a:r>
              <a:rPr lang="en-US" sz="1200" b="1" dirty="0" smtClean="0">
                <a:solidFill>
                  <a:srgbClr val="FF0000"/>
                </a:solidFill>
                <a:latin typeface="Arial" charset="0"/>
              </a:rPr>
              <a:t>IPv4 &amp; IPv6</a:t>
            </a:r>
            <a:r>
              <a:rPr lang="en-US" sz="1200" b="1" dirty="0" smtClean="0">
                <a:solidFill>
                  <a:srgbClr val="000000"/>
                </a:solidFill>
                <a:latin typeface="Arial" charset="0"/>
              </a:rPr>
              <a:t>)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b="1" dirty="0" smtClean="0">
                <a:solidFill>
                  <a:srgbClr val="00B050"/>
                </a:solidFill>
                <a:latin typeface="Arial" charset="0"/>
              </a:rPr>
              <a:t>May be in the same enterprise </a:t>
            </a:r>
            <a:endParaRPr lang="fr-FR" sz="1000" b="1" dirty="0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63" name="Rectangle 7"/>
          <p:cNvSpPr>
            <a:spLocks noChangeArrowheads="1"/>
          </p:cNvSpPr>
          <p:nvPr/>
        </p:nvSpPr>
        <p:spPr bwMode="auto">
          <a:xfrm>
            <a:off x="7164288" y="3027830"/>
            <a:ext cx="177645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INVITE (To: UE2, 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70" name="Connecteur droit avec flèche 69"/>
          <p:cNvCxnSpPr/>
          <p:nvPr/>
        </p:nvCxnSpPr>
        <p:spPr>
          <a:xfrm flipH="1">
            <a:off x="602767" y="3186080"/>
            <a:ext cx="2132352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necteur droit 91"/>
          <p:cNvCxnSpPr>
            <a:stCxn id="37" idx="2"/>
          </p:cNvCxnSpPr>
          <p:nvPr/>
        </p:nvCxnSpPr>
        <p:spPr>
          <a:xfrm flipH="1">
            <a:off x="602767" y="2230463"/>
            <a:ext cx="17586" cy="425389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93"/>
          <p:cNvCxnSpPr/>
          <p:nvPr/>
        </p:nvCxnSpPr>
        <p:spPr>
          <a:xfrm flipH="1">
            <a:off x="5131824" y="2321522"/>
            <a:ext cx="21834" cy="4154803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Rectangle 8"/>
          <p:cNvSpPr txBox="1">
            <a:spLocks noChangeArrowheads="1"/>
          </p:cNvSpPr>
          <p:nvPr/>
        </p:nvSpPr>
        <p:spPr bwMode="auto">
          <a:xfrm>
            <a:off x="413662" y="188640"/>
            <a:ext cx="7995734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9pPr>
          </a:lstStyle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 smtClean="0"/>
              <a:t>Solution 2: ICE (</a:t>
            </a:r>
            <a:r>
              <a:rPr lang="en-GB" dirty="0" smtClean="0"/>
              <a:t>RFC5245)</a:t>
            </a:r>
            <a:endParaRPr lang="en-US" dirty="0" smtClean="0"/>
          </a:p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dirty="0" smtClean="0">
              <a:solidFill>
                <a:srgbClr val="7030A0"/>
              </a:solidFill>
            </a:endParaRPr>
          </a:p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dirty="0" smtClean="0">
                <a:solidFill>
                  <a:srgbClr val="7030A0"/>
                </a:solidFill>
              </a:rPr>
              <a:t>Incoming call for PBX: </a:t>
            </a:r>
            <a:r>
              <a:rPr lang="en-US" sz="1800" dirty="0" smtClean="0">
                <a:solidFill>
                  <a:srgbClr val="7030A0"/>
                </a:solidFill>
                <a:sym typeface="Wingdings" pitchFamily="2" charset="2"/>
              </a:rPr>
              <a:t>IPv4&amp; IPV6 device  </a:t>
            </a:r>
            <a:r>
              <a:rPr lang="en-US" sz="1800" dirty="0" smtClean="0">
                <a:solidFill>
                  <a:srgbClr val="7030A0"/>
                </a:solidFill>
              </a:rPr>
              <a:t>IPv4-only device</a:t>
            </a:r>
            <a:endParaRPr lang="en-US" sz="1800" dirty="0">
              <a:solidFill>
                <a:srgbClr val="7030A0"/>
              </a:solidFill>
            </a:endParaRPr>
          </a:p>
        </p:txBody>
      </p:sp>
      <p:cxnSp>
        <p:nvCxnSpPr>
          <p:cNvPr id="125" name="Connecteur droit avec flèche 124"/>
          <p:cNvCxnSpPr>
            <a:stCxn id="67" idx="1"/>
          </p:cNvCxnSpPr>
          <p:nvPr/>
        </p:nvCxnSpPr>
        <p:spPr>
          <a:xfrm flipH="1">
            <a:off x="620353" y="4917206"/>
            <a:ext cx="4362647" cy="0"/>
          </a:xfrm>
          <a:prstGeom prst="straightConnector1">
            <a:avLst/>
          </a:prstGeom>
          <a:ln w="317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onnecteur droit avec flèche 127"/>
          <p:cNvCxnSpPr/>
          <p:nvPr/>
        </p:nvCxnSpPr>
        <p:spPr>
          <a:xfrm flipH="1">
            <a:off x="7060773" y="3762144"/>
            <a:ext cx="1827447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25" descr="7975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2052" y="1632739"/>
            <a:ext cx="58839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Connecteur droit 42"/>
          <p:cNvCxnSpPr/>
          <p:nvPr/>
        </p:nvCxnSpPr>
        <p:spPr>
          <a:xfrm flipH="1">
            <a:off x="8842364" y="2234402"/>
            <a:ext cx="6883" cy="3953891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20" descr="SBC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699679"/>
            <a:ext cx="646719" cy="64494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52" name="Rectangle 7"/>
          <p:cNvSpPr>
            <a:spLocks noChangeArrowheads="1"/>
          </p:cNvSpPr>
          <p:nvPr/>
        </p:nvSpPr>
        <p:spPr bwMode="auto">
          <a:xfrm>
            <a:off x="4827255" y="1242037"/>
            <a:ext cx="1164461" cy="22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chemeClr val="accent1"/>
                </a:solidFill>
                <a:latin typeface="Arial" charset="0"/>
              </a:rPr>
              <a:t>IBCF/P-CSCF</a:t>
            </a:r>
            <a:endParaRPr lang="fr-FR" sz="1200" b="1" dirty="0">
              <a:solidFill>
                <a:schemeClr val="accent1"/>
              </a:solidFill>
              <a:latin typeface="Arial" charset="0"/>
            </a:endParaRPr>
          </a:p>
        </p:txBody>
      </p:sp>
      <p:pic>
        <p:nvPicPr>
          <p:cNvPr id="53" name="Picture 3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677742"/>
            <a:ext cx="882596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 Box 44"/>
          <p:cNvSpPr txBox="1">
            <a:spLocks noChangeArrowheads="1"/>
          </p:cNvSpPr>
          <p:nvPr/>
        </p:nvSpPr>
        <p:spPr bwMode="auto">
          <a:xfrm>
            <a:off x="6859596" y="1233786"/>
            <a:ext cx="888738" cy="27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 b="1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Helvetica 45 Light" pitchFamily="34" charset="0"/>
              <a:buNone/>
            </a:pPr>
            <a:r>
              <a:rPr lang="en-US" sz="1200" dirty="0" smtClean="0">
                <a:solidFill>
                  <a:schemeClr val="accent4"/>
                </a:solidFill>
                <a:cs typeface="Lucida Sans Unicode" pitchFamily="34" charset="0"/>
              </a:rPr>
              <a:t>IPBX </a:t>
            </a:r>
            <a:endParaRPr lang="fr-FR" sz="1200" dirty="0">
              <a:solidFill>
                <a:schemeClr val="accent4"/>
              </a:solidFill>
              <a:cs typeface="Lucida Sans Unicode" pitchFamily="34" charset="0"/>
            </a:endParaRPr>
          </a:p>
        </p:txBody>
      </p:sp>
      <p:sp>
        <p:nvSpPr>
          <p:cNvPr id="57" name="Rectangle 7"/>
          <p:cNvSpPr>
            <a:spLocks noChangeArrowheads="1"/>
          </p:cNvSpPr>
          <p:nvPr/>
        </p:nvSpPr>
        <p:spPr bwMode="auto">
          <a:xfrm>
            <a:off x="8316416" y="1271820"/>
            <a:ext cx="829579" cy="213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Arial" charset="0"/>
              </a:rPr>
              <a:t>UE2 </a:t>
            </a:r>
            <a:r>
              <a:rPr lang="en-US" sz="1200" b="1" dirty="0" smtClean="0">
                <a:solidFill>
                  <a:srgbClr val="000000"/>
                </a:solidFill>
                <a:latin typeface="Arial" charset="0"/>
              </a:rPr>
              <a:t>(IPV4)</a:t>
            </a:r>
            <a:endParaRPr lang="fr-FR" sz="12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58" name="Connecteur droit 57"/>
          <p:cNvCxnSpPr/>
          <p:nvPr/>
        </p:nvCxnSpPr>
        <p:spPr>
          <a:xfrm flipH="1">
            <a:off x="2735119" y="2325656"/>
            <a:ext cx="22742" cy="4150669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avec flèche 59"/>
          <p:cNvCxnSpPr/>
          <p:nvPr/>
        </p:nvCxnSpPr>
        <p:spPr>
          <a:xfrm flipH="1" flipV="1">
            <a:off x="2871088" y="3187134"/>
            <a:ext cx="2276976" cy="1055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avec flèche 60"/>
          <p:cNvCxnSpPr/>
          <p:nvPr/>
        </p:nvCxnSpPr>
        <p:spPr>
          <a:xfrm flipH="1">
            <a:off x="5153658" y="3212976"/>
            <a:ext cx="1907113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7"/>
          <p:cNvSpPr>
            <a:spLocks noChangeArrowheads="1"/>
          </p:cNvSpPr>
          <p:nvPr/>
        </p:nvSpPr>
        <p:spPr bwMode="auto">
          <a:xfrm>
            <a:off x="707317" y="2969764"/>
            <a:ext cx="2253295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1) INVITE (To: UE2 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IPv6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69" name="Connecteur droit avec flèche 68"/>
          <p:cNvCxnSpPr/>
          <p:nvPr/>
        </p:nvCxnSpPr>
        <p:spPr>
          <a:xfrm flipH="1">
            <a:off x="7060773" y="3212975"/>
            <a:ext cx="1788474" cy="1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avec flèche 79"/>
          <p:cNvCxnSpPr/>
          <p:nvPr/>
        </p:nvCxnSpPr>
        <p:spPr>
          <a:xfrm flipH="1" flipV="1">
            <a:off x="5249414" y="3766147"/>
            <a:ext cx="1811360" cy="1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avec flèche 81"/>
          <p:cNvCxnSpPr/>
          <p:nvPr/>
        </p:nvCxnSpPr>
        <p:spPr>
          <a:xfrm flipH="1">
            <a:off x="2771800" y="3766147"/>
            <a:ext cx="2381858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avec flèche 83"/>
          <p:cNvCxnSpPr/>
          <p:nvPr/>
        </p:nvCxnSpPr>
        <p:spPr>
          <a:xfrm flipH="1" flipV="1">
            <a:off x="611560" y="3762144"/>
            <a:ext cx="2146301" cy="400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7"/>
          <p:cNvSpPr>
            <a:spLocks noChangeArrowheads="1"/>
          </p:cNvSpPr>
          <p:nvPr/>
        </p:nvSpPr>
        <p:spPr bwMode="auto">
          <a:xfrm>
            <a:off x="7092280" y="3603894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5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200 OK (SDP: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9" name="Rectangle 7"/>
          <p:cNvSpPr>
            <a:spLocks noChangeArrowheads="1"/>
          </p:cNvSpPr>
          <p:nvPr/>
        </p:nvSpPr>
        <p:spPr bwMode="auto">
          <a:xfrm>
            <a:off x="858209" y="4129845"/>
            <a:ext cx="1178743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5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ACK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100" name="Connecteur droit avec flèche 99"/>
          <p:cNvCxnSpPr/>
          <p:nvPr/>
        </p:nvCxnSpPr>
        <p:spPr>
          <a:xfrm flipH="1">
            <a:off x="611560" y="4288095"/>
            <a:ext cx="2123559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cteur droit avec flèche 101"/>
          <p:cNvCxnSpPr/>
          <p:nvPr/>
        </p:nvCxnSpPr>
        <p:spPr>
          <a:xfrm flipH="1" flipV="1">
            <a:off x="2801677" y="4288095"/>
            <a:ext cx="2346387" cy="2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necteur droit avec flèche 104"/>
          <p:cNvCxnSpPr/>
          <p:nvPr/>
        </p:nvCxnSpPr>
        <p:spPr>
          <a:xfrm flipH="1">
            <a:off x="7060774" y="4288095"/>
            <a:ext cx="1788473" cy="1054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Rectangle 7"/>
          <p:cNvSpPr>
            <a:spLocks noChangeArrowheads="1"/>
          </p:cNvSpPr>
          <p:nvPr/>
        </p:nvSpPr>
        <p:spPr bwMode="auto">
          <a:xfrm>
            <a:off x="2757861" y="4651068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rgbClr val="002060"/>
                </a:solidFill>
                <a:latin typeface="Arial" charset="0"/>
              </a:rPr>
              <a:t>Media IPv6</a:t>
            </a:r>
            <a:endParaRPr lang="fr-FR" sz="12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55" name="Rectangle 7"/>
          <p:cNvSpPr>
            <a:spLocks noChangeArrowheads="1"/>
          </p:cNvSpPr>
          <p:nvPr/>
        </p:nvSpPr>
        <p:spPr bwMode="auto">
          <a:xfrm>
            <a:off x="2771800" y="3019941"/>
            <a:ext cx="2253295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INVITE (To: UE2 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IPv6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4" name="Rectangle 7"/>
          <p:cNvSpPr>
            <a:spLocks noChangeArrowheads="1"/>
          </p:cNvSpPr>
          <p:nvPr/>
        </p:nvSpPr>
        <p:spPr bwMode="auto">
          <a:xfrm>
            <a:off x="4680159" y="3019941"/>
            <a:ext cx="2556138" cy="202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3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INVITE (To: UE2 SDP: </a:t>
            </a:r>
            <a:r>
              <a:rPr lang="en-US" sz="1000" b="1" dirty="0" smtClean="0">
                <a:solidFill>
                  <a:srgbClr val="FF0000"/>
                </a:solidFill>
                <a:latin typeface="Arial" charset="0"/>
              </a:rPr>
              <a:t>ICE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IPv6, IPv4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5" name="Rectangle 7"/>
          <p:cNvSpPr>
            <a:spLocks noChangeArrowheads="1"/>
          </p:cNvSpPr>
          <p:nvPr/>
        </p:nvSpPr>
        <p:spPr bwMode="auto">
          <a:xfrm>
            <a:off x="5415178" y="3562165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6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200 OK (SDP: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</a:t>
            </a:r>
            <a:r>
              <a:rPr lang="en-US" sz="900" b="1" dirty="0">
                <a:solidFill>
                  <a:srgbClr val="C00000"/>
                </a:solidFill>
                <a:latin typeface="Arial" charset="0"/>
              </a:rPr>
              <a:t>4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7" name="Étiquette 66"/>
          <p:cNvSpPr/>
          <p:nvPr/>
        </p:nvSpPr>
        <p:spPr>
          <a:xfrm>
            <a:off x="4983000" y="4748133"/>
            <a:ext cx="297649" cy="338145"/>
          </a:xfrm>
          <a:prstGeom prst="plaqu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3" name="Connecteur droit avec flèche 82"/>
          <p:cNvCxnSpPr>
            <a:endCxn id="46" idx="3"/>
          </p:cNvCxnSpPr>
          <p:nvPr/>
        </p:nvCxnSpPr>
        <p:spPr>
          <a:xfrm flipH="1" flipV="1">
            <a:off x="7209595" y="4900533"/>
            <a:ext cx="1632769" cy="16673"/>
          </a:xfrm>
          <a:prstGeom prst="straightConnector1">
            <a:avLst/>
          </a:prstGeom>
          <a:ln w="317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 7"/>
          <p:cNvSpPr>
            <a:spLocks noChangeArrowheads="1"/>
          </p:cNvSpPr>
          <p:nvPr/>
        </p:nvSpPr>
        <p:spPr bwMode="auto">
          <a:xfrm>
            <a:off x="7406464" y="4680831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rgbClr val="002060"/>
                </a:solidFill>
                <a:latin typeface="Arial" charset="0"/>
              </a:rPr>
              <a:t>Media IPv’4</a:t>
            </a:r>
            <a:endParaRPr lang="fr-FR" sz="1200" b="1" dirty="0">
              <a:solidFill>
                <a:srgbClr val="002060"/>
              </a:solidFill>
              <a:latin typeface="Arial" charset="0"/>
            </a:endParaRPr>
          </a:p>
        </p:txBody>
      </p:sp>
      <p:cxnSp>
        <p:nvCxnSpPr>
          <p:cNvPr id="104" name="Connecteur droit avec flèche 103"/>
          <p:cNvCxnSpPr/>
          <p:nvPr/>
        </p:nvCxnSpPr>
        <p:spPr>
          <a:xfrm flipH="1">
            <a:off x="5220072" y="4315031"/>
            <a:ext cx="1788473" cy="1054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7"/>
          <p:cNvSpPr>
            <a:spLocks noChangeArrowheads="1"/>
          </p:cNvSpPr>
          <p:nvPr/>
        </p:nvSpPr>
        <p:spPr bwMode="auto">
          <a:xfrm>
            <a:off x="3589195" y="3552713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00" b="1" dirty="0">
                <a:solidFill>
                  <a:srgbClr val="000000"/>
                </a:solidFill>
                <a:latin typeface="Arial" charset="0"/>
              </a:rPr>
              <a:t>7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 200 OK (SDP: </a:t>
            </a:r>
            <a:r>
              <a:rPr lang="en-US" sz="900" b="1" dirty="0" smtClean="0">
                <a:solidFill>
                  <a:srgbClr val="C00000"/>
                </a:solidFill>
                <a:latin typeface="Arial" charset="0"/>
              </a:rPr>
              <a:t>IPv</a:t>
            </a:r>
            <a:r>
              <a:rPr lang="en-US" sz="900" b="1" dirty="0">
                <a:solidFill>
                  <a:srgbClr val="C00000"/>
                </a:solidFill>
                <a:latin typeface="Arial" charset="0"/>
              </a:rPr>
              <a:t>6</a:t>
            </a:r>
            <a:r>
              <a:rPr lang="en-US" sz="9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fr-FR" sz="9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6" name="Étiquette 45"/>
          <p:cNvSpPr/>
          <p:nvPr/>
        </p:nvSpPr>
        <p:spPr>
          <a:xfrm>
            <a:off x="6911946" y="4731460"/>
            <a:ext cx="297649" cy="338145"/>
          </a:xfrm>
          <a:prstGeom prst="plaqu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9" name="Connecteur droit avec flèche 48"/>
          <p:cNvCxnSpPr/>
          <p:nvPr/>
        </p:nvCxnSpPr>
        <p:spPr>
          <a:xfrm flipH="1" flipV="1">
            <a:off x="5292080" y="4924495"/>
            <a:ext cx="1632769" cy="16673"/>
          </a:xfrm>
          <a:prstGeom prst="straightConnector1">
            <a:avLst/>
          </a:prstGeom>
          <a:ln w="317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avec flèche 58"/>
          <p:cNvCxnSpPr/>
          <p:nvPr/>
        </p:nvCxnSpPr>
        <p:spPr>
          <a:xfrm flipV="1">
            <a:off x="6453183" y="5069605"/>
            <a:ext cx="418963" cy="3652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7"/>
          <p:cNvSpPr>
            <a:spLocks noChangeArrowheads="1"/>
          </p:cNvSpPr>
          <p:nvPr/>
        </p:nvSpPr>
        <p:spPr bwMode="auto">
          <a:xfrm>
            <a:off x="5440356" y="4675031"/>
            <a:ext cx="1435900" cy="1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1" dirty="0" smtClean="0">
                <a:solidFill>
                  <a:srgbClr val="002060"/>
                </a:solidFill>
                <a:latin typeface="Arial" charset="0"/>
              </a:rPr>
              <a:t>Media IPv’4</a:t>
            </a:r>
            <a:endParaRPr lang="fr-FR" sz="12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275856" y="6165304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ZoneTexte 49"/>
          <p:cNvSpPr txBox="1"/>
          <p:nvPr/>
        </p:nvSpPr>
        <p:spPr>
          <a:xfrm>
            <a:off x="4218978" y="5488956"/>
            <a:ext cx="2267888" cy="954107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In order to perform ICE “connectivity check”, the PBX needs to be in the media path</a:t>
            </a:r>
            <a:endParaRPr lang="fr-FR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1007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352928" cy="984250"/>
          </a:xfrm>
        </p:spPr>
        <p:txBody>
          <a:bodyPr/>
          <a:lstStyle/>
          <a:p>
            <a:r>
              <a:rPr lang="en-US" sz="2600" dirty="0" smtClean="0"/>
              <a:t>Analysis</a:t>
            </a:r>
            <a:endParaRPr lang="fr-FR" sz="2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052736"/>
            <a:ext cx="8280920" cy="4824536"/>
          </a:xfrm>
        </p:spPr>
        <p:txBody>
          <a:bodyPr/>
          <a:lstStyle/>
          <a:p>
            <a:r>
              <a:rPr lang="en-US" b="1" dirty="0" smtClean="0"/>
              <a:t>Solution 1: ALTC</a:t>
            </a:r>
          </a:p>
          <a:p>
            <a:pPr marL="482600" lvl="1" indent="0">
              <a:buNone/>
            </a:pPr>
            <a:r>
              <a:rPr lang="en-US" dirty="0" smtClean="0">
                <a:solidFill>
                  <a:srgbClr val="00B050"/>
                </a:solidFill>
                <a:sym typeface="Wingdings" pitchFamily="2" charset="2"/>
              </a:rPr>
              <a:t>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smtClean="0"/>
              <a:t>Allows avoiding the PBX to uselessly inserts a media gateway in the media path</a:t>
            </a:r>
          </a:p>
          <a:p>
            <a:pPr marL="482600" lvl="1" indent="0">
              <a:buNone/>
            </a:pPr>
            <a:r>
              <a:rPr lang="en-US" dirty="0" smtClean="0">
                <a:solidFill>
                  <a:srgbClr val="00B050"/>
                </a:solidFill>
                <a:sym typeface="Wingdings" pitchFamily="2" charset="2"/>
              </a:rPr>
              <a:t>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smtClean="0"/>
              <a:t>very simple mechanism</a:t>
            </a:r>
          </a:p>
          <a:p>
            <a:r>
              <a:rPr lang="en-US" b="1" dirty="0" smtClean="0"/>
              <a:t>Solution 2: ICE</a:t>
            </a:r>
          </a:p>
          <a:p>
            <a:pPr marL="482600" lvl="1" indent="0">
              <a:buNone/>
            </a:pPr>
            <a:r>
              <a:rPr lang="en-US" dirty="0" smtClean="0">
                <a:solidFill>
                  <a:srgbClr val="FF0000"/>
                </a:solidFill>
                <a:sym typeface="Wingdings" pitchFamily="2" charset="2"/>
              </a:rPr>
              <a:t>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smtClean="0"/>
              <a:t>Allows avoiding the PBX (Media GW) to perform IP4/IPv6 conversion; but requires the PBX(Media GW) to be in the media path</a:t>
            </a:r>
          </a:p>
          <a:p>
            <a:pPr lvl="1">
              <a:buFont typeface="Wingdings"/>
              <a:buChar char="à"/>
            </a:pPr>
            <a:r>
              <a:rPr lang="en-US" b="1" dirty="0" smtClean="0">
                <a:solidFill>
                  <a:srgbClr val="FF0000"/>
                </a:solidFill>
                <a:sym typeface="Wingdings" pitchFamily="2" charset="2"/>
              </a:rPr>
              <a:t>Does not solve the problem</a:t>
            </a:r>
          </a:p>
          <a:p>
            <a:pPr lvl="1">
              <a:buFont typeface="Wingdings"/>
              <a:buChar char="à"/>
            </a:pPr>
            <a:endParaRPr lang="en-US" dirty="0">
              <a:sym typeface="Wingdings" pitchFamily="2" charset="2"/>
            </a:endParaRPr>
          </a:p>
          <a:p>
            <a:pPr marL="250825" indent="-342900"/>
            <a:r>
              <a:rPr lang="en-US" b="1" dirty="0" smtClean="0"/>
              <a:t>The stated problem needs to be solved in order to encourage the implementation of IPv6 and therefore profits </a:t>
            </a:r>
            <a:r>
              <a:rPr lang="en-US" b="1" dirty="0"/>
              <a:t>from it advantages.</a:t>
            </a:r>
          </a:p>
          <a:p>
            <a:pPr lvl="1">
              <a:buFont typeface="Wingdings"/>
              <a:buChar char="à"/>
            </a:pPr>
            <a:endParaRPr lang="en-US" dirty="0" smtClean="0"/>
          </a:p>
          <a:p>
            <a:pPr marL="482600" lvl="1" indent="0">
              <a:buNone/>
            </a:pPr>
            <a:r>
              <a:rPr lang="en-US" dirty="0" smtClean="0"/>
              <a:t> </a:t>
            </a:r>
          </a:p>
          <a:p>
            <a:endParaRPr lang="en-US" dirty="0"/>
          </a:p>
          <a:p>
            <a:endParaRPr lang="en-US" dirty="0" smtClean="0"/>
          </a:p>
          <a:p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3275856" y="6165304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79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352928" cy="984250"/>
          </a:xfrm>
        </p:spPr>
        <p:txBody>
          <a:bodyPr/>
          <a:lstStyle/>
          <a:p>
            <a:r>
              <a:rPr lang="en-US" dirty="0" smtClean="0"/>
              <a:t>Implementation of Solution 1: ALTC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3568" y="1124744"/>
            <a:ext cx="7848872" cy="4968552"/>
          </a:xfrm>
        </p:spPr>
        <p:txBody>
          <a:bodyPr/>
          <a:lstStyle/>
          <a:p>
            <a:r>
              <a:rPr lang="en-US" dirty="0" smtClean="0"/>
              <a:t>IBCF, P-CSCF and PBX </a:t>
            </a:r>
            <a:r>
              <a:rPr lang="en-US" b="1" dirty="0" smtClean="0">
                <a:solidFill>
                  <a:srgbClr val="C00000"/>
                </a:solidFill>
              </a:rPr>
              <a:t>may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en-US" dirty="0" smtClean="0"/>
              <a:t>support ALTC attribute</a:t>
            </a:r>
          </a:p>
          <a:p>
            <a:r>
              <a:rPr lang="en-US" dirty="0" smtClean="0"/>
              <a:t>Usage of ALTC does not prevent the usage of ICE, though in this case the PBX needs to always be in the media path, in such case:</a:t>
            </a:r>
          </a:p>
          <a:p>
            <a:pPr lvl="1"/>
            <a:r>
              <a:rPr lang="en-US" dirty="0" smtClean="0"/>
              <a:t>The IBCF/P-CSCF may include both ALTC and ICE attributes in the SDP offer and,</a:t>
            </a:r>
          </a:p>
          <a:p>
            <a:pPr lvl="2"/>
            <a:r>
              <a:rPr lang="en-US" dirty="0" smtClean="0"/>
              <a:t>If the PBX supports and selects ALTC, it does not need to be in the media path</a:t>
            </a:r>
          </a:p>
          <a:p>
            <a:pPr lvl="2"/>
            <a:r>
              <a:rPr lang="en-US" dirty="0"/>
              <a:t>If the PBX supports and selects </a:t>
            </a:r>
            <a:r>
              <a:rPr lang="en-US" dirty="0" smtClean="0"/>
              <a:t>ICE, </a:t>
            </a:r>
            <a:r>
              <a:rPr lang="en-US" dirty="0"/>
              <a:t>it </a:t>
            </a:r>
            <a:r>
              <a:rPr lang="en-US" dirty="0" smtClean="0"/>
              <a:t>needs </a:t>
            </a:r>
            <a:r>
              <a:rPr lang="en-US" dirty="0"/>
              <a:t>to be in the media </a:t>
            </a:r>
            <a:r>
              <a:rPr lang="en-US" dirty="0" smtClean="0"/>
              <a:t>path</a:t>
            </a:r>
          </a:p>
          <a:p>
            <a:pPr lvl="2"/>
            <a:r>
              <a:rPr lang="en-US" dirty="0" smtClean="0"/>
              <a:t>If the PBX supports neither ALIC nor ICE, it needs to always be in the media path</a:t>
            </a:r>
          </a:p>
          <a:p>
            <a:pPr marL="958850" lvl="2" indent="0">
              <a:buNone/>
            </a:pPr>
            <a:endParaRPr lang="en-US" dirty="0" smtClean="0"/>
          </a:p>
          <a:p>
            <a:pPr marL="0" indent="-34925">
              <a:buNone/>
            </a:pPr>
            <a:r>
              <a:rPr lang="en-US" b="1" dirty="0" smtClean="0">
                <a:solidFill>
                  <a:srgbClr val="C00000"/>
                </a:solidFill>
              </a:rPr>
              <a:t>Conclusion</a:t>
            </a:r>
            <a:r>
              <a:rPr lang="en-US" dirty="0" smtClean="0"/>
              <a:t>: Its proposed to agree </a:t>
            </a:r>
            <a:r>
              <a:rPr lang="en-GB" dirty="0" smtClean="0"/>
              <a:t>C1-134550,</a:t>
            </a:r>
            <a:endParaRPr lang="en-US" dirty="0" smtClean="0"/>
          </a:p>
          <a:p>
            <a:pPr marL="482600" lvl="1" indent="0">
              <a:buNone/>
            </a:pPr>
            <a:r>
              <a:rPr lang="en-US" dirty="0" smtClean="0"/>
              <a:t> </a:t>
            </a:r>
          </a:p>
          <a:p>
            <a:endParaRPr lang="en-US" dirty="0"/>
          </a:p>
          <a:p>
            <a:endParaRPr lang="en-US" dirty="0" smtClean="0"/>
          </a:p>
          <a:p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3275856" y="6165304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9341312"/>
      </p:ext>
    </p:extLst>
  </p:cSld>
  <p:clrMapOvr>
    <a:masterClrMapping/>
  </p:clrMapOvr>
</p:sld>
</file>

<file path=ppt/theme/theme1.xml><?xml version="1.0" encoding="utf-8"?>
<a:theme xmlns:a="http://schemas.openxmlformats.org/drawingml/2006/main" name="business_services_V6_small">
  <a:themeElements>
    <a:clrScheme name="business_services_V6_small 2">
      <a:dk1>
        <a:srgbClr val="000000"/>
      </a:dk1>
      <a:lt1>
        <a:srgbClr val="FFFFFF"/>
      </a:lt1>
      <a:dk2>
        <a:srgbClr val="FF6600"/>
      </a:dk2>
      <a:lt2>
        <a:srgbClr val="DDDDDD"/>
      </a:lt2>
      <a:accent1>
        <a:srgbClr val="000000"/>
      </a:accent1>
      <a:accent2>
        <a:srgbClr val="FFFFFF"/>
      </a:accent2>
      <a:accent3>
        <a:srgbClr val="FFFFFF"/>
      </a:accent3>
      <a:accent4>
        <a:srgbClr val="000000"/>
      </a:accent4>
      <a:accent5>
        <a:srgbClr val="AAAAAA"/>
      </a:accent5>
      <a:accent6>
        <a:srgbClr val="E7E7E7"/>
      </a:accent6>
      <a:hlink>
        <a:srgbClr val="FF6600"/>
      </a:hlink>
      <a:folHlink>
        <a:srgbClr val="FF6600"/>
      </a:folHlink>
    </a:clrScheme>
    <a:fontScheme name="business_services_V6_small">
      <a:majorFont>
        <a:latin typeface="Helvetica 65 Medium"/>
        <a:ea typeface=""/>
        <a:cs typeface=""/>
      </a:majorFont>
      <a:minorFont>
        <a:latin typeface="Helvetica 45 Light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usiness_services_V6_small 1">
        <a:dk1>
          <a:srgbClr val="333333"/>
        </a:dk1>
        <a:lt1>
          <a:srgbClr val="FFFFFF"/>
        </a:lt1>
        <a:dk2>
          <a:srgbClr val="000000"/>
        </a:dk2>
        <a:lt2>
          <a:srgbClr val="FF6600"/>
        </a:lt2>
        <a:accent1>
          <a:srgbClr val="000000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E7E7E7"/>
        </a:accent6>
        <a:hlink>
          <a:srgbClr val="FF6600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_services_V6_small 2">
        <a:dk1>
          <a:srgbClr val="000000"/>
        </a:dk1>
        <a:lt1>
          <a:srgbClr val="FFFFFF"/>
        </a:lt1>
        <a:dk2>
          <a:srgbClr val="FF6600"/>
        </a:dk2>
        <a:lt2>
          <a:srgbClr val="DDDDDD"/>
        </a:lt2>
        <a:accent1>
          <a:srgbClr val="000000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E7E7E7"/>
        </a:accent6>
        <a:hlink>
          <a:srgbClr val="FF660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1069</TotalTime>
  <Words>691</Words>
  <Application>Microsoft Office PowerPoint</Application>
  <PresentationFormat>Affichage à l'écran (4:3)</PresentationFormat>
  <Paragraphs>107</Paragraphs>
  <Slides>7</Slides>
  <Notes>4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7</vt:i4>
      </vt:variant>
    </vt:vector>
  </HeadingPairs>
  <TitlesOfParts>
    <vt:vector size="9" baseType="lpstr">
      <vt:lpstr>business_services_V6_small</vt:lpstr>
      <vt:lpstr>Conception personnalisée</vt:lpstr>
      <vt:lpstr>3GPP TSG-CT WG1 Meeting #85       C1-134549 San Francisco (CA), USA, 11-15 November 2013  Source:  Orange  Title:  IPv4 and IPv6 coexistence in enterprise services  Agenda item: 12.18  Document for: Discussion  </vt:lpstr>
      <vt:lpstr>Addressed use case</vt:lpstr>
      <vt:lpstr>Présentation PowerPoint</vt:lpstr>
      <vt:lpstr>Présentation PowerPoint</vt:lpstr>
      <vt:lpstr>Présentation PowerPoint</vt:lpstr>
      <vt:lpstr>Analysis</vt:lpstr>
      <vt:lpstr>Implementation of Solution 1: ALTC </vt:lpstr>
    </vt:vector>
  </TitlesOfParts>
  <Company>ORANGE FT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 flows</dc:title>
  <dc:creator>xbff1494</dc:creator>
  <cp:lastModifiedBy>Youssef CdsdcsdcHAdli</cp:lastModifiedBy>
  <cp:revision>116</cp:revision>
  <dcterms:created xsi:type="dcterms:W3CDTF">2013-03-20T10:56:06Z</dcterms:created>
  <dcterms:modified xsi:type="dcterms:W3CDTF">2013-10-31T11:20:07Z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