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452" r:id="rId3"/>
    <p:sldId id="453" r:id="rId4"/>
    <p:sldId id="445" r:id="rId5"/>
    <p:sldId id="449" r:id="rId6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600" kern="1200">
        <a:solidFill>
          <a:schemeClr val="tx1"/>
        </a:solidFill>
        <a:latin typeface="Arial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FF"/>
    <a:srgbClr val="FFFF66"/>
    <a:srgbClr val="FF6699"/>
    <a:srgbClr val="4D4D4D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46" autoAdjust="0"/>
    <p:restoredTop sz="94727" autoAdjust="0"/>
  </p:normalViewPr>
  <p:slideViewPr>
    <p:cSldViewPr snapToGrid="0">
      <p:cViewPr varScale="1">
        <p:scale>
          <a:sx n="111" d="100"/>
          <a:sy n="111" d="100"/>
        </p:scale>
        <p:origin x="-19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378" y="-96"/>
      </p:cViewPr>
      <p:guideLst>
        <p:guide orient="horz" pos="2880"/>
        <p:guide pos="2160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Arial" pitchFamily="34" charset="0"/>
                <a:ea typeface="굴림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Arial" pitchFamily="34" charset="0"/>
                <a:ea typeface="굴림" pitchFamily="34" charset="-127"/>
              </a:defRPr>
            </a:lvl1pPr>
          </a:lstStyle>
          <a:p>
            <a:pPr>
              <a:defRPr/>
            </a:pPr>
            <a:fld id="{F560C81A-8706-4669-BF35-8E1E8D5CB4DA}" type="datetimeFigureOut">
              <a:rPr lang="ko-KR" altLang="en-US"/>
              <a:pPr>
                <a:defRPr/>
              </a:pPr>
              <a:t>2013-05-13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Arial" pitchFamily="34" charset="0"/>
                <a:ea typeface="굴림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Arial" pitchFamily="34" charset="0"/>
                <a:ea typeface="굴림" pitchFamily="34" charset="-127"/>
              </a:defRPr>
            </a:lvl1pPr>
          </a:lstStyle>
          <a:p>
            <a:pPr>
              <a:defRPr/>
            </a:pPr>
            <a:fld id="{1D03F782-9927-44A8-BFC7-D10B714382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굴림" pitchFamily="34" charset="-127"/>
                <a:ea typeface="굴림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굴림" pitchFamily="34" charset="-127"/>
                <a:ea typeface="굴림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굴림" pitchFamily="34" charset="-127"/>
                <a:ea typeface="굴림" pitchFamily="34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굴림" pitchFamily="34" charset="-127"/>
                <a:ea typeface="굴림" pitchFamily="34" charset="-127"/>
              </a:defRPr>
            </a:lvl1pPr>
          </a:lstStyle>
          <a:p>
            <a:pPr>
              <a:defRPr/>
            </a:pPr>
            <a:fld id="{BB59836D-C6CF-4B4B-9F37-A46F2D9643D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BC624D-0956-4BEC-8275-FB2348C495A3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0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47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457200" y="3713163"/>
            <a:ext cx="3505200" cy="76200"/>
          </a:xfrm>
          <a:prstGeom prst="rect">
            <a:avLst/>
          </a:prstGeom>
          <a:gradFill rotWithShape="0">
            <a:gsLst>
              <a:gs pos="0">
                <a:srgbClr val="0000B0"/>
              </a:gs>
              <a:gs pos="100000">
                <a:srgbClr val="0000B0">
                  <a:gamma/>
                  <a:tint val="5411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ko-KR" altLang="en-US" sz="180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6" name="Line 15"/>
          <p:cNvSpPr>
            <a:spLocks noChangeShapeType="1"/>
          </p:cNvSpPr>
          <p:nvPr userDrawn="1"/>
        </p:nvSpPr>
        <p:spPr bwMode="auto">
          <a:xfrm>
            <a:off x="457200" y="3713163"/>
            <a:ext cx="8229600" cy="0"/>
          </a:xfrm>
          <a:prstGeom prst="line">
            <a:avLst/>
          </a:prstGeom>
          <a:noFill/>
          <a:ln w="25400">
            <a:solidFill>
              <a:srgbClr val="0000B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>
              <a:latin typeface="+mn-lt"/>
              <a:ea typeface="+mn-ea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74767-F43D-43A6-956F-488ED2C0ED0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 userDrawn="1"/>
        </p:nvSpPr>
        <p:spPr bwMode="auto">
          <a:xfrm>
            <a:off x="66675" y="6557963"/>
            <a:ext cx="1792288" cy="258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DD862-C64C-457F-95BB-6300AE7296EA}" type="datetime1">
              <a:rPr lang="ko-KR" altLang="en-US" sz="1000" smtClean="0">
                <a:solidFill>
                  <a:schemeClr val="bg2"/>
                </a:solidFill>
                <a:latin typeface="Century Gothic" pitchFamily="34" charset="0"/>
                <a:ea typeface="굴림" pitchFamily="34" charset="-127"/>
              </a:rPr>
              <a:pPr>
                <a:defRPr/>
              </a:pPr>
              <a:t>2013-05-13</a:t>
            </a:fld>
            <a:endParaRPr lang="en-US" altLang="ko-KR" sz="1000" dirty="0">
              <a:solidFill>
                <a:schemeClr val="bg2"/>
              </a:solidFill>
              <a:latin typeface="Century Gothic" pitchFamily="34" charset="0"/>
              <a:ea typeface="굴림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BBA90-F2E0-4B1D-88A7-4517DA82D71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 userDrawn="1"/>
        </p:nvSpPr>
        <p:spPr bwMode="auto">
          <a:xfrm>
            <a:off x="66675" y="6557963"/>
            <a:ext cx="1792288" cy="258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DD862-C64C-457F-95BB-6300AE7296EA}" type="datetime1">
              <a:rPr lang="ko-KR" altLang="en-US" sz="1000" smtClean="0">
                <a:solidFill>
                  <a:schemeClr val="bg2"/>
                </a:solidFill>
                <a:latin typeface="Century Gothic" pitchFamily="34" charset="0"/>
                <a:ea typeface="굴림" pitchFamily="34" charset="-127"/>
              </a:rPr>
              <a:pPr>
                <a:defRPr/>
              </a:pPr>
              <a:t>2013-05-13</a:t>
            </a:fld>
            <a:endParaRPr lang="en-US" altLang="ko-KR" sz="1000" dirty="0">
              <a:solidFill>
                <a:schemeClr val="bg2"/>
              </a:solidFill>
              <a:latin typeface="Century Gothic" pitchFamily="34" charset="0"/>
              <a:ea typeface="굴림" pitchFamily="34" charset="-127"/>
            </a:endParaRPr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0711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0711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91861-4749-4DC3-955F-B55FA56D217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C2A36-507C-4DF8-87C8-ABEC2F953EF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7AFD3-509F-4FF3-973C-568D98E2F8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21C25-3E0F-42C8-8091-28DBA93833E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CF1E2-9E77-4F99-8CEC-E2B28AC5F5D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208C1-1917-4B54-9EDB-B9815AE5B1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5BA41-0F53-486E-9CFC-3598973F897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 userDrawn="1"/>
        </p:nvSpPr>
        <p:spPr bwMode="auto">
          <a:xfrm>
            <a:off x="66675" y="6557963"/>
            <a:ext cx="1792288" cy="258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DD862-C64C-457F-95BB-6300AE7296EA}" type="datetime1">
              <a:rPr lang="ko-KR" altLang="en-US" sz="1000" smtClean="0">
                <a:solidFill>
                  <a:schemeClr val="bg2"/>
                </a:solidFill>
                <a:latin typeface="Century Gothic" pitchFamily="34" charset="0"/>
                <a:ea typeface="굴림" pitchFamily="34" charset="-127"/>
              </a:rPr>
              <a:pPr>
                <a:defRPr/>
              </a:pPr>
              <a:t>2013-05-13</a:t>
            </a:fld>
            <a:endParaRPr lang="en-US" altLang="ko-KR" sz="1000" dirty="0">
              <a:solidFill>
                <a:schemeClr val="bg2"/>
              </a:solidFill>
              <a:latin typeface="Century Gothic" pitchFamily="34" charset="0"/>
              <a:ea typeface="굴림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B35F8-BA7C-4BD5-B7CD-040E8FA44DA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 userDrawn="1"/>
        </p:nvSpPr>
        <p:spPr bwMode="auto">
          <a:xfrm>
            <a:off x="66675" y="6557963"/>
            <a:ext cx="1792288" cy="258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DD862-C64C-457F-95BB-6300AE7296EA}" type="datetime1">
              <a:rPr lang="ko-KR" altLang="en-US" sz="1000" smtClean="0">
                <a:solidFill>
                  <a:schemeClr val="bg2"/>
                </a:solidFill>
                <a:latin typeface="Century Gothic" pitchFamily="34" charset="0"/>
                <a:ea typeface="굴림" pitchFamily="34" charset="-127"/>
              </a:rPr>
              <a:pPr>
                <a:defRPr/>
              </a:pPr>
              <a:t>2013-05-13</a:t>
            </a:fld>
            <a:endParaRPr lang="en-US" altLang="ko-KR" sz="1000" dirty="0">
              <a:solidFill>
                <a:schemeClr val="bg2"/>
              </a:solidFill>
              <a:latin typeface="Century Gothic" pitchFamily="34" charset="0"/>
              <a:ea typeface="굴림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3C9B9-998A-4607-BFE9-3297BA866A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4150"/>
            <a:ext cx="2133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000">
                <a:solidFill>
                  <a:schemeClr val="bg2"/>
                </a:solidFill>
                <a:latin typeface="Century Gothic" pitchFamily="34" charset="0"/>
                <a:ea typeface="굴림" pitchFamily="34" charset="-127"/>
              </a:defRPr>
            </a:lvl1pPr>
          </a:lstStyle>
          <a:p>
            <a:pPr>
              <a:defRPr/>
            </a:pPr>
            <a:fld id="{1879539A-7212-4C6A-A363-A0894302DD1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pic>
        <p:nvPicPr>
          <p:cNvPr id="1029" name="Picture 1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8747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8"/>
          <p:cNvSpPr>
            <a:spLocks noChangeArrowheads="1"/>
          </p:cNvSpPr>
          <p:nvPr userDrawn="1"/>
        </p:nvSpPr>
        <p:spPr bwMode="auto">
          <a:xfrm>
            <a:off x="457200" y="1089025"/>
            <a:ext cx="3505200" cy="76200"/>
          </a:xfrm>
          <a:prstGeom prst="rect">
            <a:avLst/>
          </a:prstGeom>
          <a:gradFill rotWithShape="0">
            <a:gsLst>
              <a:gs pos="0">
                <a:srgbClr val="0000B0"/>
              </a:gs>
              <a:gs pos="100000">
                <a:srgbClr val="0000B0">
                  <a:gamma/>
                  <a:tint val="5411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0" lang="ko-KR" altLang="en-US" sz="180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457200" y="1089025"/>
            <a:ext cx="8229600" cy="0"/>
          </a:xfrm>
          <a:prstGeom prst="line">
            <a:avLst/>
          </a:prstGeom>
          <a:noFill/>
          <a:ln w="25400">
            <a:solidFill>
              <a:srgbClr val="0000B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>
              <a:latin typeface="+mn-lt"/>
              <a:ea typeface="+mn-ea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 bwMode="auto">
          <a:xfrm>
            <a:off x="66675" y="6557963"/>
            <a:ext cx="1792288" cy="258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DD862-C64C-457F-95BB-6300AE7296EA}" type="datetime1">
              <a:rPr lang="ko-KR" altLang="en-US" sz="1000" smtClean="0">
                <a:solidFill>
                  <a:schemeClr val="bg2"/>
                </a:solidFill>
                <a:latin typeface="Century Gothic" pitchFamily="34" charset="0"/>
                <a:ea typeface="굴림" pitchFamily="34" charset="-127"/>
              </a:rPr>
              <a:pPr>
                <a:defRPr/>
              </a:pPr>
              <a:t>2013-05-13</a:t>
            </a:fld>
            <a:endParaRPr lang="en-US" altLang="ko-KR" sz="1000" dirty="0">
              <a:solidFill>
                <a:schemeClr val="bg2"/>
              </a:solidFill>
              <a:latin typeface="Century Gothic" pitchFamily="34" charset="0"/>
              <a:ea typeface="굴림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2" r:id="rId8"/>
    <p:sldLayoutId id="2147483853" r:id="rId9"/>
    <p:sldLayoutId id="2147483854" r:id="rId10"/>
    <p:sldLayoutId id="2147483855" r:id="rId11"/>
  </p:sldLayoutIdLst>
  <p:hf hdr="0" ftr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bg2"/>
          </a:solidFill>
          <a:latin typeface="Arial" pitchFamily="34" charset="0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2398713"/>
          </a:xfrm>
        </p:spPr>
        <p:txBody>
          <a:bodyPr/>
          <a:lstStyle/>
          <a:p>
            <a:pPr eaLnBrk="1" latinLnBrk="0" hangingPunct="1"/>
            <a:r>
              <a:rPr lang="en-US" altLang="ko-KR" sz="28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Discussion:</a:t>
            </a:r>
            <a:br>
              <a:rPr lang="en-US" altLang="ko-KR" sz="28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8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UE behavior after TAU triggered by local deactivation of EPS bearer contexts fails</a:t>
            </a:r>
            <a:r>
              <a:rPr lang="en-GB" altLang="ko-KR" sz="1800" dirty="0" smtClean="0"/>
              <a:t/>
            </a:r>
            <a:br>
              <a:rPr lang="en-GB" altLang="ko-KR" sz="1800" dirty="0" smtClean="0"/>
            </a:br>
            <a:r>
              <a:rPr lang="en-GB" altLang="ko-KR" sz="1800" dirty="0" smtClean="0"/>
              <a:t/>
            </a:r>
            <a:br>
              <a:rPr lang="en-GB" altLang="ko-KR" sz="1800" dirty="0" smtClean="0"/>
            </a:br>
            <a:r>
              <a:rPr lang="en-GB" altLang="ko-KR" sz="1800" dirty="0" smtClean="0">
                <a:solidFill>
                  <a:schemeClr val="tx1"/>
                </a:solidFill>
              </a:rPr>
              <a:t>Agenda Item 12.8</a:t>
            </a:r>
            <a:endParaRPr lang="ko-KR" altLang="ko-KR" sz="180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171" name="부제목 3"/>
          <p:cNvSpPr>
            <a:spLocks noGrp="1"/>
          </p:cNvSpPr>
          <p:nvPr>
            <p:ph type="subTitle" idx="1"/>
          </p:nvPr>
        </p:nvSpPr>
        <p:spPr>
          <a:xfrm>
            <a:off x="1504950" y="4184650"/>
            <a:ext cx="6400800" cy="1752600"/>
          </a:xfrm>
        </p:spPr>
        <p:txBody>
          <a:bodyPr/>
          <a:lstStyle/>
          <a:p>
            <a:r>
              <a:rPr lang="en-US" altLang="ko-KR" dirty="0" smtClean="0"/>
              <a:t>Samsung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246063" y="312738"/>
            <a:ext cx="87534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dirty="0"/>
              <a:t>3GPP TSG-CT WG1 Meeting #83					</a:t>
            </a:r>
            <a:r>
              <a:rPr lang="en-GB" altLang="ko-KR" dirty="0" smtClean="0"/>
              <a:t>C1-132108</a:t>
            </a:r>
            <a:endParaRPr lang="en-GB" altLang="ko-KR" dirty="0"/>
          </a:p>
          <a:p>
            <a:pPr latinLnBrk="0"/>
            <a:r>
              <a:rPr lang="en-GB" altLang="ko-KR" dirty="0"/>
              <a:t>Chengdu, P. R. China, 20 – 24 May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F8574EA-500B-41CC-90C0-9A067CE8D21D}" type="slidenum">
              <a:rPr lang="en-US" altLang="ko-KR" smtClean="0">
                <a:ea typeface="굴림" pitchFamily="50" charset="-127"/>
              </a:rPr>
              <a:pPr/>
              <a:t>1</a:t>
            </a:fld>
            <a:endParaRPr lang="en-US" altLang="ko-KR" smtClean="0">
              <a:ea typeface="굴림" pitchFamily="50" charset="-127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457200" y="274638"/>
            <a:ext cx="8229600" cy="6810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en-US" altLang="ko-KR" sz="3200" b="1" kern="0" dirty="0" smtClean="0">
                <a:solidFill>
                  <a:schemeClr val="bg2"/>
                </a:solidFill>
              </a:rPr>
              <a:t>Problem Scenario</a:t>
            </a:r>
            <a:endParaRPr lang="en-GB" altLang="ko-KR" sz="3200" b="1" kern="0" dirty="0">
              <a:solidFill>
                <a:schemeClr val="bg2"/>
              </a:solidFill>
            </a:endParaRPr>
          </a:p>
        </p:txBody>
      </p:sp>
      <p:sp>
        <p:nvSpPr>
          <p:cNvPr id="8196" name="TextBox 19"/>
          <p:cNvSpPr txBox="1">
            <a:spLocks noChangeArrowheads="1"/>
          </p:cNvSpPr>
          <p:nvPr/>
        </p:nvSpPr>
        <p:spPr bwMode="auto">
          <a:xfrm>
            <a:off x="7935913" y="2751505"/>
            <a:ext cx="108267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Bearers not synchronised between UE and Network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655763" y="1543361"/>
            <a:ext cx="5612" cy="51021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354138" y="1044886"/>
            <a:ext cx="627062" cy="4921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675438" y="1535424"/>
            <a:ext cx="8697" cy="51358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326188" y="971861"/>
            <a:ext cx="706437" cy="5556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MME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652588" y="5077644"/>
            <a:ext cx="5038725" cy="9525"/>
          </a:xfrm>
          <a:prstGeom prst="straightConnector1">
            <a:avLst/>
          </a:prstGeom>
          <a:ln w="190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1348346" y="3527465"/>
            <a:ext cx="42783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0"/>
            <a:r>
              <a:rPr lang="en-US" altLang="ko-KR" sz="1000" dirty="0" smtClean="0">
                <a:cs typeface="Arial" charset="0"/>
              </a:rPr>
              <a:t>TAU request with EPS bearer status IE</a:t>
            </a:r>
            <a:endParaRPr lang="en-GB" altLang="ko-KR" sz="1000" dirty="0">
              <a:cs typeface="Arial" charset="0"/>
            </a:endParaRPr>
          </a:p>
        </p:txBody>
      </p:sp>
      <p:sp>
        <p:nvSpPr>
          <p:cNvPr id="8205" name="AutoShape 21"/>
          <p:cNvSpPr>
            <a:spLocks noChangeArrowheads="1"/>
          </p:cNvSpPr>
          <p:nvPr/>
        </p:nvSpPr>
        <p:spPr bwMode="auto">
          <a:xfrm rot="5400000">
            <a:off x="4090271" y="-731470"/>
            <a:ext cx="168275" cy="7251700"/>
          </a:xfrm>
          <a:prstGeom prst="can">
            <a:avLst>
              <a:gd name="adj" fmla="val 86189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3397250" y="2786430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IMS PDN </a:t>
            </a:r>
            <a:r>
              <a:rPr lang="en-GB" altLang="ko-KR" sz="1000" b="1" dirty="0" smtClean="0"/>
              <a:t>Connection &lt;Default Bearer&gt;</a:t>
            </a:r>
            <a:endParaRPr lang="en-GB" altLang="ko-KR" sz="1000" b="1" dirty="0"/>
          </a:p>
        </p:txBody>
      </p:sp>
      <p:sp>
        <p:nvSpPr>
          <p:cNvPr id="8207" name="AutoShape 21"/>
          <p:cNvSpPr>
            <a:spLocks noChangeArrowheads="1"/>
          </p:cNvSpPr>
          <p:nvPr/>
        </p:nvSpPr>
        <p:spPr bwMode="auto">
          <a:xfrm rot="5400000">
            <a:off x="6579908" y="2077611"/>
            <a:ext cx="176212" cy="2247900"/>
          </a:xfrm>
          <a:prstGeom prst="can">
            <a:avLst>
              <a:gd name="adj" fmla="val 8675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 rot="5400000">
            <a:off x="1631157" y="2077611"/>
            <a:ext cx="176212" cy="2247900"/>
          </a:xfrm>
          <a:prstGeom prst="can">
            <a:avLst>
              <a:gd name="adj" fmla="val 8676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atinLnBrk="0">
              <a:defRPr/>
            </a:pPr>
            <a:endParaRPr lang="en-GB" dirty="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8209" name="TextBox 16"/>
          <p:cNvSpPr txBox="1">
            <a:spLocks noChangeArrowheads="1"/>
          </p:cNvSpPr>
          <p:nvPr/>
        </p:nvSpPr>
        <p:spPr bwMode="auto">
          <a:xfrm>
            <a:off x="638175" y="3080117"/>
            <a:ext cx="2122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sp>
        <p:nvSpPr>
          <p:cNvPr id="8210" name="TextBox 17"/>
          <p:cNvSpPr txBox="1">
            <a:spLocks noChangeArrowheads="1"/>
          </p:cNvSpPr>
          <p:nvPr/>
        </p:nvSpPr>
        <p:spPr bwMode="auto">
          <a:xfrm>
            <a:off x="2801938" y="3021380"/>
            <a:ext cx="947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dirty="0"/>
              <a:t>Locally Deactivated</a:t>
            </a:r>
          </a:p>
        </p:txBody>
      </p:sp>
      <p:sp>
        <p:nvSpPr>
          <p:cNvPr id="8211" name="TextBox 18"/>
          <p:cNvSpPr txBox="1">
            <a:spLocks noChangeArrowheads="1"/>
          </p:cNvSpPr>
          <p:nvPr/>
        </p:nvSpPr>
        <p:spPr bwMode="auto">
          <a:xfrm>
            <a:off x="5615680" y="3080117"/>
            <a:ext cx="2238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sp>
        <p:nvSpPr>
          <p:cNvPr id="8230" name="TextBox 77"/>
          <p:cNvSpPr txBox="1">
            <a:spLocks noChangeArrowheads="1"/>
          </p:cNvSpPr>
          <p:nvPr/>
        </p:nvSpPr>
        <p:spPr bwMode="auto">
          <a:xfrm>
            <a:off x="7122018" y="4814907"/>
            <a:ext cx="1957589" cy="55399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 smtClean="0"/>
              <a:t>the APN for internet PDN </a:t>
            </a:r>
            <a:r>
              <a:rPr lang="ko-KR" altLang="en-US" sz="1000" b="1" dirty="0"/>
              <a:t> </a:t>
            </a:r>
            <a:r>
              <a:rPr lang="en-US" altLang="ko-KR" sz="1000" b="1" dirty="0" smtClean="0"/>
              <a:t>doesn’t support multiple PDN connections</a:t>
            </a:r>
            <a:endParaRPr lang="en-GB" altLang="ko-KR" sz="1000" b="1" dirty="0"/>
          </a:p>
        </p:txBody>
      </p:sp>
      <p:cxnSp>
        <p:nvCxnSpPr>
          <p:cNvPr id="43" name="Straight Arrow Connector 8"/>
          <p:cNvCxnSpPr/>
          <p:nvPr/>
        </p:nvCxnSpPr>
        <p:spPr>
          <a:xfrm>
            <a:off x="1650442" y="3797136"/>
            <a:ext cx="4016262" cy="2141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xplosion 2 46"/>
          <p:cNvSpPr/>
          <p:nvPr/>
        </p:nvSpPr>
        <p:spPr>
          <a:xfrm rot="1450396">
            <a:off x="4681015" y="3620207"/>
            <a:ext cx="463745" cy="374671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918952" y="1300762"/>
            <a:ext cx="2743199" cy="4001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EMM-REGISTERED.NORMAL-SERVICE</a:t>
            </a:r>
            <a:endParaRPr lang="ko-KR" altLang="en-US" sz="1000" dirty="0"/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auto">
          <a:xfrm rot="5400000">
            <a:off x="4049486" y="-1802575"/>
            <a:ext cx="168275" cy="7251700"/>
          </a:xfrm>
          <a:prstGeom prst="can">
            <a:avLst>
              <a:gd name="adj" fmla="val 86189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333114" y="1715325"/>
            <a:ext cx="38644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 smtClean="0"/>
              <a:t>IMS PDN Connection &lt;Default Bearer&gt;( App2 is using)</a:t>
            </a:r>
          </a:p>
          <a:p>
            <a:pPr latinLnBrk="0"/>
            <a:endParaRPr lang="en-GB" altLang="ko-KR" sz="1000" b="1" dirty="0"/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 rot="5400000">
            <a:off x="4046761" y="-1502135"/>
            <a:ext cx="159934" cy="7248903"/>
          </a:xfrm>
          <a:prstGeom prst="can">
            <a:avLst>
              <a:gd name="adj" fmla="val 8675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57" name="TextBox 18"/>
          <p:cNvSpPr txBox="1">
            <a:spLocks noChangeArrowheads="1"/>
          </p:cNvSpPr>
          <p:nvPr/>
        </p:nvSpPr>
        <p:spPr bwMode="auto">
          <a:xfrm>
            <a:off x="2664241" y="2009012"/>
            <a:ext cx="319564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Internet PDN Connection </a:t>
            </a:r>
            <a:r>
              <a:rPr lang="en-GB" altLang="ko-KR" sz="1000" b="1" dirty="0" smtClean="0"/>
              <a:t>&lt;DB&gt; ( App1 is using)</a:t>
            </a:r>
            <a:endParaRPr lang="en-GB" altLang="ko-KR" sz="1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968320" y="2303176"/>
            <a:ext cx="2693832" cy="4001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EMM-REGISTERED.NO-CELL-AVAILABLE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270452" y="3644717"/>
            <a:ext cx="9659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T3411 starts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2303174" y="3887289"/>
            <a:ext cx="2539282" cy="55399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TA is not changed.</a:t>
            </a:r>
          </a:p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EMM-REGISTERED.NORMAL-SERVICE</a:t>
            </a:r>
            <a:endParaRPr lang="ko-KR" altLang="en-US" sz="1000" dirty="0"/>
          </a:p>
        </p:txBody>
      </p:sp>
      <p:sp>
        <p:nvSpPr>
          <p:cNvPr id="68" name="Rounded Rectangle 37"/>
          <p:cNvSpPr/>
          <p:nvPr/>
        </p:nvSpPr>
        <p:spPr>
          <a:xfrm>
            <a:off x="1004552" y="3876540"/>
            <a:ext cx="1287889" cy="631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App1 wants to  setup again the same internet PDN connection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69" name="Rounded Rectangle 28"/>
          <p:cNvSpPr/>
          <p:nvPr/>
        </p:nvSpPr>
        <p:spPr>
          <a:xfrm>
            <a:off x="748584" y="4582787"/>
            <a:ext cx="6913563" cy="188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 </a:t>
            </a:r>
            <a:r>
              <a:rPr lang="en-GB" sz="1000" b="1" dirty="0">
                <a:solidFill>
                  <a:schemeClr val="tx1"/>
                </a:solidFill>
              </a:rPr>
              <a:t>Service Request to move UE to CONNECTED mode</a:t>
            </a:r>
          </a:p>
        </p:txBody>
      </p:sp>
      <p:sp>
        <p:nvSpPr>
          <p:cNvPr id="70" name="TextBox 11"/>
          <p:cNvSpPr txBox="1">
            <a:spLocks noChangeArrowheads="1"/>
          </p:cNvSpPr>
          <p:nvPr/>
        </p:nvSpPr>
        <p:spPr bwMode="auto">
          <a:xfrm>
            <a:off x="1809842" y="4838975"/>
            <a:ext cx="42783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0"/>
            <a:r>
              <a:rPr lang="en-GB" altLang="ko-KR" sz="1000" dirty="0" smtClean="0">
                <a:solidFill>
                  <a:srgbClr val="FF0000"/>
                </a:solidFill>
                <a:cs typeface="Arial" charset="0"/>
              </a:rPr>
              <a:t>PDN connectivity request/ rejected due to #55</a:t>
            </a:r>
            <a:endParaRPr lang="en-GB" altLang="ko-KR" sz="1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71" name="Explosion 2 46"/>
          <p:cNvSpPr/>
          <p:nvPr/>
        </p:nvSpPr>
        <p:spPr>
          <a:xfrm rot="1450396">
            <a:off x="5689105" y="4728617"/>
            <a:ext cx="1535659" cy="1106190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en-GB"/>
          </a:p>
        </p:txBody>
      </p:sp>
      <p:cxnSp>
        <p:nvCxnSpPr>
          <p:cNvPr id="72" name="Straight Arrow Connector 8"/>
          <p:cNvCxnSpPr/>
          <p:nvPr/>
        </p:nvCxnSpPr>
        <p:spPr>
          <a:xfrm flipV="1">
            <a:off x="1663319" y="5564898"/>
            <a:ext cx="5038725" cy="9525"/>
          </a:xfrm>
          <a:prstGeom prst="straightConnector1">
            <a:avLst/>
          </a:prstGeom>
          <a:ln w="1905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11"/>
          <p:cNvSpPr txBox="1">
            <a:spLocks noChangeArrowheads="1"/>
          </p:cNvSpPr>
          <p:nvPr/>
        </p:nvSpPr>
        <p:spPr bwMode="auto">
          <a:xfrm>
            <a:off x="1820573" y="5326229"/>
            <a:ext cx="42783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0"/>
            <a:r>
              <a:rPr lang="en-GB" altLang="ko-KR" sz="1000" dirty="0" smtClean="0">
                <a:solidFill>
                  <a:srgbClr val="FF0000"/>
                </a:solidFill>
                <a:cs typeface="Arial" charset="0"/>
              </a:rPr>
              <a:t>PDN connectivity request/ rejected due to #55</a:t>
            </a:r>
            <a:endParaRPr lang="en-GB" altLang="ko-KR" sz="1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19820" y="5613056"/>
            <a:ext cx="10453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T3411 expires</a:t>
            </a:r>
            <a:endParaRPr lang="ko-KR" altLang="en-US" sz="1000" dirty="0"/>
          </a:p>
        </p:txBody>
      </p:sp>
      <p:cxnSp>
        <p:nvCxnSpPr>
          <p:cNvPr id="77" name="Straight Arrow Connector 8"/>
          <p:cNvCxnSpPr/>
          <p:nvPr/>
        </p:nvCxnSpPr>
        <p:spPr>
          <a:xfrm flipV="1">
            <a:off x="1674050" y="5871846"/>
            <a:ext cx="5038725" cy="9525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11"/>
          <p:cNvSpPr txBox="1">
            <a:spLocks noChangeArrowheads="1"/>
          </p:cNvSpPr>
          <p:nvPr/>
        </p:nvSpPr>
        <p:spPr bwMode="auto">
          <a:xfrm>
            <a:off x="1831304" y="5633177"/>
            <a:ext cx="42783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0"/>
            <a:r>
              <a:rPr lang="en-GB" altLang="ko-KR" sz="1000" dirty="0" smtClean="0">
                <a:cs typeface="Arial" charset="0"/>
              </a:rPr>
              <a:t>Successful TAU procedure with EPS bearer status IE</a:t>
            </a:r>
            <a:endParaRPr lang="en-GB" altLang="ko-KR" sz="1000" dirty="0">
              <a:cs typeface="Arial" charset="0"/>
            </a:endParaRPr>
          </a:p>
        </p:txBody>
      </p:sp>
      <p:sp>
        <p:nvSpPr>
          <p:cNvPr id="79" name="TextBox 19"/>
          <p:cNvSpPr txBox="1">
            <a:spLocks noChangeArrowheads="1"/>
          </p:cNvSpPr>
          <p:nvPr/>
        </p:nvSpPr>
        <p:spPr bwMode="auto">
          <a:xfrm>
            <a:off x="7856113" y="5698622"/>
            <a:ext cx="1120462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Bearers </a:t>
            </a:r>
            <a:r>
              <a:rPr lang="en-GB" altLang="ko-KR" sz="1000" b="1" dirty="0" smtClean="0"/>
              <a:t>are synchronised </a:t>
            </a:r>
            <a:r>
              <a:rPr lang="en-GB" altLang="ko-KR" sz="1000" b="1" dirty="0"/>
              <a:t>between UE and Network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780505" y="5125792"/>
            <a:ext cx="430887" cy="270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…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81" name="Rounded Rectangle 28"/>
          <p:cNvSpPr/>
          <p:nvPr/>
        </p:nvSpPr>
        <p:spPr>
          <a:xfrm>
            <a:off x="759315" y="6319304"/>
            <a:ext cx="6913563" cy="188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 successful internet PDN connection re-establishment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4" name="AutoShape 21"/>
          <p:cNvSpPr>
            <a:spLocks noChangeArrowheads="1"/>
          </p:cNvSpPr>
          <p:nvPr/>
        </p:nvSpPr>
        <p:spPr bwMode="auto">
          <a:xfrm rot="5400000">
            <a:off x="6613182" y="4895964"/>
            <a:ext cx="176212" cy="2247900"/>
          </a:xfrm>
          <a:prstGeom prst="can">
            <a:avLst>
              <a:gd name="adj" fmla="val 8676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atinLnBrk="0">
              <a:defRPr/>
            </a:pPr>
            <a:endParaRPr lang="en-GB" dirty="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55" name="TextBox 16"/>
          <p:cNvSpPr txBox="1">
            <a:spLocks noChangeArrowheads="1"/>
          </p:cNvSpPr>
          <p:nvPr/>
        </p:nvSpPr>
        <p:spPr bwMode="auto">
          <a:xfrm>
            <a:off x="5620200" y="5898470"/>
            <a:ext cx="2122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sp>
        <p:nvSpPr>
          <p:cNvPr id="56" name="TextBox 17"/>
          <p:cNvSpPr txBox="1">
            <a:spLocks noChangeArrowheads="1"/>
          </p:cNvSpPr>
          <p:nvPr/>
        </p:nvSpPr>
        <p:spPr bwMode="auto">
          <a:xfrm>
            <a:off x="6633026" y="6081339"/>
            <a:ext cx="128439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dirty="0"/>
              <a:t>Locally Deactivated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60738" y="3346366"/>
            <a:ext cx="1030309" cy="24622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In coverage</a:t>
            </a:r>
            <a:endParaRPr lang="ko-KR" altLang="en-US" sz="1000" dirty="0"/>
          </a:p>
        </p:txBody>
      </p:sp>
      <p:sp>
        <p:nvSpPr>
          <p:cNvPr id="50" name="TextBox 49"/>
          <p:cNvSpPr txBox="1"/>
          <p:nvPr/>
        </p:nvSpPr>
        <p:spPr>
          <a:xfrm>
            <a:off x="1204687" y="783772"/>
            <a:ext cx="464458" cy="2462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app1</a:t>
            </a:r>
            <a:endParaRPr lang="ko-KR" altLang="en-US" sz="1000" dirty="0"/>
          </a:p>
        </p:txBody>
      </p:sp>
      <p:sp>
        <p:nvSpPr>
          <p:cNvPr id="62" name="TextBox 61"/>
          <p:cNvSpPr txBox="1"/>
          <p:nvPr/>
        </p:nvSpPr>
        <p:spPr>
          <a:xfrm>
            <a:off x="1676395" y="776518"/>
            <a:ext cx="464458" cy="2462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app2</a:t>
            </a:r>
            <a:endParaRPr lang="ko-KR" altLang="en-US" sz="1000" dirty="0"/>
          </a:p>
        </p:txBody>
      </p:sp>
      <p:sp>
        <p:nvSpPr>
          <p:cNvPr id="65" name="TextBox 64"/>
          <p:cNvSpPr txBox="1"/>
          <p:nvPr/>
        </p:nvSpPr>
        <p:spPr>
          <a:xfrm>
            <a:off x="5921829" y="5036457"/>
            <a:ext cx="972457" cy="478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Repeated  failure </a:t>
            </a:r>
            <a:endParaRPr lang="ko-KR" altLang="en-US" sz="1200" dirty="0"/>
          </a:p>
        </p:txBody>
      </p:sp>
      <p:sp>
        <p:nvSpPr>
          <p:cNvPr id="66" name="TextBox 65"/>
          <p:cNvSpPr txBox="1"/>
          <p:nvPr/>
        </p:nvSpPr>
        <p:spPr>
          <a:xfrm>
            <a:off x="783772" y="2380342"/>
            <a:ext cx="1085507" cy="24622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Out of coverage</a:t>
            </a:r>
            <a:endParaRPr lang="ko-KR" alt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F8574EA-500B-41CC-90C0-9A067CE8D21D}" type="slidenum">
              <a:rPr lang="en-US" altLang="ko-KR" smtClean="0">
                <a:ea typeface="굴림" pitchFamily="50" charset="-127"/>
              </a:rPr>
              <a:pPr/>
              <a:t>2</a:t>
            </a:fld>
            <a:endParaRPr lang="en-US" altLang="ko-KR" smtClean="0">
              <a:ea typeface="굴림" pitchFamily="50" charset="-127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457200" y="274638"/>
            <a:ext cx="8229600" cy="6810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en-US" altLang="ko-KR" sz="3200" b="1" kern="0" dirty="0">
                <a:solidFill>
                  <a:schemeClr val="bg2"/>
                </a:solidFill>
              </a:rPr>
              <a:t>Alternative </a:t>
            </a:r>
            <a:r>
              <a:rPr lang="en-US" altLang="ko-KR" sz="3200" b="1" kern="0" dirty="0" smtClean="0">
                <a:solidFill>
                  <a:schemeClr val="bg2"/>
                </a:solidFill>
              </a:rPr>
              <a:t>solution 1</a:t>
            </a:r>
            <a:r>
              <a:rPr lang="en-US" altLang="ko-KR" sz="3200" b="1" kern="0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.</a:t>
            </a:r>
            <a:endParaRPr lang="en-GB" sz="3200" b="1" kern="0" dirty="0">
              <a:solidFill>
                <a:schemeClr val="bg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196" name="TextBox 19"/>
          <p:cNvSpPr txBox="1">
            <a:spLocks noChangeArrowheads="1"/>
          </p:cNvSpPr>
          <p:nvPr/>
        </p:nvSpPr>
        <p:spPr bwMode="auto">
          <a:xfrm>
            <a:off x="7935913" y="2751505"/>
            <a:ext cx="108267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Bearers not synchronised between UE and Network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655763" y="1543361"/>
            <a:ext cx="0" cy="4845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354138" y="1044886"/>
            <a:ext cx="627062" cy="4921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675438" y="1535424"/>
            <a:ext cx="0" cy="4886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326188" y="971861"/>
            <a:ext cx="706437" cy="5556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MME</a:t>
            </a: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1348346" y="3527465"/>
            <a:ext cx="42783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0"/>
            <a:r>
              <a:rPr lang="en-US" altLang="ko-KR" sz="1000" dirty="0" smtClean="0">
                <a:cs typeface="Arial" charset="0"/>
              </a:rPr>
              <a:t>TAU request with EPS bearer status IE</a:t>
            </a:r>
            <a:endParaRPr lang="en-GB" altLang="ko-KR" sz="1000" dirty="0">
              <a:cs typeface="Arial" charset="0"/>
            </a:endParaRPr>
          </a:p>
        </p:txBody>
      </p:sp>
      <p:sp>
        <p:nvSpPr>
          <p:cNvPr id="8205" name="AutoShape 21"/>
          <p:cNvSpPr>
            <a:spLocks noChangeArrowheads="1"/>
          </p:cNvSpPr>
          <p:nvPr/>
        </p:nvSpPr>
        <p:spPr bwMode="auto">
          <a:xfrm rot="5400000">
            <a:off x="4090271" y="-731470"/>
            <a:ext cx="168275" cy="7251700"/>
          </a:xfrm>
          <a:prstGeom prst="can">
            <a:avLst>
              <a:gd name="adj" fmla="val 86189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3397250" y="2786430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IMS PDN Connection &lt;Default Bearer&gt;</a:t>
            </a:r>
          </a:p>
        </p:txBody>
      </p:sp>
      <p:sp>
        <p:nvSpPr>
          <p:cNvPr id="8207" name="AutoShape 21"/>
          <p:cNvSpPr>
            <a:spLocks noChangeArrowheads="1"/>
          </p:cNvSpPr>
          <p:nvPr/>
        </p:nvSpPr>
        <p:spPr bwMode="auto">
          <a:xfrm rot="5400000">
            <a:off x="6579908" y="2077611"/>
            <a:ext cx="176212" cy="2247900"/>
          </a:xfrm>
          <a:prstGeom prst="can">
            <a:avLst>
              <a:gd name="adj" fmla="val 8675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 rot="5400000">
            <a:off x="1631157" y="2077611"/>
            <a:ext cx="176212" cy="2247900"/>
          </a:xfrm>
          <a:prstGeom prst="can">
            <a:avLst>
              <a:gd name="adj" fmla="val 8676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atinLnBrk="0">
              <a:defRPr/>
            </a:pPr>
            <a:endParaRPr lang="en-GB" dirty="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8209" name="TextBox 16"/>
          <p:cNvSpPr txBox="1">
            <a:spLocks noChangeArrowheads="1"/>
          </p:cNvSpPr>
          <p:nvPr/>
        </p:nvSpPr>
        <p:spPr bwMode="auto">
          <a:xfrm>
            <a:off x="638175" y="3080117"/>
            <a:ext cx="2122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/>
              <a:t>Internet PDN Connection &lt;DB&gt;</a:t>
            </a:r>
          </a:p>
        </p:txBody>
      </p:sp>
      <p:sp>
        <p:nvSpPr>
          <p:cNvPr id="8210" name="TextBox 17"/>
          <p:cNvSpPr txBox="1">
            <a:spLocks noChangeArrowheads="1"/>
          </p:cNvSpPr>
          <p:nvPr/>
        </p:nvSpPr>
        <p:spPr bwMode="auto">
          <a:xfrm>
            <a:off x="2801938" y="3021380"/>
            <a:ext cx="947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dirty="0"/>
              <a:t>Locally Deactivated</a:t>
            </a:r>
          </a:p>
        </p:txBody>
      </p:sp>
      <p:sp>
        <p:nvSpPr>
          <p:cNvPr id="8211" name="TextBox 18"/>
          <p:cNvSpPr txBox="1">
            <a:spLocks noChangeArrowheads="1"/>
          </p:cNvSpPr>
          <p:nvPr/>
        </p:nvSpPr>
        <p:spPr bwMode="auto">
          <a:xfrm>
            <a:off x="5615680" y="3080117"/>
            <a:ext cx="2238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cxnSp>
        <p:nvCxnSpPr>
          <p:cNvPr id="43" name="Straight Arrow Connector 8"/>
          <p:cNvCxnSpPr/>
          <p:nvPr/>
        </p:nvCxnSpPr>
        <p:spPr>
          <a:xfrm>
            <a:off x="1650442" y="3797136"/>
            <a:ext cx="4016262" cy="2141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xplosion 2 46"/>
          <p:cNvSpPr/>
          <p:nvPr/>
        </p:nvSpPr>
        <p:spPr>
          <a:xfrm rot="1450396">
            <a:off x="4681015" y="3620207"/>
            <a:ext cx="463745" cy="374671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918952" y="1300762"/>
            <a:ext cx="2743199" cy="4001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EMM-REGISTERED.NORMAL-SERVICE</a:t>
            </a:r>
            <a:endParaRPr lang="ko-KR" altLang="en-US" sz="1000" dirty="0"/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auto">
          <a:xfrm rot="5400000">
            <a:off x="4049486" y="-1802575"/>
            <a:ext cx="168275" cy="7251700"/>
          </a:xfrm>
          <a:prstGeom prst="can">
            <a:avLst>
              <a:gd name="adj" fmla="val 86189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536310" y="1715325"/>
            <a:ext cx="35016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IMS PDN Connection &lt;Default </a:t>
            </a:r>
            <a:r>
              <a:rPr lang="en-GB" altLang="ko-KR" sz="1000" b="1" dirty="0" smtClean="0"/>
              <a:t>Bearer &gt;( App2 is using)</a:t>
            </a:r>
            <a:endParaRPr lang="en-GB" altLang="ko-KR" sz="1000" b="1" dirty="0"/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 rot="5400000">
            <a:off x="4046761" y="-1502135"/>
            <a:ext cx="159934" cy="7248903"/>
          </a:xfrm>
          <a:prstGeom prst="can">
            <a:avLst>
              <a:gd name="adj" fmla="val 8675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57" name="TextBox 18"/>
          <p:cNvSpPr txBox="1">
            <a:spLocks noChangeArrowheads="1"/>
          </p:cNvSpPr>
          <p:nvPr/>
        </p:nvSpPr>
        <p:spPr bwMode="auto">
          <a:xfrm>
            <a:off x="2664241" y="2009012"/>
            <a:ext cx="319564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Internet PDN Connection </a:t>
            </a:r>
            <a:r>
              <a:rPr lang="en-GB" altLang="ko-KR" sz="1000" b="1" dirty="0" smtClean="0"/>
              <a:t>&lt;DB&gt;( App1 is using)</a:t>
            </a:r>
            <a:endParaRPr lang="en-GB" altLang="ko-KR" sz="1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968320" y="2303176"/>
            <a:ext cx="2693832" cy="4001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EMM-REGISTERED.NO-CELL-AVAILABLE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270452" y="3644717"/>
            <a:ext cx="9659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T3411 starts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2303174" y="3946779"/>
            <a:ext cx="2743199" cy="55399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TA is not changed.</a:t>
            </a:r>
          </a:p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EMM-REGISTERED.NORMAL-SERVICE</a:t>
            </a:r>
            <a:endParaRPr lang="ko-KR" altLang="en-US" sz="1000" dirty="0"/>
          </a:p>
        </p:txBody>
      </p:sp>
      <p:sp>
        <p:nvSpPr>
          <p:cNvPr id="68" name="Rounded Rectangle 37"/>
          <p:cNvSpPr/>
          <p:nvPr/>
        </p:nvSpPr>
        <p:spPr>
          <a:xfrm>
            <a:off x="1004552" y="3876540"/>
            <a:ext cx="1287889" cy="631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App1 wants to  setup again the same internet PDN connection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69" name="Rounded Rectangle 28"/>
          <p:cNvSpPr/>
          <p:nvPr/>
        </p:nvSpPr>
        <p:spPr>
          <a:xfrm>
            <a:off x="748584" y="4582787"/>
            <a:ext cx="6913563" cy="188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 </a:t>
            </a:r>
            <a:r>
              <a:rPr lang="en-GB" sz="1000" b="1" dirty="0" smtClean="0">
                <a:solidFill>
                  <a:srgbClr val="0000FF"/>
                </a:solidFill>
              </a:rPr>
              <a:t>TAU procedure with EPS bearer status IE to </a:t>
            </a:r>
            <a:r>
              <a:rPr lang="en-GB" sz="1000" b="1" dirty="0">
                <a:solidFill>
                  <a:srgbClr val="0000FF"/>
                </a:solidFill>
              </a:rPr>
              <a:t>move UE to CONNECTED mode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06941" y="4711535"/>
            <a:ext cx="10453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T3411 stops</a:t>
            </a:r>
            <a:endParaRPr lang="ko-KR" altLang="en-US" sz="1000" dirty="0"/>
          </a:p>
        </p:txBody>
      </p:sp>
      <p:sp>
        <p:nvSpPr>
          <p:cNvPr id="79" name="TextBox 19"/>
          <p:cNvSpPr txBox="1">
            <a:spLocks noChangeArrowheads="1"/>
          </p:cNvSpPr>
          <p:nvPr/>
        </p:nvSpPr>
        <p:spPr bwMode="auto">
          <a:xfrm>
            <a:off x="7740204" y="4397856"/>
            <a:ext cx="1159098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Bearers </a:t>
            </a:r>
            <a:r>
              <a:rPr lang="en-GB" altLang="ko-KR" sz="1000" b="1" dirty="0" smtClean="0"/>
              <a:t>are synchronised </a:t>
            </a:r>
            <a:r>
              <a:rPr lang="en-GB" altLang="ko-KR" sz="1000" b="1" dirty="0"/>
              <a:t>between UE and Network</a:t>
            </a:r>
          </a:p>
        </p:txBody>
      </p:sp>
      <p:sp>
        <p:nvSpPr>
          <p:cNvPr id="81" name="Rounded Rectangle 28"/>
          <p:cNvSpPr/>
          <p:nvPr/>
        </p:nvSpPr>
        <p:spPr>
          <a:xfrm>
            <a:off x="810830" y="5147325"/>
            <a:ext cx="6913563" cy="188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 successful PDN connection re-establishment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 rot="5400000">
            <a:off x="6600303" y="3711096"/>
            <a:ext cx="176212" cy="2247900"/>
          </a:xfrm>
          <a:prstGeom prst="can">
            <a:avLst>
              <a:gd name="adj" fmla="val 8676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atinLnBrk="0">
              <a:defRPr/>
            </a:pPr>
            <a:endParaRPr lang="en-GB" dirty="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45" name="TextBox 16"/>
          <p:cNvSpPr txBox="1">
            <a:spLocks noChangeArrowheads="1"/>
          </p:cNvSpPr>
          <p:nvPr/>
        </p:nvSpPr>
        <p:spPr bwMode="auto">
          <a:xfrm>
            <a:off x="5607321" y="4713602"/>
            <a:ext cx="2122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sp>
        <p:nvSpPr>
          <p:cNvPr id="46" name="TextBox 17"/>
          <p:cNvSpPr txBox="1">
            <a:spLocks noChangeArrowheads="1"/>
          </p:cNvSpPr>
          <p:nvPr/>
        </p:nvSpPr>
        <p:spPr bwMode="auto">
          <a:xfrm>
            <a:off x="6618513" y="4925499"/>
            <a:ext cx="15675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dirty="0"/>
              <a:t>Locally Deactivated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73617" y="3346366"/>
            <a:ext cx="1030309" cy="24622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In coverage</a:t>
            </a:r>
            <a:endParaRPr lang="ko-KR" altLang="en-US" sz="1000" dirty="0"/>
          </a:p>
        </p:txBody>
      </p:sp>
      <p:sp>
        <p:nvSpPr>
          <p:cNvPr id="54" name="설명선 2 53"/>
          <p:cNvSpPr/>
          <p:nvPr/>
        </p:nvSpPr>
        <p:spPr>
          <a:xfrm>
            <a:off x="3709116" y="5872766"/>
            <a:ext cx="4417454" cy="489398"/>
          </a:xfrm>
          <a:prstGeom prst="borderCallout2">
            <a:avLst>
              <a:gd name="adj1" fmla="val 45579"/>
              <a:gd name="adj2" fmla="val 122"/>
              <a:gd name="adj3" fmla="val 18750"/>
              <a:gd name="adj4" fmla="val -16667"/>
              <a:gd name="adj5" fmla="val -220655"/>
              <a:gd name="adj6" fmla="val -32797"/>
            </a:avLst>
          </a:prstGeom>
          <a:solidFill>
            <a:srgbClr val="FFFF00"/>
          </a:solidFill>
          <a:ln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schemeClr val="tx1"/>
                </a:solidFill>
              </a:rPr>
              <a:t>If the TAU fails again several times  up to TAU attempt count = 5, after T3402 expiry the UE performs TAU again or PLMN selection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04687" y="783772"/>
            <a:ext cx="464458" cy="2462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app1</a:t>
            </a:r>
            <a:endParaRPr lang="ko-KR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1676395" y="776518"/>
            <a:ext cx="464458" cy="2462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app2</a:t>
            </a:r>
            <a:endParaRPr lang="ko-KR" alt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783772" y="2380342"/>
            <a:ext cx="1085507" cy="24622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Out of coverage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928915" y="6446876"/>
            <a:ext cx="663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dirty="0" smtClean="0"/>
              <a:t>Even if T3411 is running, let the UE perform TAU again quickly </a:t>
            </a:r>
            <a:endParaRPr lang="ko-KR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F8574EA-500B-41CC-90C0-9A067CE8D21D}" type="slidenum">
              <a:rPr lang="en-US" altLang="ko-KR" smtClean="0">
                <a:ea typeface="굴림" pitchFamily="50" charset="-127"/>
              </a:rPr>
              <a:pPr/>
              <a:t>3</a:t>
            </a:fld>
            <a:endParaRPr lang="en-US" altLang="ko-KR" smtClean="0">
              <a:ea typeface="굴림" pitchFamily="50" charset="-127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457200" y="274638"/>
            <a:ext cx="8229600" cy="6810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en-US" altLang="ko-KR" sz="3200" b="1" kern="0" dirty="0" smtClean="0">
                <a:solidFill>
                  <a:schemeClr val="bg2"/>
                </a:solidFill>
              </a:rPr>
              <a:t>Alternative solution 2.</a:t>
            </a:r>
            <a:endParaRPr lang="en-GB" altLang="ko-KR" sz="3200" b="1" kern="0" dirty="0">
              <a:solidFill>
                <a:schemeClr val="bg2"/>
              </a:solidFill>
            </a:endParaRPr>
          </a:p>
        </p:txBody>
      </p:sp>
      <p:sp>
        <p:nvSpPr>
          <p:cNvPr id="8196" name="TextBox 19"/>
          <p:cNvSpPr txBox="1">
            <a:spLocks noChangeArrowheads="1"/>
          </p:cNvSpPr>
          <p:nvPr/>
        </p:nvSpPr>
        <p:spPr bwMode="auto">
          <a:xfrm>
            <a:off x="7935913" y="2777263"/>
            <a:ext cx="108267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Bearers not synchronised between UE and Network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655763" y="1543361"/>
            <a:ext cx="0" cy="4845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354138" y="1044886"/>
            <a:ext cx="627062" cy="4921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UE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675438" y="1535424"/>
            <a:ext cx="0" cy="4886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326188" y="971861"/>
            <a:ext cx="706437" cy="5556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MME</a:t>
            </a: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1348346" y="3527465"/>
            <a:ext cx="42783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0"/>
            <a:r>
              <a:rPr lang="en-US" altLang="ko-KR" sz="1000" dirty="0" smtClean="0">
                <a:cs typeface="Arial" charset="0"/>
              </a:rPr>
              <a:t>TAU request with EPS bearer status IE</a:t>
            </a:r>
            <a:endParaRPr lang="en-GB" altLang="ko-KR" sz="1000" dirty="0">
              <a:cs typeface="Arial" charset="0"/>
            </a:endParaRPr>
          </a:p>
        </p:txBody>
      </p:sp>
      <p:sp>
        <p:nvSpPr>
          <p:cNvPr id="8205" name="AutoShape 21"/>
          <p:cNvSpPr>
            <a:spLocks noChangeArrowheads="1"/>
          </p:cNvSpPr>
          <p:nvPr/>
        </p:nvSpPr>
        <p:spPr bwMode="auto">
          <a:xfrm rot="5400000">
            <a:off x="4090271" y="-705712"/>
            <a:ext cx="168275" cy="7251700"/>
          </a:xfrm>
          <a:prstGeom prst="can">
            <a:avLst>
              <a:gd name="adj" fmla="val 86189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3397250" y="2812188"/>
            <a:ext cx="2786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IMS PDN Connection &lt;Default Bearer&gt;</a:t>
            </a:r>
          </a:p>
        </p:txBody>
      </p:sp>
      <p:sp>
        <p:nvSpPr>
          <p:cNvPr id="8207" name="AutoShape 21"/>
          <p:cNvSpPr>
            <a:spLocks noChangeArrowheads="1"/>
          </p:cNvSpPr>
          <p:nvPr/>
        </p:nvSpPr>
        <p:spPr bwMode="auto">
          <a:xfrm rot="5400000">
            <a:off x="6579908" y="2103369"/>
            <a:ext cx="176212" cy="2247900"/>
          </a:xfrm>
          <a:prstGeom prst="can">
            <a:avLst>
              <a:gd name="adj" fmla="val 8675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 rot="5400000">
            <a:off x="1631157" y="2103369"/>
            <a:ext cx="176212" cy="2247900"/>
          </a:xfrm>
          <a:prstGeom prst="can">
            <a:avLst>
              <a:gd name="adj" fmla="val 8676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atinLnBrk="0">
              <a:defRPr/>
            </a:pPr>
            <a:endParaRPr lang="en-GB" dirty="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8209" name="TextBox 16"/>
          <p:cNvSpPr txBox="1">
            <a:spLocks noChangeArrowheads="1"/>
          </p:cNvSpPr>
          <p:nvPr/>
        </p:nvSpPr>
        <p:spPr bwMode="auto">
          <a:xfrm>
            <a:off x="638175" y="3105875"/>
            <a:ext cx="2122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/>
              <a:t>Internet PDN Connection &lt;DB&gt;</a:t>
            </a:r>
          </a:p>
        </p:txBody>
      </p:sp>
      <p:sp>
        <p:nvSpPr>
          <p:cNvPr id="8210" name="TextBox 17"/>
          <p:cNvSpPr txBox="1">
            <a:spLocks noChangeArrowheads="1"/>
          </p:cNvSpPr>
          <p:nvPr/>
        </p:nvSpPr>
        <p:spPr bwMode="auto">
          <a:xfrm>
            <a:off x="2801938" y="3047138"/>
            <a:ext cx="947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dirty="0"/>
              <a:t>Locally Deactivated</a:t>
            </a:r>
          </a:p>
        </p:txBody>
      </p:sp>
      <p:sp>
        <p:nvSpPr>
          <p:cNvPr id="8211" name="TextBox 18"/>
          <p:cNvSpPr txBox="1">
            <a:spLocks noChangeArrowheads="1"/>
          </p:cNvSpPr>
          <p:nvPr/>
        </p:nvSpPr>
        <p:spPr bwMode="auto">
          <a:xfrm>
            <a:off x="5615680" y="3105875"/>
            <a:ext cx="2238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sp>
        <p:nvSpPr>
          <p:cNvPr id="8230" name="TextBox 77"/>
          <p:cNvSpPr txBox="1">
            <a:spLocks noChangeArrowheads="1"/>
          </p:cNvSpPr>
          <p:nvPr/>
        </p:nvSpPr>
        <p:spPr bwMode="auto">
          <a:xfrm>
            <a:off x="2266683" y="4377025"/>
            <a:ext cx="1957589" cy="4001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US" altLang="ko-KR" sz="1000" b="1" dirty="0" smtClean="0"/>
              <a:t>UE cannot perform Service Request</a:t>
            </a:r>
            <a:endParaRPr lang="en-GB" altLang="ko-KR" sz="1000" b="1" dirty="0"/>
          </a:p>
        </p:txBody>
      </p:sp>
      <p:cxnSp>
        <p:nvCxnSpPr>
          <p:cNvPr id="43" name="Straight Arrow Connector 8"/>
          <p:cNvCxnSpPr/>
          <p:nvPr/>
        </p:nvCxnSpPr>
        <p:spPr>
          <a:xfrm>
            <a:off x="1650442" y="3797136"/>
            <a:ext cx="4016262" cy="2141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xplosion 2 46"/>
          <p:cNvSpPr/>
          <p:nvPr/>
        </p:nvSpPr>
        <p:spPr>
          <a:xfrm rot="1450396">
            <a:off x="4681015" y="3620207"/>
            <a:ext cx="463745" cy="374671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1918952" y="1326520"/>
            <a:ext cx="2743199" cy="4001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EMM-REGISTERED.NORMAL-SERVICE</a:t>
            </a:r>
            <a:endParaRPr lang="ko-KR" altLang="en-US" sz="1000" dirty="0"/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auto">
          <a:xfrm rot="5400000">
            <a:off x="4049486" y="-1776817"/>
            <a:ext cx="168275" cy="7251700"/>
          </a:xfrm>
          <a:prstGeom prst="can">
            <a:avLst>
              <a:gd name="adj" fmla="val 86189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362142" y="1741083"/>
            <a:ext cx="38644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IMS PDN Connection &lt;Default Bearer</a:t>
            </a:r>
            <a:r>
              <a:rPr lang="en-GB" altLang="ko-KR" sz="1000" b="1" dirty="0" smtClean="0"/>
              <a:t>&gt; ( App2 is using)</a:t>
            </a:r>
            <a:endParaRPr lang="en-GB" altLang="ko-KR" sz="1000" b="1" dirty="0"/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 rot="5400000">
            <a:off x="4046761" y="-1476377"/>
            <a:ext cx="159934" cy="7248903"/>
          </a:xfrm>
          <a:prstGeom prst="can">
            <a:avLst>
              <a:gd name="adj" fmla="val 8675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latinLnBrk="0"/>
            <a:endParaRPr lang="en-GB" altLang="ko-KR"/>
          </a:p>
        </p:txBody>
      </p:sp>
      <p:sp>
        <p:nvSpPr>
          <p:cNvPr id="57" name="TextBox 18"/>
          <p:cNvSpPr txBox="1">
            <a:spLocks noChangeArrowheads="1"/>
          </p:cNvSpPr>
          <p:nvPr/>
        </p:nvSpPr>
        <p:spPr bwMode="auto">
          <a:xfrm>
            <a:off x="2664241" y="2034770"/>
            <a:ext cx="319564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Internet PDN Connection </a:t>
            </a:r>
            <a:r>
              <a:rPr lang="en-GB" altLang="ko-KR" sz="1000" b="1" dirty="0" smtClean="0"/>
              <a:t>&lt;DB&gt;( App1 is using)</a:t>
            </a:r>
            <a:endParaRPr lang="en-GB" altLang="ko-KR" sz="1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968320" y="2328934"/>
            <a:ext cx="2693832" cy="4001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EU1 UPDATED</a:t>
            </a:r>
          </a:p>
          <a:p>
            <a:r>
              <a:rPr lang="en-US" altLang="ko-KR" sz="1000" dirty="0" smtClean="0"/>
              <a:t>EMM-REGISTERED.NO-CELL-AVAILABLE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270452" y="3644717"/>
            <a:ext cx="9659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T3411 starts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2303174" y="3874209"/>
            <a:ext cx="3041558" cy="55399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Even if TA is not changed,</a:t>
            </a:r>
          </a:p>
          <a:p>
            <a:r>
              <a:rPr lang="en-US" altLang="ko-KR" sz="1000" dirty="0" smtClean="0">
                <a:solidFill>
                  <a:srgbClr val="0000FF"/>
                </a:solidFill>
              </a:rPr>
              <a:t>EU2  NOT UPDATED</a:t>
            </a:r>
          </a:p>
          <a:p>
            <a:r>
              <a:rPr lang="en-US" altLang="ko-KR" sz="1000" dirty="0" smtClean="0">
                <a:solidFill>
                  <a:srgbClr val="0000FF"/>
                </a:solidFill>
              </a:rPr>
              <a:t>EMM-REGISTERED.ATTEMPTING-TO-UPDATE</a:t>
            </a:r>
            <a:endParaRPr lang="ko-KR" altLang="en-US" sz="1000" dirty="0">
              <a:solidFill>
                <a:srgbClr val="0000FF"/>
              </a:solidFill>
            </a:endParaRPr>
          </a:p>
        </p:txBody>
      </p:sp>
      <p:sp>
        <p:nvSpPr>
          <p:cNvPr id="68" name="Rounded Rectangle 37"/>
          <p:cNvSpPr/>
          <p:nvPr/>
        </p:nvSpPr>
        <p:spPr>
          <a:xfrm>
            <a:off x="1004552" y="3876540"/>
            <a:ext cx="1287889" cy="631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App1 wants to  setup again the same internet PDN connection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81184" y="4647137"/>
            <a:ext cx="10453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T3411 expires</a:t>
            </a:r>
            <a:endParaRPr lang="ko-KR" altLang="en-US" sz="1000" dirty="0"/>
          </a:p>
        </p:txBody>
      </p:sp>
      <p:sp>
        <p:nvSpPr>
          <p:cNvPr id="79" name="TextBox 19"/>
          <p:cNvSpPr txBox="1">
            <a:spLocks noChangeArrowheads="1"/>
          </p:cNvSpPr>
          <p:nvPr/>
        </p:nvSpPr>
        <p:spPr bwMode="auto">
          <a:xfrm>
            <a:off x="7856493" y="4642554"/>
            <a:ext cx="1223112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b="1" dirty="0"/>
              <a:t>Bearers </a:t>
            </a:r>
            <a:r>
              <a:rPr lang="en-GB" altLang="ko-KR" sz="1000" b="1" dirty="0" smtClean="0"/>
              <a:t>are synchronised </a:t>
            </a:r>
            <a:r>
              <a:rPr lang="en-GB" altLang="ko-KR" sz="1000" b="1" dirty="0"/>
              <a:t>between UE and Network</a:t>
            </a:r>
          </a:p>
        </p:txBody>
      </p:sp>
      <p:sp>
        <p:nvSpPr>
          <p:cNvPr id="81" name="Rounded Rectangle 28"/>
          <p:cNvSpPr/>
          <p:nvPr/>
        </p:nvSpPr>
        <p:spPr>
          <a:xfrm>
            <a:off x="746436" y="5430656"/>
            <a:ext cx="6913563" cy="188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 successful PDN connection re-establishment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85" name="Rounded Rectangle 28"/>
          <p:cNvSpPr/>
          <p:nvPr/>
        </p:nvSpPr>
        <p:spPr>
          <a:xfrm>
            <a:off x="748584" y="4853246"/>
            <a:ext cx="6913563" cy="1889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 TAU procedure with EPS bearer status IE  and move</a:t>
            </a:r>
            <a:r>
              <a:rPr lang="en-GB" altLang="ko-KR" sz="1000" b="1" dirty="0" smtClean="0">
                <a:solidFill>
                  <a:schemeClr val="tx1"/>
                </a:solidFill>
              </a:rPr>
              <a:t> </a:t>
            </a:r>
            <a:r>
              <a:rPr lang="en-GB" altLang="ko-KR" sz="1000" b="1" dirty="0">
                <a:solidFill>
                  <a:schemeClr val="tx1"/>
                </a:solidFill>
              </a:rPr>
              <a:t>to CONNECTED mode</a:t>
            </a:r>
            <a:r>
              <a:rPr lang="en-GB" sz="1000" b="1" dirty="0" smtClean="0">
                <a:solidFill>
                  <a:schemeClr val="tx1"/>
                </a:solidFill>
              </a:rPr>
              <a:t> 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86" name="AutoShape 21"/>
          <p:cNvSpPr>
            <a:spLocks noChangeArrowheads="1"/>
          </p:cNvSpPr>
          <p:nvPr/>
        </p:nvSpPr>
        <p:spPr bwMode="auto">
          <a:xfrm rot="5400000">
            <a:off x="6600303" y="3981555"/>
            <a:ext cx="176212" cy="2247900"/>
          </a:xfrm>
          <a:prstGeom prst="can">
            <a:avLst>
              <a:gd name="adj" fmla="val 86765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atinLnBrk="0">
              <a:defRPr/>
            </a:pPr>
            <a:endParaRPr lang="en-GB" dirty="0">
              <a:latin typeface="Arial" pitchFamily="34" charset="0"/>
              <a:ea typeface="굴림" pitchFamily="34" charset="-127"/>
            </a:endParaRPr>
          </a:p>
        </p:txBody>
      </p:sp>
      <p:sp>
        <p:nvSpPr>
          <p:cNvPr id="87" name="TextBox 16"/>
          <p:cNvSpPr txBox="1">
            <a:spLocks noChangeArrowheads="1"/>
          </p:cNvSpPr>
          <p:nvPr/>
        </p:nvSpPr>
        <p:spPr bwMode="auto">
          <a:xfrm>
            <a:off x="5607321" y="4984061"/>
            <a:ext cx="2122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lang="en-GB" altLang="ko-KR" sz="1000" b="1" dirty="0"/>
              <a:t>Internet PDN Connection &lt;DB&gt;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860738" y="3372124"/>
            <a:ext cx="1030309" cy="24622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In coverage</a:t>
            </a:r>
            <a:endParaRPr lang="ko-KR" altLang="en-US" sz="1000" dirty="0"/>
          </a:p>
        </p:txBody>
      </p:sp>
      <p:sp>
        <p:nvSpPr>
          <p:cNvPr id="38" name="TextBox 17"/>
          <p:cNvSpPr txBox="1">
            <a:spLocks noChangeArrowheads="1"/>
          </p:cNvSpPr>
          <p:nvPr/>
        </p:nvSpPr>
        <p:spPr bwMode="auto">
          <a:xfrm>
            <a:off x="6618513" y="5186751"/>
            <a:ext cx="15675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/>
            <a:r>
              <a:rPr lang="en-GB" altLang="ko-KR" sz="1000" dirty="0"/>
              <a:t>Locally Deactivated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04687" y="783772"/>
            <a:ext cx="464458" cy="2462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app1</a:t>
            </a:r>
            <a:endParaRPr lang="ko-KR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1676395" y="776518"/>
            <a:ext cx="464458" cy="24622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app2</a:t>
            </a:r>
            <a:endParaRPr lang="ko-KR" alt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783772" y="2380342"/>
            <a:ext cx="1085507" cy="24622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Out of coverage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841831" y="6345278"/>
            <a:ext cx="751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dirty="0" smtClean="0"/>
              <a:t>Let the UE </a:t>
            </a:r>
            <a:r>
              <a:rPr lang="en-US" altLang="ko-KR" dirty="0" smtClean="0"/>
              <a:t>not send user data or service request until successful TAU procedure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ko-KR" dirty="0" smtClean="0"/>
              <a:t>Conclusions</a:t>
            </a:r>
          </a:p>
        </p:txBody>
      </p:sp>
      <p:sp>
        <p:nvSpPr>
          <p:cNvPr id="1126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6975"/>
            <a:ext cx="8229600" cy="5178425"/>
          </a:xfrm>
        </p:spPr>
        <p:txBody>
          <a:bodyPr vert="horz"/>
          <a:lstStyle/>
          <a:p>
            <a:pPr latinLnBrk="0"/>
            <a:r>
              <a:rPr lang="en-GB" altLang="ko-KR" sz="1800" dirty="0" smtClean="0"/>
              <a:t>Situation:</a:t>
            </a:r>
          </a:p>
          <a:p>
            <a:pPr lvl="1" latinLnBrk="0"/>
            <a:r>
              <a:rPr lang="en-GB" altLang="ko-KR" sz="1600" dirty="0" smtClean="0"/>
              <a:t>A PDN connection is locally deactivated in UE due to due to several failure of PDN disconnection procedure.</a:t>
            </a:r>
          </a:p>
          <a:p>
            <a:pPr lvl="1" latinLnBrk="0"/>
            <a:r>
              <a:rPr lang="en-GB" altLang="ko-KR" sz="1600" dirty="0" smtClean="0"/>
              <a:t>TAU triggered by EPS bearer context local deactivation fails due to lower layer failure. but UE stays at EU1 UPDATED and enters state EMM-REGISTERED.NORMAL-SERVICE since TA is not changed.</a:t>
            </a:r>
          </a:p>
          <a:p>
            <a:pPr lvl="1" latinLnBrk="0"/>
            <a:r>
              <a:rPr lang="en-GB" altLang="ko-KR" sz="1600" dirty="0" smtClean="0"/>
              <a:t>Application  triggers to establish a PDN connection with same APN and PDN type. But, if the APN </a:t>
            </a:r>
            <a:r>
              <a:rPr lang="en-US" altLang="ko-KR" sz="1600" dirty="0" smtClean="0"/>
              <a:t>doesn’t support multiple PDN connection, it fails. And all re-trial of PDN connection request fails until the network synchronizes EPS bearer context with UE. </a:t>
            </a:r>
          </a:p>
          <a:p>
            <a:pPr lvl="1" latinLnBrk="0"/>
            <a:endParaRPr lang="en-GB" altLang="ko-KR" sz="1600" dirty="0" smtClean="0"/>
          </a:p>
          <a:p>
            <a:pPr latinLnBrk="0"/>
            <a:r>
              <a:rPr lang="en-GB" altLang="ko-KR" sz="1800" dirty="0" smtClean="0"/>
              <a:t>Problem: the UE may aggressively re-send PDN connectivity request messages, which MME would reject.</a:t>
            </a:r>
          </a:p>
          <a:p>
            <a:pPr lvl="1" latinLnBrk="0"/>
            <a:r>
              <a:rPr lang="en-GB" altLang="ko-KR" sz="1600" dirty="0" smtClean="0"/>
              <a:t>Need to be solved.</a:t>
            </a:r>
          </a:p>
          <a:p>
            <a:pPr latinLnBrk="0"/>
            <a:endParaRPr lang="en-GB" altLang="ko-KR" sz="1800" dirty="0" smtClean="0"/>
          </a:p>
          <a:p>
            <a:pPr latinLnBrk="0"/>
            <a:r>
              <a:rPr lang="en-GB" altLang="ko-KR" sz="1800" dirty="0" smtClean="0"/>
              <a:t>Which solution is preferred.</a:t>
            </a:r>
          </a:p>
          <a:p>
            <a:pPr lvl="1" latinLnBrk="0"/>
            <a:r>
              <a:rPr lang="en-GB" altLang="ko-KR" sz="1400" dirty="0" smtClean="0"/>
              <a:t>Alternative 1</a:t>
            </a:r>
          </a:p>
          <a:p>
            <a:pPr lvl="1" latinLnBrk="0"/>
            <a:r>
              <a:rPr lang="en-GB" altLang="ko-KR" sz="1400" dirty="0" smtClean="0"/>
              <a:t>Alternative 2 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599F6DE-FD0C-43D0-9D39-664E72BA0FBB}" type="slidenum">
              <a:rPr lang="en-US" altLang="ko-KR" smtClean="0">
                <a:ea typeface="굴림" pitchFamily="50" charset="-127"/>
              </a:rPr>
              <a:pPr/>
              <a:t>4</a:t>
            </a:fld>
            <a:endParaRPr lang="en-US" altLang="ko-KR" smtClean="0">
              <a:ea typeface="굴림" pitchFamily="50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15219</TotalTime>
  <Words>632</Words>
  <Application>Microsoft Office PowerPoint</Application>
  <PresentationFormat>화면 슬라이드 쇼(4:3)</PresentationFormat>
  <Paragraphs>121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기본 디자인</vt:lpstr>
      <vt:lpstr>Discussion: UE behavior after TAU triggered by local deactivation of EPS bearer contexts fails  Agenda Item 12.8</vt:lpstr>
      <vt:lpstr>슬라이드 1</vt:lpstr>
      <vt:lpstr>슬라이드 2</vt:lpstr>
      <vt:lpstr>슬라이드 3</vt:lpstr>
      <vt:lpstr>Conclusions</vt:lpstr>
    </vt:vector>
  </TitlesOfParts>
  <Company>samsung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</dc:title>
  <dc:creator>Samsung</dc:creator>
  <cp:lastModifiedBy>YKBAEK</cp:lastModifiedBy>
  <cp:revision>607</cp:revision>
  <dcterms:created xsi:type="dcterms:W3CDTF">2006-04-19T02:44:13Z</dcterms:created>
  <dcterms:modified xsi:type="dcterms:W3CDTF">2013-05-13T07:50:21Z</dcterms:modified>
</cp:coreProperties>
</file>