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13"/>
  </p:notesMasterIdLst>
  <p:handoutMasterIdLst>
    <p:handoutMasterId r:id="rId14"/>
  </p:handoutMasterIdLst>
  <p:sldIdLst>
    <p:sldId id="259" r:id="rId2"/>
    <p:sldId id="350" r:id="rId3"/>
    <p:sldId id="345" r:id="rId4"/>
    <p:sldId id="351" r:id="rId5"/>
    <p:sldId id="352" r:id="rId6"/>
    <p:sldId id="353" r:id="rId7"/>
    <p:sldId id="354" r:id="rId8"/>
    <p:sldId id="355" r:id="rId9"/>
    <p:sldId id="356" r:id="rId10"/>
    <p:sldId id="357" r:id="rId11"/>
    <p:sldId id="360" r:id="rId12"/>
  </p:sldIdLst>
  <p:sldSz cx="9144000" cy="6858000" type="screen4x3"/>
  <p:notesSz cx="6858000" cy="9144000"/>
  <p:defaultTextStyle>
    <a:defPPr>
      <a:defRPr lang="ko-KR"/>
    </a:defPPr>
    <a:lvl1pPr algn="l" rtl="0" fontAlgn="base">
      <a:spcBef>
        <a:spcPct val="0"/>
      </a:spcBef>
      <a:spcAft>
        <a:spcPct val="0"/>
      </a:spcAft>
      <a:defRPr kumimoji="1" sz="1600" kern="1200">
        <a:solidFill>
          <a:schemeClr val="tx1"/>
        </a:solidFill>
        <a:latin typeface="Arial" pitchFamily="34" charset="0"/>
        <a:ea typeface="굴림" pitchFamily="34" charset="-127"/>
        <a:cs typeface="+mn-cs"/>
      </a:defRPr>
    </a:lvl1pPr>
    <a:lvl2pPr marL="457200" algn="l" rtl="0" fontAlgn="base">
      <a:spcBef>
        <a:spcPct val="0"/>
      </a:spcBef>
      <a:spcAft>
        <a:spcPct val="0"/>
      </a:spcAft>
      <a:defRPr kumimoji="1" sz="1600" kern="1200">
        <a:solidFill>
          <a:schemeClr val="tx1"/>
        </a:solidFill>
        <a:latin typeface="Arial" pitchFamily="34" charset="0"/>
        <a:ea typeface="굴림" pitchFamily="34" charset="-127"/>
        <a:cs typeface="+mn-cs"/>
      </a:defRPr>
    </a:lvl2pPr>
    <a:lvl3pPr marL="914400" algn="l" rtl="0" fontAlgn="base">
      <a:spcBef>
        <a:spcPct val="0"/>
      </a:spcBef>
      <a:spcAft>
        <a:spcPct val="0"/>
      </a:spcAft>
      <a:defRPr kumimoji="1" sz="1600" kern="1200">
        <a:solidFill>
          <a:schemeClr val="tx1"/>
        </a:solidFill>
        <a:latin typeface="Arial" pitchFamily="34" charset="0"/>
        <a:ea typeface="굴림" pitchFamily="34" charset="-127"/>
        <a:cs typeface="+mn-cs"/>
      </a:defRPr>
    </a:lvl3pPr>
    <a:lvl4pPr marL="1371600" algn="l" rtl="0" fontAlgn="base">
      <a:spcBef>
        <a:spcPct val="0"/>
      </a:spcBef>
      <a:spcAft>
        <a:spcPct val="0"/>
      </a:spcAft>
      <a:defRPr kumimoji="1" sz="1600" kern="1200">
        <a:solidFill>
          <a:schemeClr val="tx1"/>
        </a:solidFill>
        <a:latin typeface="Arial" pitchFamily="34" charset="0"/>
        <a:ea typeface="굴림" pitchFamily="34" charset="-127"/>
        <a:cs typeface="+mn-cs"/>
      </a:defRPr>
    </a:lvl4pPr>
    <a:lvl5pPr marL="1828800" algn="l" rtl="0" fontAlgn="base">
      <a:spcBef>
        <a:spcPct val="0"/>
      </a:spcBef>
      <a:spcAft>
        <a:spcPct val="0"/>
      </a:spcAft>
      <a:defRPr kumimoji="1" sz="1600" kern="1200">
        <a:solidFill>
          <a:schemeClr val="tx1"/>
        </a:solidFill>
        <a:latin typeface="Arial" pitchFamily="34" charset="0"/>
        <a:ea typeface="굴림" pitchFamily="34" charset="-127"/>
        <a:cs typeface="+mn-cs"/>
      </a:defRPr>
    </a:lvl5pPr>
    <a:lvl6pPr marL="2286000" algn="l" defTabSz="914400" rtl="0" eaLnBrk="1" latinLnBrk="0" hangingPunct="1">
      <a:defRPr kumimoji="1" sz="1600" kern="1200">
        <a:solidFill>
          <a:schemeClr val="tx1"/>
        </a:solidFill>
        <a:latin typeface="Arial" pitchFamily="34" charset="0"/>
        <a:ea typeface="굴림" pitchFamily="34" charset="-127"/>
        <a:cs typeface="+mn-cs"/>
      </a:defRPr>
    </a:lvl6pPr>
    <a:lvl7pPr marL="2743200" algn="l" defTabSz="914400" rtl="0" eaLnBrk="1" latinLnBrk="0" hangingPunct="1">
      <a:defRPr kumimoji="1" sz="1600" kern="1200">
        <a:solidFill>
          <a:schemeClr val="tx1"/>
        </a:solidFill>
        <a:latin typeface="Arial" pitchFamily="34" charset="0"/>
        <a:ea typeface="굴림" pitchFamily="34" charset="-127"/>
        <a:cs typeface="+mn-cs"/>
      </a:defRPr>
    </a:lvl7pPr>
    <a:lvl8pPr marL="3200400" algn="l" defTabSz="914400" rtl="0" eaLnBrk="1" latinLnBrk="0" hangingPunct="1">
      <a:defRPr kumimoji="1" sz="1600" kern="1200">
        <a:solidFill>
          <a:schemeClr val="tx1"/>
        </a:solidFill>
        <a:latin typeface="Arial" pitchFamily="34" charset="0"/>
        <a:ea typeface="굴림" pitchFamily="34" charset="-127"/>
        <a:cs typeface="+mn-cs"/>
      </a:defRPr>
    </a:lvl8pPr>
    <a:lvl9pPr marL="3657600" algn="l" defTabSz="914400" rtl="0" eaLnBrk="1" latinLnBrk="0" hangingPunct="1">
      <a:defRPr kumimoji="1" sz="1600" kern="1200">
        <a:solidFill>
          <a:schemeClr val="tx1"/>
        </a:solidFill>
        <a:latin typeface="Arial" pitchFamily="34" charset="0"/>
        <a:ea typeface="굴림" pitchFamily="34"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4D4D4D"/>
    <a:srgbClr val="FF6699"/>
    <a:srgbClr val="996633"/>
    <a:srgbClr val="FFFF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676" autoAdjust="0"/>
    <p:restoredTop sz="97935" autoAdjust="0"/>
  </p:normalViewPr>
  <p:slideViewPr>
    <p:cSldViewPr snapToGrid="0">
      <p:cViewPr varScale="1">
        <p:scale>
          <a:sx n="73" d="100"/>
          <a:sy n="73" d="100"/>
        </p:scale>
        <p:origin x="-183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6" d="100"/>
          <a:sy n="56" d="100"/>
        </p:scale>
        <p:origin x="-2472" y="-96"/>
      </p:cViewPr>
      <p:guideLst>
        <p:guide orient="horz" pos="2880"/>
        <p:guide pos="2160"/>
      </p:guideLst>
    </p:cSldViewPr>
  </p:notes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latinLnBrk="1">
              <a:defRPr sz="1200"/>
            </a:lvl1pPr>
          </a:lstStyle>
          <a:p>
            <a:pPr>
              <a:defRPr/>
            </a:pPr>
            <a:endParaRPr lang="ko-KR" alt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latinLnBrk="1">
              <a:defRPr sz="1200"/>
            </a:lvl1pPr>
          </a:lstStyle>
          <a:p>
            <a:pPr>
              <a:defRPr/>
            </a:pPr>
            <a:fld id="{C3FCA215-07D7-4D2F-BFD7-2F0E9172CA1C}" type="datetimeFigureOut">
              <a:rPr lang="ko-KR" altLang="en-US"/>
              <a:pPr>
                <a:defRPr/>
              </a:pPr>
              <a:t>2012-10-31</a:t>
            </a:fld>
            <a:endParaRPr lang="ko-KR" alt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latinLnBrk="1">
              <a:defRPr sz="1200"/>
            </a:lvl1pPr>
          </a:lstStyle>
          <a:p>
            <a:pPr>
              <a:defRPr/>
            </a:pPr>
            <a:endParaRPr lang="ko-KR" alt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latinLnBrk="1">
              <a:defRPr sz="1200"/>
            </a:lvl1pPr>
          </a:lstStyle>
          <a:p>
            <a:pPr>
              <a:defRPr/>
            </a:pPr>
            <a:fld id="{F5C4D022-C0B1-4CB9-A825-4F850DE778A5}"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latinLnBrk="1">
              <a:defRPr sz="1200">
                <a:latin typeface="굴림" pitchFamily="34" charset="-127"/>
              </a:defRPr>
            </a:lvl1pPr>
          </a:lstStyle>
          <a:p>
            <a:pPr>
              <a:defRPr/>
            </a:pPr>
            <a:endParaRPr lang="en-US" altLang="ko-KR"/>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latinLnBrk="1">
              <a:defRPr sz="1200">
                <a:latin typeface="굴림" pitchFamily="34" charset="-127"/>
              </a:defRPr>
            </a:lvl1pPr>
          </a:lstStyle>
          <a:p>
            <a:pPr>
              <a:defRPr/>
            </a:pPr>
            <a:endParaRPr lang="en-US" altLang="ko-KR"/>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latinLnBrk="1">
              <a:defRPr sz="1200">
                <a:latin typeface="굴림" pitchFamily="34" charset="-127"/>
              </a:defRPr>
            </a:lvl1pPr>
          </a:lstStyle>
          <a:p>
            <a:pPr>
              <a:defRPr/>
            </a:pPr>
            <a:endParaRPr lang="en-US" altLang="ko-KR"/>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latinLnBrk="1">
              <a:defRPr sz="1200">
                <a:latin typeface="굴림" pitchFamily="34" charset="-127"/>
              </a:defRPr>
            </a:lvl1pPr>
          </a:lstStyle>
          <a:p>
            <a:pPr>
              <a:defRPr/>
            </a:pPr>
            <a:fld id="{14D01716-D8D3-45E0-A4D1-F52367F2337E}"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1pPr>
    <a:lvl2pPr marL="4572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2pPr>
    <a:lvl3pPr marL="9144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3pPr>
    <a:lvl4pPr marL="13716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4pPr>
    <a:lvl5pPr marL="18288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88A0F973-6E48-44A2-9008-106FD8AC4690}" type="slidenum">
              <a:rPr lang="en-US" altLang="ko-KR" smtClean="0"/>
              <a:pPr/>
              <a:t>0</a:t>
            </a:fld>
            <a:endParaRPr lang="en-US" altLang="ko-KR"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ko-KR" altLang="ko-KR" smtClean="0">
              <a:latin typeface="굴림" pitchFamily="34" charset="-127"/>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spTree>
      <p:nvGrpSpPr>
        <p:cNvPr id="1" name=""/>
        <p:cNvGrpSpPr/>
        <p:nvPr/>
      </p:nvGrpSpPr>
      <p:grpSpPr>
        <a:xfrm>
          <a:off x="0" y="0"/>
          <a:ext cx="0" cy="0"/>
          <a:chOff x="0" y="0"/>
          <a:chExt cx="0" cy="0"/>
        </a:xfrm>
      </p:grpSpPr>
      <p:pic>
        <p:nvPicPr>
          <p:cNvPr id="5" name="Picture 10"/>
          <p:cNvPicPr>
            <a:picLocks noChangeAspect="1" noChangeArrowheads="1"/>
          </p:cNvPicPr>
          <p:nvPr userDrawn="1"/>
        </p:nvPicPr>
        <p:blipFill>
          <a:blip r:embed="rId2" cstate="print"/>
          <a:srcRect/>
          <a:stretch>
            <a:fillRect/>
          </a:stretch>
        </p:blipFill>
        <p:spPr bwMode="auto">
          <a:xfrm>
            <a:off x="0" y="0"/>
            <a:ext cx="874713" cy="306388"/>
          </a:xfrm>
          <a:prstGeom prst="rect">
            <a:avLst/>
          </a:prstGeom>
          <a:noFill/>
          <a:ln w="9525">
            <a:noFill/>
            <a:miter lim="800000"/>
            <a:headEnd/>
            <a:tailEnd/>
          </a:ln>
        </p:spPr>
      </p:pic>
      <p:sp>
        <p:nvSpPr>
          <p:cNvPr id="6" name="Rectangle 8"/>
          <p:cNvSpPr>
            <a:spLocks noChangeArrowheads="1"/>
          </p:cNvSpPr>
          <p:nvPr userDrawn="1"/>
        </p:nvSpPr>
        <p:spPr bwMode="auto">
          <a:xfrm>
            <a:off x="457200" y="3713163"/>
            <a:ext cx="3505200" cy="76200"/>
          </a:xfrm>
          <a:prstGeom prst="rect">
            <a:avLst/>
          </a:prstGeom>
          <a:gradFill rotWithShape="0">
            <a:gsLst>
              <a:gs pos="0">
                <a:srgbClr val="0000B0"/>
              </a:gs>
              <a:gs pos="100000">
                <a:srgbClr val="0000B0">
                  <a:gamma/>
                  <a:tint val="54118"/>
                  <a:invGamma/>
                </a:srgbClr>
              </a:gs>
            </a:gsLst>
            <a:lin ang="5400000" scaled="1"/>
          </a:gradFill>
          <a:ln w="9525">
            <a:noFill/>
            <a:miter lim="800000"/>
            <a:headEnd/>
            <a:tailEnd/>
          </a:ln>
          <a:effectLst/>
        </p:spPr>
        <p:txBody>
          <a:bodyPr wrap="none" anchor="ctr"/>
          <a:lstStyle/>
          <a:p>
            <a:pPr latinLnBrk="1">
              <a:defRPr/>
            </a:pPr>
            <a:endParaRPr kumimoji="0" lang="ko-KR" altLang="en-US" sz="1800"/>
          </a:p>
        </p:txBody>
      </p:sp>
      <p:sp>
        <p:nvSpPr>
          <p:cNvPr id="7" name="Line 15"/>
          <p:cNvSpPr>
            <a:spLocks noChangeShapeType="1"/>
          </p:cNvSpPr>
          <p:nvPr userDrawn="1"/>
        </p:nvSpPr>
        <p:spPr bwMode="auto">
          <a:xfrm>
            <a:off x="457200" y="3713163"/>
            <a:ext cx="8229600" cy="0"/>
          </a:xfrm>
          <a:prstGeom prst="line">
            <a:avLst/>
          </a:prstGeom>
          <a:noFill/>
          <a:ln w="25400">
            <a:solidFill>
              <a:srgbClr val="0000B0"/>
            </a:solidFill>
            <a:round/>
            <a:headEnd/>
            <a:tailEnd/>
          </a:ln>
          <a:effectLst/>
        </p:spPr>
        <p:txBody>
          <a:bodyPr/>
          <a:lstStyle/>
          <a:p>
            <a:pPr fontAlgn="auto" latinLnBrk="1">
              <a:spcBef>
                <a:spcPts val="0"/>
              </a:spcBef>
              <a:spcAft>
                <a:spcPts val="0"/>
              </a:spcAft>
              <a:defRPr/>
            </a:pPr>
            <a:endParaRPr kumimoji="0" lang="ko-KR" altLang="en-US" sz="1800">
              <a:latin typeface="+mn-lt"/>
              <a:ea typeface="+mn-ea"/>
            </a:endParaRPr>
          </a:p>
        </p:txBody>
      </p:sp>
      <p:sp>
        <p:nvSpPr>
          <p:cNvPr id="22530" name="Rectangle 2"/>
          <p:cNvSpPr>
            <a:spLocks noGrp="1" noChangeArrowheads="1"/>
          </p:cNvSpPr>
          <p:nvPr>
            <p:ph type="ctrTitle"/>
          </p:nvPr>
        </p:nvSpPr>
        <p:spPr>
          <a:xfrm>
            <a:off x="685800" y="2130425"/>
            <a:ext cx="7772400" cy="1470025"/>
          </a:xfrm>
        </p:spPr>
        <p:txBody>
          <a:bodyPr/>
          <a:lstStyle>
            <a:lvl1pPr>
              <a:defRPr/>
            </a:lvl1pPr>
          </a:lstStyle>
          <a:p>
            <a:endParaRPr lang="ko-KR" altLang="en-US" dirty="0"/>
          </a:p>
        </p:txBody>
      </p:sp>
      <p:sp>
        <p:nvSpPr>
          <p:cNvPr id="2253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endParaRPr lang="ko-KR" altLang="en-US" dirty="0"/>
          </a:p>
        </p:txBody>
      </p:sp>
      <p:sp>
        <p:nvSpPr>
          <p:cNvPr id="8" name="Rectangle 4"/>
          <p:cNvSpPr>
            <a:spLocks noGrp="1" noChangeArrowheads="1"/>
          </p:cNvSpPr>
          <p:nvPr>
            <p:ph type="dt" sz="half" idx="10"/>
          </p:nvPr>
        </p:nvSpPr>
        <p:spPr>
          <a:xfrm>
            <a:off x="101600" y="6229350"/>
            <a:ext cx="2133600" cy="476250"/>
          </a:xfrm>
        </p:spPr>
        <p:txBody>
          <a:bodyPr/>
          <a:lstStyle>
            <a:lvl1pPr>
              <a:defRPr/>
            </a:lvl1pPr>
          </a:lstStyle>
          <a:p>
            <a:pPr>
              <a:defRPr/>
            </a:pPr>
            <a:fld id="{0AA88749-9B2B-4301-B294-B7EEFDB8FAF1}" type="datetime1">
              <a:rPr lang="ko-KR" altLang="en-US"/>
              <a:pPr>
                <a:defRPr/>
              </a:pPr>
              <a:t>2012-10-31</a:t>
            </a:fld>
            <a:endParaRPr lang="en-US" altLang="ko-KR" dirty="0"/>
          </a:p>
        </p:txBody>
      </p:sp>
      <p:sp>
        <p:nvSpPr>
          <p:cNvPr id="9" name="Rectangle 5"/>
          <p:cNvSpPr>
            <a:spLocks noGrp="1" noChangeArrowheads="1"/>
          </p:cNvSpPr>
          <p:nvPr>
            <p:ph type="sldNum" sz="quarter" idx="11"/>
          </p:nvPr>
        </p:nvSpPr>
        <p:spPr>
          <a:xfrm>
            <a:off x="6553200" y="6245225"/>
            <a:ext cx="2133600" cy="476250"/>
          </a:xfrm>
        </p:spPr>
        <p:txBody>
          <a:bodyPr/>
          <a:lstStyle>
            <a:lvl1pPr>
              <a:defRPr/>
            </a:lvl1pPr>
          </a:lstStyle>
          <a:p>
            <a:pPr>
              <a:defRPr/>
            </a:pPr>
            <a:fld id="{39AB5F47-F68A-466D-BE7A-620EB0FB2CA0}" type="slidenum">
              <a:rPr lang="en-US" altLang="ko-KR"/>
              <a:pPr>
                <a:defRPr/>
              </a:pPr>
              <a:t>‹#›</a:t>
            </a:fld>
            <a:endParaRPr lang="en-US" altLang="ko-K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dirty="0"/>
          </a:p>
        </p:txBody>
      </p:sp>
      <p:sp>
        <p:nvSpPr>
          <p:cNvPr id="3" name="세로 텍스트 개체 틀 2"/>
          <p:cNvSpPr>
            <a:spLocks noGrp="1"/>
          </p:cNvSpPr>
          <p:nvPr>
            <p:ph type="body" orient="vert" idx="1"/>
          </p:nvPr>
        </p:nvSpPr>
        <p:spPr/>
        <p:txBody>
          <a:bodyPr vert="eaVert"/>
          <a:lstStyle/>
          <a:p>
            <a:pPr lvl="4"/>
            <a:endParaRPr lang="ko-KR" altLang="en-US" dirty="0"/>
          </a:p>
        </p:txBody>
      </p:sp>
      <p:sp>
        <p:nvSpPr>
          <p:cNvPr id="4" name="Rectangle 4"/>
          <p:cNvSpPr>
            <a:spLocks noGrp="1" noChangeArrowheads="1"/>
          </p:cNvSpPr>
          <p:nvPr>
            <p:ph type="dt" sz="half" idx="10"/>
          </p:nvPr>
        </p:nvSpPr>
        <p:spPr>
          <a:ln/>
        </p:spPr>
        <p:txBody>
          <a:bodyPr/>
          <a:lstStyle>
            <a:lvl1pPr>
              <a:defRPr/>
            </a:lvl1pPr>
          </a:lstStyle>
          <a:p>
            <a:pPr>
              <a:defRPr/>
            </a:pPr>
            <a:fld id="{60C7C4AB-2F50-4546-9A20-F0CABC747538}" type="datetime1">
              <a:rPr lang="ko-KR" altLang="en-US"/>
              <a:pPr>
                <a:defRPr/>
              </a:pPr>
              <a:t>2012-10-31</a:t>
            </a:fld>
            <a:endParaRPr lang="en-US" altLang="ko-KR"/>
          </a:p>
        </p:txBody>
      </p:sp>
      <p:sp>
        <p:nvSpPr>
          <p:cNvPr id="5" name="Rectangle 6"/>
          <p:cNvSpPr>
            <a:spLocks noGrp="1" noChangeArrowheads="1"/>
          </p:cNvSpPr>
          <p:nvPr>
            <p:ph type="sldNum" sz="quarter" idx="11"/>
          </p:nvPr>
        </p:nvSpPr>
        <p:spPr>
          <a:ln/>
        </p:spPr>
        <p:txBody>
          <a:bodyPr/>
          <a:lstStyle>
            <a:lvl1pPr>
              <a:defRPr/>
            </a:lvl1pPr>
          </a:lstStyle>
          <a:p>
            <a:pPr>
              <a:defRPr/>
            </a:pPr>
            <a:fld id="{9A661EA0-8A65-476F-BB2E-A30F0D88075F}" type="slidenum">
              <a:rPr lang="en-US" altLang="ko-KR"/>
              <a:pPr>
                <a:defRPr/>
              </a:pPr>
              <a:t>‹#›</a:t>
            </a:fld>
            <a:endParaRPr lang="en-US" altLang="ko-K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6107112"/>
          </a:xfrm>
        </p:spPr>
        <p:txBody>
          <a:bodyPr vert="eaVert"/>
          <a:lstStyle/>
          <a:p>
            <a:endParaRPr lang="ko-KR" altLang="en-US" dirty="0"/>
          </a:p>
        </p:txBody>
      </p:sp>
      <p:sp>
        <p:nvSpPr>
          <p:cNvPr id="3" name="세로 텍스트 개체 틀 2"/>
          <p:cNvSpPr>
            <a:spLocks noGrp="1"/>
          </p:cNvSpPr>
          <p:nvPr>
            <p:ph type="body" orient="vert" idx="1"/>
          </p:nvPr>
        </p:nvSpPr>
        <p:spPr>
          <a:xfrm>
            <a:off x="457200" y="274638"/>
            <a:ext cx="6019800" cy="6107112"/>
          </a:xfrm>
        </p:spPr>
        <p:txBody>
          <a:bodyPr vert="eaVert"/>
          <a:lstStyle/>
          <a:p>
            <a:pPr lvl="0"/>
            <a:endParaRPr lang="ko-KR" altLang="en-US" dirty="0"/>
          </a:p>
        </p:txBody>
      </p:sp>
      <p:sp>
        <p:nvSpPr>
          <p:cNvPr id="4" name="Rectangle 4"/>
          <p:cNvSpPr>
            <a:spLocks noGrp="1" noChangeArrowheads="1"/>
          </p:cNvSpPr>
          <p:nvPr>
            <p:ph type="dt" sz="half" idx="10"/>
          </p:nvPr>
        </p:nvSpPr>
        <p:spPr>
          <a:ln/>
        </p:spPr>
        <p:txBody>
          <a:bodyPr/>
          <a:lstStyle>
            <a:lvl1pPr>
              <a:defRPr/>
            </a:lvl1pPr>
          </a:lstStyle>
          <a:p>
            <a:pPr>
              <a:defRPr/>
            </a:pPr>
            <a:fld id="{E56E6199-578F-4F78-9BE6-D11988F220C9}" type="datetime1">
              <a:rPr lang="ko-KR" altLang="en-US"/>
              <a:pPr>
                <a:defRPr/>
              </a:pPr>
              <a:t>2012-10-31</a:t>
            </a:fld>
            <a:endParaRPr lang="en-US" altLang="ko-KR"/>
          </a:p>
        </p:txBody>
      </p:sp>
      <p:sp>
        <p:nvSpPr>
          <p:cNvPr id="5" name="Rectangle 6"/>
          <p:cNvSpPr>
            <a:spLocks noGrp="1" noChangeArrowheads="1"/>
          </p:cNvSpPr>
          <p:nvPr>
            <p:ph type="sldNum" sz="quarter" idx="11"/>
          </p:nvPr>
        </p:nvSpPr>
        <p:spPr>
          <a:ln/>
        </p:spPr>
        <p:txBody>
          <a:bodyPr/>
          <a:lstStyle>
            <a:lvl1pPr>
              <a:defRPr/>
            </a:lvl1pPr>
          </a:lstStyle>
          <a:p>
            <a:pPr>
              <a:defRPr/>
            </a:pPr>
            <a:fld id="{92CAFF41-51C2-4DF4-8FB8-5DDD0841122B}" type="slidenum">
              <a:rPr lang="en-US" altLang="ko-KR"/>
              <a:pPr>
                <a:defRPr/>
              </a:pPr>
              <a:t>‹#›</a:t>
            </a:fld>
            <a:endParaRPr lang="en-US" altLang="ko-K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endParaRPr lang="ko-KR" altLang="en-US" dirty="0"/>
          </a:p>
        </p:txBody>
      </p:sp>
      <p:sp>
        <p:nvSpPr>
          <p:cNvPr id="3" name="내용 개체 틀 2"/>
          <p:cNvSpPr>
            <a:spLocks noGrp="1"/>
          </p:cNvSpPr>
          <p:nvPr>
            <p:ph idx="1"/>
          </p:nvPr>
        </p:nvSpPr>
        <p:spPr/>
        <p:txBody>
          <a:bodyPr>
            <a:normAutofit/>
          </a:bodyPr>
          <a:lstStyle/>
          <a:p>
            <a:pPr lvl="0"/>
            <a:endParaRPr lang="ko-KR" altLang="en-US" dirty="0"/>
          </a:p>
        </p:txBody>
      </p:sp>
      <p:sp>
        <p:nvSpPr>
          <p:cNvPr id="4" name="Rectangle 4"/>
          <p:cNvSpPr>
            <a:spLocks noGrp="1" noChangeArrowheads="1"/>
          </p:cNvSpPr>
          <p:nvPr>
            <p:ph type="dt" sz="half" idx="10"/>
          </p:nvPr>
        </p:nvSpPr>
        <p:spPr>
          <a:ln/>
        </p:spPr>
        <p:txBody>
          <a:bodyPr/>
          <a:lstStyle>
            <a:lvl1pPr>
              <a:defRPr/>
            </a:lvl1pPr>
          </a:lstStyle>
          <a:p>
            <a:pPr>
              <a:defRPr/>
            </a:pPr>
            <a:fld id="{CF151E33-6FD3-4AA9-83D3-AB34059C092A}" type="datetime1">
              <a:rPr lang="ko-KR" altLang="en-US"/>
              <a:pPr>
                <a:defRPr/>
              </a:pPr>
              <a:t>2012-10-31</a:t>
            </a:fld>
            <a:endParaRPr lang="en-US" altLang="ko-KR"/>
          </a:p>
        </p:txBody>
      </p:sp>
      <p:sp>
        <p:nvSpPr>
          <p:cNvPr id="5" name="Rectangle 6"/>
          <p:cNvSpPr>
            <a:spLocks noGrp="1" noChangeArrowheads="1"/>
          </p:cNvSpPr>
          <p:nvPr>
            <p:ph type="sldNum" sz="quarter" idx="11"/>
          </p:nvPr>
        </p:nvSpPr>
        <p:spPr>
          <a:ln/>
        </p:spPr>
        <p:txBody>
          <a:bodyPr/>
          <a:lstStyle>
            <a:lvl1pPr>
              <a:defRPr/>
            </a:lvl1pPr>
          </a:lstStyle>
          <a:p>
            <a:pPr>
              <a:defRPr/>
            </a:pPr>
            <a:fld id="{3F10848A-09B9-425A-B11A-D518D8B68141}" type="slidenum">
              <a:rPr lang="en-US" altLang="ko-KR"/>
              <a:pPr>
                <a:defRPr/>
              </a:pPr>
              <a:t>‹#›</a:t>
            </a:fld>
            <a:endParaRPr lang="en-US" altLang="ko-K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endParaRPr lang="ko-KR" altLang="en-US" dirty="0"/>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ko-KR" altLang="en-US" dirty="0" smtClean="0"/>
          </a:p>
        </p:txBody>
      </p:sp>
      <p:sp>
        <p:nvSpPr>
          <p:cNvPr id="4" name="Rectangle 4"/>
          <p:cNvSpPr>
            <a:spLocks noGrp="1" noChangeArrowheads="1"/>
          </p:cNvSpPr>
          <p:nvPr>
            <p:ph type="dt" sz="half" idx="10"/>
          </p:nvPr>
        </p:nvSpPr>
        <p:spPr>
          <a:ln/>
        </p:spPr>
        <p:txBody>
          <a:bodyPr/>
          <a:lstStyle>
            <a:lvl1pPr>
              <a:defRPr/>
            </a:lvl1pPr>
          </a:lstStyle>
          <a:p>
            <a:pPr>
              <a:defRPr/>
            </a:pPr>
            <a:fld id="{C21474D7-F34C-43C1-9A59-DC7E64075FE7}" type="datetime1">
              <a:rPr lang="ko-KR" altLang="en-US"/>
              <a:pPr>
                <a:defRPr/>
              </a:pPr>
              <a:t>2012-10-31</a:t>
            </a:fld>
            <a:endParaRPr lang="en-US" altLang="ko-KR"/>
          </a:p>
        </p:txBody>
      </p:sp>
      <p:sp>
        <p:nvSpPr>
          <p:cNvPr id="5" name="Rectangle 6"/>
          <p:cNvSpPr>
            <a:spLocks noGrp="1" noChangeArrowheads="1"/>
          </p:cNvSpPr>
          <p:nvPr>
            <p:ph type="sldNum" sz="quarter" idx="11"/>
          </p:nvPr>
        </p:nvSpPr>
        <p:spPr>
          <a:ln/>
        </p:spPr>
        <p:txBody>
          <a:bodyPr/>
          <a:lstStyle>
            <a:lvl1pPr>
              <a:defRPr/>
            </a:lvl1pPr>
          </a:lstStyle>
          <a:p>
            <a:pPr>
              <a:defRPr/>
            </a:pPr>
            <a:fld id="{835FB787-A998-4F06-B411-858E7DC13A67}" type="slidenum">
              <a:rPr lang="en-US" altLang="ko-KR"/>
              <a:pPr>
                <a:defRPr/>
              </a:pPr>
              <a:t>‹#›</a:t>
            </a:fld>
            <a:endParaRPr lang="en-US" altLang="ko-K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dirty="0"/>
          </a:p>
        </p:txBody>
      </p:sp>
      <p:sp>
        <p:nvSpPr>
          <p:cNvPr id="3" name="내용 개체 틀 2"/>
          <p:cNvSpPr>
            <a:spLocks noGrp="1"/>
          </p:cNvSpPr>
          <p:nvPr>
            <p:ph sz="half" idx="1"/>
          </p:nvPr>
        </p:nvSpPr>
        <p:spPr>
          <a:xfrm>
            <a:off x="457200" y="1196975"/>
            <a:ext cx="4038600" cy="5184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ko-KR" altLang="en-US" dirty="0"/>
          </a:p>
        </p:txBody>
      </p:sp>
      <p:sp>
        <p:nvSpPr>
          <p:cNvPr id="4" name="내용 개체 틀 3"/>
          <p:cNvSpPr>
            <a:spLocks noGrp="1"/>
          </p:cNvSpPr>
          <p:nvPr>
            <p:ph sz="half" idx="2"/>
          </p:nvPr>
        </p:nvSpPr>
        <p:spPr>
          <a:xfrm>
            <a:off x="4648200" y="1196975"/>
            <a:ext cx="4038600" cy="5184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ko-KR" altLang="en-US" dirty="0"/>
          </a:p>
        </p:txBody>
      </p:sp>
      <p:sp>
        <p:nvSpPr>
          <p:cNvPr id="5" name="Rectangle 4"/>
          <p:cNvSpPr>
            <a:spLocks noGrp="1" noChangeArrowheads="1"/>
          </p:cNvSpPr>
          <p:nvPr>
            <p:ph type="dt" sz="half" idx="10"/>
          </p:nvPr>
        </p:nvSpPr>
        <p:spPr>
          <a:ln/>
        </p:spPr>
        <p:txBody>
          <a:bodyPr/>
          <a:lstStyle>
            <a:lvl1pPr>
              <a:defRPr/>
            </a:lvl1pPr>
          </a:lstStyle>
          <a:p>
            <a:pPr>
              <a:defRPr/>
            </a:pPr>
            <a:fld id="{47C4C9FF-90B6-4403-AF63-574566CD8A81}" type="datetime1">
              <a:rPr lang="ko-KR" altLang="en-US"/>
              <a:pPr>
                <a:defRPr/>
              </a:pPr>
              <a:t>2012-10-31</a:t>
            </a:fld>
            <a:endParaRPr lang="en-US" altLang="ko-KR"/>
          </a:p>
        </p:txBody>
      </p:sp>
      <p:sp>
        <p:nvSpPr>
          <p:cNvPr id="6" name="Rectangle 6"/>
          <p:cNvSpPr>
            <a:spLocks noGrp="1" noChangeArrowheads="1"/>
          </p:cNvSpPr>
          <p:nvPr>
            <p:ph type="sldNum" sz="quarter" idx="11"/>
          </p:nvPr>
        </p:nvSpPr>
        <p:spPr>
          <a:ln/>
        </p:spPr>
        <p:txBody>
          <a:bodyPr/>
          <a:lstStyle>
            <a:lvl1pPr>
              <a:defRPr/>
            </a:lvl1pPr>
          </a:lstStyle>
          <a:p>
            <a:pPr>
              <a:defRPr/>
            </a:pPr>
            <a:fld id="{E012BE08-D789-4C69-9DDA-81363C53FFCD}" type="slidenum">
              <a:rPr lang="en-US" altLang="ko-KR"/>
              <a:pPr>
                <a:defRPr/>
              </a:pPr>
              <a:t>‹#›</a:t>
            </a:fld>
            <a:endParaRPr lang="en-US" altLang="ko-K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p:spPr>
        <p:txBody>
          <a:bodyPr/>
          <a:lstStyle>
            <a:lvl1pPr>
              <a:defRPr/>
            </a:lvl1pPr>
          </a:lstStyle>
          <a:p>
            <a:endParaRPr lang="ko-KR" altLang="en-US" dirty="0"/>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ko-KR" altLang="en-US" dirty="0" smtClean="0"/>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ko-KR" altLang="en-US" dirty="0"/>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ko-KR" altLang="en-US" dirty="0" smtClean="0"/>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ko-KR" altLang="en-US" dirty="0"/>
          </a:p>
        </p:txBody>
      </p:sp>
      <p:sp>
        <p:nvSpPr>
          <p:cNvPr id="7" name="Rectangle 4"/>
          <p:cNvSpPr>
            <a:spLocks noGrp="1" noChangeArrowheads="1"/>
          </p:cNvSpPr>
          <p:nvPr>
            <p:ph type="dt" sz="half" idx="10"/>
          </p:nvPr>
        </p:nvSpPr>
        <p:spPr>
          <a:ln/>
        </p:spPr>
        <p:txBody>
          <a:bodyPr/>
          <a:lstStyle>
            <a:lvl1pPr>
              <a:defRPr/>
            </a:lvl1pPr>
          </a:lstStyle>
          <a:p>
            <a:pPr>
              <a:defRPr/>
            </a:pPr>
            <a:fld id="{3C984B28-6E8C-4B0C-B44C-366D074AFCA3}" type="datetime1">
              <a:rPr lang="ko-KR" altLang="en-US"/>
              <a:pPr>
                <a:defRPr/>
              </a:pPr>
              <a:t>2012-10-31</a:t>
            </a:fld>
            <a:endParaRPr lang="en-US" altLang="ko-KR"/>
          </a:p>
        </p:txBody>
      </p:sp>
      <p:sp>
        <p:nvSpPr>
          <p:cNvPr id="8" name="Rectangle 6"/>
          <p:cNvSpPr>
            <a:spLocks noGrp="1" noChangeArrowheads="1"/>
          </p:cNvSpPr>
          <p:nvPr>
            <p:ph type="sldNum" sz="quarter" idx="11"/>
          </p:nvPr>
        </p:nvSpPr>
        <p:spPr>
          <a:ln/>
        </p:spPr>
        <p:txBody>
          <a:bodyPr/>
          <a:lstStyle>
            <a:lvl1pPr>
              <a:defRPr/>
            </a:lvl1pPr>
          </a:lstStyle>
          <a:p>
            <a:pPr>
              <a:defRPr/>
            </a:pPr>
            <a:fld id="{AF956A32-0A7C-4478-A2CB-7CDCF2B4B85A}" type="slidenum">
              <a:rPr lang="en-US" altLang="ko-KR"/>
              <a:pPr>
                <a:defRPr/>
              </a:pPr>
              <a:t>‹#›</a:t>
            </a:fld>
            <a:endParaRPr lang="en-US" altLang="ko-K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dirty="0"/>
          </a:p>
        </p:txBody>
      </p:sp>
      <p:sp>
        <p:nvSpPr>
          <p:cNvPr id="3" name="Rectangle 4"/>
          <p:cNvSpPr>
            <a:spLocks noGrp="1" noChangeArrowheads="1"/>
          </p:cNvSpPr>
          <p:nvPr>
            <p:ph type="dt" sz="half" idx="10"/>
          </p:nvPr>
        </p:nvSpPr>
        <p:spPr>
          <a:ln/>
        </p:spPr>
        <p:txBody>
          <a:bodyPr/>
          <a:lstStyle>
            <a:lvl1pPr>
              <a:defRPr/>
            </a:lvl1pPr>
          </a:lstStyle>
          <a:p>
            <a:pPr>
              <a:defRPr/>
            </a:pPr>
            <a:fld id="{0B4460F0-53ED-43C2-8506-BEF8ED93F95D}" type="datetime1">
              <a:rPr lang="ko-KR" altLang="en-US"/>
              <a:pPr>
                <a:defRPr/>
              </a:pPr>
              <a:t>2012-10-31</a:t>
            </a:fld>
            <a:endParaRPr lang="en-US" altLang="ko-KR"/>
          </a:p>
        </p:txBody>
      </p:sp>
      <p:sp>
        <p:nvSpPr>
          <p:cNvPr id="4" name="Rectangle 6"/>
          <p:cNvSpPr>
            <a:spLocks noGrp="1" noChangeArrowheads="1"/>
          </p:cNvSpPr>
          <p:nvPr>
            <p:ph type="sldNum" sz="quarter" idx="11"/>
          </p:nvPr>
        </p:nvSpPr>
        <p:spPr>
          <a:ln/>
        </p:spPr>
        <p:txBody>
          <a:bodyPr/>
          <a:lstStyle>
            <a:lvl1pPr>
              <a:defRPr/>
            </a:lvl1pPr>
          </a:lstStyle>
          <a:p>
            <a:pPr>
              <a:defRPr/>
            </a:pPr>
            <a:fld id="{5FDAC5D6-4D6D-4579-8497-66C748AFB401}" type="slidenum">
              <a:rPr lang="en-US" altLang="ko-KR"/>
              <a:pPr>
                <a:defRPr/>
              </a:pPr>
              <a:t>‹#›</a:t>
            </a:fld>
            <a:endParaRPr lang="en-US" altLang="ko-K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F4DD862-C64C-457F-95BB-6300AE7296EA}" type="datetime1">
              <a:rPr lang="ko-KR" altLang="en-US"/>
              <a:pPr>
                <a:defRPr/>
              </a:pPr>
              <a:t>2012-10-31</a:t>
            </a:fld>
            <a:endParaRPr lang="en-US" altLang="ko-KR"/>
          </a:p>
        </p:txBody>
      </p:sp>
      <p:sp>
        <p:nvSpPr>
          <p:cNvPr id="3" name="Rectangle 6"/>
          <p:cNvSpPr>
            <a:spLocks noGrp="1" noChangeArrowheads="1"/>
          </p:cNvSpPr>
          <p:nvPr>
            <p:ph type="sldNum" sz="quarter" idx="11"/>
          </p:nvPr>
        </p:nvSpPr>
        <p:spPr>
          <a:ln/>
        </p:spPr>
        <p:txBody>
          <a:bodyPr/>
          <a:lstStyle>
            <a:lvl1pPr>
              <a:defRPr/>
            </a:lvl1pPr>
          </a:lstStyle>
          <a:p>
            <a:pPr>
              <a:defRPr/>
            </a:pPr>
            <a:fld id="{CCA2D544-BC3B-488F-A702-1A8FA039483D}" type="slidenum">
              <a:rPr lang="en-US" altLang="ko-KR"/>
              <a:pPr>
                <a:defRPr/>
              </a:pPr>
              <a:t>‹#›</a:t>
            </a:fld>
            <a:endParaRPr lang="en-US" altLang="ko-K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endParaRPr lang="ko-KR" altLang="en-US" dirty="0"/>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ko-KR" altLang="en-US" dirty="0"/>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ko-KR" altLang="en-US" dirty="0" smtClean="0"/>
          </a:p>
        </p:txBody>
      </p:sp>
      <p:sp>
        <p:nvSpPr>
          <p:cNvPr id="5" name="Rectangle 4"/>
          <p:cNvSpPr>
            <a:spLocks noGrp="1" noChangeArrowheads="1"/>
          </p:cNvSpPr>
          <p:nvPr>
            <p:ph type="dt" sz="half" idx="10"/>
          </p:nvPr>
        </p:nvSpPr>
        <p:spPr>
          <a:ln/>
        </p:spPr>
        <p:txBody>
          <a:bodyPr/>
          <a:lstStyle>
            <a:lvl1pPr>
              <a:defRPr/>
            </a:lvl1pPr>
          </a:lstStyle>
          <a:p>
            <a:pPr>
              <a:defRPr/>
            </a:pPr>
            <a:fld id="{0BB8EEA8-93BE-4C03-B095-32B1CD6E6E74}" type="datetime1">
              <a:rPr lang="ko-KR" altLang="en-US"/>
              <a:pPr>
                <a:defRPr/>
              </a:pPr>
              <a:t>2012-10-31</a:t>
            </a:fld>
            <a:endParaRPr lang="en-US" altLang="ko-KR"/>
          </a:p>
        </p:txBody>
      </p:sp>
      <p:sp>
        <p:nvSpPr>
          <p:cNvPr id="6" name="Rectangle 6"/>
          <p:cNvSpPr>
            <a:spLocks noGrp="1" noChangeArrowheads="1"/>
          </p:cNvSpPr>
          <p:nvPr>
            <p:ph type="sldNum" sz="quarter" idx="11"/>
          </p:nvPr>
        </p:nvSpPr>
        <p:spPr>
          <a:ln/>
        </p:spPr>
        <p:txBody>
          <a:bodyPr/>
          <a:lstStyle>
            <a:lvl1pPr>
              <a:defRPr/>
            </a:lvl1pPr>
          </a:lstStyle>
          <a:p>
            <a:pPr>
              <a:defRPr/>
            </a:pPr>
            <a:fld id="{E65A4540-C806-4FF7-9F85-4AAEF9D21466}" type="slidenum">
              <a:rPr lang="en-US" altLang="ko-KR"/>
              <a:pPr>
                <a:defRPr/>
              </a:pPr>
              <a:t>‹#›</a:t>
            </a:fld>
            <a:endParaRPr lang="en-US" altLang="ko-K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endParaRPr lang="ko-KR" altLang="en-US" dirty="0"/>
          </a:p>
        </p:txBody>
      </p:sp>
      <p:sp>
        <p:nvSpPr>
          <p:cNvPr id="3" name="그림 개체 틀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dirty="0" smtClean="0"/>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ko-KR" altLang="en-US" dirty="0" smtClean="0"/>
          </a:p>
        </p:txBody>
      </p:sp>
      <p:sp>
        <p:nvSpPr>
          <p:cNvPr id="5" name="Rectangle 4"/>
          <p:cNvSpPr>
            <a:spLocks noGrp="1" noChangeArrowheads="1"/>
          </p:cNvSpPr>
          <p:nvPr>
            <p:ph type="dt" sz="half" idx="10"/>
          </p:nvPr>
        </p:nvSpPr>
        <p:spPr>
          <a:ln/>
        </p:spPr>
        <p:txBody>
          <a:bodyPr/>
          <a:lstStyle>
            <a:lvl1pPr>
              <a:defRPr/>
            </a:lvl1pPr>
          </a:lstStyle>
          <a:p>
            <a:pPr>
              <a:defRPr/>
            </a:pPr>
            <a:fld id="{C77B6FB5-467F-4FD6-BE0D-7BA5C91B839C}" type="datetime1">
              <a:rPr lang="ko-KR" altLang="en-US"/>
              <a:pPr>
                <a:defRPr/>
              </a:pPr>
              <a:t>2012-10-31</a:t>
            </a:fld>
            <a:endParaRPr lang="en-US" altLang="ko-KR"/>
          </a:p>
        </p:txBody>
      </p:sp>
      <p:sp>
        <p:nvSpPr>
          <p:cNvPr id="6" name="Rectangle 6"/>
          <p:cNvSpPr>
            <a:spLocks noGrp="1" noChangeArrowheads="1"/>
          </p:cNvSpPr>
          <p:nvPr>
            <p:ph type="sldNum" sz="quarter" idx="11"/>
          </p:nvPr>
        </p:nvSpPr>
        <p:spPr>
          <a:ln/>
        </p:spPr>
        <p:txBody>
          <a:bodyPr/>
          <a:lstStyle>
            <a:lvl1pPr>
              <a:defRPr/>
            </a:lvl1pPr>
          </a:lstStyle>
          <a:p>
            <a:pPr>
              <a:defRPr/>
            </a:pPr>
            <a:fld id="{5F0C1C14-27D7-4642-8D7D-285D5D65A375}" type="slidenum">
              <a:rPr lang="en-US" altLang="ko-KR"/>
              <a:pPr>
                <a:defRPr/>
              </a:pPr>
              <a:t>‹#›</a:t>
            </a:fld>
            <a:endParaRPr lang="en-US" altLang="ko-K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ko-KR" altLang="en-US" dirty="0" smtClean="0"/>
          </a:p>
        </p:txBody>
      </p:sp>
      <p:sp>
        <p:nvSpPr>
          <p:cNvPr id="1027" name="Rectangle 3"/>
          <p:cNvSpPr>
            <a:spLocks noGrp="1" noChangeArrowheads="1"/>
          </p:cNvSpPr>
          <p:nvPr>
            <p:ph type="body" idx="1"/>
          </p:nvPr>
        </p:nvSpPr>
        <p:spPr bwMode="auto">
          <a:xfrm>
            <a:off x="457200" y="1196975"/>
            <a:ext cx="8229600"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ko-KR" altLang="en-US" dirty="0" smtClean="0"/>
          </a:p>
        </p:txBody>
      </p:sp>
      <p:sp>
        <p:nvSpPr>
          <p:cNvPr id="1028" name="Rectangle 4"/>
          <p:cNvSpPr>
            <a:spLocks noGrp="1" noChangeArrowheads="1"/>
          </p:cNvSpPr>
          <p:nvPr>
            <p:ph type="dt" sz="half" idx="2"/>
          </p:nvPr>
        </p:nvSpPr>
        <p:spPr bwMode="auto">
          <a:xfrm>
            <a:off x="5364163" y="6524625"/>
            <a:ext cx="2133600" cy="258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latinLnBrk="1">
              <a:defRPr sz="1000">
                <a:solidFill>
                  <a:schemeClr val="bg2"/>
                </a:solidFill>
                <a:latin typeface="Century Gothic" pitchFamily="34" charset="0"/>
              </a:defRPr>
            </a:lvl1pPr>
          </a:lstStyle>
          <a:p>
            <a:pPr>
              <a:defRPr/>
            </a:pPr>
            <a:fld id="{3CDE3FF2-334E-4B75-9506-34AE1E7CAF43}" type="datetime1">
              <a:rPr lang="ko-KR" altLang="en-US"/>
              <a:pPr>
                <a:defRPr/>
              </a:pPr>
              <a:t>2012-10-31</a:t>
            </a:fld>
            <a:endParaRPr lang="en-US" altLang="ko-KR"/>
          </a:p>
        </p:txBody>
      </p:sp>
      <p:sp>
        <p:nvSpPr>
          <p:cNvPr id="1030" name="Rectangle 6"/>
          <p:cNvSpPr>
            <a:spLocks noGrp="1" noChangeArrowheads="1"/>
          </p:cNvSpPr>
          <p:nvPr>
            <p:ph type="sldNum" sz="quarter" idx="4"/>
          </p:nvPr>
        </p:nvSpPr>
        <p:spPr bwMode="auto">
          <a:xfrm>
            <a:off x="6553200" y="6534150"/>
            <a:ext cx="2133600" cy="279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latinLnBrk="1">
              <a:defRPr sz="1000">
                <a:solidFill>
                  <a:schemeClr val="bg2"/>
                </a:solidFill>
                <a:latin typeface="Century Gothic" pitchFamily="34" charset="0"/>
              </a:defRPr>
            </a:lvl1pPr>
          </a:lstStyle>
          <a:p>
            <a:pPr>
              <a:defRPr/>
            </a:pPr>
            <a:fld id="{F78A8192-875F-4B81-8A99-790B01EF6EF8}" type="slidenum">
              <a:rPr lang="en-US" altLang="ko-KR"/>
              <a:pPr>
                <a:defRPr/>
              </a:pPr>
              <a:t>‹#›</a:t>
            </a:fld>
            <a:endParaRPr lang="en-US" altLang="ko-KR"/>
          </a:p>
        </p:txBody>
      </p:sp>
      <p:pic>
        <p:nvPicPr>
          <p:cNvPr id="3" name="Picture 11"/>
          <p:cNvPicPr>
            <a:picLocks noChangeAspect="1" noChangeArrowheads="1"/>
          </p:cNvPicPr>
          <p:nvPr userDrawn="1"/>
        </p:nvPicPr>
        <p:blipFill>
          <a:blip r:embed="rId13" cstate="print"/>
          <a:srcRect/>
          <a:stretch>
            <a:fillRect/>
          </a:stretch>
        </p:blipFill>
        <p:spPr bwMode="auto">
          <a:xfrm>
            <a:off x="0" y="0"/>
            <a:ext cx="874713" cy="306388"/>
          </a:xfrm>
          <a:prstGeom prst="rect">
            <a:avLst/>
          </a:prstGeom>
          <a:noFill/>
          <a:ln w="9525">
            <a:noFill/>
            <a:miter lim="800000"/>
            <a:headEnd/>
            <a:tailEnd/>
          </a:ln>
        </p:spPr>
      </p:pic>
      <p:sp>
        <p:nvSpPr>
          <p:cNvPr id="2" name="Rectangle 8"/>
          <p:cNvSpPr>
            <a:spLocks noChangeArrowheads="1"/>
          </p:cNvSpPr>
          <p:nvPr userDrawn="1"/>
        </p:nvSpPr>
        <p:spPr bwMode="auto">
          <a:xfrm>
            <a:off x="457200" y="1089025"/>
            <a:ext cx="3505200" cy="76200"/>
          </a:xfrm>
          <a:prstGeom prst="rect">
            <a:avLst/>
          </a:prstGeom>
          <a:gradFill rotWithShape="0">
            <a:gsLst>
              <a:gs pos="0">
                <a:srgbClr val="0000B0"/>
              </a:gs>
              <a:gs pos="100000">
                <a:srgbClr val="0000B0">
                  <a:gamma/>
                  <a:tint val="54118"/>
                  <a:invGamma/>
                </a:srgbClr>
              </a:gs>
            </a:gsLst>
            <a:lin ang="5400000" scaled="1"/>
          </a:gradFill>
          <a:ln w="9525">
            <a:noFill/>
            <a:miter lim="800000"/>
            <a:headEnd/>
            <a:tailEnd/>
          </a:ln>
          <a:effectLst/>
        </p:spPr>
        <p:txBody>
          <a:bodyPr wrap="none" anchor="ctr"/>
          <a:lstStyle/>
          <a:p>
            <a:pPr latinLnBrk="1">
              <a:defRPr/>
            </a:pPr>
            <a:endParaRPr kumimoji="0" lang="ko-KR" altLang="en-US" sz="1800"/>
          </a:p>
        </p:txBody>
      </p:sp>
      <p:sp>
        <p:nvSpPr>
          <p:cNvPr id="1039" name="Line 15"/>
          <p:cNvSpPr>
            <a:spLocks noChangeShapeType="1"/>
          </p:cNvSpPr>
          <p:nvPr userDrawn="1"/>
        </p:nvSpPr>
        <p:spPr bwMode="auto">
          <a:xfrm>
            <a:off x="457200" y="1089025"/>
            <a:ext cx="8229600" cy="0"/>
          </a:xfrm>
          <a:prstGeom prst="line">
            <a:avLst/>
          </a:prstGeom>
          <a:noFill/>
          <a:ln w="25400">
            <a:solidFill>
              <a:srgbClr val="0000B0"/>
            </a:solidFill>
            <a:round/>
            <a:headEnd/>
            <a:tailEnd/>
          </a:ln>
          <a:effectLst/>
        </p:spPr>
        <p:txBody>
          <a:bodyPr/>
          <a:lstStyle/>
          <a:p>
            <a:pPr fontAlgn="auto" latinLnBrk="1">
              <a:spcBef>
                <a:spcPts val="0"/>
              </a:spcBef>
              <a:spcAft>
                <a:spcPts val="0"/>
              </a:spcAft>
              <a:defRPr/>
            </a:pPr>
            <a:endParaRPr kumimoji="0" lang="ko-KR" altLang="en-US" sz="1800">
              <a:latin typeface="+mn-lt"/>
              <a:ea typeface="+mn-ea"/>
            </a:endParaRPr>
          </a:p>
        </p:txBody>
      </p:sp>
    </p:spTree>
  </p:cSld>
  <p:clrMap bg1="lt1" tx1="dk1" bg2="lt2" tx2="dk2" accent1="accent1" accent2="accent2" accent3="accent3" accent4="accent4" accent5="accent5" accent6="accent6" hlink="hlink" folHlink="folHlink"/>
  <p:sldLayoutIdLst>
    <p:sldLayoutId id="2147483839"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hf hdr="0" ftr="0"/>
  <p:txStyles>
    <p:titleStyle>
      <a:lvl1pPr algn="ctr" rtl="0" eaLnBrk="0" fontAlgn="base" latinLnBrk="1" hangingPunct="0">
        <a:spcBef>
          <a:spcPct val="0"/>
        </a:spcBef>
        <a:spcAft>
          <a:spcPct val="0"/>
        </a:spcAft>
        <a:defRPr kumimoji="1" sz="3200" b="1">
          <a:solidFill>
            <a:schemeClr val="bg2"/>
          </a:solidFill>
          <a:latin typeface="+mj-lt"/>
          <a:ea typeface="+mj-ea"/>
          <a:cs typeface="+mj-cs"/>
        </a:defRPr>
      </a:lvl1pPr>
      <a:lvl2pPr algn="ctr" rtl="0" eaLnBrk="0" fontAlgn="base" latinLnBrk="1" hangingPunct="0">
        <a:spcBef>
          <a:spcPct val="0"/>
        </a:spcBef>
        <a:spcAft>
          <a:spcPct val="0"/>
        </a:spcAft>
        <a:defRPr kumimoji="1" sz="3200" b="1">
          <a:solidFill>
            <a:schemeClr val="bg2"/>
          </a:solidFill>
          <a:latin typeface="Arial" pitchFamily="34" charset="0"/>
          <a:ea typeface="굴림" pitchFamily="50" charset="-127"/>
        </a:defRPr>
      </a:lvl2pPr>
      <a:lvl3pPr algn="ctr" rtl="0" eaLnBrk="0" fontAlgn="base" latinLnBrk="1" hangingPunct="0">
        <a:spcBef>
          <a:spcPct val="0"/>
        </a:spcBef>
        <a:spcAft>
          <a:spcPct val="0"/>
        </a:spcAft>
        <a:defRPr kumimoji="1" sz="3200" b="1">
          <a:solidFill>
            <a:schemeClr val="bg2"/>
          </a:solidFill>
          <a:latin typeface="Arial" pitchFamily="34" charset="0"/>
          <a:ea typeface="굴림" pitchFamily="50" charset="-127"/>
        </a:defRPr>
      </a:lvl3pPr>
      <a:lvl4pPr algn="ctr" rtl="0" eaLnBrk="0" fontAlgn="base" latinLnBrk="1" hangingPunct="0">
        <a:spcBef>
          <a:spcPct val="0"/>
        </a:spcBef>
        <a:spcAft>
          <a:spcPct val="0"/>
        </a:spcAft>
        <a:defRPr kumimoji="1" sz="3200" b="1">
          <a:solidFill>
            <a:schemeClr val="bg2"/>
          </a:solidFill>
          <a:latin typeface="Arial" pitchFamily="34" charset="0"/>
          <a:ea typeface="굴림" pitchFamily="50" charset="-127"/>
        </a:defRPr>
      </a:lvl4pPr>
      <a:lvl5pPr algn="ctr" rtl="0" eaLnBrk="0" fontAlgn="base" latinLnBrk="1" hangingPunct="0">
        <a:spcBef>
          <a:spcPct val="0"/>
        </a:spcBef>
        <a:spcAft>
          <a:spcPct val="0"/>
        </a:spcAft>
        <a:defRPr kumimoji="1" sz="3200" b="1">
          <a:solidFill>
            <a:schemeClr val="bg2"/>
          </a:solidFill>
          <a:latin typeface="Arial" pitchFamily="34" charset="0"/>
          <a:ea typeface="굴림" pitchFamily="50" charset="-127"/>
        </a:defRPr>
      </a:lvl5pPr>
      <a:lvl6pPr marL="457200" algn="ctr" rtl="0" fontAlgn="base" latinLnBrk="1">
        <a:spcBef>
          <a:spcPct val="0"/>
        </a:spcBef>
        <a:spcAft>
          <a:spcPct val="0"/>
        </a:spcAft>
        <a:defRPr kumimoji="1" sz="3200" b="1">
          <a:solidFill>
            <a:schemeClr val="bg2"/>
          </a:solidFill>
          <a:latin typeface="Arial" pitchFamily="34" charset="0"/>
          <a:ea typeface="굴림" pitchFamily="50" charset="-127"/>
        </a:defRPr>
      </a:lvl6pPr>
      <a:lvl7pPr marL="914400" algn="ctr" rtl="0" fontAlgn="base" latinLnBrk="1">
        <a:spcBef>
          <a:spcPct val="0"/>
        </a:spcBef>
        <a:spcAft>
          <a:spcPct val="0"/>
        </a:spcAft>
        <a:defRPr kumimoji="1" sz="3200" b="1">
          <a:solidFill>
            <a:schemeClr val="bg2"/>
          </a:solidFill>
          <a:latin typeface="Arial" pitchFamily="34" charset="0"/>
          <a:ea typeface="굴림" pitchFamily="50" charset="-127"/>
        </a:defRPr>
      </a:lvl7pPr>
      <a:lvl8pPr marL="1371600" algn="ctr" rtl="0" fontAlgn="base" latinLnBrk="1">
        <a:spcBef>
          <a:spcPct val="0"/>
        </a:spcBef>
        <a:spcAft>
          <a:spcPct val="0"/>
        </a:spcAft>
        <a:defRPr kumimoji="1" sz="3200" b="1">
          <a:solidFill>
            <a:schemeClr val="bg2"/>
          </a:solidFill>
          <a:latin typeface="Arial" pitchFamily="34" charset="0"/>
          <a:ea typeface="굴림" pitchFamily="50" charset="-127"/>
        </a:defRPr>
      </a:lvl8pPr>
      <a:lvl9pPr marL="1828800" algn="ctr" rtl="0" fontAlgn="base" latinLnBrk="1">
        <a:spcBef>
          <a:spcPct val="0"/>
        </a:spcBef>
        <a:spcAft>
          <a:spcPct val="0"/>
        </a:spcAft>
        <a:defRPr kumimoji="1" sz="3200" b="1">
          <a:solidFill>
            <a:schemeClr val="bg2"/>
          </a:solidFill>
          <a:latin typeface="Arial" pitchFamily="34" charset="0"/>
          <a:ea typeface="굴림" pitchFamily="50" charset="-127"/>
        </a:defRPr>
      </a:lvl9pPr>
    </p:titleStyle>
    <p:bodyStyle>
      <a:lvl1pPr marL="342900" indent="-342900" algn="l" rtl="0" eaLnBrk="0" fontAlgn="base" latinLnBrk="1" hangingPunct="0">
        <a:spcBef>
          <a:spcPct val="20000"/>
        </a:spcBef>
        <a:spcAft>
          <a:spcPct val="0"/>
        </a:spcAft>
        <a:buChar char="•"/>
        <a:defRPr kumimoji="1" sz="2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kumimoji="1" sz="2000">
          <a:solidFill>
            <a:schemeClr val="tx1"/>
          </a:solidFill>
          <a:latin typeface="+mn-lt"/>
          <a:ea typeface="+mn-ea"/>
        </a:defRPr>
      </a:lvl2pPr>
      <a:lvl3pPr marL="1143000" indent="-228600" algn="l" rtl="0" eaLnBrk="0" fontAlgn="base" latinLnBrk="1" hangingPunct="0">
        <a:spcBef>
          <a:spcPct val="20000"/>
        </a:spcBef>
        <a:spcAft>
          <a:spcPct val="0"/>
        </a:spcAft>
        <a:buChar char="•"/>
        <a:defRPr kumimoji="1">
          <a:solidFill>
            <a:schemeClr val="tx1"/>
          </a:solidFill>
          <a:latin typeface="+mn-lt"/>
          <a:ea typeface="+mn-ea"/>
        </a:defRPr>
      </a:lvl3pPr>
      <a:lvl4pPr marL="1600200" indent="-228600" algn="l" rtl="0" eaLnBrk="0" fontAlgn="base" latinLnBrk="1" hangingPunct="0">
        <a:spcBef>
          <a:spcPct val="20000"/>
        </a:spcBef>
        <a:spcAft>
          <a:spcPct val="0"/>
        </a:spcAft>
        <a:buChar char="–"/>
        <a:defRPr kumimoji="1" sz="1600">
          <a:solidFill>
            <a:schemeClr val="tx1"/>
          </a:solidFill>
          <a:latin typeface="+mn-lt"/>
          <a:ea typeface="+mn-ea"/>
        </a:defRPr>
      </a:lvl4pPr>
      <a:lvl5pPr marL="2057400" indent="-228600" algn="l" rtl="0" eaLnBrk="0" fontAlgn="base" latinLnBrk="1" hangingPunct="0">
        <a:spcBef>
          <a:spcPct val="20000"/>
        </a:spcBef>
        <a:spcAft>
          <a:spcPct val="0"/>
        </a:spcAft>
        <a:buChar char="»"/>
        <a:defRPr kumimoji="1" sz="1600">
          <a:solidFill>
            <a:schemeClr val="tx1"/>
          </a:solidFill>
          <a:latin typeface="+mn-lt"/>
          <a:ea typeface="+mn-ea"/>
        </a:defRPr>
      </a:lvl5pPr>
      <a:lvl6pPr marL="2514600" indent="-228600" algn="l" rtl="0" fontAlgn="base" latinLnBrk="1">
        <a:spcBef>
          <a:spcPct val="20000"/>
        </a:spcBef>
        <a:spcAft>
          <a:spcPct val="0"/>
        </a:spcAft>
        <a:buChar char="»"/>
        <a:defRPr kumimoji="1" sz="1600">
          <a:solidFill>
            <a:schemeClr val="tx1"/>
          </a:solidFill>
          <a:latin typeface="+mn-lt"/>
          <a:ea typeface="+mn-ea"/>
        </a:defRPr>
      </a:lvl6pPr>
      <a:lvl7pPr marL="2971800" indent="-228600" algn="l" rtl="0" fontAlgn="base" latinLnBrk="1">
        <a:spcBef>
          <a:spcPct val="20000"/>
        </a:spcBef>
        <a:spcAft>
          <a:spcPct val="0"/>
        </a:spcAft>
        <a:buChar char="»"/>
        <a:defRPr kumimoji="1" sz="1600">
          <a:solidFill>
            <a:schemeClr val="tx1"/>
          </a:solidFill>
          <a:latin typeface="+mn-lt"/>
          <a:ea typeface="+mn-ea"/>
        </a:defRPr>
      </a:lvl7pPr>
      <a:lvl8pPr marL="3429000" indent="-228600" algn="l" rtl="0" fontAlgn="base" latinLnBrk="1">
        <a:spcBef>
          <a:spcPct val="20000"/>
        </a:spcBef>
        <a:spcAft>
          <a:spcPct val="0"/>
        </a:spcAft>
        <a:buChar char="»"/>
        <a:defRPr kumimoji="1" sz="1600">
          <a:solidFill>
            <a:schemeClr val="tx1"/>
          </a:solidFill>
          <a:latin typeface="+mn-lt"/>
          <a:ea typeface="+mn-ea"/>
        </a:defRPr>
      </a:lvl8pPr>
      <a:lvl9pPr marL="3886200" indent="-228600" algn="l" rtl="0" fontAlgn="base" latinLnBrk="1">
        <a:spcBef>
          <a:spcPct val="20000"/>
        </a:spcBef>
        <a:spcAft>
          <a:spcPct val="0"/>
        </a:spcAft>
        <a:buChar char="»"/>
        <a:defRPr kumimoji="1" sz="16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97042" y="1973179"/>
            <a:ext cx="8333072" cy="1645919"/>
          </a:xfrm>
        </p:spPr>
        <p:txBody>
          <a:bodyPr/>
          <a:lstStyle/>
          <a:p>
            <a:pPr algn="l" eaLnBrk="1" hangingPunct="1">
              <a:tabLst>
                <a:tab pos="1885950" algn="l"/>
              </a:tabLst>
            </a:pPr>
            <a:r>
              <a:rPr lang="en-US" altLang="ko-KR" sz="2400" dirty="0" smtClean="0">
                <a:solidFill>
                  <a:schemeClr val="tx1"/>
                </a:solidFill>
                <a:latin typeface="맑은 고딕"/>
                <a:ea typeface="맑은 고딕"/>
                <a:cs typeface="맑은 고딕"/>
              </a:rPr>
              <a:t/>
            </a:r>
            <a:br>
              <a:rPr lang="en-US" altLang="ko-KR" sz="2400" dirty="0" smtClean="0">
                <a:solidFill>
                  <a:schemeClr val="tx1"/>
                </a:solidFill>
                <a:latin typeface="맑은 고딕"/>
                <a:ea typeface="맑은 고딕"/>
                <a:cs typeface="맑은 고딕"/>
              </a:rPr>
            </a:br>
            <a:r>
              <a:rPr lang="en-US" altLang="ko-KR" sz="1800" dirty="0" smtClean="0">
                <a:solidFill>
                  <a:schemeClr val="tx1"/>
                </a:solidFill>
                <a:latin typeface="맑은 고딕"/>
                <a:ea typeface="맑은 고딕"/>
                <a:cs typeface="맑은 고딕"/>
              </a:rPr>
              <a:t>Source:	Samsung</a:t>
            </a:r>
            <a:br>
              <a:rPr lang="en-US" altLang="ko-KR" sz="1800" dirty="0" smtClean="0">
                <a:solidFill>
                  <a:schemeClr val="tx1"/>
                </a:solidFill>
                <a:latin typeface="맑은 고딕"/>
                <a:ea typeface="맑은 고딕"/>
                <a:cs typeface="맑은 고딕"/>
              </a:rPr>
            </a:br>
            <a:r>
              <a:rPr lang="en-US" altLang="ko-KR" sz="1800" dirty="0" smtClean="0">
                <a:solidFill>
                  <a:schemeClr val="tx1"/>
                </a:solidFill>
                <a:latin typeface="맑은 고딕"/>
                <a:ea typeface="맑은 고딕"/>
                <a:cs typeface="맑은 고딕"/>
              </a:rPr>
              <a:t>Title:	DISCUSSION: Authentication Procedure handling in 	</a:t>
            </a:r>
            <a:r>
              <a:rPr lang="en-US" altLang="ko-KR" sz="1800" i="1" dirty="0" smtClean="0">
                <a:solidFill>
                  <a:schemeClr val="tx1"/>
                </a:solidFill>
                <a:latin typeface="맑은 고딕"/>
                <a:ea typeface="맑은 고딕"/>
                <a:cs typeface="맑은 고딕"/>
              </a:rPr>
              <a:t>WAIT FOR NETWORK COMMAND </a:t>
            </a:r>
            <a:r>
              <a:rPr lang="en-US" altLang="ko-KR" sz="1800" dirty="0" smtClean="0">
                <a:solidFill>
                  <a:schemeClr val="tx1"/>
                </a:solidFill>
                <a:latin typeface="맑은 고딕"/>
                <a:ea typeface="맑은 고딕"/>
                <a:cs typeface="맑은 고딕"/>
              </a:rPr>
              <a:t>state</a:t>
            </a:r>
            <a:br>
              <a:rPr lang="en-US" altLang="ko-KR" sz="1800" dirty="0" smtClean="0">
                <a:solidFill>
                  <a:schemeClr val="tx1"/>
                </a:solidFill>
                <a:latin typeface="맑은 고딕"/>
                <a:ea typeface="맑은 고딕"/>
                <a:cs typeface="맑은 고딕"/>
              </a:rPr>
            </a:br>
            <a:r>
              <a:rPr lang="en-US" altLang="ko-KR" sz="1800" dirty="0" smtClean="0">
                <a:solidFill>
                  <a:schemeClr val="tx1"/>
                </a:solidFill>
                <a:latin typeface="맑은 고딕"/>
                <a:ea typeface="맑은 고딕"/>
                <a:cs typeface="맑은 고딕"/>
              </a:rPr>
              <a:t>Agenda Item:  	</a:t>
            </a:r>
            <a:r>
              <a:rPr lang="en-US" altLang="ko-KR" sz="1800" dirty="0" smtClean="0">
                <a:solidFill>
                  <a:schemeClr val="tx1"/>
                </a:solidFill>
                <a:latin typeface="맑은 고딕"/>
                <a:ea typeface="맑은 고딕"/>
                <a:cs typeface="맑은 고딕"/>
              </a:rPr>
              <a:t>11.30.2</a:t>
            </a:r>
            <a:r>
              <a:rPr lang="en-US" altLang="ko-KR" sz="1800" dirty="0" smtClean="0">
                <a:solidFill>
                  <a:schemeClr val="tx1"/>
                </a:solidFill>
                <a:latin typeface="맑은 고딕"/>
                <a:ea typeface="맑은 고딕"/>
                <a:cs typeface="맑은 고딕"/>
              </a:rPr>
              <a:t/>
            </a:r>
            <a:br>
              <a:rPr lang="en-US" altLang="ko-KR" sz="1800" dirty="0" smtClean="0">
                <a:solidFill>
                  <a:schemeClr val="tx1"/>
                </a:solidFill>
                <a:latin typeface="맑은 고딕"/>
                <a:ea typeface="맑은 고딕"/>
                <a:cs typeface="맑은 고딕"/>
              </a:rPr>
            </a:br>
            <a:r>
              <a:rPr lang="en-US" altLang="ko-KR" sz="1800" dirty="0" smtClean="0">
                <a:solidFill>
                  <a:schemeClr val="tx1"/>
                </a:solidFill>
                <a:latin typeface="맑은 고딕"/>
                <a:ea typeface="맑은 고딕"/>
                <a:cs typeface="맑은 고딕"/>
              </a:rPr>
              <a:t>Document for:	DISCUSSION and APPROVAL</a:t>
            </a:r>
            <a:br>
              <a:rPr lang="en-US" altLang="ko-KR" sz="1800" dirty="0" smtClean="0">
                <a:solidFill>
                  <a:schemeClr val="tx1"/>
                </a:solidFill>
                <a:latin typeface="맑은 고딕"/>
                <a:ea typeface="맑은 고딕"/>
                <a:cs typeface="맑은 고딕"/>
              </a:rPr>
            </a:br>
            <a:r>
              <a:rPr lang="en-US" altLang="ko-KR" sz="1800" dirty="0" smtClean="0">
                <a:solidFill>
                  <a:schemeClr val="tx1"/>
                </a:solidFill>
                <a:latin typeface="맑은 고딕"/>
                <a:ea typeface="맑은 고딕"/>
                <a:cs typeface="맑은 고딕"/>
              </a:rPr>
              <a:t>	</a:t>
            </a:r>
            <a:r>
              <a:rPr lang="en-US" altLang="ko-KR" dirty="0" smtClean="0">
                <a:solidFill>
                  <a:schemeClr val="tx1"/>
                </a:solidFill>
                <a:latin typeface="맑은 고딕"/>
                <a:ea typeface="맑은 고딕"/>
                <a:cs typeface="맑은 고딕"/>
              </a:rPr>
              <a:t/>
            </a:r>
            <a:br>
              <a:rPr lang="en-US" altLang="ko-KR" dirty="0" smtClean="0">
                <a:solidFill>
                  <a:schemeClr val="tx1"/>
                </a:solidFill>
                <a:latin typeface="맑은 고딕"/>
                <a:ea typeface="맑은 고딕"/>
                <a:cs typeface="맑은 고딕"/>
              </a:rPr>
            </a:br>
            <a:endParaRPr lang="ko-KR" altLang="ko-KR" sz="2000" dirty="0" smtClean="0">
              <a:solidFill>
                <a:schemeClr val="tx1"/>
              </a:solidFill>
              <a:latin typeface="맑은 고딕"/>
              <a:ea typeface="맑은 고딕"/>
              <a:cs typeface="맑은 고딕"/>
            </a:endParaRPr>
          </a:p>
        </p:txBody>
      </p:sp>
      <p:sp>
        <p:nvSpPr>
          <p:cNvPr id="4" name="부제목 3"/>
          <p:cNvSpPr txBox="1">
            <a:spLocks/>
          </p:cNvSpPr>
          <p:nvPr/>
        </p:nvSpPr>
        <p:spPr bwMode="auto">
          <a:xfrm>
            <a:off x="167038" y="382671"/>
            <a:ext cx="5596199" cy="8878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0" fontAlgn="base" latinLnBrk="1" hangingPunct="0">
              <a:lnSpc>
                <a:spcPct val="100000"/>
              </a:lnSpc>
              <a:spcBef>
                <a:spcPct val="20000"/>
              </a:spcBef>
              <a:spcAft>
                <a:spcPct val="0"/>
              </a:spcAft>
              <a:buClrTx/>
              <a:buSzTx/>
              <a:buFontTx/>
              <a:buNone/>
              <a:tabLst/>
              <a:defRPr/>
            </a:pPr>
            <a:r>
              <a:rPr kumimoji="1" lang="en-US" sz="1800" b="1" i="0" u="none" strike="noStrike" kern="0" cap="none" spc="0" normalizeH="0" baseline="0" noProof="0" dirty="0" smtClean="0">
                <a:ln>
                  <a:noFill/>
                </a:ln>
                <a:solidFill>
                  <a:schemeClr val="tx1"/>
                </a:solidFill>
                <a:effectLst/>
                <a:uLnTx/>
                <a:uFillTx/>
                <a:latin typeface="+mn-lt"/>
                <a:ea typeface="+mn-ea"/>
                <a:cs typeface="+mn-cs"/>
              </a:rPr>
              <a:t>3GPP TSG CT WG1 Meeting #81</a:t>
            </a:r>
          </a:p>
          <a:p>
            <a:pPr marL="0" marR="0" lvl="0" indent="0" defTabSz="914400" rtl="0" eaLnBrk="0" fontAlgn="base" latinLnBrk="1" hangingPunct="0">
              <a:lnSpc>
                <a:spcPct val="100000"/>
              </a:lnSpc>
              <a:spcBef>
                <a:spcPct val="20000"/>
              </a:spcBef>
              <a:spcAft>
                <a:spcPct val="0"/>
              </a:spcAft>
              <a:buClrTx/>
              <a:buSzTx/>
              <a:buFontTx/>
              <a:buNone/>
              <a:tabLst/>
              <a:defRPr/>
            </a:pPr>
            <a:r>
              <a:rPr lang="en-US" sz="1800" b="1" kern="0" dirty="0" smtClean="0">
                <a:latin typeface="+mn-lt"/>
                <a:ea typeface="+mn-ea"/>
              </a:rPr>
              <a:t>New Orleans (USA), 12 - 16 November 2012</a:t>
            </a:r>
            <a:endParaRPr kumimoji="1" lang="en-US" sz="1800" b="1" i="0" u="none" strike="noStrike" kern="0" cap="none" spc="0" normalizeH="0" baseline="0" noProof="0" dirty="0" smtClean="0">
              <a:ln>
                <a:noFill/>
              </a:ln>
              <a:solidFill>
                <a:schemeClr val="tx1"/>
              </a:solidFill>
              <a:effectLst/>
              <a:uLnTx/>
              <a:uFillTx/>
              <a:latin typeface="+mn-lt"/>
              <a:ea typeface="+mn-ea"/>
              <a:cs typeface="+mn-cs"/>
            </a:endParaRPr>
          </a:p>
        </p:txBody>
      </p:sp>
      <p:sp>
        <p:nvSpPr>
          <p:cNvPr id="5" name="부제목 3"/>
          <p:cNvSpPr txBox="1">
            <a:spLocks/>
          </p:cNvSpPr>
          <p:nvPr/>
        </p:nvSpPr>
        <p:spPr bwMode="auto">
          <a:xfrm>
            <a:off x="6747309" y="334544"/>
            <a:ext cx="1540043" cy="7242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0" fontAlgn="base" latinLnBrk="1" hangingPunct="0">
              <a:lnSpc>
                <a:spcPct val="100000"/>
              </a:lnSpc>
              <a:spcBef>
                <a:spcPct val="20000"/>
              </a:spcBef>
              <a:spcAft>
                <a:spcPct val="0"/>
              </a:spcAft>
              <a:buClrTx/>
              <a:buSzTx/>
              <a:buFontTx/>
              <a:buNone/>
              <a:tabLst/>
              <a:defRPr/>
            </a:pPr>
            <a:r>
              <a:rPr kumimoji="1" lang="en-US" sz="1800" b="1" i="1" u="none" strike="noStrike" kern="0" cap="none" spc="0" normalizeH="0" baseline="0" noProof="0" dirty="0" smtClean="0">
                <a:ln>
                  <a:noFill/>
                </a:ln>
                <a:solidFill>
                  <a:schemeClr val="tx1"/>
                </a:solidFill>
                <a:effectLst/>
                <a:uLnTx/>
                <a:uFillTx/>
                <a:latin typeface="+mn-lt"/>
                <a:ea typeface="+mn-ea"/>
                <a:cs typeface="+mn-cs"/>
              </a:rPr>
              <a:t>C1-124303</a:t>
            </a:r>
            <a:endParaRPr kumimoji="1" lang="en-US" sz="1800" b="1" i="1"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Subtitle 5"/>
          <p:cNvSpPr>
            <a:spLocks noGrp="1"/>
          </p:cNvSpPr>
          <p:nvPr>
            <p:ph type="subTitle" idx="1"/>
          </p:nvPr>
        </p:nvSpPr>
        <p:spPr>
          <a:xfrm>
            <a:off x="404260" y="4020953"/>
            <a:ext cx="8277727" cy="1099687"/>
          </a:xfrm>
        </p:spPr>
        <p:txBody>
          <a:bodyPr/>
          <a:lstStyle/>
          <a:p>
            <a:pPr algn="l" latinLnBrk="0"/>
            <a:r>
              <a:rPr lang="en-GB" sz="1800" i="1" dirty="0" smtClean="0"/>
              <a:t>Abstract: This paper describes a race condition that can exist between the UE’s desire to release the NAS signalling connection and the network’s desire to retry a failed Authentication procedure.</a:t>
            </a:r>
            <a:endParaRPr lang="en-GB" sz="1800"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Proposed modifications</a:t>
            </a:r>
            <a:br>
              <a:rPr lang="en-GB" dirty="0" smtClean="0"/>
            </a:br>
            <a:r>
              <a:rPr lang="en-GB" dirty="0" smtClean="0"/>
              <a:t>subclause 11.2.1</a:t>
            </a:r>
            <a:endParaRPr lang="en-GB" dirty="0"/>
          </a:p>
        </p:txBody>
      </p:sp>
      <p:sp>
        <p:nvSpPr>
          <p:cNvPr id="3" name="Content Placeholder 2"/>
          <p:cNvSpPr>
            <a:spLocks noGrp="1"/>
          </p:cNvSpPr>
          <p:nvPr>
            <p:ph idx="1"/>
          </p:nvPr>
        </p:nvSpPr>
        <p:spPr/>
        <p:txBody>
          <a:bodyPr>
            <a:normAutofit/>
          </a:bodyPr>
          <a:lstStyle/>
          <a:p>
            <a:pPr>
              <a:buNone/>
            </a:pPr>
            <a:r>
              <a:rPr lang="en-US" sz="2000" b="1" dirty="0" smtClean="0"/>
              <a:t>11.2.1 Timer T3240 and Timer T3241</a:t>
            </a:r>
          </a:p>
          <a:p>
            <a:pPr latinLnBrk="0">
              <a:buNone/>
            </a:pPr>
            <a:r>
              <a:rPr lang="en-US" sz="1400" dirty="0" smtClean="0"/>
              <a:t>Timer T3240 is started in the mobile station when:</a:t>
            </a:r>
          </a:p>
          <a:p>
            <a:pPr latinLnBrk="0"/>
            <a:r>
              <a:rPr lang="en-US" sz="1400" dirty="0" smtClean="0"/>
              <a:t>the mobile station receives a LOCATION UPDATING ACCEPT message completing a location updating</a:t>
            </a:r>
          </a:p>
          <a:p>
            <a:pPr latinLnBrk="0"/>
            <a:r>
              <a:rPr lang="en-US" sz="1400" dirty="0" smtClean="0"/>
              <a:t>procedure in the cases specified in subclauses 4.4.4.6 and 4.4.4.8;</a:t>
            </a:r>
          </a:p>
          <a:p>
            <a:pPr latinLnBrk="0"/>
            <a:r>
              <a:rPr lang="en-US" sz="1400" dirty="0" smtClean="0"/>
              <a:t>the mobile station receives a LOCATION UPDATING REJECT message in the cases specified in subclause 4.4.4.7;</a:t>
            </a:r>
          </a:p>
          <a:p>
            <a:pPr latinLnBrk="0"/>
            <a:r>
              <a:rPr lang="en-US" sz="1400" dirty="0" smtClean="0"/>
              <a:t>the mobile station has sent a CM SERVICE ABORT message as specified in subclause 4.5.1.7;</a:t>
            </a:r>
          </a:p>
          <a:p>
            <a:pPr latinLnBrk="0"/>
            <a:r>
              <a:rPr lang="en-US" sz="1400" dirty="0" smtClean="0"/>
              <a:t>the mobile station has released or aborted all MM connections in the cases specified in 4.3.2.5, 4.3.5.2, 4.5.1.1,and 4.5.3.1.</a:t>
            </a:r>
          </a:p>
          <a:p>
            <a:pPr latinLnBrk="0">
              <a:buNone/>
            </a:pPr>
            <a:r>
              <a:rPr lang="en-GB" sz="1400" dirty="0" smtClean="0"/>
              <a:t>-	</a:t>
            </a:r>
            <a:r>
              <a:rPr lang="en-US" sz="1400" dirty="0" smtClean="0"/>
              <a:t>the mobile station receives the paging message from network and enter the MM state 9 (WAIT FOR NETWORK COMMAND).</a:t>
            </a:r>
            <a:endParaRPr lang="en-GB" sz="1400" dirty="0" smtClean="0"/>
          </a:p>
          <a:p>
            <a:pPr latinLnBrk="0">
              <a:buNone/>
            </a:pPr>
            <a:endParaRPr lang="en-US" sz="1400" dirty="0" smtClean="0"/>
          </a:p>
          <a:p>
            <a:pPr marL="0" indent="0" latinLnBrk="0">
              <a:buNone/>
            </a:pPr>
            <a:r>
              <a:rPr lang="en-US" sz="1400" dirty="0" smtClean="0"/>
              <a:t>Timer T3240 is stopped, reset, and started again at receipt of an MM message</a:t>
            </a:r>
            <a:r>
              <a:rPr lang="en-US" sz="1400" u="sng" dirty="0" smtClean="0">
                <a:solidFill>
                  <a:srgbClr val="FF0000"/>
                </a:solidFill>
              </a:rPr>
              <a:t>, except in cases (c) and (d</a:t>
            </a:r>
            <a:r>
              <a:rPr lang="en-US" sz="1400" u="sng" smtClean="0">
                <a:solidFill>
                  <a:srgbClr val="FF0000"/>
                </a:solidFill>
              </a:rPr>
              <a:t>) as specified </a:t>
            </a:r>
            <a:r>
              <a:rPr lang="en-US" sz="1400" u="sng" dirty="0" smtClean="0">
                <a:solidFill>
                  <a:srgbClr val="FF0000"/>
                </a:solidFill>
              </a:rPr>
              <a:t>in subclause 4.3.2.6</a:t>
            </a:r>
            <a:r>
              <a:rPr lang="en-US" sz="1400" dirty="0" smtClean="0"/>
              <a:t>.</a:t>
            </a:r>
          </a:p>
          <a:p>
            <a:pPr marL="0" indent="0" latinLnBrk="0">
              <a:buNone/>
            </a:pPr>
            <a:endParaRPr lang="en-US" sz="1400" dirty="0" smtClean="0"/>
          </a:p>
          <a:p>
            <a:pPr marL="0" indent="0" latinLnBrk="0">
              <a:buNone/>
            </a:pPr>
            <a:r>
              <a:rPr lang="en-US" sz="1400" dirty="0" smtClean="0"/>
              <a:t>Timer T3240 is stopped and reset (but not started) at receipt of a CM message that initiates establishment of an CM connection (an appropriate SETUP, REGISTER, or CP-DATA message as defined in 3GPP TS 24.008, 3GPP TS 24.010 [21] or 3GPP TS 24.011 [22]).</a:t>
            </a:r>
          </a:p>
          <a:p>
            <a:pPr>
              <a:buNone/>
            </a:pPr>
            <a:r>
              <a:rPr lang="en-US" sz="1400" dirty="0" smtClean="0"/>
              <a:t>………….</a:t>
            </a:r>
          </a:p>
          <a:p>
            <a:endParaRPr lang="en-GB" dirty="0"/>
          </a:p>
        </p:txBody>
      </p:sp>
      <p:sp>
        <p:nvSpPr>
          <p:cNvPr id="4" name="Date Placeholder 3"/>
          <p:cNvSpPr>
            <a:spLocks noGrp="1"/>
          </p:cNvSpPr>
          <p:nvPr>
            <p:ph type="dt" sz="half" idx="10"/>
          </p:nvPr>
        </p:nvSpPr>
        <p:spPr/>
        <p:txBody>
          <a:bodyPr/>
          <a:lstStyle/>
          <a:p>
            <a:pPr>
              <a:defRPr/>
            </a:pPr>
            <a:fld id="{CF151E33-6FD3-4AA9-83D3-AB34059C092A}" type="datetime1">
              <a:rPr lang="ko-KR" altLang="en-US" smtClean="0"/>
              <a:pPr>
                <a:defRPr/>
              </a:pPr>
              <a:t>2012-10-31</a:t>
            </a:fld>
            <a:endParaRPr lang="en-US" altLang="ko-KR"/>
          </a:p>
        </p:txBody>
      </p:sp>
      <p:sp>
        <p:nvSpPr>
          <p:cNvPr id="5" name="Slide Number Placeholder 4"/>
          <p:cNvSpPr>
            <a:spLocks noGrp="1"/>
          </p:cNvSpPr>
          <p:nvPr>
            <p:ph type="sldNum" sz="quarter" idx="11"/>
          </p:nvPr>
        </p:nvSpPr>
        <p:spPr/>
        <p:txBody>
          <a:bodyPr/>
          <a:lstStyle/>
          <a:p>
            <a:pPr>
              <a:defRPr/>
            </a:pPr>
            <a:fld id="{3F10848A-09B9-425A-B11A-D518D8B68141}" type="slidenum">
              <a:rPr lang="en-US" altLang="ko-KR" smtClean="0"/>
              <a:pPr>
                <a:defRPr/>
              </a:pPr>
              <a:t>9</a:t>
            </a:fld>
            <a:endParaRPr lang="en-US" altLang="ko-K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868" y="3076561"/>
            <a:ext cx="8229600" cy="777875"/>
          </a:xfrm>
        </p:spPr>
        <p:txBody>
          <a:bodyPr/>
          <a:lstStyle/>
          <a:p>
            <a:r>
              <a:rPr lang="en-GB" dirty="0" smtClean="0"/>
              <a:t>THE END</a:t>
            </a:r>
            <a:endParaRPr lang="en-GB" dirty="0"/>
          </a:p>
        </p:txBody>
      </p:sp>
      <p:sp>
        <p:nvSpPr>
          <p:cNvPr id="3" name="Date Placeholder 2"/>
          <p:cNvSpPr>
            <a:spLocks noGrp="1"/>
          </p:cNvSpPr>
          <p:nvPr>
            <p:ph type="dt" sz="half" idx="10"/>
          </p:nvPr>
        </p:nvSpPr>
        <p:spPr/>
        <p:txBody>
          <a:bodyPr/>
          <a:lstStyle/>
          <a:p>
            <a:pPr>
              <a:defRPr/>
            </a:pPr>
            <a:fld id="{0B4460F0-53ED-43C2-8506-BEF8ED93F95D}" type="datetime1">
              <a:rPr lang="ko-KR" altLang="en-US" smtClean="0"/>
              <a:pPr>
                <a:defRPr/>
              </a:pPr>
              <a:t>2012-10-31</a:t>
            </a:fld>
            <a:endParaRPr lang="en-US" altLang="ko-KR"/>
          </a:p>
        </p:txBody>
      </p:sp>
      <p:sp>
        <p:nvSpPr>
          <p:cNvPr id="4" name="Slide Number Placeholder 3"/>
          <p:cNvSpPr>
            <a:spLocks noGrp="1"/>
          </p:cNvSpPr>
          <p:nvPr>
            <p:ph type="sldNum" sz="quarter" idx="11"/>
          </p:nvPr>
        </p:nvSpPr>
        <p:spPr/>
        <p:txBody>
          <a:bodyPr/>
          <a:lstStyle/>
          <a:p>
            <a:pPr>
              <a:defRPr/>
            </a:pPr>
            <a:fld id="{5FDAC5D6-4D6D-4579-8497-66C748AFB401}" type="slidenum">
              <a:rPr lang="en-US" altLang="ko-KR" smtClean="0"/>
              <a:pPr>
                <a:defRPr/>
              </a:pPr>
              <a:t>10</a:t>
            </a:fld>
            <a:endParaRPr lang="en-US" altLang="ko-KR"/>
          </a:p>
        </p:txBody>
      </p:sp>
      <p:sp>
        <p:nvSpPr>
          <p:cNvPr id="5" name="Title 1"/>
          <p:cNvSpPr txBox="1">
            <a:spLocks/>
          </p:cNvSpPr>
          <p:nvPr/>
        </p:nvSpPr>
        <p:spPr bwMode="auto">
          <a:xfrm>
            <a:off x="457200" y="274638"/>
            <a:ext cx="8229600"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fontScale="97500"/>
          </a:bodyPr>
          <a:lstStyle/>
          <a:p>
            <a:pPr marL="0" marR="0" lvl="0" indent="0" algn="ctr" defTabSz="914400" rtl="0" eaLnBrk="0" fontAlgn="base" latinLnBrk="1" hangingPunct="0">
              <a:lnSpc>
                <a:spcPct val="100000"/>
              </a:lnSpc>
              <a:spcBef>
                <a:spcPct val="0"/>
              </a:spcBef>
              <a:spcAft>
                <a:spcPct val="0"/>
              </a:spcAft>
              <a:buClrTx/>
              <a:buSzTx/>
              <a:buFontTx/>
              <a:buNone/>
              <a:tabLst/>
              <a:defRPr/>
            </a:pPr>
            <a:r>
              <a:rPr kumimoji="1" lang="en-GB" sz="3200" b="1" i="0" u="none" strike="noStrike" kern="0" cap="none" spc="0" normalizeH="0" baseline="0" noProof="0" dirty="0" smtClean="0">
                <a:ln>
                  <a:noFill/>
                </a:ln>
                <a:solidFill>
                  <a:schemeClr val="bg2"/>
                </a:solidFill>
                <a:effectLst/>
                <a:uLnTx/>
                <a:uFillTx/>
                <a:latin typeface="+mj-lt"/>
                <a:ea typeface="+mj-ea"/>
                <a:cs typeface="+mj-cs"/>
              </a:rPr>
              <a:t>THAN</a:t>
            </a:r>
            <a:r>
              <a:rPr lang="en-GB" sz="3200" b="1" kern="0" dirty="0" smtClean="0">
                <a:solidFill>
                  <a:schemeClr val="bg2"/>
                </a:solidFill>
                <a:latin typeface="+mj-lt"/>
                <a:ea typeface="+mj-ea"/>
                <a:cs typeface="+mj-cs"/>
              </a:rPr>
              <a:t>K YOU</a:t>
            </a:r>
            <a:endParaRPr kumimoji="1" lang="en-GB" sz="3200" b="1" i="0" u="none" strike="noStrike" kern="0" cap="none" spc="0" normalizeH="0" baseline="0" noProof="0" dirty="0">
              <a:ln>
                <a:noFill/>
              </a:ln>
              <a:solidFill>
                <a:schemeClr val="bg2"/>
              </a:solidFill>
              <a:effectLst/>
              <a:uLnTx/>
              <a:uFillTx/>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Problem outline</a:t>
            </a:r>
            <a:endParaRPr lang="en-GB" dirty="0"/>
          </a:p>
        </p:txBody>
      </p:sp>
      <p:sp>
        <p:nvSpPr>
          <p:cNvPr id="3" name="Content Placeholder 2"/>
          <p:cNvSpPr>
            <a:spLocks noGrp="1"/>
          </p:cNvSpPr>
          <p:nvPr>
            <p:ph idx="1"/>
          </p:nvPr>
        </p:nvSpPr>
        <p:spPr>
          <a:xfrm>
            <a:off x="457200" y="1322810"/>
            <a:ext cx="8229600" cy="4406871"/>
          </a:xfrm>
        </p:spPr>
        <p:txBody>
          <a:bodyPr>
            <a:normAutofit/>
          </a:bodyPr>
          <a:lstStyle/>
          <a:p>
            <a:pPr latinLnBrk="0"/>
            <a:r>
              <a:rPr lang="en-GB" sz="1800" dirty="0" smtClean="0"/>
              <a:t>Scenarios exist that cause a </a:t>
            </a:r>
            <a:r>
              <a:rPr lang="en-GB" sz="1800" i="1" dirty="0" smtClean="0"/>
              <a:t>clash</a:t>
            </a:r>
            <a:r>
              <a:rPr lang="en-GB" sz="1800" dirty="0" smtClean="0"/>
              <a:t> between the networks desire to authenticate the UE and the MS’s desire to abort the RR connection. </a:t>
            </a:r>
          </a:p>
          <a:p>
            <a:pPr latinLnBrk="0"/>
            <a:r>
              <a:rPr lang="en-GB" sz="1800" dirty="0" smtClean="0"/>
              <a:t>The issue occurs when the UE enters the “WAITING FOR NETWORK COMMAND” state and runs the guard timer governing the release of the RR connection (timer T3240).</a:t>
            </a:r>
          </a:p>
          <a:p>
            <a:pPr latinLnBrk="0"/>
            <a:r>
              <a:rPr lang="en-GB" sz="1800" dirty="0" smtClean="0"/>
              <a:t>The network (with a MM connection established) performs an authentication request which fails and the UE starts timer T3214 or T3216.</a:t>
            </a:r>
          </a:p>
          <a:p>
            <a:pPr lvl="1" latinLnBrk="0"/>
            <a:r>
              <a:rPr lang="en-GB" sz="1600" dirty="0" smtClean="0"/>
              <a:t>Timers T3214/T3216 are guard timers that govern the re-transmission of the authentication request</a:t>
            </a:r>
          </a:p>
          <a:p>
            <a:pPr latinLnBrk="0"/>
            <a:r>
              <a:rPr lang="en-GB" sz="1800" dirty="0" smtClean="0"/>
              <a:t>When both T3240 and T3214/T3216 are running, the UE will abort the RR connection on T3240 expiry even though the retry of the authentication procedure by the network (governed by timer T3214 or T3216) is in progress.</a:t>
            </a:r>
          </a:p>
          <a:p>
            <a:pPr lvl="1" latinLnBrk="0"/>
            <a:r>
              <a:rPr lang="en-GB" sz="1600" dirty="0" smtClean="0"/>
              <a:t>Timer T3240 is 10 seconds</a:t>
            </a:r>
          </a:p>
          <a:p>
            <a:pPr lvl="1" latinLnBrk="0"/>
            <a:r>
              <a:rPr lang="en-GB" sz="1600" dirty="0" smtClean="0"/>
              <a:t>Timer T3214 is 20 seconds and Timer T3216 is 15 seconds</a:t>
            </a:r>
          </a:p>
        </p:txBody>
      </p:sp>
      <p:sp>
        <p:nvSpPr>
          <p:cNvPr id="4" name="Date Placeholder 3"/>
          <p:cNvSpPr>
            <a:spLocks noGrp="1"/>
          </p:cNvSpPr>
          <p:nvPr>
            <p:ph type="dt" sz="half" idx="10"/>
          </p:nvPr>
        </p:nvSpPr>
        <p:spPr/>
        <p:txBody>
          <a:bodyPr/>
          <a:lstStyle/>
          <a:p>
            <a:pPr>
              <a:defRPr/>
            </a:pPr>
            <a:fld id="{CF151E33-6FD3-4AA9-83D3-AB34059C092A}" type="datetime1">
              <a:rPr lang="ko-KR" altLang="en-US" smtClean="0"/>
              <a:pPr>
                <a:defRPr/>
              </a:pPr>
              <a:t>2012-10-31</a:t>
            </a:fld>
            <a:endParaRPr lang="en-US" altLang="ko-KR"/>
          </a:p>
        </p:txBody>
      </p:sp>
      <p:sp>
        <p:nvSpPr>
          <p:cNvPr id="5" name="Slide Number Placeholder 4"/>
          <p:cNvSpPr>
            <a:spLocks noGrp="1"/>
          </p:cNvSpPr>
          <p:nvPr>
            <p:ph type="sldNum" sz="quarter" idx="11"/>
          </p:nvPr>
        </p:nvSpPr>
        <p:spPr/>
        <p:txBody>
          <a:bodyPr/>
          <a:lstStyle/>
          <a:p>
            <a:pPr>
              <a:defRPr/>
            </a:pPr>
            <a:fld id="{3F10848A-09B9-425A-B11A-D518D8B68141}" type="slidenum">
              <a:rPr lang="en-US" altLang="ko-KR" smtClean="0"/>
              <a:pPr>
                <a:defRPr/>
              </a:pPr>
              <a:t>1</a:t>
            </a:fld>
            <a:endParaRPr lang="en-US" altLang="ko-KR"/>
          </a:p>
        </p:txBody>
      </p:sp>
      <p:sp>
        <p:nvSpPr>
          <p:cNvPr id="6" name="TextBox 5"/>
          <p:cNvSpPr txBox="1"/>
          <p:nvPr/>
        </p:nvSpPr>
        <p:spPr>
          <a:xfrm>
            <a:off x="142612" y="6040073"/>
            <a:ext cx="8850385" cy="338554"/>
          </a:xfrm>
          <a:prstGeom prst="rect">
            <a:avLst/>
          </a:prstGeom>
          <a:solidFill>
            <a:srgbClr val="FFFF00"/>
          </a:solidFill>
        </p:spPr>
        <p:txBody>
          <a:bodyPr wrap="square" rtlCol="0">
            <a:spAutoFit/>
          </a:bodyPr>
          <a:lstStyle/>
          <a:p>
            <a:r>
              <a:rPr lang="en-GB" b="1" dirty="0" smtClean="0"/>
              <a:t>RESULT: Impact to the authentication procedure and further mobile terminating operation</a:t>
            </a:r>
            <a:endParaRPr lang="en-GB"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atinLnBrk="0"/>
            <a:r>
              <a:rPr lang="en-GB" sz="2400" dirty="0" smtClean="0"/>
              <a:t>Problem Case 1: AUTH FAILURE (cause = “sync failure”)</a:t>
            </a:r>
            <a:endParaRPr lang="en-GB" sz="2400" dirty="0"/>
          </a:p>
        </p:txBody>
      </p:sp>
      <p:sp>
        <p:nvSpPr>
          <p:cNvPr id="4" name="Date Placeholder 3"/>
          <p:cNvSpPr>
            <a:spLocks noGrp="1"/>
          </p:cNvSpPr>
          <p:nvPr>
            <p:ph type="dt" sz="half" idx="10"/>
          </p:nvPr>
        </p:nvSpPr>
        <p:spPr>
          <a:xfrm>
            <a:off x="6865689" y="6599237"/>
            <a:ext cx="2133600" cy="258763"/>
          </a:xfrm>
        </p:spPr>
        <p:txBody>
          <a:bodyPr/>
          <a:lstStyle/>
          <a:p>
            <a:pPr>
              <a:defRPr/>
            </a:pPr>
            <a:fld id="{CF151E33-6FD3-4AA9-83D3-AB34059C092A}" type="datetime1">
              <a:rPr lang="ko-KR" altLang="en-US" smtClean="0"/>
              <a:pPr>
                <a:defRPr/>
              </a:pPr>
              <a:t>2012-10-31</a:t>
            </a:fld>
            <a:endParaRPr lang="en-US" altLang="ko-KR" dirty="0"/>
          </a:p>
        </p:txBody>
      </p:sp>
      <p:sp>
        <p:nvSpPr>
          <p:cNvPr id="5" name="Slide Number Placeholder 4"/>
          <p:cNvSpPr>
            <a:spLocks noGrp="1"/>
          </p:cNvSpPr>
          <p:nvPr>
            <p:ph type="sldNum" sz="quarter" idx="11"/>
          </p:nvPr>
        </p:nvSpPr>
        <p:spPr>
          <a:xfrm>
            <a:off x="3944224" y="6357981"/>
            <a:ext cx="2133600" cy="279400"/>
          </a:xfrm>
        </p:spPr>
        <p:txBody>
          <a:bodyPr/>
          <a:lstStyle/>
          <a:p>
            <a:pPr>
              <a:defRPr/>
            </a:pPr>
            <a:fld id="{3F10848A-09B9-425A-B11A-D518D8B68141}" type="slidenum">
              <a:rPr lang="en-US" altLang="ko-KR" smtClean="0"/>
              <a:pPr>
                <a:defRPr/>
              </a:pPr>
              <a:t>2</a:t>
            </a:fld>
            <a:endParaRPr lang="en-US" altLang="ko-KR" dirty="0"/>
          </a:p>
        </p:txBody>
      </p:sp>
      <p:cxnSp>
        <p:nvCxnSpPr>
          <p:cNvPr id="21" name="Straight Connector 20"/>
          <p:cNvCxnSpPr/>
          <p:nvPr/>
        </p:nvCxnSpPr>
        <p:spPr>
          <a:xfrm>
            <a:off x="2339528" y="1905064"/>
            <a:ext cx="0" cy="48759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2034120" y="1242868"/>
            <a:ext cx="631039" cy="64734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UE</a:t>
            </a:r>
          </a:p>
        </p:txBody>
      </p:sp>
      <p:cxnSp>
        <p:nvCxnSpPr>
          <p:cNvPr id="23" name="Straight Connector 22"/>
          <p:cNvCxnSpPr/>
          <p:nvPr/>
        </p:nvCxnSpPr>
        <p:spPr>
          <a:xfrm>
            <a:off x="6672272" y="1840669"/>
            <a:ext cx="0" cy="49403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6312231" y="1197862"/>
            <a:ext cx="657959" cy="63717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smtClean="0"/>
              <a:t>N/W</a:t>
            </a:r>
            <a:endParaRPr lang="en-GB" dirty="0"/>
          </a:p>
        </p:txBody>
      </p:sp>
      <p:cxnSp>
        <p:nvCxnSpPr>
          <p:cNvPr id="25" name="Straight Arrow Connector 24"/>
          <p:cNvCxnSpPr>
            <a:cxnSpLocks noChangeShapeType="1"/>
          </p:cNvCxnSpPr>
          <p:nvPr/>
        </p:nvCxnSpPr>
        <p:spPr bwMode="auto">
          <a:xfrm>
            <a:off x="2349155" y="3779209"/>
            <a:ext cx="4326893" cy="0"/>
          </a:xfrm>
          <a:prstGeom prst="straightConnector1">
            <a:avLst/>
          </a:prstGeom>
          <a:noFill/>
          <a:ln w="9525" algn="ctr">
            <a:solidFill>
              <a:schemeClr val="tx1"/>
            </a:solidFill>
            <a:round/>
            <a:headEnd type="arrow" w="med" len="med"/>
            <a:tailEnd type="none" w="med" len="med"/>
          </a:ln>
        </p:spPr>
      </p:cxnSp>
      <p:sp>
        <p:nvSpPr>
          <p:cNvPr id="27" name="TextBox 26"/>
          <p:cNvSpPr txBox="1">
            <a:spLocks noChangeArrowheads="1"/>
          </p:cNvSpPr>
          <p:nvPr/>
        </p:nvSpPr>
        <p:spPr bwMode="auto">
          <a:xfrm>
            <a:off x="3179326" y="3509011"/>
            <a:ext cx="2730740" cy="261610"/>
          </a:xfrm>
          <a:prstGeom prst="rect">
            <a:avLst/>
          </a:prstGeom>
          <a:noFill/>
          <a:ln w="9525">
            <a:noFill/>
            <a:miter lim="800000"/>
            <a:headEnd/>
            <a:tailEnd/>
          </a:ln>
        </p:spPr>
        <p:txBody>
          <a:bodyPr wrap="square">
            <a:spAutoFit/>
          </a:bodyPr>
          <a:lstStyle/>
          <a:p>
            <a:r>
              <a:rPr lang="en-GB" sz="1100" b="1" dirty="0" smtClean="0">
                <a:cs typeface="Arial" pitchFamily="34" charset="0"/>
              </a:rPr>
              <a:t>AUTHENTICATION REQUEST</a:t>
            </a:r>
            <a:endParaRPr lang="en-GB" sz="1100" b="1" dirty="0">
              <a:cs typeface="Arial" pitchFamily="34" charset="0"/>
            </a:endParaRPr>
          </a:p>
        </p:txBody>
      </p:sp>
      <p:cxnSp>
        <p:nvCxnSpPr>
          <p:cNvPr id="30" name="Straight Arrow Connector 29"/>
          <p:cNvCxnSpPr>
            <a:cxnSpLocks noChangeShapeType="1"/>
          </p:cNvCxnSpPr>
          <p:nvPr/>
        </p:nvCxnSpPr>
        <p:spPr bwMode="auto">
          <a:xfrm>
            <a:off x="2340765" y="4439458"/>
            <a:ext cx="4326894" cy="0"/>
          </a:xfrm>
          <a:prstGeom prst="straightConnector1">
            <a:avLst/>
          </a:prstGeom>
          <a:noFill/>
          <a:ln w="9525" algn="ctr">
            <a:solidFill>
              <a:schemeClr val="tx1"/>
            </a:solidFill>
            <a:round/>
            <a:headEnd type="none" w="med" len="med"/>
            <a:tailEnd type="arrow" w="med" len="med"/>
          </a:ln>
        </p:spPr>
      </p:cxnSp>
      <p:sp>
        <p:nvSpPr>
          <p:cNvPr id="39" name="Rounded Rectangle 29"/>
          <p:cNvSpPr>
            <a:spLocks noChangeArrowheads="1"/>
          </p:cNvSpPr>
          <p:nvPr/>
        </p:nvSpPr>
        <p:spPr bwMode="auto">
          <a:xfrm>
            <a:off x="1693417" y="1991641"/>
            <a:ext cx="5546283" cy="382444"/>
          </a:xfrm>
          <a:prstGeom prst="roundRect">
            <a:avLst>
              <a:gd name="adj" fmla="val 16667"/>
            </a:avLst>
          </a:prstGeom>
          <a:solidFill>
            <a:srgbClr val="FFFFFF"/>
          </a:solidFill>
          <a:ln w="12700" algn="ctr">
            <a:solidFill>
              <a:schemeClr val="tx1"/>
            </a:solidFill>
            <a:round/>
            <a:headEnd/>
            <a:tailEnd/>
          </a:ln>
        </p:spPr>
        <p:txBody>
          <a:bodyPr anchor="ctr"/>
          <a:lstStyle/>
          <a:p>
            <a:r>
              <a:rPr lang="en-GB" sz="1000" dirty="0" smtClean="0">
                <a:cs typeface="Arial" pitchFamily="34" charset="0"/>
              </a:rPr>
              <a:t>MM connection establishment initiated by the network and Paging Procedure completes successfully (see 3GPP TS 44.018 subclause 3.3.2 and 3GPP TS 25.331)  </a:t>
            </a:r>
            <a:endParaRPr lang="en-GB" sz="1000" dirty="0">
              <a:latin typeface="+mn-lt"/>
            </a:endParaRPr>
          </a:p>
        </p:txBody>
      </p:sp>
      <p:sp>
        <p:nvSpPr>
          <p:cNvPr id="42" name="Rounded Rectangle 29"/>
          <p:cNvSpPr>
            <a:spLocks noChangeArrowheads="1"/>
          </p:cNvSpPr>
          <p:nvPr/>
        </p:nvSpPr>
        <p:spPr bwMode="auto">
          <a:xfrm>
            <a:off x="1499140" y="2506858"/>
            <a:ext cx="1705455" cy="538345"/>
          </a:xfrm>
          <a:prstGeom prst="roundRect">
            <a:avLst>
              <a:gd name="adj" fmla="val 16667"/>
            </a:avLst>
          </a:prstGeom>
          <a:solidFill>
            <a:srgbClr val="FFFFFF"/>
          </a:solidFill>
          <a:ln w="12700" algn="ctr">
            <a:solidFill>
              <a:schemeClr val="tx1"/>
            </a:solidFill>
            <a:round/>
            <a:headEnd/>
            <a:tailEnd/>
          </a:ln>
        </p:spPr>
        <p:txBody>
          <a:bodyPr anchor="ctr"/>
          <a:lstStyle/>
          <a:p>
            <a:r>
              <a:rPr lang="en-GB" sz="1000" dirty="0" smtClean="0">
                <a:latin typeface="+mn-lt"/>
              </a:rPr>
              <a:t>UE in “WAITING FOR NETWORK COMMAND” state</a:t>
            </a:r>
            <a:endParaRPr lang="en-GB" sz="1000" dirty="0">
              <a:latin typeface="+mn-lt"/>
            </a:endParaRPr>
          </a:p>
        </p:txBody>
      </p:sp>
      <p:sp>
        <p:nvSpPr>
          <p:cNvPr id="49" name="Rounded Rectangle 29"/>
          <p:cNvSpPr>
            <a:spLocks noChangeArrowheads="1"/>
          </p:cNvSpPr>
          <p:nvPr/>
        </p:nvSpPr>
        <p:spPr bwMode="auto">
          <a:xfrm>
            <a:off x="1694575" y="3159434"/>
            <a:ext cx="1325462" cy="296830"/>
          </a:xfrm>
          <a:prstGeom prst="roundRect">
            <a:avLst>
              <a:gd name="adj" fmla="val 16667"/>
            </a:avLst>
          </a:prstGeom>
          <a:solidFill>
            <a:srgbClr val="FFFFFF"/>
          </a:solidFill>
          <a:ln w="12700" algn="ctr">
            <a:solidFill>
              <a:srgbClr val="0000FF"/>
            </a:solidFill>
            <a:round/>
            <a:headEnd/>
            <a:tailEnd/>
          </a:ln>
        </p:spPr>
        <p:txBody>
          <a:bodyPr anchor="ctr"/>
          <a:lstStyle/>
          <a:p>
            <a:r>
              <a:rPr lang="en-GB" sz="1000" dirty="0" smtClean="0">
                <a:solidFill>
                  <a:srgbClr val="0000FF"/>
                </a:solidFill>
                <a:latin typeface="+mn-lt"/>
              </a:rPr>
              <a:t>Start timer T3240</a:t>
            </a:r>
            <a:endParaRPr lang="en-GB" sz="1000" dirty="0">
              <a:solidFill>
                <a:srgbClr val="0000FF"/>
              </a:solidFill>
              <a:latin typeface="+mn-lt"/>
            </a:endParaRPr>
          </a:p>
        </p:txBody>
      </p:sp>
      <p:cxnSp>
        <p:nvCxnSpPr>
          <p:cNvPr id="51" name="Straight Connector 50"/>
          <p:cNvCxnSpPr/>
          <p:nvPr/>
        </p:nvCxnSpPr>
        <p:spPr>
          <a:xfrm>
            <a:off x="829848" y="3273250"/>
            <a:ext cx="0" cy="1575587"/>
          </a:xfrm>
          <a:prstGeom prst="line">
            <a:avLst/>
          </a:prstGeom>
          <a:ln>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2" name="TextBox 51"/>
          <p:cNvSpPr txBox="1">
            <a:spLocks noChangeArrowheads="1"/>
          </p:cNvSpPr>
          <p:nvPr/>
        </p:nvSpPr>
        <p:spPr bwMode="auto">
          <a:xfrm>
            <a:off x="757106" y="3835541"/>
            <a:ext cx="413898" cy="246221"/>
          </a:xfrm>
          <a:prstGeom prst="rect">
            <a:avLst/>
          </a:prstGeom>
          <a:noFill/>
          <a:ln w="9525">
            <a:noFill/>
            <a:miter lim="800000"/>
            <a:headEnd/>
            <a:tailEnd/>
          </a:ln>
        </p:spPr>
        <p:txBody>
          <a:bodyPr wrap="square">
            <a:spAutoFit/>
          </a:bodyPr>
          <a:lstStyle/>
          <a:p>
            <a:r>
              <a:rPr lang="en-GB" sz="1000" dirty="0" smtClean="0">
                <a:cs typeface="Arial" pitchFamily="34" charset="0"/>
              </a:rPr>
              <a:t>10s</a:t>
            </a:r>
            <a:endParaRPr lang="en-GB" sz="1000" dirty="0">
              <a:cs typeface="Arial" pitchFamily="34" charset="0"/>
            </a:endParaRPr>
          </a:p>
        </p:txBody>
      </p:sp>
      <p:cxnSp>
        <p:nvCxnSpPr>
          <p:cNvPr id="53" name="Straight Connector 52"/>
          <p:cNvCxnSpPr/>
          <p:nvPr/>
        </p:nvCxnSpPr>
        <p:spPr>
          <a:xfrm>
            <a:off x="780177" y="3265985"/>
            <a:ext cx="90352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37864" y="4859736"/>
            <a:ext cx="161105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8" name="TextBox 57"/>
          <p:cNvSpPr txBox="1">
            <a:spLocks noChangeArrowheads="1"/>
          </p:cNvSpPr>
          <p:nvPr/>
        </p:nvSpPr>
        <p:spPr bwMode="auto">
          <a:xfrm>
            <a:off x="3179325" y="4138186"/>
            <a:ext cx="3053695" cy="261610"/>
          </a:xfrm>
          <a:prstGeom prst="rect">
            <a:avLst/>
          </a:prstGeom>
          <a:noFill/>
          <a:ln w="9525">
            <a:noFill/>
            <a:miter lim="800000"/>
            <a:headEnd/>
            <a:tailEnd/>
          </a:ln>
        </p:spPr>
        <p:txBody>
          <a:bodyPr wrap="square">
            <a:spAutoFit/>
          </a:bodyPr>
          <a:lstStyle/>
          <a:p>
            <a:r>
              <a:rPr lang="en-GB" sz="1100" b="1" dirty="0" smtClean="0">
                <a:cs typeface="Arial" pitchFamily="34" charset="0"/>
              </a:rPr>
              <a:t>AUTH FAILURE (cause = “sync failure”)</a:t>
            </a:r>
            <a:endParaRPr lang="en-GB" sz="1100" b="1" dirty="0">
              <a:cs typeface="Arial" pitchFamily="34" charset="0"/>
            </a:endParaRPr>
          </a:p>
        </p:txBody>
      </p:sp>
      <p:sp>
        <p:nvSpPr>
          <p:cNvPr id="60" name="Rounded Rectangle 29"/>
          <p:cNvSpPr>
            <a:spLocks noChangeArrowheads="1"/>
          </p:cNvSpPr>
          <p:nvPr/>
        </p:nvSpPr>
        <p:spPr bwMode="auto">
          <a:xfrm>
            <a:off x="1694575" y="3973166"/>
            <a:ext cx="1325462" cy="296830"/>
          </a:xfrm>
          <a:prstGeom prst="roundRect">
            <a:avLst>
              <a:gd name="adj" fmla="val 16667"/>
            </a:avLst>
          </a:prstGeom>
          <a:solidFill>
            <a:srgbClr val="FFFFFF"/>
          </a:solidFill>
          <a:ln w="12700" algn="ctr">
            <a:solidFill>
              <a:srgbClr val="00B050"/>
            </a:solidFill>
            <a:prstDash val="solid"/>
            <a:round/>
            <a:headEnd/>
            <a:tailEnd/>
          </a:ln>
        </p:spPr>
        <p:txBody>
          <a:bodyPr anchor="ctr"/>
          <a:lstStyle/>
          <a:p>
            <a:r>
              <a:rPr lang="en-GB" sz="1000" dirty="0" smtClean="0">
                <a:solidFill>
                  <a:srgbClr val="00B050"/>
                </a:solidFill>
                <a:latin typeface="+mn-lt"/>
              </a:rPr>
              <a:t>Start timer T3216</a:t>
            </a:r>
            <a:endParaRPr lang="en-GB" sz="1000" dirty="0">
              <a:solidFill>
                <a:srgbClr val="00B050"/>
              </a:solidFill>
              <a:latin typeface="+mn-lt"/>
            </a:endParaRPr>
          </a:p>
        </p:txBody>
      </p:sp>
      <p:cxnSp>
        <p:nvCxnSpPr>
          <p:cNvPr id="61" name="Straight Connector 60"/>
          <p:cNvCxnSpPr/>
          <p:nvPr/>
        </p:nvCxnSpPr>
        <p:spPr>
          <a:xfrm>
            <a:off x="1349965" y="4128928"/>
            <a:ext cx="0" cy="1575587"/>
          </a:xfrm>
          <a:prstGeom prst="line">
            <a:avLst/>
          </a:prstGeom>
          <a:ln>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2" name="TextBox 61"/>
          <p:cNvSpPr txBox="1">
            <a:spLocks noChangeArrowheads="1"/>
          </p:cNvSpPr>
          <p:nvPr/>
        </p:nvSpPr>
        <p:spPr bwMode="auto">
          <a:xfrm>
            <a:off x="1302390" y="4397604"/>
            <a:ext cx="413898" cy="246221"/>
          </a:xfrm>
          <a:prstGeom prst="rect">
            <a:avLst/>
          </a:prstGeom>
          <a:noFill/>
          <a:ln w="9525">
            <a:noFill/>
            <a:miter lim="800000"/>
            <a:headEnd/>
            <a:tailEnd/>
          </a:ln>
        </p:spPr>
        <p:txBody>
          <a:bodyPr wrap="square">
            <a:spAutoFit/>
          </a:bodyPr>
          <a:lstStyle/>
          <a:p>
            <a:r>
              <a:rPr lang="en-GB" sz="1000" dirty="0" smtClean="0">
                <a:cs typeface="Arial" pitchFamily="34" charset="0"/>
              </a:rPr>
              <a:t>15s</a:t>
            </a:r>
            <a:endParaRPr lang="en-GB" sz="1000" dirty="0">
              <a:cs typeface="Arial" pitchFamily="34" charset="0"/>
            </a:endParaRPr>
          </a:p>
        </p:txBody>
      </p:sp>
      <p:cxnSp>
        <p:nvCxnSpPr>
          <p:cNvPr id="64" name="Straight Connector 63"/>
          <p:cNvCxnSpPr/>
          <p:nvPr/>
        </p:nvCxnSpPr>
        <p:spPr>
          <a:xfrm>
            <a:off x="1267606" y="4121663"/>
            <a:ext cx="365760" cy="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257981" y="5715414"/>
            <a:ext cx="3753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cxnSpLocks noChangeShapeType="1"/>
          </p:cNvCxnSpPr>
          <p:nvPr/>
        </p:nvCxnSpPr>
        <p:spPr bwMode="auto">
          <a:xfrm>
            <a:off x="3582100" y="5423453"/>
            <a:ext cx="3085559" cy="0"/>
          </a:xfrm>
          <a:prstGeom prst="straightConnector1">
            <a:avLst/>
          </a:prstGeom>
          <a:noFill/>
          <a:ln w="9525" algn="ctr">
            <a:solidFill>
              <a:schemeClr val="tx1"/>
            </a:solidFill>
            <a:round/>
            <a:headEnd type="arrow" w="med" len="med"/>
            <a:tailEnd type="none" w="med" len="med"/>
          </a:ln>
        </p:spPr>
      </p:cxnSp>
      <p:sp>
        <p:nvSpPr>
          <p:cNvPr id="80" name="Rounded Rectangle 29"/>
          <p:cNvSpPr>
            <a:spLocks noChangeArrowheads="1"/>
          </p:cNvSpPr>
          <p:nvPr/>
        </p:nvSpPr>
        <p:spPr bwMode="auto">
          <a:xfrm>
            <a:off x="1499140" y="5191337"/>
            <a:ext cx="1705455" cy="345398"/>
          </a:xfrm>
          <a:prstGeom prst="roundRect">
            <a:avLst>
              <a:gd name="adj" fmla="val 16667"/>
            </a:avLst>
          </a:prstGeom>
          <a:solidFill>
            <a:srgbClr val="FFFFFF"/>
          </a:solidFill>
          <a:ln w="12700" algn="ctr">
            <a:solidFill>
              <a:srgbClr val="FF0000"/>
            </a:solidFill>
            <a:round/>
            <a:headEnd/>
            <a:tailEnd/>
          </a:ln>
        </p:spPr>
        <p:txBody>
          <a:bodyPr anchor="ctr"/>
          <a:lstStyle/>
          <a:p>
            <a:r>
              <a:rPr lang="en-GB" sz="1000" dirty="0" smtClean="0">
                <a:solidFill>
                  <a:srgbClr val="FF0000"/>
                </a:solidFill>
                <a:latin typeface="+mn-lt"/>
              </a:rPr>
              <a:t>T3240 expires, so MS aborts the RR connection</a:t>
            </a:r>
            <a:endParaRPr lang="en-GB" sz="1000" dirty="0">
              <a:solidFill>
                <a:srgbClr val="FF0000"/>
              </a:solidFill>
              <a:latin typeface="+mn-lt"/>
            </a:endParaRPr>
          </a:p>
        </p:txBody>
      </p:sp>
      <p:sp>
        <p:nvSpPr>
          <p:cNvPr id="82" name="Rounded Rectangle 29"/>
          <p:cNvSpPr>
            <a:spLocks noChangeArrowheads="1"/>
          </p:cNvSpPr>
          <p:nvPr/>
        </p:nvSpPr>
        <p:spPr bwMode="auto">
          <a:xfrm>
            <a:off x="5889070" y="4627507"/>
            <a:ext cx="1560354" cy="514944"/>
          </a:xfrm>
          <a:prstGeom prst="roundRect">
            <a:avLst>
              <a:gd name="adj" fmla="val 16667"/>
            </a:avLst>
          </a:prstGeom>
          <a:solidFill>
            <a:srgbClr val="FFFFFF"/>
          </a:solidFill>
          <a:ln w="12700" algn="ctr">
            <a:solidFill>
              <a:schemeClr val="tx1"/>
            </a:solidFill>
            <a:round/>
            <a:headEnd/>
            <a:tailEnd/>
          </a:ln>
        </p:spPr>
        <p:txBody>
          <a:bodyPr anchor="ctr"/>
          <a:lstStyle/>
          <a:p>
            <a:r>
              <a:rPr lang="en-GB" sz="1000" dirty="0" smtClean="0">
                <a:latin typeface="+mn-lt"/>
              </a:rPr>
              <a:t>Perform resync with HLR and retry AUTH request</a:t>
            </a:r>
            <a:endParaRPr lang="en-GB" sz="1000" dirty="0">
              <a:latin typeface="+mn-lt"/>
            </a:endParaRPr>
          </a:p>
        </p:txBody>
      </p:sp>
      <p:grpSp>
        <p:nvGrpSpPr>
          <p:cNvPr id="96" name="Group 95"/>
          <p:cNvGrpSpPr/>
          <p:nvPr/>
        </p:nvGrpSpPr>
        <p:grpSpPr>
          <a:xfrm>
            <a:off x="3365384" y="5268286"/>
            <a:ext cx="325773" cy="311791"/>
            <a:chOff x="7215930" y="2743200"/>
            <a:chExt cx="325773" cy="311791"/>
          </a:xfrm>
        </p:grpSpPr>
        <p:cxnSp>
          <p:nvCxnSpPr>
            <p:cNvPr id="97" name="Straight Connector 96"/>
            <p:cNvCxnSpPr/>
            <p:nvPr/>
          </p:nvCxnSpPr>
          <p:spPr>
            <a:xfrm>
              <a:off x="7222921" y="2743200"/>
              <a:ext cx="318782" cy="3103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7215930" y="2744598"/>
              <a:ext cx="318782" cy="3103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99" name="TextBox 98"/>
          <p:cNvSpPr txBox="1">
            <a:spLocks noChangeArrowheads="1"/>
          </p:cNvSpPr>
          <p:nvPr/>
        </p:nvSpPr>
        <p:spPr bwMode="auto">
          <a:xfrm>
            <a:off x="3749778" y="5153255"/>
            <a:ext cx="2730740" cy="261610"/>
          </a:xfrm>
          <a:prstGeom prst="rect">
            <a:avLst/>
          </a:prstGeom>
          <a:noFill/>
          <a:ln w="9525">
            <a:noFill/>
            <a:miter lim="800000"/>
            <a:headEnd/>
            <a:tailEnd/>
          </a:ln>
        </p:spPr>
        <p:txBody>
          <a:bodyPr wrap="square">
            <a:spAutoFit/>
          </a:bodyPr>
          <a:lstStyle/>
          <a:p>
            <a:r>
              <a:rPr lang="en-GB" sz="1100" b="1" dirty="0" smtClean="0">
                <a:cs typeface="Arial" pitchFamily="34" charset="0"/>
              </a:rPr>
              <a:t>AUTHENTICATION REQUEST</a:t>
            </a:r>
            <a:endParaRPr lang="en-GB" sz="1100" b="1" dirty="0">
              <a:cs typeface="Arial" pitchFamily="34" charset="0"/>
            </a:endParaRPr>
          </a:p>
        </p:txBody>
      </p:sp>
      <p:sp>
        <p:nvSpPr>
          <p:cNvPr id="100" name="TextBox 99"/>
          <p:cNvSpPr txBox="1"/>
          <p:nvPr/>
        </p:nvSpPr>
        <p:spPr>
          <a:xfrm>
            <a:off x="2483142" y="5741561"/>
            <a:ext cx="4135773" cy="1015663"/>
          </a:xfrm>
          <a:prstGeom prst="rect">
            <a:avLst/>
          </a:prstGeom>
          <a:solidFill>
            <a:srgbClr val="FFFF00"/>
          </a:solidFill>
        </p:spPr>
        <p:txBody>
          <a:bodyPr wrap="square" rtlCol="0">
            <a:spAutoFit/>
          </a:bodyPr>
          <a:lstStyle/>
          <a:p>
            <a:r>
              <a:rPr lang="en-GB" sz="1200" b="1" dirty="0" smtClean="0"/>
              <a:t>MS aborts the connection due to timer T3240 even though timer T3216 governing the retry of AUTHENTICATION REQUEST has not yet expired resulting in an impact to the authentication procedure and further MT operation</a:t>
            </a:r>
            <a:endParaRPr lang="en-GB" sz="1200" b="1" dirty="0"/>
          </a:p>
        </p:txBody>
      </p:sp>
      <p:sp>
        <p:nvSpPr>
          <p:cNvPr id="101" name="Rounded Rectangle 29"/>
          <p:cNvSpPr>
            <a:spLocks noChangeArrowheads="1"/>
          </p:cNvSpPr>
          <p:nvPr/>
        </p:nvSpPr>
        <p:spPr bwMode="auto">
          <a:xfrm>
            <a:off x="1761687" y="4711398"/>
            <a:ext cx="1325462" cy="296830"/>
          </a:xfrm>
          <a:prstGeom prst="roundRect">
            <a:avLst>
              <a:gd name="adj" fmla="val 16667"/>
            </a:avLst>
          </a:prstGeom>
          <a:solidFill>
            <a:srgbClr val="FFFFFF"/>
          </a:solidFill>
          <a:ln w="12700" algn="ctr">
            <a:solidFill>
              <a:srgbClr val="0000FF"/>
            </a:solidFill>
            <a:round/>
            <a:headEnd/>
            <a:tailEnd/>
          </a:ln>
        </p:spPr>
        <p:txBody>
          <a:bodyPr anchor="ctr"/>
          <a:lstStyle/>
          <a:p>
            <a:r>
              <a:rPr lang="en-GB" sz="1000" dirty="0" smtClean="0">
                <a:solidFill>
                  <a:srgbClr val="0000FF"/>
                </a:solidFill>
                <a:latin typeface="+mn-lt"/>
              </a:rPr>
              <a:t>Timer T3240 expiry</a:t>
            </a:r>
            <a:endParaRPr lang="en-GB" sz="1000" dirty="0">
              <a:solidFill>
                <a:srgbClr val="0000FF"/>
              </a:solidFill>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atinLnBrk="0"/>
            <a:r>
              <a:rPr lang="en-GB" sz="2400" dirty="0" smtClean="0"/>
              <a:t>Problem Case 2: AUTH FAILURE (cause = “MAC failure” or “GSM authentication unacceptable”)</a:t>
            </a:r>
            <a:endParaRPr lang="en-GB" sz="2400" dirty="0"/>
          </a:p>
        </p:txBody>
      </p:sp>
      <p:sp>
        <p:nvSpPr>
          <p:cNvPr id="4" name="Date Placeholder 3"/>
          <p:cNvSpPr>
            <a:spLocks noGrp="1"/>
          </p:cNvSpPr>
          <p:nvPr>
            <p:ph type="dt" sz="half" idx="10"/>
          </p:nvPr>
        </p:nvSpPr>
        <p:spPr>
          <a:xfrm>
            <a:off x="6865689" y="6599237"/>
            <a:ext cx="2133600" cy="258763"/>
          </a:xfrm>
        </p:spPr>
        <p:txBody>
          <a:bodyPr/>
          <a:lstStyle/>
          <a:p>
            <a:pPr>
              <a:defRPr/>
            </a:pPr>
            <a:fld id="{CF151E33-6FD3-4AA9-83D3-AB34059C092A}" type="datetime1">
              <a:rPr lang="ko-KR" altLang="en-US" smtClean="0"/>
              <a:pPr>
                <a:defRPr/>
              </a:pPr>
              <a:t>2012-10-31</a:t>
            </a:fld>
            <a:endParaRPr lang="en-US" altLang="ko-KR" dirty="0"/>
          </a:p>
        </p:txBody>
      </p:sp>
      <p:sp>
        <p:nvSpPr>
          <p:cNvPr id="5" name="Slide Number Placeholder 4"/>
          <p:cNvSpPr>
            <a:spLocks noGrp="1"/>
          </p:cNvSpPr>
          <p:nvPr>
            <p:ph type="sldNum" sz="quarter" idx="11"/>
          </p:nvPr>
        </p:nvSpPr>
        <p:spPr>
          <a:xfrm>
            <a:off x="3944224" y="6357981"/>
            <a:ext cx="2133600" cy="279400"/>
          </a:xfrm>
        </p:spPr>
        <p:txBody>
          <a:bodyPr/>
          <a:lstStyle/>
          <a:p>
            <a:pPr>
              <a:defRPr/>
            </a:pPr>
            <a:fld id="{3F10848A-09B9-425A-B11A-D518D8B68141}" type="slidenum">
              <a:rPr lang="en-US" altLang="ko-KR" smtClean="0"/>
              <a:pPr>
                <a:defRPr/>
              </a:pPr>
              <a:t>3</a:t>
            </a:fld>
            <a:endParaRPr lang="en-US" altLang="ko-KR" dirty="0"/>
          </a:p>
        </p:txBody>
      </p:sp>
      <p:cxnSp>
        <p:nvCxnSpPr>
          <p:cNvPr id="21" name="Straight Connector 20"/>
          <p:cNvCxnSpPr/>
          <p:nvPr/>
        </p:nvCxnSpPr>
        <p:spPr>
          <a:xfrm>
            <a:off x="2339528" y="1905064"/>
            <a:ext cx="0" cy="48759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2034120" y="1242868"/>
            <a:ext cx="631039" cy="64734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UE</a:t>
            </a:r>
          </a:p>
        </p:txBody>
      </p:sp>
      <p:cxnSp>
        <p:nvCxnSpPr>
          <p:cNvPr id="23" name="Straight Connector 22"/>
          <p:cNvCxnSpPr/>
          <p:nvPr/>
        </p:nvCxnSpPr>
        <p:spPr>
          <a:xfrm>
            <a:off x="6672272" y="1840669"/>
            <a:ext cx="0" cy="49403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6312231" y="1197862"/>
            <a:ext cx="657959" cy="63717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smtClean="0"/>
              <a:t>N/W</a:t>
            </a:r>
            <a:endParaRPr lang="en-GB" dirty="0"/>
          </a:p>
        </p:txBody>
      </p:sp>
      <p:cxnSp>
        <p:nvCxnSpPr>
          <p:cNvPr id="25" name="Straight Arrow Connector 24"/>
          <p:cNvCxnSpPr>
            <a:cxnSpLocks noChangeShapeType="1"/>
          </p:cNvCxnSpPr>
          <p:nvPr/>
        </p:nvCxnSpPr>
        <p:spPr bwMode="auto">
          <a:xfrm>
            <a:off x="2349155" y="3779209"/>
            <a:ext cx="4326893" cy="0"/>
          </a:xfrm>
          <a:prstGeom prst="straightConnector1">
            <a:avLst/>
          </a:prstGeom>
          <a:noFill/>
          <a:ln w="9525" algn="ctr">
            <a:solidFill>
              <a:schemeClr val="tx1"/>
            </a:solidFill>
            <a:round/>
            <a:headEnd type="arrow" w="med" len="med"/>
            <a:tailEnd type="none" w="med" len="med"/>
          </a:ln>
        </p:spPr>
      </p:cxnSp>
      <p:sp>
        <p:nvSpPr>
          <p:cNvPr id="27" name="TextBox 26"/>
          <p:cNvSpPr txBox="1">
            <a:spLocks noChangeArrowheads="1"/>
          </p:cNvSpPr>
          <p:nvPr/>
        </p:nvSpPr>
        <p:spPr bwMode="auto">
          <a:xfrm>
            <a:off x="3179326" y="3509011"/>
            <a:ext cx="2730740" cy="261610"/>
          </a:xfrm>
          <a:prstGeom prst="rect">
            <a:avLst/>
          </a:prstGeom>
          <a:noFill/>
          <a:ln w="9525">
            <a:noFill/>
            <a:miter lim="800000"/>
            <a:headEnd/>
            <a:tailEnd/>
          </a:ln>
        </p:spPr>
        <p:txBody>
          <a:bodyPr wrap="square">
            <a:spAutoFit/>
          </a:bodyPr>
          <a:lstStyle/>
          <a:p>
            <a:r>
              <a:rPr lang="en-GB" sz="1100" b="1" dirty="0" smtClean="0">
                <a:cs typeface="Arial" pitchFamily="34" charset="0"/>
              </a:rPr>
              <a:t>AUTHENTICATION REQUEST</a:t>
            </a:r>
            <a:endParaRPr lang="en-GB" sz="1100" b="1" dirty="0">
              <a:cs typeface="Arial" pitchFamily="34" charset="0"/>
            </a:endParaRPr>
          </a:p>
        </p:txBody>
      </p:sp>
      <p:cxnSp>
        <p:nvCxnSpPr>
          <p:cNvPr id="30" name="Straight Arrow Connector 29"/>
          <p:cNvCxnSpPr>
            <a:cxnSpLocks noChangeShapeType="1"/>
          </p:cNvCxnSpPr>
          <p:nvPr/>
        </p:nvCxnSpPr>
        <p:spPr bwMode="auto">
          <a:xfrm>
            <a:off x="2340765" y="4439458"/>
            <a:ext cx="4326894" cy="0"/>
          </a:xfrm>
          <a:prstGeom prst="straightConnector1">
            <a:avLst/>
          </a:prstGeom>
          <a:noFill/>
          <a:ln w="9525" algn="ctr">
            <a:solidFill>
              <a:schemeClr val="tx1"/>
            </a:solidFill>
            <a:round/>
            <a:headEnd type="none" w="med" len="med"/>
            <a:tailEnd type="arrow" w="med" len="med"/>
          </a:ln>
        </p:spPr>
      </p:cxnSp>
      <p:sp>
        <p:nvSpPr>
          <p:cNvPr id="39" name="Rounded Rectangle 29"/>
          <p:cNvSpPr>
            <a:spLocks noChangeArrowheads="1"/>
          </p:cNvSpPr>
          <p:nvPr/>
        </p:nvSpPr>
        <p:spPr bwMode="auto">
          <a:xfrm>
            <a:off x="1693417" y="1991641"/>
            <a:ext cx="5546283" cy="382444"/>
          </a:xfrm>
          <a:prstGeom prst="roundRect">
            <a:avLst>
              <a:gd name="adj" fmla="val 16667"/>
            </a:avLst>
          </a:prstGeom>
          <a:solidFill>
            <a:srgbClr val="FFFFFF"/>
          </a:solidFill>
          <a:ln w="12700" algn="ctr">
            <a:solidFill>
              <a:schemeClr val="tx1"/>
            </a:solidFill>
            <a:round/>
            <a:headEnd/>
            <a:tailEnd/>
          </a:ln>
        </p:spPr>
        <p:txBody>
          <a:bodyPr anchor="ctr"/>
          <a:lstStyle/>
          <a:p>
            <a:r>
              <a:rPr lang="en-GB" sz="1000" dirty="0" smtClean="0">
                <a:cs typeface="Arial" pitchFamily="34" charset="0"/>
              </a:rPr>
              <a:t>MM connection establishment initiated by the network and Paging Procedure completes successfully (see 3GPP TS 44.018 subclause 3.3.2 and 3GPP TS 25.331)  </a:t>
            </a:r>
            <a:endParaRPr lang="en-GB" sz="1000" dirty="0">
              <a:latin typeface="+mn-lt"/>
            </a:endParaRPr>
          </a:p>
        </p:txBody>
      </p:sp>
      <p:sp>
        <p:nvSpPr>
          <p:cNvPr id="42" name="Rounded Rectangle 29"/>
          <p:cNvSpPr>
            <a:spLocks noChangeArrowheads="1"/>
          </p:cNvSpPr>
          <p:nvPr/>
        </p:nvSpPr>
        <p:spPr bwMode="auto">
          <a:xfrm>
            <a:off x="1499140" y="2506858"/>
            <a:ext cx="1705455" cy="538345"/>
          </a:xfrm>
          <a:prstGeom prst="roundRect">
            <a:avLst>
              <a:gd name="adj" fmla="val 16667"/>
            </a:avLst>
          </a:prstGeom>
          <a:solidFill>
            <a:srgbClr val="FFFFFF"/>
          </a:solidFill>
          <a:ln w="12700" algn="ctr">
            <a:solidFill>
              <a:schemeClr val="tx1"/>
            </a:solidFill>
            <a:round/>
            <a:headEnd/>
            <a:tailEnd/>
          </a:ln>
        </p:spPr>
        <p:txBody>
          <a:bodyPr anchor="ctr"/>
          <a:lstStyle/>
          <a:p>
            <a:r>
              <a:rPr lang="en-GB" sz="1000" dirty="0" smtClean="0">
                <a:latin typeface="+mn-lt"/>
              </a:rPr>
              <a:t>UE in “WAITING FOR NETWORK COMMAND” state</a:t>
            </a:r>
            <a:endParaRPr lang="en-GB" sz="1000" dirty="0">
              <a:latin typeface="+mn-lt"/>
            </a:endParaRPr>
          </a:p>
        </p:txBody>
      </p:sp>
      <p:sp>
        <p:nvSpPr>
          <p:cNvPr id="49" name="Rounded Rectangle 29"/>
          <p:cNvSpPr>
            <a:spLocks noChangeArrowheads="1"/>
          </p:cNvSpPr>
          <p:nvPr/>
        </p:nvSpPr>
        <p:spPr bwMode="auto">
          <a:xfrm>
            <a:off x="1694575" y="3159434"/>
            <a:ext cx="1325462" cy="296830"/>
          </a:xfrm>
          <a:prstGeom prst="roundRect">
            <a:avLst>
              <a:gd name="adj" fmla="val 16667"/>
            </a:avLst>
          </a:prstGeom>
          <a:solidFill>
            <a:srgbClr val="FFFFFF"/>
          </a:solidFill>
          <a:ln w="12700" algn="ctr">
            <a:solidFill>
              <a:srgbClr val="0000FF"/>
            </a:solidFill>
            <a:round/>
            <a:headEnd/>
            <a:tailEnd/>
          </a:ln>
        </p:spPr>
        <p:txBody>
          <a:bodyPr anchor="ctr"/>
          <a:lstStyle/>
          <a:p>
            <a:r>
              <a:rPr lang="en-GB" sz="1000" dirty="0" smtClean="0">
                <a:solidFill>
                  <a:srgbClr val="0000FF"/>
                </a:solidFill>
                <a:latin typeface="+mn-lt"/>
              </a:rPr>
              <a:t>Start timer T3240</a:t>
            </a:r>
            <a:endParaRPr lang="en-GB" sz="1000" dirty="0">
              <a:solidFill>
                <a:srgbClr val="0000FF"/>
              </a:solidFill>
              <a:latin typeface="+mn-lt"/>
            </a:endParaRPr>
          </a:p>
        </p:txBody>
      </p:sp>
      <p:cxnSp>
        <p:nvCxnSpPr>
          <p:cNvPr id="51" name="Straight Connector 50"/>
          <p:cNvCxnSpPr/>
          <p:nvPr/>
        </p:nvCxnSpPr>
        <p:spPr>
          <a:xfrm>
            <a:off x="829848" y="3273250"/>
            <a:ext cx="0" cy="1575587"/>
          </a:xfrm>
          <a:prstGeom prst="line">
            <a:avLst/>
          </a:prstGeom>
          <a:ln>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2" name="TextBox 51"/>
          <p:cNvSpPr txBox="1">
            <a:spLocks noChangeArrowheads="1"/>
          </p:cNvSpPr>
          <p:nvPr/>
        </p:nvSpPr>
        <p:spPr bwMode="auto">
          <a:xfrm>
            <a:off x="757106" y="3835541"/>
            <a:ext cx="413898" cy="246221"/>
          </a:xfrm>
          <a:prstGeom prst="rect">
            <a:avLst/>
          </a:prstGeom>
          <a:noFill/>
          <a:ln w="9525">
            <a:noFill/>
            <a:miter lim="800000"/>
            <a:headEnd/>
            <a:tailEnd/>
          </a:ln>
        </p:spPr>
        <p:txBody>
          <a:bodyPr wrap="square">
            <a:spAutoFit/>
          </a:bodyPr>
          <a:lstStyle/>
          <a:p>
            <a:r>
              <a:rPr lang="en-GB" sz="1000" dirty="0" smtClean="0">
                <a:cs typeface="Arial" pitchFamily="34" charset="0"/>
              </a:rPr>
              <a:t>10s</a:t>
            </a:r>
            <a:endParaRPr lang="en-GB" sz="1000" dirty="0">
              <a:cs typeface="Arial" pitchFamily="34" charset="0"/>
            </a:endParaRPr>
          </a:p>
        </p:txBody>
      </p:sp>
      <p:cxnSp>
        <p:nvCxnSpPr>
          <p:cNvPr id="53" name="Straight Connector 52"/>
          <p:cNvCxnSpPr/>
          <p:nvPr/>
        </p:nvCxnSpPr>
        <p:spPr>
          <a:xfrm>
            <a:off x="780177" y="3265985"/>
            <a:ext cx="90352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37864" y="4859736"/>
            <a:ext cx="161105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8" name="TextBox 57"/>
          <p:cNvSpPr txBox="1">
            <a:spLocks noChangeArrowheads="1"/>
          </p:cNvSpPr>
          <p:nvPr/>
        </p:nvSpPr>
        <p:spPr bwMode="auto">
          <a:xfrm>
            <a:off x="3187714" y="4037518"/>
            <a:ext cx="3053695" cy="430887"/>
          </a:xfrm>
          <a:prstGeom prst="rect">
            <a:avLst/>
          </a:prstGeom>
          <a:noFill/>
          <a:ln w="9525">
            <a:noFill/>
            <a:miter lim="800000"/>
            <a:headEnd/>
            <a:tailEnd/>
          </a:ln>
        </p:spPr>
        <p:txBody>
          <a:bodyPr wrap="square">
            <a:spAutoFit/>
          </a:bodyPr>
          <a:lstStyle/>
          <a:p>
            <a:r>
              <a:rPr lang="en-GB" sz="1100" b="1" dirty="0" smtClean="0">
                <a:cs typeface="Arial" pitchFamily="34" charset="0"/>
              </a:rPr>
              <a:t>AUTH FAILURE (cause = “MAC failure” or “GSM authentication unacceptable”)</a:t>
            </a:r>
            <a:endParaRPr lang="en-GB" sz="1100" b="1" dirty="0">
              <a:cs typeface="Arial" pitchFamily="34" charset="0"/>
            </a:endParaRPr>
          </a:p>
        </p:txBody>
      </p:sp>
      <p:sp>
        <p:nvSpPr>
          <p:cNvPr id="60" name="Rounded Rectangle 29"/>
          <p:cNvSpPr>
            <a:spLocks noChangeArrowheads="1"/>
          </p:cNvSpPr>
          <p:nvPr/>
        </p:nvSpPr>
        <p:spPr bwMode="auto">
          <a:xfrm>
            <a:off x="1694575" y="3973166"/>
            <a:ext cx="1325462" cy="296830"/>
          </a:xfrm>
          <a:prstGeom prst="roundRect">
            <a:avLst>
              <a:gd name="adj" fmla="val 16667"/>
            </a:avLst>
          </a:prstGeom>
          <a:solidFill>
            <a:srgbClr val="FFFFFF"/>
          </a:solidFill>
          <a:ln w="12700" algn="ctr">
            <a:solidFill>
              <a:srgbClr val="00B050"/>
            </a:solidFill>
            <a:prstDash val="solid"/>
            <a:round/>
            <a:headEnd/>
            <a:tailEnd/>
          </a:ln>
        </p:spPr>
        <p:txBody>
          <a:bodyPr anchor="ctr"/>
          <a:lstStyle/>
          <a:p>
            <a:r>
              <a:rPr lang="en-GB" sz="1000" dirty="0" smtClean="0">
                <a:solidFill>
                  <a:srgbClr val="00B050"/>
                </a:solidFill>
                <a:latin typeface="+mn-lt"/>
              </a:rPr>
              <a:t>Start timer T3214</a:t>
            </a:r>
            <a:endParaRPr lang="en-GB" sz="1000" dirty="0">
              <a:solidFill>
                <a:srgbClr val="00B050"/>
              </a:solidFill>
              <a:latin typeface="+mn-lt"/>
            </a:endParaRPr>
          </a:p>
        </p:txBody>
      </p:sp>
      <p:cxnSp>
        <p:nvCxnSpPr>
          <p:cNvPr id="61" name="Straight Connector 60"/>
          <p:cNvCxnSpPr/>
          <p:nvPr/>
        </p:nvCxnSpPr>
        <p:spPr>
          <a:xfrm>
            <a:off x="1349965" y="4128928"/>
            <a:ext cx="0" cy="1575587"/>
          </a:xfrm>
          <a:prstGeom prst="line">
            <a:avLst/>
          </a:prstGeom>
          <a:ln>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2" name="TextBox 61"/>
          <p:cNvSpPr txBox="1">
            <a:spLocks noChangeArrowheads="1"/>
          </p:cNvSpPr>
          <p:nvPr/>
        </p:nvSpPr>
        <p:spPr bwMode="auto">
          <a:xfrm>
            <a:off x="1302390" y="4397604"/>
            <a:ext cx="413898" cy="246221"/>
          </a:xfrm>
          <a:prstGeom prst="rect">
            <a:avLst/>
          </a:prstGeom>
          <a:noFill/>
          <a:ln w="9525">
            <a:noFill/>
            <a:miter lim="800000"/>
            <a:headEnd/>
            <a:tailEnd/>
          </a:ln>
        </p:spPr>
        <p:txBody>
          <a:bodyPr wrap="square">
            <a:spAutoFit/>
          </a:bodyPr>
          <a:lstStyle/>
          <a:p>
            <a:r>
              <a:rPr lang="en-GB" sz="1000" dirty="0" smtClean="0">
                <a:cs typeface="Arial" pitchFamily="34" charset="0"/>
              </a:rPr>
              <a:t>20s</a:t>
            </a:r>
            <a:endParaRPr lang="en-GB" sz="1000" dirty="0">
              <a:cs typeface="Arial" pitchFamily="34" charset="0"/>
            </a:endParaRPr>
          </a:p>
        </p:txBody>
      </p:sp>
      <p:cxnSp>
        <p:nvCxnSpPr>
          <p:cNvPr id="64" name="Straight Connector 63"/>
          <p:cNvCxnSpPr/>
          <p:nvPr/>
        </p:nvCxnSpPr>
        <p:spPr>
          <a:xfrm>
            <a:off x="1267606" y="4121663"/>
            <a:ext cx="365760" cy="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257981" y="5715414"/>
            <a:ext cx="3753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cxnSpLocks noChangeShapeType="1"/>
          </p:cNvCxnSpPr>
          <p:nvPr/>
        </p:nvCxnSpPr>
        <p:spPr bwMode="auto">
          <a:xfrm>
            <a:off x="3582100" y="5113060"/>
            <a:ext cx="3085559" cy="0"/>
          </a:xfrm>
          <a:prstGeom prst="straightConnector1">
            <a:avLst/>
          </a:prstGeom>
          <a:noFill/>
          <a:ln w="9525" algn="ctr">
            <a:solidFill>
              <a:schemeClr val="tx1"/>
            </a:solidFill>
            <a:round/>
            <a:headEnd type="arrow" w="med" len="med"/>
            <a:tailEnd type="arrow" w="med" len="med"/>
          </a:ln>
        </p:spPr>
      </p:cxnSp>
      <p:sp>
        <p:nvSpPr>
          <p:cNvPr id="80" name="Rounded Rectangle 29"/>
          <p:cNvSpPr>
            <a:spLocks noChangeArrowheads="1"/>
          </p:cNvSpPr>
          <p:nvPr/>
        </p:nvSpPr>
        <p:spPr bwMode="auto">
          <a:xfrm>
            <a:off x="1499140" y="5191337"/>
            <a:ext cx="1705455" cy="345398"/>
          </a:xfrm>
          <a:prstGeom prst="roundRect">
            <a:avLst>
              <a:gd name="adj" fmla="val 16667"/>
            </a:avLst>
          </a:prstGeom>
          <a:solidFill>
            <a:srgbClr val="FFFFFF"/>
          </a:solidFill>
          <a:ln w="12700" algn="ctr">
            <a:solidFill>
              <a:srgbClr val="FF0000"/>
            </a:solidFill>
            <a:round/>
            <a:headEnd/>
            <a:tailEnd/>
          </a:ln>
        </p:spPr>
        <p:txBody>
          <a:bodyPr anchor="ctr"/>
          <a:lstStyle/>
          <a:p>
            <a:r>
              <a:rPr lang="en-GB" sz="1000" dirty="0" smtClean="0">
                <a:solidFill>
                  <a:srgbClr val="FF0000"/>
                </a:solidFill>
                <a:latin typeface="+mn-lt"/>
              </a:rPr>
              <a:t>T3240 expires, so MS aborts the RR connection</a:t>
            </a:r>
            <a:endParaRPr lang="en-GB" sz="1000" dirty="0">
              <a:solidFill>
                <a:srgbClr val="FF0000"/>
              </a:solidFill>
              <a:latin typeface="+mn-lt"/>
            </a:endParaRPr>
          </a:p>
        </p:txBody>
      </p:sp>
      <p:grpSp>
        <p:nvGrpSpPr>
          <p:cNvPr id="6" name="Group 95"/>
          <p:cNvGrpSpPr/>
          <p:nvPr/>
        </p:nvGrpSpPr>
        <p:grpSpPr>
          <a:xfrm>
            <a:off x="3348606" y="4983060"/>
            <a:ext cx="325773" cy="311791"/>
            <a:chOff x="7215930" y="2743200"/>
            <a:chExt cx="325773" cy="311791"/>
          </a:xfrm>
        </p:grpSpPr>
        <p:cxnSp>
          <p:nvCxnSpPr>
            <p:cNvPr id="97" name="Straight Connector 96"/>
            <p:cNvCxnSpPr/>
            <p:nvPr/>
          </p:nvCxnSpPr>
          <p:spPr>
            <a:xfrm>
              <a:off x="7222921" y="2743200"/>
              <a:ext cx="318782" cy="3103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7215930" y="2744598"/>
              <a:ext cx="318782" cy="3103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99" name="TextBox 98"/>
          <p:cNvSpPr txBox="1">
            <a:spLocks noChangeArrowheads="1"/>
          </p:cNvSpPr>
          <p:nvPr/>
        </p:nvSpPr>
        <p:spPr bwMode="auto">
          <a:xfrm>
            <a:off x="3749779" y="4658305"/>
            <a:ext cx="2969804" cy="430887"/>
          </a:xfrm>
          <a:prstGeom prst="rect">
            <a:avLst/>
          </a:prstGeom>
          <a:noFill/>
          <a:ln w="9525">
            <a:noFill/>
            <a:miter lim="800000"/>
            <a:headEnd/>
            <a:tailEnd/>
          </a:ln>
        </p:spPr>
        <p:txBody>
          <a:bodyPr wrap="square">
            <a:spAutoFit/>
          </a:bodyPr>
          <a:lstStyle/>
          <a:p>
            <a:r>
              <a:rPr lang="en-GB" sz="1100" b="1" dirty="0" smtClean="0">
                <a:cs typeface="Arial" pitchFamily="34" charset="0"/>
              </a:rPr>
              <a:t>IDENTITY REQUEST procedure and AUTHENTICATION REQUEST procedure</a:t>
            </a:r>
            <a:endParaRPr lang="en-GB" sz="1100" b="1" dirty="0">
              <a:cs typeface="Arial" pitchFamily="34" charset="0"/>
            </a:endParaRPr>
          </a:p>
        </p:txBody>
      </p:sp>
      <p:sp>
        <p:nvSpPr>
          <p:cNvPr id="100" name="TextBox 99"/>
          <p:cNvSpPr txBox="1"/>
          <p:nvPr/>
        </p:nvSpPr>
        <p:spPr>
          <a:xfrm>
            <a:off x="2483142" y="5741561"/>
            <a:ext cx="4135773" cy="1015663"/>
          </a:xfrm>
          <a:prstGeom prst="rect">
            <a:avLst/>
          </a:prstGeom>
          <a:solidFill>
            <a:srgbClr val="FFFF00"/>
          </a:solidFill>
        </p:spPr>
        <p:txBody>
          <a:bodyPr wrap="square" rtlCol="0">
            <a:spAutoFit/>
          </a:bodyPr>
          <a:lstStyle/>
          <a:p>
            <a:r>
              <a:rPr lang="en-GB" sz="1200" b="1" dirty="0" smtClean="0"/>
              <a:t>MS aborts the connection due to timer T3240 even though timer T3214 governing the retry of AUTHENTICATION REQUEST has not yet expired resulting in an impact to the authentication procedure and further MT operation</a:t>
            </a:r>
            <a:endParaRPr lang="en-GB" sz="1200" b="1" dirty="0"/>
          </a:p>
        </p:txBody>
      </p:sp>
      <p:sp>
        <p:nvSpPr>
          <p:cNvPr id="36" name="Rounded Rectangle 29"/>
          <p:cNvSpPr>
            <a:spLocks noChangeArrowheads="1"/>
          </p:cNvSpPr>
          <p:nvPr/>
        </p:nvSpPr>
        <p:spPr bwMode="auto">
          <a:xfrm>
            <a:off x="1761687" y="4711398"/>
            <a:ext cx="1325462" cy="296830"/>
          </a:xfrm>
          <a:prstGeom prst="roundRect">
            <a:avLst>
              <a:gd name="adj" fmla="val 16667"/>
            </a:avLst>
          </a:prstGeom>
          <a:solidFill>
            <a:srgbClr val="FFFFFF"/>
          </a:solidFill>
          <a:ln w="12700" algn="ctr">
            <a:solidFill>
              <a:srgbClr val="0000FF"/>
            </a:solidFill>
            <a:round/>
            <a:headEnd/>
            <a:tailEnd/>
          </a:ln>
        </p:spPr>
        <p:txBody>
          <a:bodyPr anchor="ctr"/>
          <a:lstStyle/>
          <a:p>
            <a:r>
              <a:rPr lang="en-GB" sz="1000" dirty="0" smtClean="0">
                <a:solidFill>
                  <a:srgbClr val="0000FF"/>
                </a:solidFill>
                <a:latin typeface="+mn-lt"/>
              </a:rPr>
              <a:t>Timer T3240 expiry</a:t>
            </a:r>
            <a:endParaRPr lang="en-GB" sz="1000" dirty="0">
              <a:solidFill>
                <a:srgbClr val="0000FF"/>
              </a:solidFill>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solution</a:t>
            </a:r>
            <a:endParaRPr lang="en-GB" dirty="0"/>
          </a:p>
        </p:txBody>
      </p:sp>
      <p:sp>
        <p:nvSpPr>
          <p:cNvPr id="3" name="Content Placeholder 2"/>
          <p:cNvSpPr>
            <a:spLocks noGrp="1"/>
          </p:cNvSpPr>
          <p:nvPr>
            <p:ph idx="1"/>
          </p:nvPr>
        </p:nvSpPr>
        <p:spPr/>
        <p:txBody>
          <a:bodyPr/>
          <a:lstStyle/>
          <a:p>
            <a:pPr eaLnBrk="1" latinLnBrk="0" hangingPunct="1">
              <a:lnSpc>
                <a:spcPct val="90000"/>
              </a:lnSpc>
            </a:pPr>
            <a:r>
              <a:rPr lang="en-US" sz="2000" dirty="0" smtClean="0"/>
              <a:t>Normally timer T3240 is stopped, reset and started again at receipt of an MM message.</a:t>
            </a:r>
          </a:p>
          <a:p>
            <a:pPr lvl="1" eaLnBrk="1" latinLnBrk="0" hangingPunct="1">
              <a:lnSpc>
                <a:spcPct val="90000"/>
              </a:lnSpc>
            </a:pPr>
            <a:r>
              <a:rPr lang="en-US" sz="1800" dirty="0" smtClean="0">
                <a:solidFill>
                  <a:srgbClr val="FF0000"/>
                </a:solidFill>
              </a:rPr>
              <a:t>EXCEPTION: </a:t>
            </a:r>
          </a:p>
          <a:p>
            <a:pPr lvl="2" eaLnBrk="1" latinLnBrk="0" hangingPunct="1">
              <a:lnSpc>
                <a:spcPct val="90000"/>
              </a:lnSpc>
            </a:pPr>
            <a:r>
              <a:rPr lang="en-US" sz="1600" dirty="0" smtClean="0"/>
              <a:t>Stop the timer T3240 whenever the UE receives an Authentication Request and the UE needs to send Authentication Failure and when the UE starts timers T3214 or T3216</a:t>
            </a:r>
          </a:p>
          <a:p>
            <a:pPr lvl="2" eaLnBrk="1" latinLnBrk="0" hangingPunct="1">
              <a:lnSpc>
                <a:spcPct val="90000"/>
              </a:lnSpc>
            </a:pPr>
            <a:r>
              <a:rPr lang="en-US" sz="1600" dirty="0" smtClean="0"/>
              <a:t>Restart T3240 after receiving a new Authentication Request message when an Authentication response is sent (USIM accepts the authentication challenge).</a:t>
            </a:r>
          </a:p>
        </p:txBody>
      </p:sp>
      <p:sp>
        <p:nvSpPr>
          <p:cNvPr id="4" name="Date Placeholder 3"/>
          <p:cNvSpPr>
            <a:spLocks noGrp="1"/>
          </p:cNvSpPr>
          <p:nvPr>
            <p:ph type="dt" sz="half" idx="10"/>
          </p:nvPr>
        </p:nvSpPr>
        <p:spPr/>
        <p:txBody>
          <a:bodyPr/>
          <a:lstStyle/>
          <a:p>
            <a:pPr>
              <a:defRPr/>
            </a:pPr>
            <a:fld id="{CF151E33-6FD3-4AA9-83D3-AB34059C092A}" type="datetime1">
              <a:rPr lang="ko-KR" altLang="en-US" smtClean="0"/>
              <a:pPr>
                <a:defRPr/>
              </a:pPr>
              <a:t>2012-10-31</a:t>
            </a:fld>
            <a:endParaRPr lang="en-US" altLang="ko-KR"/>
          </a:p>
        </p:txBody>
      </p:sp>
      <p:sp>
        <p:nvSpPr>
          <p:cNvPr id="5" name="Slide Number Placeholder 4"/>
          <p:cNvSpPr>
            <a:spLocks noGrp="1"/>
          </p:cNvSpPr>
          <p:nvPr>
            <p:ph type="sldNum" sz="quarter" idx="11"/>
          </p:nvPr>
        </p:nvSpPr>
        <p:spPr/>
        <p:txBody>
          <a:bodyPr/>
          <a:lstStyle/>
          <a:p>
            <a:pPr>
              <a:defRPr/>
            </a:pPr>
            <a:fld id="{3F10848A-09B9-425A-B11A-D518D8B68141}" type="slidenum">
              <a:rPr lang="en-US" altLang="ko-KR" smtClean="0"/>
              <a:pPr>
                <a:defRPr/>
              </a:pPr>
              <a:t>4</a:t>
            </a:fld>
            <a:endParaRPr lang="en-US" altLang="ko-K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Solution overview</a:t>
            </a:r>
            <a:endParaRPr lang="en-GB" dirty="0"/>
          </a:p>
        </p:txBody>
      </p:sp>
      <p:sp>
        <p:nvSpPr>
          <p:cNvPr id="4" name="Date Placeholder 3"/>
          <p:cNvSpPr>
            <a:spLocks noGrp="1"/>
          </p:cNvSpPr>
          <p:nvPr>
            <p:ph type="dt" sz="half" idx="10"/>
          </p:nvPr>
        </p:nvSpPr>
        <p:spPr/>
        <p:txBody>
          <a:bodyPr/>
          <a:lstStyle/>
          <a:p>
            <a:pPr>
              <a:defRPr/>
            </a:pPr>
            <a:fld id="{CF151E33-6FD3-4AA9-83D3-AB34059C092A}" type="datetime1">
              <a:rPr lang="ko-KR" altLang="en-US" smtClean="0"/>
              <a:pPr>
                <a:defRPr/>
              </a:pPr>
              <a:t>2012-10-31</a:t>
            </a:fld>
            <a:endParaRPr lang="en-US" altLang="ko-KR"/>
          </a:p>
        </p:txBody>
      </p:sp>
      <p:sp>
        <p:nvSpPr>
          <p:cNvPr id="5" name="Slide Number Placeholder 4"/>
          <p:cNvSpPr>
            <a:spLocks noGrp="1"/>
          </p:cNvSpPr>
          <p:nvPr>
            <p:ph type="sldNum" sz="quarter" idx="11"/>
          </p:nvPr>
        </p:nvSpPr>
        <p:spPr/>
        <p:txBody>
          <a:bodyPr/>
          <a:lstStyle/>
          <a:p>
            <a:pPr>
              <a:defRPr/>
            </a:pPr>
            <a:fld id="{3F10848A-09B9-425A-B11A-D518D8B68141}" type="slidenum">
              <a:rPr lang="en-US" altLang="ko-KR" smtClean="0"/>
              <a:pPr>
                <a:defRPr/>
              </a:pPr>
              <a:t>5</a:t>
            </a:fld>
            <a:endParaRPr lang="en-US" altLang="ko-KR"/>
          </a:p>
        </p:txBody>
      </p:sp>
      <p:sp>
        <p:nvSpPr>
          <p:cNvPr id="6" name="Slide Number Placeholder 4"/>
          <p:cNvSpPr txBox="1">
            <a:spLocks/>
          </p:cNvSpPr>
          <p:nvPr/>
        </p:nvSpPr>
        <p:spPr bwMode="auto">
          <a:xfrm>
            <a:off x="3944224" y="6357981"/>
            <a:ext cx="2133600" cy="279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1" hangingPunct="1">
              <a:lnSpc>
                <a:spcPct val="100000"/>
              </a:lnSpc>
              <a:spcBef>
                <a:spcPct val="0"/>
              </a:spcBef>
              <a:spcAft>
                <a:spcPct val="0"/>
              </a:spcAft>
              <a:buClrTx/>
              <a:buSzTx/>
              <a:buFontTx/>
              <a:buNone/>
              <a:tabLst/>
              <a:defRPr/>
            </a:pPr>
            <a:fld id="{3F10848A-09B9-425A-B11A-D518D8B68141}" type="slidenum">
              <a:rPr kumimoji="1" lang="en-US" altLang="ko-KR" sz="1000" b="0" i="0" u="none" strike="noStrike" kern="1200" cap="none" spc="0" normalizeH="0" baseline="0" noProof="0" smtClean="0">
                <a:ln>
                  <a:noFill/>
                </a:ln>
                <a:solidFill>
                  <a:schemeClr val="bg2"/>
                </a:solidFill>
                <a:effectLst/>
                <a:uLnTx/>
                <a:uFillTx/>
                <a:latin typeface="Century Gothic" pitchFamily="34" charset="0"/>
                <a:ea typeface="굴림" pitchFamily="34" charset="-127"/>
                <a:cs typeface="+mn-cs"/>
              </a:rPr>
              <a:pPr marL="0" marR="0" lvl="0" indent="0" algn="r" defTabSz="914400" rtl="0" eaLnBrk="1" fontAlgn="base" latinLnBrk="1" hangingPunct="1">
                <a:lnSpc>
                  <a:spcPct val="100000"/>
                </a:lnSpc>
                <a:spcBef>
                  <a:spcPct val="0"/>
                </a:spcBef>
                <a:spcAft>
                  <a:spcPct val="0"/>
                </a:spcAft>
                <a:buClrTx/>
                <a:buSzTx/>
                <a:buFontTx/>
                <a:buNone/>
                <a:tabLst/>
                <a:defRPr/>
              </a:pPr>
              <a:t>5</a:t>
            </a:fld>
            <a:endParaRPr kumimoji="1" lang="en-US" altLang="ko-KR" sz="1000" b="0" i="0" u="none" strike="noStrike" kern="1200" cap="none" spc="0" normalizeH="0" baseline="0" noProof="0" dirty="0">
              <a:ln>
                <a:noFill/>
              </a:ln>
              <a:solidFill>
                <a:schemeClr val="bg2"/>
              </a:solidFill>
              <a:effectLst/>
              <a:uLnTx/>
              <a:uFillTx/>
              <a:latin typeface="Century Gothic" pitchFamily="34" charset="0"/>
              <a:ea typeface="굴림" pitchFamily="34" charset="-127"/>
              <a:cs typeface="+mn-cs"/>
            </a:endParaRPr>
          </a:p>
        </p:txBody>
      </p:sp>
      <p:cxnSp>
        <p:nvCxnSpPr>
          <p:cNvPr id="7" name="Straight Connector 6"/>
          <p:cNvCxnSpPr/>
          <p:nvPr/>
        </p:nvCxnSpPr>
        <p:spPr>
          <a:xfrm>
            <a:off x="2339528" y="1905064"/>
            <a:ext cx="0" cy="48759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034120" y="1242868"/>
            <a:ext cx="631039" cy="64734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UE</a:t>
            </a:r>
          </a:p>
        </p:txBody>
      </p:sp>
      <p:cxnSp>
        <p:nvCxnSpPr>
          <p:cNvPr id="9" name="Straight Connector 8"/>
          <p:cNvCxnSpPr/>
          <p:nvPr/>
        </p:nvCxnSpPr>
        <p:spPr>
          <a:xfrm>
            <a:off x="6672272" y="1840669"/>
            <a:ext cx="0" cy="49403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312231" y="1197862"/>
            <a:ext cx="657959" cy="63717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smtClean="0"/>
              <a:t>N/W</a:t>
            </a:r>
            <a:endParaRPr lang="en-GB" dirty="0"/>
          </a:p>
        </p:txBody>
      </p:sp>
      <p:cxnSp>
        <p:nvCxnSpPr>
          <p:cNvPr id="11" name="Straight Arrow Connector 10"/>
          <p:cNvCxnSpPr>
            <a:cxnSpLocks noChangeShapeType="1"/>
          </p:cNvCxnSpPr>
          <p:nvPr/>
        </p:nvCxnSpPr>
        <p:spPr bwMode="auto">
          <a:xfrm>
            <a:off x="2349155" y="3779209"/>
            <a:ext cx="4326893" cy="0"/>
          </a:xfrm>
          <a:prstGeom prst="straightConnector1">
            <a:avLst/>
          </a:prstGeom>
          <a:noFill/>
          <a:ln w="9525" algn="ctr">
            <a:solidFill>
              <a:schemeClr val="tx1"/>
            </a:solidFill>
            <a:round/>
            <a:headEnd type="arrow" w="med" len="med"/>
            <a:tailEnd type="none" w="med" len="med"/>
          </a:ln>
        </p:spPr>
      </p:cxnSp>
      <p:sp>
        <p:nvSpPr>
          <p:cNvPr id="12" name="TextBox 11"/>
          <p:cNvSpPr txBox="1">
            <a:spLocks noChangeArrowheads="1"/>
          </p:cNvSpPr>
          <p:nvPr/>
        </p:nvSpPr>
        <p:spPr bwMode="auto">
          <a:xfrm>
            <a:off x="3179326" y="3509011"/>
            <a:ext cx="2730740" cy="261610"/>
          </a:xfrm>
          <a:prstGeom prst="rect">
            <a:avLst/>
          </a:prstGeom>
          <a:noFill/>
          <a:ln w="9525">
            <a:noFill/>
            <a:miter lim="800000"/>
            <a:headEnd/>
            <a:tailEnd/>
          </a:ln>
        </p:spPr>
        <p:txBody>
          <a:bodyPr wrap="square">
            <a:spAutoFit/>
          </a:bodyPr>
          <a:lstStyle/>
          <a:p>
            <a:r>
              <a:rPr lang="en-GB" sz="1100" b="1" dirty="0" smtClean="0">
                <a:cs typeface="Arial" pitchFamily="34" charset="0"/>
              </a:rPr>
              <a:t>AUTHENTICATION REQUEST</a:t>
            </a:r>
            <a:endParaRPr lang="en-GB" sz="1100" b="1" dirty="0">
              <a:cs typeface="Arial" pitchFamily="34" charset="0"/>
            </a:endParaRPr>
          </a:p>
        </p:txBody>
      </p:sp>
      <p:cxnSp>
        <p:nvCxnSpPr>
          <p:cNvPr id="13" name="Straight Arrow Connector 12"/>
          <p:cNvCxnSpPr>
            <a:cxnSpLocks noChangeShapeType="1"/>
          </p:cNvCxnSpPr>
          <p:nvPr/>
        </p:nvCxnSpPr>
        <p:spPr bwMode="auto">
          <a:xfrm>
            <a:off x="2340765" y="4624016"/>
            <a:ext cx="4326894" cy="0"/>
          </a:xfrm>
          <a:prstGeom prst="straightConnector1">
            <a:avLst/>
          </a:prstGeom>
          <a:noFill/>
          <a:ln w="9525" algn="ctr">
            <a:solidFill>
              <a:schemeClr val="tx1"/>
            </a:solidFill>
            <a:round/>
            <a:headEnd type="none" w="med" len="med"/>
            <a:tailEnd type="arrow" w="med" len="med"/>
          </a:ln>
        </p:spPr>
      </p:cxnSp>
      <p:sp>
        <p:nvSpPr>
          <p:cNvPr id="14" name="Rounded Rectangle 29"/>
          <p:cNvSpPr>
            <a:spLocks noChangeArrowheads="1"/>
          </p:cNvSpPr>
          <p:nvPr/>
        </p:nvSpPr>
        <p:spPr bwMode="auto">
          <a:xfrm>
            <a:off x="1693417" y="1991641"/>
            <a:ext cx="5546283" cy="382444"/>
          </a:xfrm>
          <a:prstGeom prst="roundRect">
            <a:avLst>
              <a:gd name="adj" fmla="val 16667"/>
            </a:avLst>
          </a:prstGeom>
          <a:solidFill>
            <a:srgbClr val="FFFFFF"/>
          </a:solidFill>
          <a:ln w="12700" algn="ctr">
            <a:solidFill>
              <a:schemeClr val="tx1"/>
            </a:solidFill>
            <a:round/>
            <a:headEnd/>
            <a:tailEnd/>
          </a:ln>
        </p:spPr>
        <p:txBody>
          <a:bodyPr anchor="ctr"/>
          <a:lstStyle/>
          <a:p>
            <a:r>
              <a:rPr lang="en-GB" sz="1000" dirty="0" smtClean="0">
                <a:cs typeface="Arial" pitchFamily="34" charset="0"/>
              </a:rPr>
              <a:t>MM connection establishment initiated by the network and Paging Procedure completes successfully (see 3GPP TS 44.018 subclause 3.3.2 and 3GPP TS 25.331)  </a:t>
            </a:r>
            <a:endParaRPr lang="en-GB" sz="1000" dirty="0">
              <a:latin typeface="+mn-lt"/>
            </a:endParaRPr>
          </a:p>
        </p:txBody>
      </p:sp>
      <p:sp>
        <p:nvSpPr>
          <p:cNvPr id="15" name="Rounded Rectangle 29"/>
          <p:cNvSpPr>
            <a:spLocks noChangeArrowheads="1"/>
          </p:cNvSpPr>
          <p:nvPr/>
        </p:nvSpPr>
        <p:spPr bwMode="auto">
          <a:xfrm>
            <a:off x="1499140" y="2506858"/>
            <a:ext cx="1705455" cy="538345"/>
          </a:xfrm>
          <a:prstGeom prst="roundRect">
            <a:avLst>
              <a:gd name="adj" fmla="val 16667"/>
            </a:avLst>
          </a:prstGeom>
          <a:solidFill>
            <a:srgbClr val="FFFFFF"/>
          </a:solidFill>
          <a:ln w="12700" algn="ctr">
            <a:solidFill>
              <a:schemeClr val="tx1"/>
            </a:solidFill>
            <a:round/>
            <a:headEnd/>
            <a:tailEnd/>
          </a:ln>
        </p:spPr>
        <p:txBody>
          <a:bodyPr anchor="ctr"/>
          <a:lstStyle/>
          <a:p>
            <a:r>
              <a:rPr lang="en-GB" sz="1000" dirty="0" smtClean="0">
                <a:latin typeface="+mn-lt"/>
              </a:rPr>
              <a:t>UE in “WAITING FOR NETWORK COMMAND” state</a:t>
            </a:r>
            <a:endParaRPr lang="en-GB" sz="1000" dirty="0">
              <a:latin typeface="+mn-lt"/>
            </a:endParaRPr>
          </a:p>
        </p:txBody>
      </p:sp>
      <p:sp>
        <p:nvSpPr>
          <p:cNvPr id="16" name="Rounded Rectangle 29"/>
          <p:cNvSpPr>
            <a:spLocks noChangeArrowheads="1"/>
          </p:cNvSpPr>
          <p:nvPr/>
        </p:nvSpPr>
        <p:spPr bwMode="auto">
          <a:xfrm>
            <a:off x="1694575" y="3159434"/>
            <a:ext cx="1325462" cy="296830"/>
          </a:xfrm>
          <a:prstGeom prst="roundRect">
            <a:avLst>
              <a:gd name="adj" fmla="val 16667"/>
            </a:avLst>
          </a:prstGeom>
          <a:solidFill>
            <a:srgbClr val="FFFFFF"/>
          </a:solidFill>
          <a:ln w="12700" algn="ctr">
            <a:solidFill>
              <a:srgbClr val="0000FF"/>
            </a:solidFill>
            <a:round/>
            <a:headEnd/>
            <a:tailEnd/>
          </a:ln>
        </p:spPr>
        <p:txBody>
          <a:bodyPr anchor="ctr"/>
          <a:lstStyle/>
          <a:p>
            <a:r>
              <a:rPr lang="en-GB" sz="1000" dirty="0" smtClean="0">
                <a:solidFill>
                  <a:srgbClr val="0000FF"/>
                </a:solidFill>
                <a:latin typeface="+mn-lt"/>
              </a:rPr>
              <a:t>Start timer T3240</a:t>
            </a:r>
            <a:endParaRPr lang="en-GB" sz="1000" dirty="0">
              <a:solidFill>
                <a:srgbClr val="0000FF"/>
              </a:solidFill>
              <a:latin typeface="+mn-lt"/>
            </a:endParaRPr>
          </a:p>
        </p:txBody>
      </p:sp>
      <p:cxnSp>
        <p:nvCxnSpPr>
          <p:cNvPr id="17" name="Straight Connector 16"/>
          <p:cNvCxnSpPr/>
          <p:nvPr/>
        </p:nvCxnSpPr>
        <p:spPr>
          <a:xfrm>
            <a:off x="829848" y="3273250"/>
            <a:ext cx="662" cy="1080636"/>
          </a:xfrm>
          <a:prstGeom prst="line">
            <a:avLst/>
          </a:prstGeom>
          <a:ln>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757106" y="3835541"/>
            <a:ext cx="413898" cy="246221"/>
          </a:xfrm>
          <a:prstGeom prst="rect">
            <a:avLst/>
          </a:prstGeom>
          <a:noFill/>
          <a:ln w="9525">
            <a:noFill/>
            <a:miter lim="800000"/>
            <a:headEnd/>
            <a:tailEnd/>
          </a:ln>
        </p:spPr>
        <p:txBody>
          <a:bodyPr wrap="square">
            <a:spAutoFit/>
          </a:bodyPr>
          <a:lstStyle/>
          <a:p>
            <a:r>
              <a:rPr lang="en-GB" sz="1000" dirty="0" smtClean="0">
                <a:cs typeface="Arial" pitchFamily="34" charset="0"/>
              </a:rPr>
              <a:t>10s</a:t>
            </a:r>
            <a:endParaRPr lang="en-GB" sz="1000" dirty="0">
              <a:cs typeface="Arial" pitchFamily="34" charset="0"/>
            </a:endParaRPr>
          </a:p>
        </p:txBody>
      </p:sp>
      <p:cxnSp>
        <p:nvCxnSpPr>
          <p:cNvPr id="19" name="Straight Connector 18"/>
          <p:cNvCxnSpPr/>
          <p:nvPr/>
        </p:nvCxnSpPr>
        <p:spPr>
          <a:xfrm>
            <a:off x="780177" y="3265985"/>
            <a:ext cx="90352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179325" y="4364689"/>
            <a:ext cx="3053695" cy="261610"/>
          </a:xfrm>
          <a:prstGeom prst="rect">
            <a:avLst/>
          </a:prstGeom>
          <a:noFill/>
          <a:ln w="9525">
            <a:noFill/>
            <a:miter lim="800000"/>
            <a:headEnd/>
            <a:tailEnd/>
          </a:ln>
        </p:spPr>
        <p:txBody>
          <a:bodyPr wrap="square">
            <a:spAutoFit/>
          </a:bodyPr>
          <a:lstStyle/>
          <a:p>
            <a:r>
              <a:rPr lang="en-GB" sz="1100" b="1" dirty="0" smtClean="0">
                <a:cs typeface="Arial" pitchFamily="34" charset="0"/>
              </a:rPr>
              <a:t>AUTH FAILURE (cause = “sync failure”)</a:t>
            </a:r>
            <a:endParaRPr lang="en-GB" sz="1100" b="1" dirty="0">
              <a:cs typeface="Arial" pitchFamily="34" charset="0"/>
            </a:endParaRPr>
          </a:p>
        </p:txBody>
      </p:sp>
      <p:sp>
        <p:nvSpPr>
          <p:cNvPr id="22" name="Rounded Rectangle 29"/>
          <p:cNvSpPr>
            <a:spLocks noChangeArrowheads="1"/>
          </p:cNvSpPr>
          <p:nvPr/>
        </p:nvSpPr>
        <p:spPr bwMode="auto">
          <a:xfrm>
            <a:off x="1694575" y="3872498"/>
            <a:ext cx="1325462" cy="296830"/>
          </a:xfrm>
          <a:prstGeom prst="roundRect">
            <a:avLst>
              <a:gd name="adj" fmla="val 16667"/>
            </a:avLst>
          </a:prstGeom>
          <a:solidFill>
            <a:srgbClr val="FFFFFF"/>
          </a:solidFill>
          <a:ln w="12700" algn="ctr">
            <a:solidFill>
              <a:srgbClr val="00B050"/>
            </a:solidFill>
            <a:prstDash val="solid"/>
            <a:round/>
            <a:headEnd/>
            <a:tailEnd/>
          </a:ln>
        </p:spPr>
        <p:txBody>
          <a:bodyPr anchor="ctr"/>
          <a:lstStyle/>
          <a:p>
            <a:r>
              <a:rPr lang="en-GB" sz="1000" dirty="0" smtClean="0">
                <a:solidFill>
                  <a:srgbClr val="00B050"/>
                </a:solidFill>
                <a:latin typeface="+mn-lt"/>
              </a:rPr>
              <a:t>Start timer T3216</a:t>
            </a:r>
            <a:endParaRPr lang="en-GB" sz="1000" dirty="0">
              <a:solidFill>
                <a:srgbClr val="00B050"/>
              </a:solidFill>
              <a:latin typeface="+mn-lt"/>
            </a:endParaRPr>
          </a:p>
        </p:txBody>
      </p:sp>
      <p:cxnSp>
        <p:nvCxnSpPr>
          <p:cNvPr id="23" name="Straight Connector 22"/>
          <p:cNvCxnSpPr/>
          <p:nvPr/>
        </p:nvCxnSpPr>
        <p:spPr>
          <a:xfrm>
            <a:off x="1349965" y="4128928"/>
            <a:ext cx="0" cy="1575587"/>
          </a:xfrm>
          <a:prstGeom prst="line">
            <a:avLst/>
          </a:prstGeom>
          <a:ln>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4" name="TextBox 23"/>
          <p:cNvSpPr txBox="1">
            <a:spLocks noChangeArrowheads="1"/>
          </p:cNvSpPr>
          <p:nvPr/>
        </p:nvSpPr>
        <p:spPr bwMode="auto">
          <a:xfrm>
            <a:off x="1302390" y="4397604"/>
            <a:ext cx="413898" cy="246221"/>
          </a:xfrm>
          <a:prstGeom prst="rect">
            <a:avLst/>
          </a:prstGeom>
          <a:noFill/>
          <a:ln w="9525">
            <a:noFill/>
            <a:miter lim="800000"/>
            <a:headEnd/>
            <a:tailEnd/>
          </a:ln>
        </p:spPr>
        <p:txBody>
          <a:bodyPr wrap="square">
            <a:spAutoFit/>
          </a:bodyPr>
          <a:lstStyle/>
          <a:p>
            <a:r>
              <a:rPr lang="en-GB" sz="1000" dirty="0" smtClean="0">
                <a:cs typeface="Arial" pitchFamily="34" charset="0"/>
              </a:rPr>
              <a:t>15s</a:t>
            </a:r>
            <a:endParaRPr lang="en-GB" sz="1000" dirty="0">
              <a:cs typeface="Arial" pitchFamily="34" charset="0"/>
            </a:endParaRPr>
          </a:p>
        </p:txBody>
      </p:sp>
      <p:cxnSp>
        <p:nvCxnSpPr>
          <p:cNvPr id="25" name="Straight Connector 24"/>
          <p:cNvCxnSpPr/>
          <p:nvPr/>
        </p:nvCxnSpPr>
        <p:spPr>
          <a:xfrm>
            <a:off x="1267606" y="4121663"/>
            <a:ext cx="365760" cy="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257981" y="5715414"/>
            <a:ext cx="3753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cxnSpLocks noChangeShapeType="1"/>
          </p:cNvCxnSpPr>
          <p:nvPr/>
        </p:nvCxnSpPr>
        <p:spPr bwMode="auto">
          <a:xfrm>
            <a:off x="2348917" y="5515732"/>
            <a:ext cx="4318742" cy="0"/>
          </a:xfrm>
          <a:prstGeom prst="straightConnector1">
            <a:avLst/>
          </a:prstGeom>
          <a:noFill/>
          <a:ln w="9525" algn="ctr">
            <a:solidFill>
              <a:schemeClr val="tx1"/>
            </a:solidFill>
            <a:round/>
            <a:headEnd type="arrow" w="med" len="med"/>
            <a:tailEnd type="none" w="med" len="med"/>
          </a:ln>
        </p:spPr>
      </p:cxnSp>
      <p:sp>
        <p:nvSpPr>
          <p:cNvPr id="32" name="Rounded Rectangle 29"/>
          <p:cNvSpPr>
            <a:spLocks noChangeArrowheads="1"/>
          </p:cNvSpPr>
          <p:nvPr/>
        </p:nvSpPr>
        <p:spPr bwMode="auto">
          <a:xfrm>
            <a:off x="5889070" y="4803676"/>
            <a:ext cx="1560354" cy="514944"/>
          </a:xfrm>
          <a:prstGeom prst="roundRect">
            <a:avLst>
              <a:gd name="adj" fmla="val 16667"/>
            </a:avLst>
          </a:prstGeom>
          <a:solidFill>
            <a:srgbClr val="FFFFFF"/>
          </a:solidFill>
          <a:ln w="12700" algn="ctr">
            <a:solidFill>
              <a:schemeClr val="tx1"/>
            </a:solidFill>
            <a:round/>
            <a:headEnd/>
            <a:tailEnd/>
          </a:ln>
        </p:spPr>
        <p:txBody>
          <a:bodyPr anchor="ctr"/>
          <a:lstStyle/>
          <a:p>
            <a:r>
              <a:rPr lang="en-GB" sz="1000" dirty="0" smtClean="0">
                <a:latin typeface="+mn-lt"/>
              </a:rPr>
              <a:t>Perform resync with HLR and retry AUTH request</a:t>
            </a:r>
            <a:endParaRPr lang="en-GB" sz="1000" dirty="0">
              <a:latin typeface="+mn-lt"/>
            </a:endParaRPr>
          </a:p>
        </p:txBody>
      </p:sp>
      <p:sp>
        <p:nvSpPr>
          <p:cNvPr id="36" name="TextBox 35"/>
          <p:cNvSpPr txBox="1">
            <a:spLocks noChangeArrowheads="1"/>
          </p:cNvSpPr>
          <p:nvPr/>
        </p:nvSpPr>
        <p:spPr bwMode="auto">
          <a:xfrm>
            <a:off x="3237031" y="5213075"/>
            <a:ext cx="2730740" cy="261610"/>
          </a:xfrm>
          <a:prstGeom prst="rect">
            <a:avLst/>
          </a:prstGeom>
          <a:noFill/>
          <a:ln w="9525">
            <a:noFill/>
            <a:miter lim="800000"/>
            <a:headEnd/>
            <a:tailEnd/>
          </a:ln>
        </p:spPr>
        <p:txBody>
          <a:bodyPr wrap="square">
            <a:spAutoFit/>
          </a:bodyPr>
          <a:lstStyle/>
          <a:p>
            <a:r>
              <a:rPr lang="en-GB" sz="1100" b="1" dirty="0" smtClean="0">
                <a:cs typeface="Arial" pitchFamily="34" charset="0"/>
              </a:rPr>
              <a:t>AUTHENTICATION REQUEST</a:t>
            </a:r>
            <a:endParaRPr lang="en-GB" sz="1100" b="1" dirty="0">
              <a:cs typeface="Arial" pitchFamily="34" charset="0"/>
            </a:endParaRPr>
          </a:p>
        </p:txBody>
      </p:sp>
      <p:sp>
        <p:nvSpPr>
          <p:cNvPr id="38" name="Rounded Rectangle 29"/>
          <p:cNvSpPr>
            <a:spLocks noChangeArrowheads="1"/>
          </p:cNvSpPr>
          <p:nvPr/>
        </p:nvSpPr>
        <p:spPr bwMode="auto">
          <a:xfrm>
            <a:off x="1686186" y="4258391"/>
            <a:ext cx="1325462" cy="296830"/>
          </a:xfrm>
          <a:prstGeom prst="roundRect">
            <a:avLst>
              <a:gd name="adj" fmla="val 16667"/>
            </a:avLst>
          </a:prstGeom>
          <a:solidFill>
            <a:srgbClr val="FFFFFF"/>
          </a:solidFill>
          <a:ln w="12700" algn="ctr">
            <a:solidFill>
              <a:srgbClr val="0000FF"/>
            </a:solidFill>
            <a:round/>
            <a:headEnd/>
            <a:tailEnd/>
          </a:ln>
        </p:spPr>
        <p:txBody>
          <a:bodyPr anchor="ctr"/>
          <a:lstStyle/>
          <a:p>
            <a:r>
              <a:rPr lang="en-GB" sz="1000" dirty="0" smtClean="0">
                <a:solidFill>
                  <a:srgbClr val="0000FF"/>
                </a:solidFill>
                <a:latin typeface="+mn-lt"/>
              </a:rPr>
              <a:t>Stop timer T3240</a:t>
            </a:r>
            <a:endParaRPr lang="en-GB" sz="1000" dirty="0">
              <a:solidFill>
                <a:srgbClr val="0000FF"/>
              </a:solidFill>
              <a:latin typeface="+mn-lt"/>
            </a:endParaRPr>
          </a:p>
        </p:txBody>
      </p:sp>
      <p:grpSp>
        <p:nvGrpSpPr>
          <p:cNvPr id="40" name="Group 39"/>
          <p:cNvGrpSpPr/>
          <p:nvPr/>
        </p:nvGrpSpPr>
        <p:grpSpPr>
          <a:xfrm>
            <a:off x="672518" y="4169328"/>
            <a:ext cx="325773" cy="311791"/>
            <a:chOff x="7215930" y="2743200"/>
            <a:chExt cx="325773" cy="311791"/>
          </a:xfrm>
        </p:grpSpPr>
        <p:cxnSp>
          <p:nvCxnSpPr>
            <p:cNvPr id="41" name="Straight Connector 40"/>
            <p:cNvCxnSpPr/>
            <p:nvPr/>
          </p:nvCxnSpPr>
          <p:spPr>
            <a:xfrm>
              <a:off x="7222921" y="2743200"/>
              <a:ext cx="318782" cy="3103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7215930" y="2744598"/>
              <a:ext cx="318782" cy="3103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4" name="Rounded Rectangle 29"/>
          <p:cNvSpPr>
            <a:spLocks noChangeArrowheads="1"/>
          </p:cNvSpPr>
          <p:nvPr/>
        </p:nvSpPr>
        <p:spPr bwMode="auto">
          <a:xfrm>
            <a:off x="1694575" y="5643203"/>
            <a:ext cx="1325462" cy="296830"/>
          </a:xfrm>
          <a:prstGeom prst="roundRect">
            <a:avLst>
              <a:gd name="adj" fmla="val 16667"/>
            </a:avLst>
          </a:prstGeom>
          <a:solidFill>
            <a:srgbClr val="FFFFFF"/>
          </a:solidFill>
          <a:ln w="12700" algn="ctr">
            <a:solidFill>
              <a:srgbClr val="00B050"/>
            </a:solidFill>
            <a:prstDash val="solid"/>
            <a:round/>
            <a:headEnd/>
            <a:tailEnd/>
          </a:ln>
        </p:spPr>
        <p:txBody>
          <a:bodyPr anchor="ctr"/>
          <a:lstStyle/>
          <a:p>
            <a:r>
              <a:rPr lang="en-GB" sz="1000" dirty="0" smtClean="0">
                <a:solidFill>
                  <a:srgbClr val="00B050"/>
                </a:solidFill>
                <a:latin typeface="+mn-lt"/>
              </a:rPr>
              <a:t>Stop timer T3216</a:t>
            </a:r>
            <a:endParaRPr lang="en-GB" sz="1000" dirty="0">
              <a:solidFill>
                <a:srgbClr val="00B050"/>
              </a:solidFill>
              <a:latin typeface="+mn-lt"/>
            </a:endParaRPr>
          </a:p>
        </p:txBody>
      </p:sp>
      <p:cxnSp>
        <p:nvCxnSpPr>
          <p:cNvPr id="45" name="Straight Arrow Connector 44"/>
          <p:cNvCxnSpPr>
            <a:cxnSpLocks noChangeShapeType="1"/>
          </p:cNvCxnSpPr>
          <p:nvPr/>
        </p:nvCxnSpPr>
        <p:spPr bwMode="auto">
          <a:xfrm flipV="1">
            <a:off x="2331825" y="6486263"/>
            <a:ext cx="4342440" cy="3695"/>
          </a:xfrm>
          <a:prstGeom prst="straightConnector1">
            <a:avLst/>
          </a:prstGeom>
          <a:noFill/>
          <a:ln w="9525" algn="ctr">
            <a:solidFill>
              <a:schemeClr val="tx1"/>
            </a:solidFill>
            <a:round/>
            <a:headEnd type="none" w="med" len="med"/>
            <a:tailEnd type="arrow" w="med" len="med"/>
          </a:ln>
        </p:spPr>
      </p:cxnSp>
      <p:sp>
        <p:nvSpPr>
          <p:cNvPr id="47" name="TextBox 46"/>
          <p:cNvSpPr txBox="1">
            <a:spLocks noChangeArrowheads="1"/>
          </p:cNvSpPr>
          <p:nvPr/>
        </p:nvSpPr>
        <p:spPr bwMode="auto">
          <a:xfrm>
            <a:off x="3228485" y="6212938"/>
            <a:ext cx="2730740" cy="261610"/>
          </a:xfrm>
          <a:prstGeom prst="rect">
            <a:avLst/>
          </a:prstGeom>
          <a:noFill/>
          <a:ln w="9525">
            <a:noFill/>
            <a:miter lim="800000"/>
            <a:headEnd/>
            <a:tailEnd/>
          </a:ln>
        </p:spPr>
        <p:txBody>
          <a:bodyPr wrap="square">
            <a:spAutoFit/>
          </a:bodyPr>
          <a:lstStyle/>
          <a:p>
            <a:r>
              <a:rPr lang="en-GB" sz="1100" b="1" dirty="0" smtClean="0">
                <a:cs typeface="Arial" pitchFamily="34" charset="0"/>
              </a:rPr>
              <a:t>AUTHENTICATION RESPONSE</a:t>
            </a:r>
            <a:endParaRPr lang="en-GB" sz="1100" b="1" dirty="0">
              <a:cs typeface="Arial" pitchFamily="34" charset="0"/>
            </a:endParaRPr>
          </a:p>
        </p:txBody>
      </p:sp>
      <p:sp>
        <p:nvSpPr>
          <p:cNvPr id="48" name="Rounded Rectangle 29"/>
          <p:cNvSpPr>
            <a:spLocks noChangeArrowheads="1"/>
          </p:cNvSpPr>
          <p:nvPr/>
        </p:nvSpPr>
        <p:spPr bwMode="auto">
          <a:xfrm>
            <a:off x="1703121" y="6044935"/>
            <a:ext cx="1325462" cy="296830"/>
          </a:xfrm>
          <a:prstGeom prst="roundRect">
            <a:avLst>
              <a:gd name="adj" fmla="val 16667"/>
            </a:avLst>
          </a:prstGeom>
          <a:solidFill>
            <a:srgbClr val="FFFFFF"/>
          </a:solidFill>
          <a:ln w="12700" algn="ctr">
            <a:solidFill>
              <a:srgbClr val="0000FF"/>
            </a:solidFill>
            <a:round/>
            <a:headEnd/>
            <a:tailEnd/>
          </a:ln>
        </p:spPr>
        <p:txBody>
          <a:bodyPr anchor="ctr"/>
          <a:lstStyle/>
          <a:p>
            <a:r>
              <a:rPr lang="en-GB" sz="1000" dirty="0" smtClean="0">
                <a:solidFill>
                  <a:srgbClr val="0000FF"/>
                </a:solidFill>
                <a:latin typeface="+mn-lt"/>
              </a:rPr>
              <a:t>Start timer T3240</a:t>
            </a:r>
            <a:endParaRPr lang="en-GB" sz="1000" dirty="0">
              <a:solidFill>
                <a:srgbClr val="0000FF"/>
              </a:solidFill>
              <a:latin typeface="+mn-lt"/>
            </a:endParaRPr>
          </a:p>
        </p:txBody>
      </p:sp>
      <p:cxnSp>
        <p:nvCxnSpPr>
          <p:cNvPr id="49" name="Straight Connector 48"/>
          <p:cNvCxnSpPr/>
          <p:nvPr/>
        </p:nvCxnSpPr>
        <p:spPr>
          <a:xfrm>
            <a:off x="780177" y="6180101"/>
            <a:ext cx="90352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829849" y="6187366"/>
            <a:ext cx="0" cy="478353"/>
          </a:xfrm>
          <a:prstGeom prst="line">
            <a:avLst/>
          </a:prstGeom>
          <a:ln>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TextBox 52"/>
          <p:cNvSpPr txBox="1">
            <a:spLocks noChangeArrowheads="1"/>
          </p:cNvSpPr>
          <p:nvPr/>
        </p:nvSpPr>
        <p:spPr bwMode="auto">
          <a:xfrm>
            <a:off x="799836" y="6245455"/>
            <a:ext cx="413898" cy="246221"/>
          </a:xfrm>
          <a:prstGeom prst="rect">
            <a:avLst/>
          </a:prstGeom>
          <a:noFill/>
          <a:ln w="9525">
            <a:noFill/>
            <a:miter lim="800000"/>
            <a:headEnd/>
            <a:tailEnd/>
          </a:ln>
        </p:spPr>
        <p:txBody>
          <a:bodyPr wrap="square">
            <a:spAutoFit/>
          </a:bodyPr>
          <a:lstStyle/>
          <a:p>
            <a:r>
              <a:rPr lang="en-GB" sz="1000" dirty="0" smtClean="0">
                <a:cs typeface="Arial" pitchFamily="34" charset="0"/>
              </a:rPr>
              <a:t>10s</a:t>
            </a:r>
            <a:endParaRPr lang="en-GB" sz="1000" dirty="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Advantages of the solution</a:t>
            </a:r>
            <a:endParaRPr lang="en-GB" dirty="0"/>
          </a:p>
        </p:txBody>
      </p:sp>
      <p:sp>
        <p:nvSpPr>
          <p:cNvPr id="3" name="Content Placeholder 2"/>
          <p:cNvSpPr>
            <a:spLocks noGrp="1"/>
          </p:cNvSpPr>
          <p:nvPr>
            <p:ph idx="1"/>
          </p:nvPr>
        </p:nvSpPr>
        <p:spPr/>
        <p:txBody>
          <a:bodyPr>
            <a:normAutofit fontScale="92500" lnSpcReduction="10000"/>
          </a:bodyPr>
          <a:lstStyle/>
          <a:p>
            <a:pPr marL="571500" indent="-571500" eaLnBrk="1" hangingPunct="1">
              <a:buFont typeface="Wingdings" pitchFamily="2" charset="2"/>
              <a:buAutoNum type="arabicPeriod"/>
            </a:pPr>
            <a:r>
              <a:rPr lang="en-US" altLang="ko-KR" sz="2400" dirty="0" smtClean="0">
                <a:ea typeface="굴림" pitchFamily="34" charset="-127"/>
              </a:rPr>
              <a:t>Aborting the RR Connection from the UE side during the Authentication procedure can be avoided.</a:t>
            </a:r>
          </a:p>
          <a:p>
            <a:pPr marL="571500" indent="-571500" eaLnBrk="1" hangingPunct="1">
              <a:buFont typeface="Wingdings" pitchFamily="2" charset="2"/>
              <a:buAutoNum type="arabicPeriod"/>
            </a:pPr>
            <a:r>
              <a:rPr lang="en-US" altLang="ko-KR" sz="2400" dirty="0" smtClean="0">
                <a:ea typeface="굴림" pitchFamily="34" charset="-127"/>
              </a:rPr>
              <a:t>The network is actively trying to retry the authentication procedure, so then it would seem useless for the network to even go the trouble of performing resync with the HLR and retrying if the UE is in a possible position to release the signalling connection.</a:t>
            </a:r>
          </a:p>
          <a:p>
            <a:pPr marL="571500" indent="-571500" eaLnBrk="1" hangingPunct="1">
              <a:buFont typeface="Wingdings" pitchFamily="2" charset="2"/>
              <a:buAutoNum type="arabicPeriod"/>
            </a:pPr>
            <a:r>
              <a:rPr lang="en-US" altLang="ko-KR" sz="2400" dirty="0" smtClean="0">
                <a:ea typeface="굴림" pitchFamily="34" charset="-127"/>
              </a:rPr>
              <a:t>The Authentication procedure for specific failure cases is guarded by large timers of large duration, T3214(20s) or T3216(15s). Having one more shorter timer T3240(10s) in parallel is redundant. </a:t>
            </a:r>
          </a:p>
          <a:p>
            <a:pPr marL="571500" indent="-571500" eaLnBrk="1" hangingPunct="1">
              <a:buFont typeface="Wingdings" pitchFamily="2" charset="2"/>
              <a:buAutoNum type="arabicPeriod"/>
            </a:pPr>
            <a:r>
              <a:rPr lang="en-US" altLang="ko-KR" sz="2400" dirty="0" smtClean="0">
                <a:ea typeface="굴림" pitchFamily="34" charset="-127"/>
              </a:rPr>
              <a:t>If the reason for MM moving into Wait For Network Command state was due to the completion of the paging procedure for an mobile terminating call or SMS, release of the RR connection could impact user functionality.</a:t>
            </a:r>
          </a:p>
          <a:p>
            <a:endParaRPr lang="en-GB" dirty="0"/>
          </a:p>
        </p:txBody>
      </p:sp>
      <p:sp>
        <p:nvSpPr>
          <p:cNvPr id="4" name="Date Placeholder 3"/>
          <p:cNvSpPr>
            <a:spLocks noGrp="1"/>
          </p:cNvSpPr>
          <p:nvPr>
            <p:ph type="dt" sz="half" idx="10"/>
          </p:nvPr>
        </p:nvSpPr>
        <p:spPr/>
        <p:txBody>
          <a:bodyPr/>
          <a:lstStyle/>
          <a:p>
            <a:pPr>
              <a:defRPr/>
            </a:pPr>
            <a:fld id="{CF151E33-6FD3-4AA9-83D3-AB34059C092A}" type="datetime1">
              <a:rPr lang="ko-KR" altLang="en-US" smtClean="0"/>
              <a:pPr>
                <a:defRPr/>
              </a:pPr>
              <a:t>2012-10-31</a:t>
            </a:fld>
            <a:endParaRPr lang="en-US" altLang="ko-KR"/>
          </a:p>
        </p:txBody>
      </p:sp>
      <p:sp>
        <p:nvSpPr>
          <p:cNvPr id="5" name="Slide Number Placeholder 4"/>
          <p:cNvSpPr>
            <a:spLocks noGrp="1"/>
          </p:cNvSpPr>
          <p:nvPr>
            <p:ph type="sldNum" sz="quarter" idx="11"/>
          </p:nvPr>
        </p:nvSpPr>
        <p:spPr/>
        <p:txBody>
          <a:bodyPr/>
          <a:lstStyle/>
          <a:p>
            <a:pPr>
              <a:defRPr/>
            </a:pPr>
            <a:fld id="{3F10848A-09B9-425A-B11A-D518D8B68141}" type="slidenum">
              <a:rPr lang="en-US" altLang="ko-KR" smtClean="0"/>
              <a:pPr>
                <a:defRPr/>
              </a:pPr>
              <a:t>6</a:t>
            </a:fld>
            <a:endParaRPr lang="en-US" altLang="ko-K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Proposed modifications</a:t>
            </a:r>
            <a:br>
              <a:rPr lang="en-GB" dirty="0" smtClean="0"/>
            </a:br>
            <a:r>
              <a:rPr lang="en-GB" sz="2700" dirty="0" smtClean="0"/>
              <a:t>subclause 4.3.2.6  bullet (c)</a:t>
            </a:r>
            <a:endParaRPr lang="en-GB" sz="2700" dirty="0"/>
          </a:p>
        </p:txBody>
      </p:sp>
      <p:sp>
        <p:nvSpPr>
          <p:cNvPr id="3" name="Content Placeholder 2"/>
          <p:cNvSpPr>
            <a:spLocks noGrp="1"/>
          </p:cNvSpPr>
          <p:nvPr>
            <p:ph idx="1"/>
          </p:nvPr>
        </p:nvSpPr>
        <p:spPr>
          <a:xfrm>
            <a:off x="457200" y="1180196"/>
            <a:ext cx="8229600" cy="5661026"/>
          </a:xfrm>
        </p:spPr>
        <p:txBody>
          <a:bodyPr>
            <a:normAutofit/>
          </a:bodyPr>
          <a:lstStyle/>
          <a:p>
            <a:pPr eaLnBrk="1" latinLnBrk="0" hangingPunct="1">
              <a:lnSpc>
                <a:spcPct val="90000"/>
              </a:lnSpc>
            </a:pPr>
            <a:r>
              <a:rPr lang="en-US" sz="1400" dirty="0" smtClean="0"/>
              <a:t>(c) Authentication failure (reject cause "MAC failure" or "GSM authentication unacceptable"): The MS shall send an AUTHENTICATION FAILURE message, with reject cause "MAC failure" or "GSM authentication unacceptable" according to subclause 4.3.2.5.1, to the network and start timer T3214.</a:t>
            </a:r>
          </a:p>
          <a:p>
            <a:pPr latinLnBrk="0">
              <a:buNone/>
            </a:pPr>
            <a:r>
              <a:rPr lang="en-US" sz="1400" dirty="0" smtClean="0"/>
              <a:t>     	Furthermore, the MS shall stop any of the retransmission timers that are running (e.g. T3210, T3220 or T3230) </a:t>
            </a:r>
            <a:r>
              <a:rPr lang="en-US" sz="1400" u="sng" dirty="0" smtClean="0">
                <a:solidFill>
                  <a:srgbClr val="FF0000"/>
                </a:solidFill>
              </a:rPr>
              <a:t>and timer T3240 if running</a:t>
            </a:r>
            <a:r>
              <a:rPr lang="en-US" sz="1400" dirty="0" smtClean="0"/>
              <a:t>.</a:t>
            </a:r>
            <a:r>
              <a:rPr lang="en-US" sz="1400" dirty="0" smtClean="0">
                <a:solidFill>
                  <a:srgbClr val="FF0000"/>
                </a:solidFill>
              </a:rPr>
              <a:t> </a:t>
            </a:r>
            <a:r>
              <a:rPr lang="en-US" sz="1400" dirty="0" smtClean="0"/>
              <a:t>Upon the first receipt of an AUTHENTICATION FAILURE message from the MS with reject cause "MAC failure" or "GSM authentication unacceptable", the network may initiate the identification procedure described in subclause 4.3.3. This is to allow the network to obtain the IMSI from the MS. The network may then check  that the TMSI originally used in the authentication challenge corresponded to the correct IMSI. Upon receipt of  the IDENTITY REQUEST message from the network, the MS shall send the IDENTITY RESPONSE message.</a:t>
            </a:r>
          </a:p>
          <a:p>
            <a:pPr latinLnBrk="0">
              <a:buNone/>
            </a:pPr>
            <a:r>
              <a:rPr lang="en-US" sz="1400" dirty="0" smtClean="0"/>
              <a:t>	NOTE: Upon receipt of an AUTHENTICATION FAILURE message from the MS with reject cause "MAC failure" or "GSM authentication unacceptable", the network may also terminate the authentication procedure (see subclause 4.3.2.5). </a:t>
            </a:r>
          </a:p>
          <a:p>
            <a:pPr latinLnBrk="0">
              <a:buNone/>
            </a:pPr>
            <a:r>
              <a:rPr lang="en-US" sz="1400" dirty="0" smtClean="0"/>
              <a:t>       If the TMSI/IMSI mapping in the network was incorrect, the network should respond by sending a new AUTHENTICATION REQUEST message to the MS. Upon receiving the new AUTHENTICATION REQUEST message from the network, the MS shall stop the timer T3214, if running, and then process the challenge information as normal.</a:t>
            </a:r>
          </a:p>
          <a:p>
            <a:pPr latinLnBrk="0">
              <a:buNone/>
            </a:pPr>
            <a:r>
              <a:rPr lang="en-US" sz="1400" dirty="0" smtClean="0"/>
              <a:t>      	If the network is validated successfully (an AUTHENTICATION REQUEST that contains a valid SQN and MAC is received), the MS shall send the AUTHENTICATION RESPONSE message to the network and shall start any retransmission timers (e.g. T3210, T3220 or T3230) </a:t>
            </a:r>
            <a:r>
              <a:rPr lang="en-US" sz="1400" u="sng" dirty="0" smtClean="0">
                <a:solidFill>
                  <a:srgbClr val="FF0000"/>
                </a:solidFill>
              </a:rPr>
              <a:t>or timer T3240</a:t>
            </a:r>
            <a:r>
              <a:rPr lang="en-US" sz="1400" dirty="0" smtClean="0"/>
              <a:t>, if they were running and stopped when the MS received the first failed AUTHENTICATION REQUEST message.</a:t>
            </a:r>
          </a:p>
          <a:p>
            <a:pPr latinLnBrk="0">
              <a:buNone/>
            </a:pPr>
            <a:r>
              <a:rPr lang="en-US" sz="1400" dirty="0" smtClean="0"/>
              <a:t>	……….</a:t>
            </a:r>
          </a:p>
          <a:p>
            <a:pPr latinLnBrk="0">
              <a:buNone/>
            </a:pPr>
            <a:endParaRPr lang="en-US" sz="1400" dirty="0" smtClean="0"/>
          </a:p>
          <a:p>
            <a:pPr>
              <a:buNone/>
            </a:pPr>
            <a:endParaRPr lang="en-GB" dirty="0"/>
          </a:p>
        </p:txBody>
      </p:sp>
      <p:sp>
        <p:nvSpPr>
          <p:cNvPr id="4" name="Date Placeholder 3"/>
          <p:cNvSpPr>
            <a:spLocks noGrp="1"/>
          </p:cNvSpPr>
          <p:nvPr>
            <p:ph type="dt" sz="half" idx="10"/>
          </p:nvPr>
        </p:nvSpPr>
        <p:spPr/>
        <p:txBody>
          <a:bodyPr/>
          <a:lstStyle/>
          <a:p>
            <a:pPr>
              <a:defRPr/>
            </a:pPr>
            <a:fld id="{CF151E33-6FD3-4AA9-83D3-AB34059C092A}" type="datetime1">
              <a:rPr lang="ko-KR" altLang="en-US" smtClean="0"/>
              <a:pPr>
                <a:defRPr/>
              </a:pPr>
              <a:t>2012-10-31</a:t>
            </a:fld>
            <a:endParaRPr lang="en-US" altLang="ko-KR"/>
          </a:p>
        </p:txBody>
      </p:sp>
      <p:sp>
        <p:nvSpPr>
          <p:cNvPr id="5" name="Slide Number Placeholder 4"/>
          <p:cNvSpPr>
            <a:spLocks noGrp="1"/>
          </p:cNvSpPr>
          <p:nvPr>
            <p:ph type="sldNum" sz="quarter" idx="11"/>
          </p:nvPr>
        </p:nvSpPr>
        <p:spPr/>
        <p:txBody>
          <a:bodyPr/>
          <a:lstStyle/>
          <a:p>
            <a:pPr>
              <a:defRPr/>
            </a:pPr>
            <a:fld id="{3F10848A-09B9-425A-B11A-D518D8B68141}" type="slidenum">
              <a:rPr lang="en-US" altLang="ko-KR" smtClean="0"/>
              <a:pPr>
                <a:defRPr/>
              </a:pPr>
              <a:t>7</a:t>
            </a:fld>
            <a:endParaRPr lang="en-US" altLang="ko-K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Proposed modifications</a:t>
            </a:r>
            <a:br>
              <a:rPr lang="en-GB" dirty="0" smtClean="0"/>
            </a:br>
            <a:r>
              <a:rPr lang="en-GB" sz="2700" dirty="0" smtClean="0"/>
              <a:t>subclause 4.3.2.6  bullet (d)</a:t>
            </a:r>
            <a:endParaRPr lang="en-GB" sz="2700" dirty="0"/>
          </a:p>
        </p:txBody>
      </p:sp>
      <p:sp>
        <p:nvSpPr>
          <p:cNvPr id="3" name="Content Placeholder 2"/>
          <p:cNvSpPr>
            <a:spLocks noGrp="1"/>
          </p:cNvSpPr>
          <p:nvPr>
            <p:ph idx="1"/>
          </p:nvPr>
        </p:nvSpPr>
        <p:spPr/>
        <p:txBody>
          <a:bodyPr>
            <a:normAutofit/>
          </a:bodyPr>
          <a:lstStyle/>
          <a:p>
            <a:pPr latinLnBrk="0"/>
            <a:r>
              <a:rPr lang="en-US" sz="1400" dirty="0" smtClean="0"/>
              <a:t>(d) Authentication failure (reject cause "synch failure"):</a:t>
            </a:r>
          </a:p>
          <a:p>
            <a:pPr latinLnBrk="0">
              <a:buNone/>
            </a:pPr>
            <a:r>
              <a:rPr lang="en-US" sz="1400" dirty="0" smtClean="0"/>
              <a:t>       The MS shall send an AUTHENTICATION FAILURE message, with reject cause "synch failure", to the network and start the timer T3216</a:t>
            </a:r>
            <a:r>
              <a:rPr lang="en-US" sz="1400" dirty="0" smtClean="0">
                <a:solidFill>
                  <a:srgbClr val="FF0000"/>
                </a:solidFill>
              </a:rPr>
              <a:t>. </a:t>
            </a:r>
            <a:r>
              <a:rPr lang="en-US" sz="1400" dirty="0" smtClean="0"/>
              <a:t>Furthermore, the MS shall stop any of the retransmission timers that are running (e.g. T3210, T3220 or T3230) </a:t>
            </a:r>
            <a:r>
              <a:rPr lang="en-US" sz="1400" u="sng" dirty="0" smtClean="0">
                <a:solidFill>
                  <a:srgbClr val="FF0000"/>
                </a:solidFill>
              </a:rPr>
              <a:t>and timer T3240 if running</a:t>
            </a:r>
            <a:r>
              <a:rPr lang="en-US" sz="1400" dirty="0" smtClean="0"/>
              <a:t>.</a:t>
            </a:r>
            <a:r>
              <a:rPr lang="en-US" sz="1400" dirty="0" smtClean="0">
                <a:solidFill>
                  <a:srgbClr val="FF0000"/>
                </a:solidFill>
              </a:rPr>
              <a:t> </a:t>
            </a:r>
            <a:r>
              <a:rPr lang="en-US" sz="1400" dirty="0" smtClean="0"/>
              <a:t>Upon the first receipt of an AUTHENTICATION FAILURE message from the MS with the reject cause "synch failure", the network shall use the returned AUTS parameter from the authentication failure parameter IE in the AUTHENTICATION FAILURE message, to re-</a:t>
            </a:r>
            <a:r>
              <a:rPr lang="en-US" sz="1400" dirty="0" err="1" smtClean="0"/>
              <a:t>synchronise</a:t>
            </a:r>
            <a:r>
              <a:rPr lang="en-US" sz="1400" dirty="0" smtClean="0"/>
              <a:t>. The resynchronisation  procedure requires the VLR/MSC to delete all unused authentication vectors for that IMSI and obtain new vectors from the HLR. When re-</a:t>
            </a:r>
            <a:r>
              <a:rPr lang="en-US" sz="1400" dirty="0" err="1" smtClean="0"/>
              <a:t>synchronisation</a:t>
            </a:r>
            <a:r>
              <a:rPr lang="en-US" sz="1400" dirty="0" smtClean="0"/>
              <a:t> is complete, the network shall initiate the authentication procedure. Upon receipt of the AUTHENTICATION REQUEST message, the MS shall stop the timer T3216, if running.</a:t>
            </a:r>
          </a:p>
          <a:p>
            <a:pPr latinLnBrk="0">
              <a:buNone/>
            </a:pPr>
            <a:r>
              <a:rPr lang="en-US" sz="1400" dirty="0" smtClean="0"/>
              <a:t>     	NOTE: Upon receipt of two consecutive AUTHENTICATION FAILURE messages from the MS with reject cause "synch failure", the network may terminate the authentication procedure by sending an AUTHENTICATION REJECT message.</a:t>
            </a:r>
          </a:p>
          <a:p>
            <a:pPr latinLnBrk="0">
              <a:buNone/>
            </a:pPr>
            <a:r>
              <a:rPr lang="en-US" sz="1400" dirty="0" smtClean="0"/>
              <a:t>	If the network is validated successfully (a new AUTHENTICATION REQUEST is received which contains a valid SQN and MAC) while T3216 is running, the MS shall send the AUTHENTICATION RESPONSE message to the network and shall start any retransmission timers (e.g. T3210, T3220 or T3230)  </a:t>
            </a:r>
            <a:r>
              <a:rPr lang="en-US" sz="1400" u="sng" dirty="0" smtClean="0">
                <a:solidFill>
                  <a:srgbClr val="FF0000"/>
                </a:solidFill>
              </a:rPr>
              <a:t>or timer T3240</a:t>
            </a:r>
            <a:r>
              <a:rPr lang="en-US" sz="1400" dirty="0" smtClean="0"/>
              <a:t>, if they were running and stopped when the MS received the first failed AUTHENTICATION REQUEST message.</a:t>
            </a:r>
          </a:p>
          <a:p>
            <a:pPr latinLnBrk="0">
              <a:buNone/>
            </a:pPr>
            <a:r>
              <a:rPr lang="en-US" sz="1400" dirty="0" smtClean="0"/>
              <a:t>	……….</a:t>
            </a:r>
          </a:p>
          <a:p>
            <a:pPr latinLnBrk="0">
              <a:buNone/>
            </a:pPr>
            <a:r>
              <a:rPr lang="en-US" sz="1400" dirty="0" smtClean="0"/>
              <a:t>	……….</a:t>
            </a:r>
          </a:p>
          <a:p>
            <a:pPr>
              <a:buNone/>
            </a:pPr>
            <a:endParaRPr lang="en-GB" dirty="0"/>
          </a:p>
        </p:txBody>
      </p:sp>
      <p:sp>
        <p:nvSpPr>
          <p:cNvPr id="4" name="Date Placeholder 3"/>
          <p:cNvSpPr>
            <a:spLocks noGrp="1"/>
          </p:cNvSpPr>
          <p:nvPr>
            <p:ph type="dt" sz="half" idx="10"/>
          </p:nvPr>
        </p:nvSpPr>
        <p:spPr/>
        <p:txBody>
          <a:bodyPr/>
          <a:lstStyle/>
          <a:p>
            <a:pPr>
              <a:defRPr/>
            </a:pPr>
            <a:fld id="{CF151E33-6FD3-4AA9-83D3-AB34059C092A}" type="datetime1">
              <a:rPr lang="ko-KR" altLang="en-US" smtClean="0"/>
              <a:pPr>
                <a:defRPr/>
              </a:pPr>
              <a:t>2012-10-31</a:t>
            </a:fld>
            <a:endParaRPr lang="en-US" altLang="ko-KR"/>
          </a:p>
        </p:txBody>
      </p:sp>
      <p:sp>
        <p:nvSpPr>
          <p:cNvPr id="5" name="Slide Number Placeholder 4"/>
          <p:cNvSpPr>
            <a:spLocks noGrp="1"/>
          </p:cNvSpPr>
          <p:nvPr>
            <p:ph type="sldNum" sz="quarter" idx="11"/>
          </p:nvPr>
        </p:nvSpPr>
        <p:spPr/>
        <p:txBody>
          <a:bodyPr/>
          <a:lstStyle/>
          <a:p>
            <a:pPr>
              <a:defRPr/>
            </a:pPr>
            <a:fld id="{3F10848A-09B9-425A-B11A-D518D8B68141}" type="slidenum">
              <a:rPr lang="en-US" altLang="ko-KR" smtClean="0"/>
              <a:pPr>
                <a:defRPr/>
              </a:pPr>
              <a:t>8</a:t>
            </a:fld>
            <a:endParaRPr lang="en-US" altLang="ko-KR"/>
          </a:p>
        </p:txBody>
      </p:sp>
    </p:spTree>
  </p:cSld>
  <p:clrMapOvr>
    <a:masterClrMapping/>
  </p:clrMapOvr>
</p:sld>
</file>

<file path=ppt/theme/theme1.xml><?xml version="1.0" encoding="utf-8"?>
<a:theme xmlns:a="http://schemas.openxmlformats.org/drawingml/2006/main" name="기본 디자인">
  <a:themeElements>
    <a:clrScheme name="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기본 디자인">
      <a:majorFont>
        <a:latin typeface="Arial"/>
        <a:ea typeface="굴림"/>
        <a:cs typeface=""/>
      </a:majorFont>
      <a:minorFont>
        <a:latin typeface="Arial"/>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8616</TotalTime>
  <Words>1104</Words>
  <Application>Microsoft Office PowerPoint</Application>
  <PresentationFormat>On-screen Show (4:3)</PresentationFormat>
  <Paragraphs>125</Paragraphs>
  <Slides>11</Slides>
  <Notes>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기본 디자인</vt:lpstr>
      <vt:lpstr> Source: Samsung Title: DISCUSSION: Authentication Procedure handling in  WAIT FOR NETWORK COMMAND state Agenda Item:   11.30.2 Document for: DISCUSSION and APPROVAL   </vt:lpstr>
      <vt:lpstr>Problem outline</vt:lpstr>
      <vt:lpstr>Problem Case 1: AUTH FAILURE (cause = “sync failure”)</vt:lpstr>
      <vt:lpstr>Problem Case 2: AUTH FAILURE (cause = “MAC failure” or “GSM authentication unacceptable”)</vt:lpstr>
      <vt:lpstr>Proposed solution</vt:lpstr>
      <vt:lpstr>Solution overview</vt:lpstr>
      <vt:lpstr>Advantages of the solution</vt:lpstr>
      <vt:lpstr>Proposed modifications subclause 4.3.2.6  bullet (c)</vt:lpstr>
      <vt:lpstr>Proposed modifications subclause 4.3.2.6  bullet (d)</vt:lpstr>
      <vt:lpstr>Proposed modifications subclause 11.2.1</vt:lpstr>
      <vt:lpstr>THE END</vt:lpstr>
    </vt:vector>
  </TitlesOfParts>
  <Company>samsung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dc:title>
  <dc:creator>Samsung</dc:creator>
  <cp:lastModifiedBy>samsung</cp:lastModifiedBy>
  <cp:revision>299</cp:revision>
  <dcterms:created xsi:type="dcterms:W3CDTF">2006-04-19T02:44:13Z</dcterms:created>
  <dcterms:modified xsi:type="dcterms:W3CDTF">2012-10-31T17:53:52Z</dcterms:modified>
</cp:coreProperties>
</file>