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19"/>
  </p:notesMasterIdLst>
  <p:handoutMasterIdLst>
    <p:handoutMasterId r:id="rId20"/>
  </p:handoutMasterIdLst>
  <p:sldIdLst>
    <p:sldId id="256" r:id="rId2"/>
    <p:sldId id="268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72" r:id="rId11"/>
    <p:sldId id="265" r:id="rId12"/>
    <p:sldId id="269" r:id="rId13"/>
    <p:sldId id="271" r:id="rId14"/>
    <p:sldId id="266" r:id="rId15"/>
    <p:sldId id="270" r:id="rId16"/>
    <p:sldId id="267" r:id="rId17"/>
    <p:sldId id="273" r:id="rId18"/>
  </p:sldIdLst>
  <p:sldSz cx="9144000" cy="6858000" type="screen4x3"/>
  <p:notesSz cx="6858000" cy="9144000"/>
  <p:defaultTextStyle>
    <a:defPPr>
      <a:defRPr lang="sv-SE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6F70"/>
    <a:srgbClr val="FFFFFF"/>
    <a:srgbClr val="0083BE"/>
    <a:srgbClr val="F9DC00"/>
    <a:srgbClr val="9E23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69" autoAdjust="0"/>
    <p:restoredTop sz="94673" autoAdjust="0"/>
  </p:normalViewPr>
  <p:slideViewPr>
    <p:cSldViewPr snapToObjects="1">
      <p:cViewPr>
        <p:scale>
          <a:sx n="75" d="100"/>
          <a:sy n="75" d="100"/>
        </p:scale>
        <p:origin x="-378" y="114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102" d="100"/>
          <a:sy n="102" d="100"/>
        </p:scale>
        <p:origin x="-202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3" name="Group 13"/>
          <p:cNvGrpSpPr>
            <a:grpSpLocks/>
          </p:cNvGrpSpPr>
          <p:nvPr/>
        </p:nvGrpSpPr>
        <p:grpSpPr bwMode="auto">
          <a:xfrm>
            <a:off x="0" y="8661400"/>
            <a:ext cx="6858000" cy="365125"/>
            <a:chOff x="1" y="6141"/>
            <a:chExt cx="4472" cy="238"/>
          </a:xfrm>
        </p:grpSpPr>
        <p:pic>
          <p:nvPicPr>
            <p:cNvPr id="92174" name="Picture 14" descr="1_TeliaSonera_Full_R rätt färg 20mm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6" y="6206"/>
              <a:ext cx="847" cy="1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175" name="Line 15"/>
            <p:cNvSpPr>
              <a:spLocks noChangeShapeType="1"/>
            </p:cNvSpPr>
            <p:nvPr/>
          </p:nvSpPr>
          <p:spPr bwMode="auto">
            <a:xfrm>
              <a:off x="1" y="6141"/>
              <a:ext cx="4472" cy="0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921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6C6F70"/>
                </a:solidFill>
              </a:defRPr>
            </a:lvl1pPr>
          </a:lstStyle>
          <a:p>
            <a:fld id="{9A7477E3-7A60-47DB-8935-73909C322CA0}" type="slidenum">
              <a:rPr lang="sv-SE"/>
              <a:pPr/>
              <a:t>‹#›</a:t>
            </a:fld>
            <a:endParaRPr lang="sv-SE"/>
          </a:p>
        </p:txBody>
      </p:sp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6C6F70"/>
                </a:solidFill>
              </a:defRPr>
            </a:lvl1pPr>
          </a:lstStyle>
          <a:p>
            <a:endParaRPr lang="sv-SE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2324100" y="8674100"/>
            <a:ext cx="22034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6C6F70"/>
                </a:solidFill>
              </a:defRPr>
            </a:lvl1pPr>
          </a:lstStyle>
          <a:p>
            <a:fld id="{BE3754CC-66B0-49BB-94C9-7AF3C999BAD8}" type="datetime4">
              <a:rPr lang="en-GB"/>
              <a:pPr/>
              <a:t>05 April 2012</a:t>
            </a:fld>
            <a:endParaRPr lang="sv-SE"/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74100"/>
            <a:ext cx="2528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rgbClr val="6C6F70"/>
                </a:solidFill>
              </a:defRPr>
            </a:lvl1pPr>
          </a:lstStyle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822459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6" name="Group 10"/>
          <p:cNvGrpSpPr>
            <a:grpSpLocks/>
          </p:cNvGrpSpPr>
          <p:nvPr/>
        </p:nvGrpSpPr>
        <p:grpSpPr bwMode="auto">
          <a:xfrm>
            <a:off x="0" y="8661400"/>
            <a:ext cx="6858000" cy="365125"/>
            <a:chOff x="1" y="6141"/>
            <a:chExt cx="4472" cy="238"/>
          </a:xfrm>
        </p:grpSpPr>
        <p:pic>
          <p:nvPicPr>
            <p:cNvPr id="4107" name="Picture 11" descr="1_TeliaSonera_Full_R rätt färg 20mm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6" y="6206"/>
              <a:ext cx="847" cy="1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08" name="Line 12"/>
            <p:cNvSpPr>
              <a:spLocks noChangeShapeType="1"/>
            </p:cNvSpPr>
            <p:nvPr/>
          </p:nvSpPr>
          <p:spPr bwMode="auto">
            <a:xfrm>
              <a:off x="1" y="6141"/>
              <a:ext cx="4472" cy="0"/>
            </a:xfrm>
            <a:prstGeom prst="line">
              <a:avLst/>
            </a:prstGeom>
            <a:noFill/>
            <a:ln w="952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6C6F70"/>
                </a:solidFill>
              </a:defRPr>
            </a:lvl1pPr>
          </a:lstStyle>
          <a:p>
            <a:endParaRPr lang="sv-S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943100" y="8712200"/>
            <a:ext cx="29718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6C6F70"/>
                </a:solidFill>
              </a:defRPr>
            </a:lvl1pPr>
          </a:lstStyle>
          <a:p>
            <a:fld id="{625A1E62-6073-4356-8560-A40517D22A11}" type="datetime4">
              <a:rPr lang="en-GB"/>
              <a:pPr/>
              <a:t>05 April 2012</a:t>
            </a:fld>
            <a:endParaRPr lang="sv-SE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Click to edit Master text styles</a:t>
            </a:r>
          </a:p>
          <a:p>
            <a:pPr lvl="1"/>
            <a:r>
              <a:rPr lang="sv-SE" smtClean="0"/>
              <a:t>Second level</a:t>
            </a:r>
          </a:p>
          <a:p>
            <a:pPr lvl="2"/>
            <a:r>
              <a:rPr lang="sv-SE" smtClean="0"/>
              <a:t>Third level</a:t>
            </a:r>
          </a:p>
          <a:p>
            <a:pPr lvl="3"/>
            <a:r>
              <a:rPr lang="sv-SE" smtClean="0"/>
              <a:t>Fourth level</a:t>
            </a:r>
          </a:p>
          <a:p>
            <a:pPr lvl="4"/>
            <a:r>
              <a:rPr lang="sv-SE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12200"/>
            <a:ext cx="2971800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rgbClr val="6C6F70"/>
                </a:solidFill>
              </a:defRPr>
            </a:lvl1pPr>
          </a:lstStyle>
          <a:p>
            <a:endParaRPr lang="sv-S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267200" y="0"/>
            <a:ext cx="2590800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6C6F70"/>
                </a:solidFill>
              </a:defRPr>
            </a:lvl1pPr>
          </a:lstStyle>
          <a:p>
            <a:fld id="{1494F217-B569-4908-BF77-5DF2AB9C58C8}" type="slidenum">
              <a:rPr lang="sv-SE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0681123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241300" indent="-131763" algn="l" rtl="0" fontAlgn="base">
      <a:spcBef>
        <a:spcPct val="30000"/>
      </a:spcBef>
      <a:spcAft>
        <a:spcPct val="0"/>
      </a:spcAft>
      <a:buClr>
        <a:schemeClr val="accent1"/>
      </a:buClr>
      <a:buChar char="•"/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493713" indent="-142875" algn="l" rtl="0" fontAlgn="base">
      <a:spcBef>
        <a:spcPct val="30000"/>
      </a:spcBef>
      <a:spcAft>
        <a:spcPct val="0"/>
      </a:spcAft>
      <a:buClr>
        <a:schemeClr val="tx1"/>
      </a:buClr>
      <a:buFont typeface="Arial" charset="0"/>
      <a:buChar char="–"/>
      <a:defRPr sz="1100" kern="1200">
        <a:solidFill>
          <a:schemeClr val="tx1"/>
        </a:solidFill>
        <a:latin typeface="Arial" charset="0"/>
        <a:ea typeface="+mn-ea"/>
        <a:cs typeface="+mn-cs"/>
      </a:defRPr>
    </a:lvl3pPr>
    <a:lvl4pPr marL="709613" indent="-146050" algn="l" rtl="0" fontAlgn="base">
      <a:spcBef>
        <a:spcPct val="30000"/>
      </a:spcBef>
      <a:spcAft>
        <a:spcPct val="0"/>
      </a:spcAft>
      <a:buClr>
        <a:schemeClr val="tx1"/>
      </a:buClr>
      <a:buFont typeface="Arial" charset="0"/>
      <a:buChar char="–"/>
      <a:defRPr sz="1100" kern="1200">
        <a:solidFill>
          <a:schemeClr val="tx1"/>
        </a:solidFill>
        <a:latin typeface="Arial" charset="0"/>
        <a:ea typeface="+mn-ea"/>
        <a:cs typeface="+mn-cs"/>
      </a:defRPr>
    </a:lvl4pPr>
    <a:lvl5pPr marL="987425" indent="-139700" algn="l" rtl="0" fontAlgn="base">
      <a:spcBef>
        <a:spcPct val="30000"/>
      </a:spcBef>
      <a:spcAft>
        <a:spcPct val="0"/>
      </a:spcAft>
      <a:buClr>
        <a:schemeClr val="tx1"/>
      </a:buClr>
      <a:buFont typeface="Arial" charset="0"/>
      <a:buChar char="–"/>
      <a:defRPr sz="11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78BC4A9-D8D5-4317-8228-AB5FDD5A70B6}" type="datetime4">
              <a:rPr lang="en-GB"/>
              <a:pPr/>
              <a:t>05 April 2012</a:t>
            </a:fld>
            <a:endParaRPr lang="sv-SE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8AACC6-FBE5-47F0-98D9-FAD97A28B74A}" type="slidenum">
              <a:rPr lang="sv-SE"/>
              <a:pPr/>
              <a:t>3</a:t>
            </a:fld>
            <a:endParaRPr lang="sv-SE"/>
          </a:p>
        </p:txBody>
      </p:sp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78BC4A9-D8D5-4317-8228-AB5FDD5A70B6}" type="datetime4">
              <a:rPr lang="en-GB"/>
              <a:pPr/>
              <a:t>05 April 2012</a:t>
            </a:fld>
            <a:endParaRPr lang="sv-SE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8AACC6-FBE5-47F0-98D9-FAD97A28B74A}" type="slidenum">
              <a:rPr lang="sv-SE"/>
              <a:pPr/>
              <a:t>4</a:t>
            </a:fld>
            <a:endParaRPr lang="sv-SE"/>
          </a:p>
        </p:txBody>
      </p:sp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78BC4A9-D8D5-4317-8228-AB5FDD5A70B6}" type="datetime4">
              <a:rPr lang="en-GB"/>
              <a:pPr/>
              <a:t>05 April 2012</a:t>
            </a:fld>
            <a:endParaRPr lang="sv-SE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8AACC6-FBE5-47F0-98D9-FAD97A28B74A}" type="slidenum">
              <a:rPr lang="sv-SE"/>
              <a:pPr/>
              <a:t>5</a:t>
            </a:fld>
            <a:endParaRPr lang="sv-SE"/>
          </a:p>
        </p:txBody>
      </p:sp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78BC4A9-D8D5-4317-8228-AB5FDD5A70B6}" type="datetime4">
              <a:rPr lang="en-GB"/>
              <a:pPr/>
              <a:t>05 April 2012</a:t>
            </a:fld>
            <a:endParaRPr lang="sv-SE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8AACC6-FBE5-47F0-98D9-FAD97A28B74A}" type="slidenum">
              <a:rPr lang="sv-SE"/>
              <a:pPr/>
              <a:t>6</a:t>
            </a:fld>
            <a:endParaRPr lang="sv-SE"/>
          </a:p>
        </p:txBody>
      </p:sp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78BC4A9-D8D5-4317-8228-AB5FDD5A70B6}" type="datetime4">
              <a:rPr lang="en-GB"/>
              <a:pPr/>
              <a:t>05 April 2012</a:t>
            </a:fld>
            <a:endParaRPr lang="sv-SE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8AACC6-FBE5-47F0-98D9-FAD97A28B74A}" type="slidenum">
              <a:rPr lang="sv-SE"/>
              <a:pPr/>
              <a:t>7</a:t>
            </a:fld>
            <a:endParaRPr lang="sv-SE"/>
          </a:p>
        </p:txBody>
      </p:sp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278BC4A9-D8D5-4317-8228-AB5FDD5A70B6}" type="datetime4">
              <a:rPr lang="en-GB"/>
              <a:pPr/>
              <a:t>05 April 2012</a:t>
            </a:fld>
            <a:endParaRPr lang="sv-SE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8AACC6-FBE5-47F0-98D9-FAD97A28B74A}" type="slidenum">
              <a:rPr lang="sv-SE"/>
              <a:pPr/>
              <a:t>8</a:t>
            </a:fld>
            <a:endParaRPr lang="sv-SE"/>
          </a:p>
        </p:txBody>
      </p:sp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8131" name="Picture 3" descr="2_TeliaSonera_Full_R 30m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25" y="5851525"/>
            <a:ext cx="2982913" cy="60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32" name="AutoShape 4"/>
          <p:cNvSpPr>
            <a:spLocks noGrp="1" noChangeArrowheads="1"/>
          </p:cNvSpPr>
          <p:nvPr>
            <p:ph type="ctrTitle"/>
          </p:nvPr>
        </p:nvSpPr>
        <p:spPr>
          <a:xfrm>
            <a:off x="631825" y="152400"/>
            <a:ext cx="7086600" cy="2235200"/>
          </a:xfrm>
          <a:prstGeom prst="roundRect">
            <a:avLst>
              <a:gd name="adj" fmla="val 4903"/>
            </a:avLst>
          </a:prstGeom>
        </p:spPr>
        <p:txBody>
          <a:bodyPr anchor="b"/>
          <a:lstStyle>
            <a:lvl1pPr>
              <a:lnSpc>
                <a:spcPct val="95000"/>
              </a:lnSpc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sv-SE" noProof="0" smtClean="0"/>
          </a:p>
        </p:txBody>
      </p:sp>
      <p:sp>
        <p:nvSpPr>
          <p:cNvPr id="48133" name="AutoShape 5"/>
          <p:cNvSpPr>
            <a:spLocks noGrp="1" noChangeArrowheads="1"/>
          </p:cNvSpPr>
          <p:nvPr>
            <p:ph type="subTitle" idx="1"/>
          </p:nvPr>
        </p:nvSpPr>
        <p:spPr>
          <a:xfrm>
            <a:off x="668338" y="2513013"/>
            <a:ext cx="7086600" cy="1752600"/>
          </a:xfrm>
          <a:prstGeom prst="roundRect">
            <a:avLst>
              <a:gd name="adj" fmla="val 5977"/>
            </a:avLst>
          </a:prstGeom>
        </p:spPr>
        <p:txBody>
          <a:bodyPr/>
          <a:lstStyle>
            <a:lvl1pPr marL="0" indent="0">
              <a:spcBef>
                <a:spcPct val="10000"/>
              </a:spcBef>
              <a:spcAft>
                <a:spcPct val="20000"/>
              </a:spcAft>
              <a:buFontTx/>
              <a:buNone/>
              <a:defRPr sz="2400">
                <a:solidFill>
                  <a:srgbClr val="D8D4CE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smtClean="0"/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dt" sz="half" idx="2"/>
          </p:nvPr>
        </p:nvSpPr>
        <p:spPr>
          <a:xfrm>
            <a:off x="876300" y="6421438"/>
            <a:ext cx="1441450" cy="382587"/>
          </a:xfrm>
        </p:spPr>
        <p:txBody>
          <a:bodyPr/>
          <a:lstStyle>
            <a:lvl1pPr>
              <a:defRPr/>
            </a:lvl1pPr>
          </a:lstStyle>
          <a:p>
            <a:r>
              <a:rPr lang="sv-SE" dirty="0" smtClean="0"/>
              <a:t>2012-04-03</a:t>
            </a:r>
            <a:endParaRPr lang="en-GB" dirty="0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ftr" sz="quarter" idx="3"/>
          </p:nvPr>
        </p:nvSpPr>
        <p:spPr>
          <a:xfrm>
            <a:off x="2319338" y="6421438"/>
            <a:ext cx="3984625" cy="382587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smtClean="0"/>
              <a:t>C1-12xxxx</a:t>
            </a:r>
            <a:endParaRPr lang="en-GB" dirty="0"/>
          </a:p>
        </p:txBody>
      </p:sp>
      <p:sp>
        <p:nvSpPr>
          <p:cNvPr id="48136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7955A7F-B8F1-4372-9BB3-09EFED67280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yyyy-mm-dd or Month dd, yyyy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Internal /Relation/Identifier 0.1 Draft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407287-B5BB-4DC8-982C-BD285B4A4456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8963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0050" y="306388"/>
            <a:ext cx="2098675" cy="58197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9263" y="306388"/>
            <a:ext cx="6148387" cy="58197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yyyy-mm-dd or Month dd, yyyy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Internal /Relation/Identifier 0.1 Draft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406C51-DECC-4793-AEB0-B5EFA11AD986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063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dirty="0" smtClean="0"/>
              <a:t>2012-04-03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 smtClean="0"/>
              <a:t>C1-121101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1C805-3621-41B1-8E21-30F791BB32F6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9012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dirty="0" smtClean="0"/>
              <a:t>2012-04-0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 smtClean="0"/>
              <a:t>C1-12xxxx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1F71CE-AE0E-4555-80B2-0CCEA1AC13CF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489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9263" y="1600200"/>
            <a:ext cx="41227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600200"/>
            <a:ext cx="41243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yyyy-mm-dd or Month dd, yyyy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Internal /Relation/Identifier 0.1 Draft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39421E-0DC7-4A0E-93D0-36E5BB04765A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4266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yyyy-mm-dd or Month dd, yyyy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Internal /Relation/Identifier 0.1 Draft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8B1AC-42D9-45C6-9F71-3A6FD3E47172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8091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dirty="0" smtClean="0"/>
              <a:t>2012-04-03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Internal /Relation/Identifier 0.1 Draft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25EC5E-EA96-4FAE-8411-112E66CFD552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8534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dirty="0" smtClean="0"/>
              <a:t>2012-04-03</a:t>
            </a:r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Internal /Relation/Identifier 0.1 Draft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24178E-5849-4E6A-9259-F04C968F0EFC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5526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dirty="0" smtClean="0"/>
              <a:t>2012-04-03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Internal /Relation/Identifier 0.1 Draft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12930D-1F71-4E65-97A3-CFA2E56286C2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486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dirty="0" smtClean="0"/>
              <a:t>2012-04-03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Internal /Relation/Identifier 0.1 Draft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E79213-5790-407E-A69E-3701277AFCB2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9663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Purple stream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2213"/>
            <a:ext cx="9144000" cy="58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07" name="Line 3"/>
          <p:cNvSpPr>
            <a:spLocks noChangeShapeType="1"/>
          </p:cNvSpPr>
          <p:nvPr/>
        </p:nvSpPr>
        <p:spPr bwMode="auto">
          <a:xfrm>
            <a:off x="0" y="6280150"/>
            <a:ext cx="91440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47108" name="Line 4"/>
          <p:cNvSpPr>
            <a:spLocks noChangeShapeType="1"/>
          </p:cNvSpPr>
          <p:nvPr/>
        </p:nvSpPr>
        <p:spPr bwMode="auto">
          <a:xfrm>
            <a:off x="0" y="6280150"/>
            <a:ext cx="91440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47112" name="AutoShape 8"/>
          <p:cNvSpPr>
            <a:spLocks noGrp="1" noChangeArrowheads="1"/>
          </p:cNvSpPr>
          <p:nvPr>
            <p:ph type="title"/>
          </p:nvPr>
        </p:nvSpPr>
        <p:spPr bwMode="auto">
          <a:xfrm>
            <a:off x="449263" y="306388"/>
            <a:ext cx="8399462" cy="1143000"/>
          </a:xfrm>
          <a:prstGeom prst="roundRect">
            <a:avLst>
              <a:gd name="adj" fmla="val 7778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sv-SE" smtClean="0"/>
          </a:p>
        </p:txBody>
      </p:sp>
      <p:sp>
        <p:nvSpPr>
          <p:cNvPr id="47113" name="AutoShap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9263" y="1600200"/>
            <a:ext cx="8399462" cy="4525963"/>
          </a:xfrm>
          <a:prstGeom prst="roundRect">
            <a:avLst>
              <a:gd name="adj" fmla="val 2278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pic>
        <p:nvPicPr>
          <p:cNvPr id="47114" name="Picture 10" descr="2_TeliaSonera_Full_R 20mm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6400800"/>
            <a:ext cx="1662112" cy="33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1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76300" y="6421438"/>
            <a:ext cx="1798638" cy="38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r>
              <a:rPr lang="sv-SE" dirty="0" smtClean="0"/>
              <a:t>2012-04-03</a:t>
            </a:r>
            <a:endParaRPr lang="en-GB" dirty="0"/>
          </a:p>
        </p:txBody>
      </p:sp>
      <p:sp>
        <p:nvSpPr>
          <p:cNvPr id="4711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74938" y="6421438"/>
            <a:ext cx="3984625" cy="38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r>
              <a:rPr lang="en-GB"/>
              <a:t>Internal /Relation/Identifier 0.1 Draft</a:t>
            </a:r>
          </a:p>
        </p:txBody>
      </p:sp>
      <p:sp>
        <p:nvSpPr>
          <p:cNvPr id="4711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27038" y="6421438"/>
            <a:ext cx="449262" cy="38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fld id="{D3E01D18-4271-4B77-A863-BB8CC62E0402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accent1"/>
          </a:solidFill>
          <a:latin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accent1"/>
          </a:solidFill>
          <a:latin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accent1"/>
          </a:solidFill>
          <a:latin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accent1"/>
          </a:solidFill>
          <a:latin typeface="Arial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accent1"/>
          </a:solidFill>
          <a:latin typeface="Arial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accent1"/>
          </a:solidFill>
          <a:latin typeface="Arial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accent1"/>
          </a:solidFill>
          <a:latin typeface="Arial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accent1"/>
          </a:solidFill>
          <a:latin typeface="Arial" charset="0"/>
        </a:defRPr>
      </a:lvl9pPr>
    </p:titleStyle>
    <p:bodyStyle>
      <a:lvl1pPr marL="241300" indent="-241300" algn="l" rtl="0" eaLnBrk="1" fontAlgn="base" hangingPunct="1">
        <a:lnSpc>
          <a:spcPct val="95000"/>
        </a:lnSpc>
        <a:spcBef>
          <a:spcPct val="40000"/>
        </a:spcBef>
        <a:spcAft>
          <a:spcPct val="30000"/>
        </a:spcAft>
        <a:buClr>
          <a:srgbClr val="9E237A"/>
        </a:buClr>
        <a:buSzPct val="110000"/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600075" indent="-244475" algn="l" rtl="0" eaLnBrk="1" fontAlgn="base" hangingPunct="1">
        <a:lnSpc>
          <a:spcPct val="95000"/>
        </a:lnSpc>
        <a:spcBef>
          <a:spcPct val="0"/>
        </a:spcBef>
        <a:spcAft>
          <a:spcPct val="10000"/>
        </a:spcAft>
        <a:buClr>
          <a:srgbClr val="7F7F7F"/>
        </a:buClr>
        <a:buFont typeface="Arial" charset="0"/>
        <a:buChar char="–"/>
        <a:defRPr>
          <a:solidFill>
            <a:srgbClr val="6C6F70"/>
          </a:solidFill>
          <a:latin typeface="+mn-lt"/>
        </a:defRPr>
      </a:lvl2pPr>
      <a:lvl3pPr marL="1038225" indent="-200025" algn="l" rtl="0" eaLnBrk="1" fontAlgn="base" hangingPunct="1">
        <a:lnSpc>
          <a:spcPct val="95000"/>
        </a:lnSpc>
        <a:spcBef>
          <a:spcPct val="10000"/>
        </a:spcBef>
        <a:spcAft>
          <a:spcPct val="10000"/>
        </a:spcAft>
        <a:buClr>
          <a:srgbClr val="7F7F7F"/>
        </a:buClr>
        <a:buFont typeface="Arial" charset="0"/>
        <a:buChar char="–"/>
        <a:defRPr sz="1400">
          <a:solidFill>
            <a:srgbClr val="6C6F70"/>
          </a:solidFill>
          <a:latin typeface="+mn-lt"/>
        </a:defRPr>
      </a:lvl3pPr>
      <a:lvl4pPr marL="1474788" indent="-228600" algn="l" rtl="0" eaLnBrk="1" fontAlgn="base" hangingPunct="1">
        <a:lnSpc>
          <a:spcPct val="95000"/>
        </a:lnSpc>
        <a:spcBef>
          <a:spcPct val="10000"/>
        </a:spcBef>
        <a:spcAft>
          <a:spcPct val="10000"/>
        </a:spcAft>
        <a:buClr>
          <a:srgbClr val="7F7F7F"/>
        </a:buClr>
        <a:buFont typeface="Arial" charset="0"/>
        <a:buChar char="–"/>
        <a:defRPr sz="1400">
          <a:solidFill>
            <a:srgbClr val="6C6F70"/>
          </a:solidFill>
          <a:latin typeface="+mn-lt"/>
        </a:defRPr>
      </a:lvl4pPr>
      <a:lvl5pPr marL="1843088" indent="-188913" algn="l" rtl="0" eaLnBrk="1" fontAlgn="base" hangingPunct="1">
        <a:lnSpc>
          <a:spcPct val="95000"/>
        </a:lnSpc>
        <a:spcBef>
          <a:spcPct val="10000"/>
        </a:spcBef>
        <a:spcAft>
          <a:spcPct val="10000"/>
        </a:spcAft>
        <a:buClr>
          <a:srgbClr val="7F7F7F"/>
        </a:buClr>
        <a:buFont typeface="Arial" charset="0"/>
        <a:buChar char="–"/>
        <a:defRPr sz="1400">
          <a:solidFill>
            <a:srgbClr val="6C6F70"/>
          </a:solidFill>
          <a:latin typeface="+mn-lt"/>
        </a:defRPr>
      </a:lvl5pPr>
      <a:lvl6pPr marL="2300288" indent="-188913" algn="l" rtl="0" eaLnBrk="1" fontAlgn="base" hangingPunct="1">
        <a:lnSpc>
          <a:spcPct val="95000"/>
        </a:lnSpc>
        <a:spcBef>
          <a:spcPct val="10000"/>
        </a:spcBef>
        <a:spcAft>
          <a:spcPct val="10000"/>
        </a:spcAft>
        <a:buClr>
          <a:srgbClr val="7F7F7F"/>
        </a:buClr>
        <a:buFont typeface="Arial" charset="0"/>
        <a:buChar char="–"/>
        <a:defRPr sz="1400">
          <a:solidFill>
            <a:srgbClr val="6C6F70"/>
          </a:solidFill>
          <a:latin typeface="+mn-lt"/>
        </a:defRPr>
      </a:lvl6pPr>
      <a:lvl7pPr marL="2757488" indent="-188913" algn="l" rtl="0" eaLnBrk="1" fontAlgn="base" hangingPunct="1">
        <a:lnSpc>
          <a:spcPct val="95000"/>
        </a:lnSpc>
        <a:spcBef>
          <a:spcPct val="10000"/>
        </a:spcBef>
        <a:spcAft>
          <a:spcPct val="10000"/>
        </a:spcAft>
        <a:buClr>
          <a:srgbClr val="7F7F7F"/>
        </a:buClr>
        <a:buFont typeface="Arial" charset="0"/>
        <a:buChar char="–"/>
        <a:defRPr sz="1400">
          <a:solidFill>
            <a:srgbClr val="6C6F70"/>
          </a:solidFill>
          <a:latin typeface="+mn-lt"/>
        </a:defRPr>
      </a:lvl7pPr>
      <a:lvl8pPr marL="3214688" indent="-188913" algn="l" rtl="0" eaLnBrk="1" fontAlgn="base" hangingPunct="1">
        <a:lnSpc>
          <a:spcPct val="95000"/>
        </a:lnSpc>
        <a:spcBef>
          <a:spcPct val="10000"/>
        </a:spcBef>
        <a:spcAft>
          <a:spcPct val="10000"/>
        </a:spcAft>
        <a:buClr>
          <a:srgbClr val="7F7F7F"/>
        </a:buClr>
        <a:buFont typeface="Arial" charset="0"/>
        <a:buChar char="–"/>
        <a:defRPr sz="1400">
          <a:solidFill>
            <a:srgbClr val="6C6F70"/>
          </a:solidFill>
          <a:latin typeface="+mn-lt"/>
        </a:defRPr>
      </a:lvl8pPr>
      <a:lvl9pPr marL="3671888" indent="-188913" algn="l" rtl="0" eaLnBrk="1" fontAlgn="base" hangingPunct="1">
        <a:lnSpc>
          <a:spcPct val="95000"/>
        </a:lnSpc>
        <a:spcBef>
          <a:spcPct val="10000"/>
        </a:spcBef>
        <a:spcAft>
          <a:spcPct val="10000"/>
        </a:spcAft>
        <a:buClr>
          <a:srgbClr val="7F7F7F"/>
        </a:buClr>
        <a:buFont typeface="Arial" charset="0"/>
        <a:buChar char="–"/>
        <a:defRPr sz="1400">
          <a:solidFill>
            <a:srgbClr val="6C6F7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Analysis of the Dual VLR problem</a:t>
            </a:r>
            <a:endParaRPr lang="en-GB" dirty="0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C1-121101</a:t>
            </a:r>
          </a:p>
          <a:p>
            <a:endParaRPr lang="en-GB" dirty="0"/>
          </a:p>
          <a:p>
            <a:r>
              <a:rPr lang="en-US" dirty="0"/>
              <a:t>3GPP TSG-CT WG1 meeting #</a:t>
            </a:r>
            <a:r>
              <a:rPr lang="en-US" dirty="0" smtClean="0"/>
              <a:t>77</a:t>
            </a:r>
          </a:p>
          <a:p>
            <a:r>
              <a:rPr lang="en-GB" dirty="0"/>
              <a:t>Taipei, Taiwan, April 16 – 20, 2012</a:t>
            </a:r>
            <a:endParaRPr lang="en-US" dirty="0"/>
          </a:p>
          <a:p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Possible</a:t>
            </a:r>
            <a:r>
              <a:rPr lang="sv-SE" dirty="0" smtClean="0"/>
              <a:t>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263" y="908720"/>
            <a:ext cx="8399462" cy="4525963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v-SE" dirty="0" smtClean="0"/>
              <a:t>MME/SGSN </a:t>
            </a:r>
            <a:r>
              <a:rPr lang="sv-SE" dirty="0" err="1" smtClean="0"/>
              <a:t>avoids</a:t>
            </a:r>
            <a:r>
              <a:rPr lang="sv-SE" dirty="0" smtClean="0"/>
              <a:t> </a:t>
            </a:r>
            <a:r>
              <a:rPr lang="sv-SE" dirty="0" err="1" smtClean="0"/>
              <a:t>changing</a:t>
            </a:r>
            <a:r>
              <a:rPr lang="sv-SE" dirty="0" smtClean="0"/>
              <a:t> the VLR</a:t>
            </a:r>
            <a:endParaRPr lang="sv-SE" dirty="0"/>
          </a:p>
          <a:p>
            <a:pPr lvl="1"/>
            <a:r>
              <a:rPr lang="sv-SE" dirty="0" smtClean="0"/>
              <a:t>the MME/SGSN </a:t>
            </a:r>
            <a:r>
              <a:rPr lang="sv-SE" dirty="0" err="1" smtClean="0"/>
              <a:t>attempts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only</a:t>
            </a:r>
            <a:r>
              <a:rPr lang="sv-SE" dirty="0" smtClean="0"/>
              <a:t> </a:t>
            </a:r>
            <a:r>
              <a:rPr lang="sv-SE" dirty="0" err="1" smtClean="0"/>
              <a:t>select</a:t>
            </a:r>
            <a:r>
              <a:rPr lang="sv-SE" dirty="0" smtClean="0"/>
              <a:t> the VLR </a:t>
            </a:r>
            <a:r>
              <a:rPr lang="sv-SE" dirty="0" err="1" smtClean="0"/>
              <a:t>that</a:t>
            </a:r>
            <a:r>
              <a:rPr lang="sv-SE" dirty="0" smtClean="0"/>
              <a:t> has </a:t>
            </a:r>
            <a:r>
              <a:rPr lang="sv-SE" dirty="0" err="1" smtClean="0"/>
              <a:t>allocated</a:t>
            </a:r>
            <a:r>
              <a:rPr lang="sv-SE" dirty="0" smtClean="0"/>
              <a:t> the TMSI </a:t>
            </a:r>
            <a:r>
              <a:rPr lang="sv-SE" dirty="0" err="1" smtClean="0"/>
              <a:t>to</a:t>
            </a:r>
            <a:r>
              <a:rPr lang="sv-SE" dirty="0" smtClean="0"/>
              <a:t> the UE.</a:t>
            </a:r>
          </a:p>
          <a:p>
            <a:pPr lvl="1"/>
            <a:r>
              <a:rPr lang="sv-SE" dirty="0" err="1" smtClean="0"/>
              <a:t>Selection</a:t>
            </a:r>
            <a:r>
              <a:rPr lang="sv-SE" dirty="0" smtClean="0"/>
              <a:t> </a:t>
            </a:r>
            <a:r>
              <a:rPr lang="sv-SE" dirty="0" err="1" smtClean="0"/>
              <a:t>would</a:t>
            </a:r>
            <a:r>
              <a:rPr lang="sv-SE" dirty="0" smtClean="0"/>
              <a:t> be </a:t>
            </a:r>
            <a:r>
              <a:rPr lang="sv-SE" dirty="0" err="1" smtClean="0"/>
              <a:t>using</a:t>
            </a:r>
            <a:r>
              <a:rPr lang="sv-SE" dirty="0" smtClean="0"/>
              <a:t> SGs/</a:t>
            </a:r>
            <a:r>
              <a:rPr lang="sv-SE" dirty="0" err="1" smtClean="0"/>
              <a:t>Gs</a:t>
            </a:r>
            <a:r>
              <a:rPr lang="sv-SE" dirty="0" smtClean="0"/>
              <a:t> </a:t>
            </a:r>
            <a:r>
              <a:rPr lang="sv-SE" dirty="0" err="1" smtClean="0"/>
              <a:t>association’s</a:t>
            </a:r>
            <a:r>
              <a:rPr lang="sv-SE" dirty="0" smtClean="0"/>
              <a:t> VLR </a:t>
            </a:r>
            <a:r>
              <a:rPr lang="sv-SE" dirty="0" err="1" smtClean="0"/>
              <a:t>name</a:t>
            </a:r>
            <a:r>
              <a:rPr lang="sv-SE" dirty="0" smtClean="0"/>
              <a:t>:</a:t>
            </a:r>
          </a:p>
          <a:p>
            <a:pPr lvl="2"/>
            <a:r>
              <a:rPr lang="sv-SE" dirty="0" err="1" smtClean="0"/>
              <a:t>only</a:t>
            </a:r>
            <a:r>
              <a:rPr lang="sv-SE" dirty="0" smtClean="0"/>
              <a:t> </a:t>
            </a:r>
            <a:r>
              <a:rPr lang="sv-SE" dirty="0" err="1" smtClean="0"/>
              <a:t>works</a:t>
            </a:r>
            <a:r>
              <a:rPr lang="sv-SE" dirty="0" smtClean="0"/>
              <a:t> for intra-RAT/intra NMO=1 </a:t>
            </a:r>
            <a:r>
              <a:rPr lang="sv-SE" dirty="0" err="1" smtClean="0"/>
              <a:t>mobility</a:t>
            </a:r>
            <a:r>
              <a:rPr lang="sv-SE" dirty="0" smtClean="0"/>
              <a:t>, in the same MME or same SGSN.</a:t>
            </a:r>
          </a:p>
          <a:p>
            <a:pPr lvl="1"/>
            <a:r>
              <a:rPr lang="sv-SE" dirty="0" smtClean="0"/>
              <a:t>The </a:t>
            </a:r>
            <a:r>
              <a:rPr lang="sv-SE" dirty="0" err="1" smtClean="0"/>
              <a:t>reason</a:t>
            </a:r>
            <a:r>
              <a:rPr lang="sv-SE" dirty="0" smtClean="0"/>
              <a:t> </a:t>
            </a:r>
            <a:r>
              <a:rPr lang="sv-SE" dirty="0" err="1" smtClean="0"/>
              <a:t>that</a:t>
            </a:r>
            <a:r>
              <a:rPr lang="sv-SE" dirty="0" smtClean="0"/>
              <a:t> SGs/</a:t>
            </a:r>
            <a:r>
              <a:rPr lang="sv-SE" dirty="0" err="1" smtClean="0"/>
              <a:t>Gs</a:t>
            </a:r>
            <a:r>
              <a:rPr lang="sv-SE" dirty="0" smtClean="0"/>
              <a:t> check </a:t>
            </a:r>
            <a:r>
              <a:rPr lang="sv-SE" dirty="0" err="1" smtClean="0"/>
              <a:t>does</a:t>
            </a:r>
            <a:r>
              <a:rPr lang="sv-SE" dirty="0" smtClean="0"/>
              <a:t> not </a:t>
            </a:r>
            <a:r>
              <a:rPr lang="sv-SE" dirty="0" err="1" smtClean="0"/>
              <a:t>work</a:t>
            </a:r>
            <a:r>
              <a:rPr lang="sv-SE" dirty="0" smtClean="0"/>
              <a:t> in all </a:t>
            </a:r>
            <a:r>
              <a:rPr lang="sv-SE" dirty="0" err="1" smtClean="0"/>
              <a:t>cases</a:t>
            </a:r>
            <a:r>
              <a:rPr lang="sv-SE" dirty="0" smtClean="0"/>
              <a:t> is </a:t>
            </a:r>
            <a:r>
              <a:rPr lang="sv-SE" dirty="0" err="1" smtClean="0"/>
              <a:t>that</a:t>
            </a:r>
            <a:r>
              <a:rPr lang="sv-SE" dirty="0" smtClean="0"/>
              <a:t> it </a:t>
            </a:r>
            <a:r>
              <a:rPr lang="sv-SE" dirty="0" err="1" smtClean="0"/>
              <a:t>relies</a:t>
            </a:r>
            <a:r>
              <a:rPr lang="sv-SE" dirty="0" smtClean="0"/>
              <a:t> on a </a:t>
            </a:r>
            <a:r>
              <a:rPr lang="sv-SE" dirty="0" err="1" smtClean="0"/>
              <a:t>single</a:t>
            </a:r>
            <a:r>
              <a:rPr lang="sv-SE" dirty="0" smtClean="0"/>
              <a:t> MME or SGSN </a:t>
            </a:r>
            <a:r>
              <a:rPr lang="sv-SE" dirty="0" err="1" smtClean="0"/>
              <a:t>having</a:t>
            </a:r>
            <a:r>
              <a:rPr lang="sv-SE" dirty="0" smtClean="0"/>
              <a:t> an SGs/</a:t>
            </a:r>
            <a:r>
              <a:rPr lang="sv-SE" dirty="0" err="1" smtClean="0"/>
              <a:t>Gs</a:t>
            </a:r>
            <a:r>
              <a:rPr lang="sv-SE" dirty="0" smtClean="0"/>
              <a:t> association </a:t>
            </a:r>
          </a:p>
          <a:p>
            <a:pPr lvl="2"/>
            <a:r>
              <a:rPr lang="sv-SE" dirty="0" smtClean="0"/>
              <a:t>(SGs/</a:t>
            </a:r>
            <a:r>
              <a:rPr lang="sv-SE" dirty="0" err="1" smtClean="0"/>
              <a:t>Gs</a:t>
            </a:r>
            <a:r>
              <a:rPr lang="sv-SE" dirty="0" smtClean="0"/>
              <a:t> </a:t>
            </a:r>
            <a:r>
              <a:rPr lang="sv-SE" dirty="0" err="1" smtClean="0"/>
              <a:t>change</a:t>
            </a:r>
            <a:r>
              <a:rPr lang="sv-SE" dirty="0" smtClean="0"/>
              <a:t> is a </a:t>
            </a:r>
            <a:r>
              <a:rPr lang="sv-SE" dirty="0" err="1" smtClean="0"/>
              <a:t>case</a:t>
            </a:r>
            <a:r>
              <a:rPr lang="sv-SE" dirty="0" smtClean="0"/>
              <a:t> </a:t>
            </a:r>
            <a:r>
              <a:rPr lang="sv-SE" dirty="0" err="1" smtClean="0"/>
              <a:t>where</a:t>
            </a:r>
            <a:r>
              <a:rPr lang="sv-SE" dirty="0" smtClean="0"/>
              <a:t> it </a:t>
            </a:r>
            <a:r>
              <a:rPr lang="sv-SE" dirty="0" err="1" smtClean="0"/>
              <a:t>will</a:t>
            </a:r>
            <a:r>
              <a:rPr lang="sv-SE" dirty="0" smtClean="0"/>
              <a:t> not </a:t>
            </a:r>
            <a:r>
              <a:rPr lang="sv-SE" dirty="0" err="1" smtClean="0"/>
              <a:t>work</a:t>
            </a:r>
            <a:r>
              <a:rPr lang="sv-SE" dirty="0" smtClean="0"/>
              <a:t>).</a:t>
            </a:r>
          </a:p>
          <a:p>
            <a:pPr lvl="1"/>
            <a:r>
              <a:rPr lang="sv-SE" dirty="0" err="1" smtClean="0"/>
              <a:t>Transferring</a:t>
            </a:r>
            <a:r>
              <a:rPr lang="sv-SE" dirty="0" smtClean="0"/>
              <a:t> VLR </a:t>
            </a:r>
            <a:r>
              <a:rPr lang="sv-SE" dirty="0" err="1" smtClean="0"/>
              <a:t>identities</a:t>
            </a:r>
            <a:r>
              <a:rPr lang="sv-SE" dirty="0" smtClean="0"/>
              <a:t> </a:t>
            </a:r>
            <a:r>
              <a:rPr lang="sv-SE" dirty="0" err="1" smtClean="0"/>
              <a:t>between</a:t>
            </a:r>
            <a:r>
              <a:rPr lang="sv-SE" dirty="0" smtClean="0"/>
              <a:t> </a:t>
            </a:r>
            <a:r>
              <a:rPr lang="sv-SE" dirty="0" err="1" smtClean="0"/>
              <a:t>SGSNs</a:t>
            </a:r>
            <a:r>
              <a:rPr lang="sv-SE" dirty="0" smtClean="0"/>
              <a:t> and </a:t>
            </a:r>
            <a:r>
              <a:rPr lang="sv-SE" dirty="0" err="1" smtClean="0"/>
              <a:t>MMEs</a:t>
            </a:r>
            <a:r>
              <a:rPr lang="sv-SE" dirty="0" smtClean="0"/>
              <a:t> as part </a:t>
            </a:r>
            <a:r>
              <a:rPr lang="sv-SE" dirty="0" err="1" smtClean="0"/>
              <a:t>of</a:t>
            </a:r>
            <a:r>
              <a:rPr lang="sv-SE" dirty="0" smtClean="0"/>
              <a:t> EMM/GMM </a:t>
            </a:r>
            <a:r>
              <a:rPr lang="sv-SE" dirty="0" err="1" smtClean="0"/>
              <a:t>context</a:t>
            </a:r>
            <a:r>
              <a:rPr lang="sv-SE" dirty="0" smtClean="0"/>
              <a:t> transfer?</a:t>
            </a:r>
          </a:p>
          <a:p>
            <a:pPr lvl="2"/>
            <a:r>
              <a:rPr lang="sv-SE" dirty="0" smtClean="0"/>
              <a:t>It </a:t>
            </a:r>
            <a:r>
              <a:rPr lang="sv-SE" dirty="0" err="1" smtClean="0"/>
              <a:t>fails</a:t>
            </a:r>
            <a:r>
              <a:rPr lang="sv-SE" dirty="0" smtClean="0"/>
              <a:t> at </a:t>
            </a:r>
            <a:r>
              <a:rPr lang="sv-SE" dirty="0" err="1" smtClean="0"/>
              <a:t>mobility</a:t>
            </a:r>
            <a:r>
              <a:rPr lang="sv-SE" dirty="0" smtClean="0"/>
              <a:t> </a:t>
            </a:r>
            <a:r>
              <a:rPr lang="sv-SE" dirty="0" err="1" smtClean="0"/>
              <a:t>involving</a:t>
            </a:r>
            <a:r>
              <a:rPr lang="sv-SE" dirty="0" smtClean="0"/>
              <a:t> non-NMO=1</a:t>
            </a:r>
          </a:p>
          <a:p>
            <a:pPr lvl="1"/>
            <a:endParaRPr lang="sv-SE" dirty="0" smtClean="0"/>
          </a:p>
          <a:p>
            <a:pPr lvl="1"/>
            <a:endParaRPr lang="sv-SE" dirty="0" smtClean="0"/>
          </a:p>
          <a:p>
            <a:pPr marL="355600" lvl="1" indent="0">
              <a:buNone/>
            </a:pPr>
            <a:endParaRPr lang="sv-SE" dirty="0" smtClean="0"/>
          </a:p>
          <a:p>
            <a:pPr lvl="1"/>
            <a:endParaRPr lang="sv-SE" dirty="0"/>
          </a:p>
          <a:p>
            <a:pPr lvl="1"/>
            <a:endParaRPr lang="sv-SE" dirty="0"/>
          </a:p>
          <a:p>
            <a:pPr lvl="1"/>
            <a:endParaRPr lang="sv-SE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dirty="0"/>
              <a:t>2012-04-03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C1-121101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1C805-3621-41B1-8E21-30F791BB32F6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259111" y="4186038"/>
            <a:ext cx="1439863" cy="647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dirty="0" smtClean="0"/>
              <a:t>VLR2</a:t>
            </a:r>
            <a:endParaRPr lang="en-US" altLang="ja-JP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084094" y="4078882"/>
            <a:ext cx="1439862" cy="6477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/>
              <a:t>MME</a:t>
            </a:r>
          </a:p>
        </p:txBody>
      </p:sp>
      <p:pic>
        <p:nvPicPr>
          <p:cNvPr id="9" name="Picture 8" descr="MC90044134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538" y="5122427"/>
            <a:ext cx="935038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Arrow Connector 12"/>
          <p:cNvCxnSpPr/>
          <p:nvPr/>
        </p:nvCxnSpPr>
        <p:spPr bwMode="auto">
          <a:xfrm>
            <a:off x="2698974" y="4509888"/>
            <a:ext cx="3385120" cy="31899"/>
          </a:xfrm>
          <a:prstGeom prst="straightConnector1">
            <a:avLst/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Line 15"/>
          <p:cNvSpPr>
            <a:spLocks noChangeShapeType="1"/>
          </p:cNvSpPr>
          <p:nvPr/>
        </p:nvSpPr>
        <p:spPr bwMode="auto">
          <a:xfrm>
            <a:off x="7092279" y="4690478"/>
            <a:ext cx="215777" cy="395747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 type="arrow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2698974" y="4654375"/>
            <a:ext cx="3385120" cy="72207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 type="arrow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499992" y="4716893"/>
            <a:ext cx="633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rgbClr val="FF0000"/>
                </a:solidFill>
              </a:rPr>
              <a:t>LAU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65639" y="4172455"/>
            <a:ext cx="1851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SGs association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31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Possible</a:t>
            </a:r>
            <a:r>
              <a:rPr lang="sv-SE" dirty="0" smtClean="0"/>
              <a:t>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263" y="1052737"/>
            <a:ext cx="8399462" cy="1512168"/>
          </a:xfrm>
        </p:spPr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sv-SE" dirty="0" err="1" smtClean="0"/>
              <a:t>Introduce</a:t>
            </a:r>
            <a:r>
              <a:rPr lang="sv-SE" dirty="0" smtClean="0"/>
              <a:t> ”</a:t>
            </a:r>
            <a:r>
              <a:rPr lang="sv-SE" dirty="0" err="1" smtClean="0"/>
              <a:t>Excessive</a:t>
            </a:r>
            <a:r>
              <a:rPr lang="sv-SE" dirty="0" smtClean="0"/>
              <a:t> HLR </a:t>
            </a:r>
            <a:r>
              <a:rPr lang="sv-SE" dirty="0" err="1" smtClean="0"/>
              <a:t>signalling</a:t>
            </a:r>
            <a:r>
              <a:rPr lang="sv-SE" dirty="0" smtClean="0"/>
              <a:t>”</a:t>
            </a:r>
          </a:p>
          <a:p>
            <a:pPr lvl="1"/>
            <a:r>
              <a:rPr lang="sv-SE" dirty="0" smtClean="0"/>
              <a:t>VLR </a:t>
            </a:r>
            <a:r>
              <a:rPr lang="sv-SE" dirty="0" err="1" smtClean="0"/>
              <a:t>could</a:t>
            </a:r>
            <a:r>
              <a:rPr lang="sv-SE" dirty="0" smtClean="0"/>
              <a:t> do </a:t>
            </a:r>
            <a:r>
              <a:rPr lang="sv-SE" dirty="0" err="1" smtClean="0"/>
              <a:t>Update</a:t>
            </a:r>
            <a:r>
              <a:rPr lang="sv-SE" dirty="0" smtClean="0"/>
              <a:t> </a:t>
            </a:r>
            <a:r>
              <a:rPr lang="sv-SE" dirty="0" err="1" smtClean="0"/>
              <a:t>Location</a:t>
            </a:r>
            <a:r>
              <a:rPr lang="sv-SE" dirty="0" smtClean="0"/>
              <a:t> for </a:t>
            </a:r>
            <a:r>
              <a:rPr lang="sv-SE" dirty="0" err="1" smtClean="0"/>
              <a:t>every</a:t>
            </a:r>
            <a:r>
              <a:rPr lang="sv-SE" dirty="0" smtClean="0"/>
              <a:t> </a:t>
            </a:r>
            <a:r>
              <a:rPr lang="sv-SE" dirty="0" err="1" smtClean="0"/>
              <a:t>received</a:t>
            </a:r>
            <a:r>
              <a:rPr lang="sv-SE" dirty="0" smtClean="0"/>
              <a:t> LAU over </a:t>
            </a:r>
            <a:r>
              <a:rPr lang="sv-SE" dirty="0" err="1" smtClean="0"/>
              <a:t>Gs</a:t>
            </a:r>
            <a:r>
              <a:rPr lang="sv-SE" dirty="0" smtClean="0"/>
              <a:t>/SGs</a:t>
            </a:r>
          </a:p>
          <a:p>
            <a:pPr lvl="1"/>
            <a:r>
              <a:rPr lang="sv-SE" dirty="0" err="1" smtClean="0"/>
              <a:t>Would</a:t>
            </a:r>
            <a:r>
              <a:rPr lang="sv-SE" dirty="0" smtClean="0"/>
              <a:t> </a:t>
            </a:r>
            <a:r>
              <a:rPr lang="sv-SE" dirty="0" err="1" smtClean="0"/>
              <a:t>mean</a:t>
            </a:r>
            <a:r>
              <a:rPr lang="sv-SE" dirty="0" smtClean="0"/>
              <a:t> HSS </a:t>
            </a:r>
            <a:r>
              <a:rPr lang="sv-SE" dirty="0" err="1" smtClean="0"/>
              <a:t>update</a:t>
            </a:r>
            <a:r>
              <a:rPr lang="sv-SE" dirty="0" smtClean="0"/>
              <a:t> at inter-RAT </a:t>
            </a:r>
            <a:r>
              <a:rPr lang="sv-SE" dirty="0" err="1" smtClean="0"/>
              <a:t>mobility</a:t>
            </a:r>
            <a:r>
              <a:rPr lang="sv-SE" dirty="0" smtClean="0"/>
              <a:t> (</a:t>
            </a:r>
            <a:r>
              <a:rPr lang="sv-SE" dirty="0" err="1" smtClean="0"/>
              <a:t>e.g</a:t>
            </a:r>
            <a:r>
              <a:rPr lang="sv-SE" dirty="0" smtClean="0"/>
              <a:t>. </a:t>
            </a:r>
            <a:r>
              <a:rPr lang="sv-SE" dirty="0" err="1" smtClean="0"/>
              <a:t>after</a:t>
            </a:r>
            <a:r>
              <a:rPr lang="sv-SE" dirty="0" smtClean="0"/>
              <a:t> all CSFB calls)</a:t>
            </a:r>
          </a:p>
          <a:p>
            <a:pPr lvl="1"/>
            <a:r>
              <a:rPr lang="sv-SE" dirty="0" err="1"/>
              <a:t>W</a:t>
            </a:r>
            <a:r>
              <a:rPr lang="sv-SE" dirty="0" err="1" smtClean="0"/>
              <a:t>e</a:t>
            </a:r>
            <a:r>
              <a:rPr lang="sv-SE" dirty="0" smtClean="0"/>
              <a:t> </a:t>
            </a:r>
            <a:r>
              <a:rPr lang="sv-SE" dirty="0" err="1" smtClean="0"/>
              <a:t>recently</a:t>
            </a:r>
            <a:r>
              <a:rPr lang="sv-SE" dirty="0" smtClean="0"/>
              <a:t> </a:t>
            </a:r>
            <a:r>
              <a:rPr lang="sv-SE" dirty="0" err="1" smtClean="0"/>
              <a:t>introduced</a:t>
            </a:r>
            <a:r>
              <a:rPr lang="sv-SE" dirty="0" smtClean="0"/>
              <a:t> CRs (old LAI problem)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avoid</a:t>
            </a:r>
            <a:r>
              <a:rPr lang="sv-SE" dirty="0" smtClean="0"/>
              <a:t> </a:t>
            </a:r>
            <a:r>
              <a:rPr lang="sv-SE" dirty="0" err="1" smtClean="0"/>
              <a:t>such</a:t>
            </a:r>
            <a:r>
              <a:rPr lang="sv-SE" dirty="0" smtClean="0"/>
              <a:t> </a:t>
            </a:r>
            <a:r>
              <a:rPr lang="sv-SE" dirty="0" err="1" smtClean="0"/>
              <a:t>signalling</a:t>
            </a:r>
            <a:r>
              <a:rPr lang="sv-SE" dirty="0" smtClean="0"/>
              <a:t>, so </a:t>
            </a:r>
            <a:r>
              <a:rPr lang="sv-SE" dirty="0" err="1" smtClean="0"/>
              <a:t>such</a:t>
            </a:r>
            <a:r>
              <a:rPr lang="sv-SE" dirty="0" smtClean="0"/>
              <a:t> a solution </a:t>
            </a:r>
            <a:r>
              <a:rPr lang="sv-SE" dirty="0" err="1" smtClean="0"/>
              <a:t>should</a:t>
            </a:r>
            <a:r>
              <a:rPr lang="sv-SE" dirty="0" smtClean="0"/>
              <a:t> be </a:t>
            </a:r>
            <a:r>
              <a:rPr lang="sv-SE" dirty="0" err="1" smtClean="0"/>
              <a:t>avoided</a:t>
            </a:r>
            <a:r>
              <a:rPr lang="sv-SE" dirty="0" smtClean="0"/>
              <a:t>.</a:t>
            </a:r>
            <a:endParaRPr lang="sv-SE" dirty="0"/>
          </a:p>
          <a:p>
            <a:pPr marL="698500" lvl="1" indent="-342900">
              <a:buFont typeface="+mj-lt"/>
              <a:buAutoNum type="arabicPeriod" startAt="2"/>
            </a:pPr>
            <a:endParaRPr lang="sv-SE" dirty="0" smtClean="0"/>
          </a:p>
          <a:p>
            <a:pPr marL="698500" lvl="1" indent="-342900">
              <a:buFont typeface="+mj-lt"/>
              <a:buAutoNum type="arabicPeriod" startAt="2"/>
            </a:pPr>
            <a:endParaRPr lang="sv-SE" dirty="0" smtClean="0"/>
          </a:p>
          <a:p>
            <a:pPr marL="698500" lvl="1" indent="-342900">
              <a:buFont typeface="+mj-lt"/>
              <a:buAutoNum type="arabicPeriod" startAt="2"/>
            </a:pPr>
            <a:endParaRPr lang="sv-SE" dirty="0"/>
          </a:p>
          <a:p>
            <a:pPr marL="698500" lvl="1" indent="-342900">
              <a:buFont typeface="+mj-lt"/>
              <a:buAutoNum type="arabicPeriod" startAt="2"/>
            </a:pPr>
            <a:endParaRPr lang="sv-SE" dirty="0"/>
          </a:p>
          <a:p>
            <a:pPr marL="698500" lvl="1" indent="-342900">
              <a:buFont typeface="+mj-lt"/>
              <a:buAutoNum type="arabicPeriod" startAt="2"/>
            </a:pPr>
            <a:endParaRPr lang="sv-SE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dirty="0"/>
              <a:t>2012-04-03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C1-121101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1C805-3621-41B1-8E21-30F791BB32F6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783801" y="3429383"/>
            <a:ext cx="1439862" cy="6477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ja-JP" dirty="0"/>
              <a:t>HSS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084094" y="5517604"/>
            <a:ext cx="1439862" cy="6477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/>
              <a:t>MME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990925" y="4635895"/>
            <a:ext cx="1439863" cy="647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dirty="0" smtClean="0"/>
              <a:t>VLR1</a:t>
            </a:r>
            <a:endParaRPr lang="en-US" altLang="ja-JP" dirty="0"/>
          </a:p>
        </p:txBody>
      </p:sp>
      <p:cxnSp>
        <p:nvCxnSpPr>
          <p:cNvPr id="10" name="Straight Arrow Connector 9"/>
          <p:cNvCxnSpPr>
            <a:stCxn id="9" idx="3"/>
          </p:cNvCxnSpPr>
          <p:nvPr/>
        </p:nvCxnSpPr>
        <p:spPr bwMode="auto">
          <a:xfrm>
            <a:off x="4430788" y="4959745"/>
            <a:ext cx="1689694" cy="868364"/>
          </a:xfrm>
          <a:prstGeom prst="straightConnector1">
            <a:avLst/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Line 15"/>
          <p:cNvSpPr>
            <a:spLocks noChangeShapeType="1"/>
          </p:cNvSpPr>
          <p:nvPr/>
        </p:nvSpPr>
        <p:spPr bwMode="auto">
          <a:xfrm>
            <a:off x="4430788" y="4796755"/>
            <a:ext cx="1653306" cy="782761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 type="arrow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5051247" y="4796755"/>
            <a:ext cx="633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rgbClr val="FF0000"/>
                </a:solidFill>
              </a:rPr>
              <a:t>LAU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 flipH="1">
            <a:off x="3817577" y="4077082"/>
            <a:ext cx="1439864" cy="529839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 type="arrow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932040" y="4211796"/>
            <a:ext cx="2634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err="1" smtClean="0">
                <a:solidFill>
                  <a:srgbClr val="FF0000"/>
                </a:solidFill>
              </a:rPr>
              <a:t>Update</a:t>
            </a:r>
            <a:r>
              <a:rPr lang="sv-SE" dirty="0" smtClean="0">
                <a:solidFill>
                  <a:srgbClr val="FF0000"/>
                </a:solidFill>
              </a:rPr>
              <a:t> </a:t>
            </a:r>
            <a:r>
              <a:rPr lang="sv-SE" dirty="0" err="1" smtClean="0">
                <a:solidFill>
                  <a:srgbClr val="FF0000"/>
                </a:solidFill>
              </a:rPr>
              <a:t>Location</a:t>
            </a:r>
            <a:r>
              <a:rPr lang="sv-SE" dirty="0" smtClean="0">
                <a:solidFill>
                  <a:srgbClr val="FF0000"/>
                </a:solidFill>
              </a:rPr>
              <a:t> </a:t>
            </a:r>
            <a:r>
              <a:rPr lang="sv-SE" dirty="0" err="1" smtClean="0">
                <a:solidFill>
                  <a:srgbClr val="FF0000"/>
                </a:solidFill>
              </a:rPr>
              <a:t>always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33766" y="5301208"/>
            <a:ext cx="6848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IMSI</a:t>
            </a:r>
          </a:p>
          <a:p>
            <a:r>
              <a:rPr lang="sv-SE" dirty="0" err="1" smtClean="0"/>
              <a:t>hash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60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Possible</a:t>
            </a:r>
            <a:r>
              <a:rPr lang="sv-SE" dirty="0" smtClean="0"/>
              <a:t>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263" y="1052736"/>
            <a:ext cx="8399462" cy="4525963"/>
          </a:xfrm>
        </p:spPr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sv-SE" dirty="0" smtClean="0"/>
              <a:t>MME/SGSN </a:t>
            </a:r>
            <a:r>
              <a:rPr lang="sv-SE" dirty="0" err="1" smtClean="0"/>
              <a:t>aided</a:t>
            </a:r>
            <a:r>
              <a:rPr lang="sv-SE" dirty="0" smtClean="0"/>
              <a:t> dual VLR </a:t>
            </a:r>
            <a:r>
              <a:rPr lang="sv-SE" dirty="0" err="1" smtClean="0"/>
              <a:t>detection</a:t>
            </a:r>
            <a:endParaRPr lang="sv-SE" dirty="0" smtClean="0"/>
          </a:p>
          <a:p>
            <a:pPr lvl="1"/>
            <a:r>
              <a:rPr lang="sv-SE" dirty="0" smtClean="0"/>
              <a:t>At </a:t>
            </a:r>
            <a:r>
              <a:rPr lang="sv-SE" dirty="0" err="1" smtClean="0"/>
              <a:t>certain</a:t>
            </a:r>
            <a:r>
              <a:rPr lang="sv-SE" dirty="0" smtClean="0"/>
              <a:t> events it </a:t>
            </a:r>
            <a:r>
              <a:rPr lang="sv-SE" dirty="0" err="1" smtClean="0"/>
              <a:t>would</a:t>
            </a:r>
            <a:r>
              <a:rPr lang="sv-SE" dirty="0" smtClean="0"/>
              <a:t> be </a:t>
            </a:r>
            <a:r>
              <a:rPr lang="sv-SE" dirty="0" err="1" smtClean="0"/>
              <a:t>possible</a:t>
            </a:r>
            <a:r>
              <a:rPr lang="sv-SE" dirty="0" smtClean="0"/>
              <a:t> for an MME or SGSN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indicate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the ”</a:t>
            </a:r>
            <a:r>
              <a:rPr lang="sv-SE" dirty="0" err="1" smtClean="0"/>
              <a:t>correct</a:t>
            </a:r>
            <a:r>
              <a:rPr lang="sv-SE" dirty="0" smtClean="0"/>
              <a:t>” VLR </a:t>
            </a:r>
            <a:r>
              <a:rPr lang="sv-SE" dirty="0" err="1" smtClean="0"/>
              <a:t>that</a:t>
            </a:r>
            <a:r>
              <a:rPr lang="sv-SE" dirty="0" smtClean="0"/>
              <a:t> </a:t>
            </a:r>
            <a:r>
              <a:rPr lang="sv-SE" dirty="0" err="1" smtClean="0"/>
              <a:t>there</a:t>
            </a:r>
            <a:r>
              <a:rPr lang="sv-SE" dirty="0" smtClean="0"/>
              <a:t> is </a:t>
            </a:r>
            <a:r>
              <a:rPr lang="sv-SE" dirty="0" err="1" smtClean="0"/>
              <a:t>another</a:t>
            </a:r>
            <a:r>
              <a:rPr lang="sv-SE" dirty="0" smtClean="0"/>
              <a:t> VLR </a:t>
            </a:r>
            <a:r>
              <a:rPr lang="sv-SE" dirty="0" err="1" smtClean="0"/>
              <a:t>that</a:t>
            </a:r>
            <a:r>
              <a:rPr lang="sv-SE" dirty="0" smtClean="0"/>
              <a:t> </a:t>
            </a:r>
            <a:r>
              <a:rPr lang="sv-SE" dirty="0" err="1" smtClean="0"/>
              <a:t>holds</a:t>
            </a:r>
            <a:r>
              <a:rPr lang="sv-SE" dirty="0" smtClean="0"/>
              <a:t> the UE </a:t>
            </a:r>
            <a:r>
              <a:rPr lang="sv-SE" dirty="0" err="1" smtClean="0"/>
              <a:t>registration</a:t>
            </a:r>
            <a:r>
              <a:rPr lang="sv-SE" dirty="0" smtClean="0"/>
              <a:t>.</a:t>
            </a:r>
          </a:p>
          <a:p>
            <a:pPr lvl="2"/>
            <a:r>
              <a:rPr lang="sv-SE" dirty="0" smtClean="0"/>
              <a:t>TAU </a:t>
            </a:r>
            <a:r>
              <a:rPr lang="sv-SE" dirty="0" err="1" smtClean="0"/>
              <a:t>when</a:t>
            </a:r>
            <a:r>
              <a:rPr lang="sv-SE" dirty="0" smtClean="0"/>
              <a:t> the IMSI </a:t>
            </a:r>
            <a:r>
              <a:rPr lang="sv-SE" dirty="0" err="1" smtClean="0"/>
              <a:t>hash</a:t>
            </a:r>
            <a:r>
              <a:rPr lang="sv-SE" dirty="0" smtClean="0"/>
              <a:t> </a:t>
            </a:r>
            <a:r>
              <a:rPr lang="sv-SE" dirty="0" err="1" smtClean="0"/>
              <a:t>points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a different VLR </a:t>
            </a:r>
            <a:r>
              <a:rPr lang="sv-SE" dirty="0" err="1" smtClean="0"/>
              <a:t>compared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the </a:t>
            </a:r>
            <a:r>
              <a:rPr lang="sv-SE" dirty="0" err="1" smtClean="0"/>
              <a:t>one</a:t>
            </a:r>
            <a:r>
              <a:rPr lang="sv-SE" dirty="0" smtClean="0"/>
              <a:t> </a:t>
            </a:r>
            <a:r>
              <a:rPr lang="sv-SE" dirty="0" err="1" smtClean="0"/>
              <a:t>pointed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by the SGs/</a:t>
            </a:r>
            <a:r>
              <a:rPr lang="sv-SE" dirty="0" err="1" smtClean="0"/>
              <a:t>Gs</a:t>
            </a:r>
            <a:r>
              <a:rPr lang="sv-SE" dirty="0" smtClean="0"/>
              <a:t> association.</a:t>
            </a:r>
          </a:p>
          <a:p>
            <a:pPr lvl="2"/>
            <a:r>
              <a:rPr lang="sv-SE" dirty="0" err="1" smtClean="0"/>
              <a:t>Paging</a:t>
            </a:r>
            <a:r>
              <a:rPr lang="sv-SE" dirty="0" smtClean="0"/>
              <a:t> from a different VLR </a:t>
            </a:r>
            <a:r>
              <a:rPr lang="sv-SE" dirty="0" err="1" smtClean="0"/>
              <a:t>than</a:t>
            </a:r>
            <a:r>
              <a:rPr lang="sv-SE" dirty="0" smtClean="0"/>
              <a:t> the VLR </a:t>
            </a:r>
            <a:r>
              <a:rPr lang="sv-SE" dirty="0" err="1" smtClean="0"/>
              <a:t>pointed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by the SGs association.</a:t>
            </a:r>
          </a:p>
          <a:p>
            <a:pPr lvl="2"/>
            <a:r>
              <a:rPr lang="sv-SE" dirty="0" err="1" smtClean="0"/>
              <a:t>Relies</a:t>
            </a:r>
            <a:r>
              <a:rPr lang="sv-SE" dirty="0" smtClean="0"/>
              <a:t> on the same MME/SGSN </a:t>
            </a:r>
            <a:r>
              <a:rPr lang="sv-SE" dirty="0" err="1" smtClean="0"/>
              <a:t>detecting</a:t>
            </a:r>
            <a:r>
              <a:rPr lang="sv-SE" dirty="0" smtClean="0"/>
              <a:t> the event as the </a:t>
            </a:r>
            <a:r>
              <a:rPr lang="sv-SE" dirty="0" err="1" smtClean="0"/>
              <a:t>one</a:t>
            </a:r>
            <a:r>
              <a:rPr lang="sv-SE" dirty="0" smtClean="0"/>
              <a:t> </a:t>
            </a:r>
            <a:r>
              <a:rPr lang="sv-SE" dirty="0" err="1" smtClean="0"/>
              <a:t>having</a:t>
            </a:r>
            <a:r>
              <a:rPr lang="sv-SE" dirty="0" smtClean="0"/>
              <a:t> the SGs/</a:t>
            </a:r>
            <a:r>
              <a:rPr lang="sv-SE" dirty="0" err="1" smtClean="0"/>
              <a:t>Gs</a:t>
            </a:r>
            <a:r>
              <a:rPr lang="sv-SE" dirty="0" smtClean="0"/>
              <a:t> association </a:t>
            </a:r>
            <a:r>
              <a:rPr lang="sv-SE" dirty="0" err="1" smtClean="0"/>
              <a:t>to</a:t>
            </a:r>
            <a:r>
              <a:rPr lang="sv-SE" dirty="0" smtClean="0"/>
              <a:t> the VLR</a:t>
            </a:r>
          </a:p>
          <a:p>
            <a:pPr lvl="1"/>
            <a:r>
              <a:rPr lang="sv-SE" dirty="0" smtClean="0"/>
              <a:t>Solution </a:t>
            </a:r>
            <a:r>
              <a:rPr lang="sv-SE" dirty="0" err="1" smtClean="0"/>
              <a:t>could</a:t>
            </a:r>
            <a:r>
              <a:rPr lang="sv-SE" dirty="0" smtClean="0"/>
              <a:t> be for the MME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send</a:t>
            </a:r>
            <a:r>
              <a:rPr lang="sv-SE" dirty="0" smtClean="0"/>
              <a:t> LAU </a:t>
            </a:r>
            <a:r>
              <a:rPr lang="sv-SE" dirty="0" err="1" smtClean="0"/>
              <a:t>with</a:t>
            </a:r>
            <a:r>
              <a:rPr lang="sv-SE" dirty="0" smtClean="0"/>
              <a:t> a ”dual VLR” </a:t>
            </a:r>
            <a:r>
              <a:rPr lang="sv-SE" dirty="0" err="1" smtClean="0"/>
              <a:t>indicator</a:t>
            </a:r>
            <a:r>
              <a:rPr lang="sv-SE" dirty="0" smtClean="0"/>
              <a:t>, or </a:t>
            </a:r>
            <a:r>
              <a:rPr lang="sv-SE" dirty="0" err="1" smtClean="0"/>
              <a:t>to</a:t>
            </a:r>
            <a:r>
              <a:rPr lang="sv-SE" dirty="0" smtClean="0"/>
              <a:t> set the old LAC </a:t>
            </a:r>
            <a:r>
              <a:rPr lang="sv-SE" dirty="0" err="1" smtClean="0"/>
              <a:t>to</a:t>
            </a:r>
            <a:r>
              <a:rPr lang="sv-SE" dirty="0" smtClean="0"/>
              <a:t> 0 or FFFE, or </a:t>
            </a:r>
            <a:r>
              <a:rPr lang="sv-SE" dirty="0" err="1" smtClean="0"/>
              <a:t>both</a:t>
            </a:r>
            <a:r>
              <a:rPr lang="sv-SE" dirty="0" smtClean="0"/>
              <a:t> </a:t>
            </a:r>
            <a:r>
              <a:rPr lang="sv-SE" dirty="0" err="1" smtClean="0"/>
              <a:t>indicator</a:t>
            </a:r>
            <a:r>
              <a:rPr lang="sv-SE" dirty="0" smtClean="0"/>
              <a:t> and old LAC = 0/FFFE.</a:t>
            </a:r>
          </a:p>
          <a:p>
            <a:pPr lvl="1"/>
            <a:endParaRPr lang="sv-SE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dirty="0"/>
              <a:t>2012-04-03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C1-121101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1C805-3621-41B1-8E21-30F791BB32F6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566075" y="3789412"/>
            <a:ext cx="1439862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dirty="0" smtClean="0"/>
              <a:t>HSS</a:t>
            </a:r>
            <a:endParaRPr lang="en-US" altLang="ja-JP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866368" y="5589240"/>
            <a:ext cx="1439862" cy="6477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/>
              <a:t>MME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773199" y="4842237"/>
            <a:ext cx="1439863" cy="647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dirty="0" smtClean="0"/>
              <a:t>VLR1</a:t>
            </a:r>
            <a:endParaRPr lang="en-US" altLang="ja-JP" dirty="0"/>
          </a:p>
        </p:txBody>
      </p:sp>
      <p:cxnSp>
        <p:nvCxnSpPr>
          <p:cNvPr id="10" name="Straight Arrow Connector 9"/>
          <p:cNvCxnSpPr/>
          <p:nvPr/>
        </p:nvCxnSpPr>
        <p:spPr bwMode="auto">
          <a:xfrm>
            <a:off x="2483471" y="5785858"/>
            <a:ext cx="3419285" cy="248593"/>
          </a:xfrm>
          <a:prstGeom prst="straightConnector1">
            <a:avLst/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Line 15"/>
          <p:cNvSpPr>
            <a:spLocks noChangeShapeType="1"/>
          </p:cNvSpPr>
          <p:nvPr/>
        </p:nvSpPr>
        <p:spPr bwMode="auto">
          <a:xfrm>
            <a:off x="4213062" y="5003097"/>
            <a:ext cx="1653306" cy="782761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 type="arrow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633744" y="5003097"/>
            <a:ext cx="4012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rgbClr val="FF0000"/>
                </a:solidFill>
              </a:rPr>
              <a:t>LAU (</a:t>
            </a:r>
            <a:r>
              <a:rPr lang="sv-SE" dirty="0" err="1" smtClean="0">
                <a:solidFill>
                  <a:srgbClr val="FF0000"/>
                </a:solidFill>
              </a:rPr>
              <a:t>with</a:t>
            </a:r>
            <a:r>
              <a:rPr lang="sv-SE" dirty="0" smtClean="0">
                <a:solidFill>
                  <a:srgbClr val="FF0000"/>
                </a:solidFill>
              </a:rPr>
              <a:t> Flag and old LAC=0/FFFE)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 flipH="1">
            <a:off x="3599850" y="4437112"/>
            <a:ext cx="1281295" cy="376152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 type="arrow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100736" y="4427820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err="1" smtClean="0">
                <a:solidFill>
                  <a:srgbClr val="FF0000"/>
                </a:solidFill>
              </a:rPr>
              <a:t>Update</a:t>
            </a:r>
            <a:r>
              <a:rPr lang="sv-SE" dirty="0" smtClean="0">
                <a:solidFill>
                  <a:srgbClr val="FF0000"/>
                </a:solidFill>
              </a:rPr>
              <a:t> </a:t>
            </a:r>
            <a:r>
              <a:rPr lang="sv-SE" dirty="0" err="1" smtClean="0">
                <a:solidFill>
                  <a:srgbClr val="FF0000"/>
                </a:solidFill>
              </a:rPr>
              <a:t>Location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1043608" y="5276419"/>
            <a:ext cx="1439863" cy="647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dirty="0" smtClean="0"/>
              <a:t>VLR2</a:t>
            </a:r>
            <a:endParaRPr lang="en-US" altLang="ja-JP" dirty="0"/>
          </a:p>
        </p:txBody>
      </p:sp>
      <p:sp>
        <p:nvSpPr>
          <p:cNvPr id="19" name="TextBox 18"/>
          <p:cNvSpPr txBox="1"/>
          <p:nvPr/>
        </p:nvSpPr>
        <p:spPr>
          <a:xfrm>
            <a:off x="3187925" y="5562145"/>
            <a:ext cx="1851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SGs association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53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Possible</a:t>
            </a:r>
            <a:r>
              <a:rPr lang="sv-SE" dirty="0" smtClean="0"/>
              <a:t>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263" y="1052736"/>
            <a:ext cx="8399462" cy="4525963"/>
          </a:xfrm>
        </p:spPr>
        <p:txBody>
          <a:bodyPr/>
          <a:lstStyle/>
          <a:p>
            <a:pPr marL="457200" indent="-457200">
              <a:buFont typeface="+mj-lt"/>
              <a:buAutoNum type="arabicPeriod" startAt="4"/>
            </a:pPr>
            <a:r>
              <a:rPr lang="sv-SE" dirty="0" smtClean="0"/>
              <a:t>TMSI </a:t>
            </a:r>
            <a:r>
              <a:rPr lang="sv-SE" dirty="0" err="1" smtClean="0"/>
              <a:t>based</a:t>
            </a:r>
            <a:r>
              <a:rPr lang="sv-SE" dirty="0" smtClean="0"/>
              <a:t> dual VLR </a:t>
            </a:r>
            <a:r>
              <a:rPr lang="sv-SE" dirty="0" err="1" smtClean="0"/>
              <a:t>detection</a:t>
            </a:r>
            <a:r>
              <a:rPr lang="sv-SE" dirty="0" smtClean="0"/>
              <a:t>:</a:t>
            </a:r>
          </a:p>
          <a:p>
            <a:pPr lvl="1"/>
            <a:r>
              <a:rPr lang="sv-SE" dirty="0" err="1" smtClean="0"/>
              <a:t>Adding</a:t>
            </a:r>
            <a:r>
              <a:rPr lang="sv-SE" dirty="0" smtClean="0"/>
              <a:t> TMSI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combined</a:t>
            </a:r>
            <a:r>
              <a:rPr lang="sv-SE" dirty="0" smtClean="0"/>
              <a:t> TAU/RAU and </a:t>
            </a:r>
            <a:r>
              <a:rPr lang="sv-SE" dirty="0" err="1" smtClean="0"/>
              <a:t>using</a:t>
            </a:r>
            <a:r>
              <a:rPr lang="sv-SE" dirty="0" smtClean="0"/>
              <a:t> NRI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select</a:t>
            </a:r>
            <a:r>
              <a:rPr lang="sv-SE" dirty="0" smtClean="0"/>
              <a:t> VLR </a:t>
            </a:r>
            <a:r>
              <a:rPr lang="sv-SE" dirty="0" err="1" smtClean="0"/>
              <a:t>would</a:t>
            </a:r>
            <a:r>
              <a:rPr lang="sv-SE" dirty="0" smtClean="0"/>
              <a:t> </a:t>
            </a:r>
            <a:r>
              <a:rPr lang="sv-SE" dirty="0" err="1" smtClean="0"/>
              <a:t>solve</a:t>
            </a:r>
            <a:r>
              <a:rPr lang="sv-SE" dirty="0" smtClean="0"/>
              <a:t> the dual VLR problem. </a:t>
            </a:r>
          </a:p>
          <a:p>
            <a:pPr lvl="1"/>
            <a:r>
              <a:rPr lang="sv-SE" dirty="0" smtClean="0"/>
              <a:t>In </a:t>
            </a:r>
            <a:r>
              <a:rPr lang="sv-SE" dirty="0" err="1" smtClean="0"/>
              <a:t>case</a:t>
            </a:r>
            <a:r>
              <a:rPr lang="sv-SE" dirty="0" smtClean="0"/>
              <a:t> the VLR </a:t>
            </a:r>
            <a:r>
              <a:rPr lang="sv-SE" dirty="0" err="1" smtClean="0"/>
              <a:t>would</a:t>
            </a:r>
            <a:r>
              <a:rPr lang="sv-SE" dirty="0" smtClean="0"/>
              <a:t> not be the </a:t>
            </a:r>
            <a:r>
              <a:rPr lang="sv-SE" dirty="0" err="1" smtClean="0"/>
              <a:t>current</a:t>
            </a:r>
            <a:r>
              <a:rPr lang="sv-SE" dirty="0" smtClean="0"/>
              <a:t> VLR it </a:t>
            </a:r>
            <a:r>
              <a:rPr lang="sv-SE" dirty="0" err="1" smtClean="0"/>
              <a:t>would</a:t>
            </a:r>
            <a:r>
              <a:rPr lang="sv-SE" dirty="0" smtClean="0"/>
              <a:t> be </a:t>
            </a:r>
            <a:r>
              <a:rPr lang="sv-SE" dirty="0" err="1" smtClean="0"/>
              <a:t>detected</a:t>
            </a:r>
            <a:r>
              <a:rPr lang="sv-SE" dirty="0" smtClean="0"/>
              <a:t> by TMSI </a:t>
            </a:r>
            <a:r>
              <a:rPr lang="sv-SE" dirty="0" err="1" smtClean="0"/>
              <a:t>verification</a:t>
            </a:r>
            <a:r>
              <a:rPr lang="sv-SE" dirty="0" smtClean="0"/>
              <a:t> </a:t>
            </a:r>
            <a:r>
              <a:rPr lang="sv-SE" dirty="0" err="1" smtClean="0"/>
              <a:t>that</a:t>
            </a:r>
            <a:r>
              <a:rPr lang="sv-SE" dirty="0" smtClean="0"/>
              <a:t> </a:t>
            </a:r>
            <a:r>
              <a:rPr lang="sv-SE" dirty="0" err="1" smtClean="0"/>
              <a:t>another</a:t>
            </a:r>
            <a:r>
              <a:rPr lang="sv-SE" dirty="0" smtClean="0"/>
              <a:t> VLR </a:t>
            </a:r>
            <a:r>
              <a:rPr lang="sv-SE" dirty="0" err="1" smtClean="0"/>
              <a:t>holds</a:t>
            </a:r>
            <a:r>
              <a:rPr lang="sv-SE" dirty="0" smtClean="0"/>
              <a:t> the UE </a:t>
            </a:r>
            <a:r>
              <a:rPr lang="sv-SE" dirty="0" err="1" smtClean="0"/>
              <a:t>registration</a:t>
            </a:r>
            <a:r>
              <a:rPr lang="sv-SE" dirty="0" smtClean="0"/>
              <a:t>.</a:t>
            </a:r>
          </a:p>
          <a:p>
            <a:pPr lvl="1"/>
            <a:endParaRPr lang="sv-SE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dirty="0"/>
              <a:t>2012-04-03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C1-121101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1C805-3621-41B1-8E21-30F791BB32F6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566075" y="3140968"/>
            <a:ext cx="1439862" cy="6477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ja-JP" dirty="0"/>
              <a:t>HSS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866368" y="4940796"/>
            <a:ext cx="1439862" cy="6477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/>
              <a:t>MME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773199" y="4193793"/>
            <a:ext cx="1439863" cy="647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dirty="0" smtClean="0"/>
              <a:t>VLR1</a:t>
            </a:r>
            <a:endParaRPr lang="en-US" altLang="ja-JP" dirty="0"/>
          </a:p>
        </p:txBody>
      </p:sp>
      <p:cxnSp>
        <p:nvCxnSpPr>
          <p:cNvPr id="10" name="Straight Arrow Connector 9"/>
          <p:cNvCxnSpPr>
            <a:stCxn id="9" idx="3"/>
          </p:cNvCxnSpPr>
          <p:nvPr/>
        </p:nvCxnSpPr>
        <p:spPr bwMode="auto">
          <a:xfrm>
            <a:off x="4213062" y="4517643"/>
            <a:ext cx="1689694" cy="868364"/>
          </a:xfrm>
          <a:prstGeom prst="straightConnector1">
            <a:avLst/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Line 15"/>
          <p:cNvSpPr>
            <a:spLocks noChangeShapeType="1"/>
          </p:cNvSpPr>
          <p:nvPr/>
        </p:nvSpPr>
        <p:spPr bwMode="auto">
          <a:xfrm>
            <a:off x="4213062" y="4354653"/>
            <a:ext cx="1653306" cy="782761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 type="arrow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5076056" y="4354653"/>
            <a:ext cx="2604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rgbClr val="FF0000"/>
                </a:solidFill>
              </a:rPr>
              <a:t>LAU (</a:t>
            </a:r>
            <a:r>
              <a:rPr lang="sv-SE" dirty="0" err="1" smtClean="0">
                <a:solidFill>
                  <a:srgbClr val="FF0000"/>
                </a:solidFill>
              </a:rPr>
              <a:t>with</a:t>
            </a:r>
            <a:r>
              <a:rPr lang="sv-SE" dirty="0" smtClean="0">
                <a:solidFill>
                  <a:srgbClr val="FF0000"/>
                </a:solidFill>
              </a:rPr>
              <a:t> TMSI or NRI)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 flipH="1">
            <a:off x="3599850" y="3788668"/>
            <a:ext cx="1281295" cy="376152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 type="arrow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100736" y="3779376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err="1" smtClean="0">
                <a:solidFill>
                  <a:srgbClr val="FF0000"/>
                </a:solidFill>
              </a:rPr>
              <a:t>Update</a:t>
            </a:r>
            <a:r>
              <a:rPr lang="sv-SE" dirty="0" smtClean="0">
                <a:solidFill>
                  <a:srgbClr val="FF0000"/>
                </a:solidFill>
              </a:rPr>
              <a:t> </a:t>
            </a:r>
            <a:r>
              <a:rPr lang="sv-SE" dirty="0" err="1" smtClean="0">
                <a:solidFill>
                  <a:srgbClr val="FF0000"/>
                </a:solidFill>
              </a:rPr>
              <a:t>Location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66075" y="4946662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NRI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44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263" y="1268760"/>
            <a:ext cx="8399462" cy="4525963"/>
          </a:xfrm>
        </p:spPr>
        <p:txBody>
          <a:bodyPr/>
          <a:lstStyle/>
          <a:p>
            <a:r>
              <a:rPr lang="sv-SE" dirty="0" smtClean="0"/>
              <a:t>Long term solution</a:t>
            </a:r>
          </a:p>
          <a:p>
            <a:pPr lvl="1"/>
            <a:r>
              <a:rPr lang="sv-SE" dirty="0" smtClean="0"/>
              <a:t>TMSI-solution </a:t>
            </a:r>
            <a:r>
              <a:rPr lang="sv-SE" dirty="0" err="1" smtClean="0"/>
              <a:t>would</a:t>
            </a:r>
            <a:r>
              <a:rPr lang="sv-SE" dirty="0" smtClean="0"/>
              <a:t> </a:t>
            </a:r>
            <a:r>
              <a:rPr lang="sv-SE" dirty="0" err="1" smtClean="0"/>
              <a:t>solve</a:t>
            </a:r>
            <a:r>
              <a:rPr lang="sv-SE" dirty="0" smtClean="0"/>
              <a:t> the dual VLR problem.</a:t>
            </a:r>
          </a:p>
          <a:p>
            <a:pPr lvl="1"/>
            <a:r>
              <a:rPr lang="sv-SE" dirty="0" smtClean="0"/>
              <a:t>The solution </a:t>
            </a:r>
            <a:r>
              <a:rPr lang="sv-SE" dirty="0" err="1" smtClean="0"/>
              <a:t>does</a:t>
            </a:r>
            <a:r>
              <a:rPr lang="sv-SE" dirty="0" smtClean="0"/>
              <a:t> not </a:t>
            </a:r>
            <a:r>
              <a:rPr lang="sv-SE" dirty="0" err="1" smtClean="0"/>
              <a:t>address</a:t>
            </a:r>
            <a:r>
              <a:rPr lang="sv-SE" dirty="0" smtClean="0"/>
              <a:t> </a:t>
            </a:r>
            <a:r>
              <a:rPr lang="sv-SE" dirty="0" err="1" smtClean="0"/>
              <a:t>legacy</a:t>
            </a:r>
            <a:r>
              <a:rPr lang="sv-SE" dirty="0" smtClean="0"/>
              <a:t> </a:t>
            </a:r>
            <a:r>
              <a:rPr lang="sv-SE" dirty="0" err="1" smtClean="0"/>
              <a:t>Ues</a:t>
            </a:r>
            <a:r>
              <a:rPr lang="sv-SE" dirty="0" smtClean="0"/>
              <a:t>.</a:t>
            </a:r>
          </a:p>
          <a:p>
            <a:pPr lvl="1"/>
            <a:r>
              <a:rPr lang="sv-SE" dirty="0" smtClean="0"/>
              <a:t>The MSC in pool solution </a:t>
            </a:r>
            <a:r>
              <a:rPr lang="sv-SE" dirty="0" err="1" smtClean="0"/>
              <a:t>would</a:t>
            </a:r>
            <a:r>
              <a:rPr lang="sv-SE" dirty="0"/>
              <a:t> </a:t>
            </a:r>
            <a:r>
              <a:rPr lang="sv-SE" dirty="0" err="1" smtClean="0"/>
              <a:t>work</a:t>
            </a:r>
            <a:r>
              <a:rPr lang="sv-SE" dirty="0" smtClean="0"/>
              <a:t> the same for all </a:t>
            </a:r>
            <a:r>
              <a:rPr lang="sv-SE" dirty="0" err="1"/>
              <a:t>n</a:t>
            </a:r>
            <a:r>
              <a:rPr lang="sv-SE" dirty="0" err="1" smtClean="0"/>
              <a:t>etwork</a:t>
            </a:r>
            <a:r>
              <a:rPr lang="sv-SE" dirty="0" smtClean="0"/>
              <a:t> modes </a:t>
            </a:r>
            <a:r>
              <a:rPr lang="sv-SE" dirty="0" err="1" smtClean="0"/>
              <a:t>of</a:t>
            </a:r>
            <a:r>
              <a:rPr lang="sv-SE" dirty="0" smtClean="0"/>
              <a:t> operation, and CSFB; </a:t>
            </a:r>
            <a:r>
              <a:rPr lang="sv-SE" dirty="0" err="1" smtClean="0"/>
              <a:t>considering</a:t>
            </a:r>
            <a:r>
              <a:rPr lang="sv-SE" dirty="0" smtClean="0"/>
              <a:t> </a:t>
            </a:r>
            <a:r>
              <a:rPr lang="sv-SE" dirty="0" err="1" smtClean="0"/>
              <a:t>load</a:t>
            </a:r>
            <a:r>
              <a:rPr lang="sv-SE" dirty="0" smtClean="0"/>
              <a:t> distribution, and </a:t>
            </a:r>
            <a:r>
              <a:rPr lang="sv-SE" dirty="0" err="1" smtClean="0"/>
              <a:t>load</a:t>
            </a:r>
            <a:r>
              <a:rPr lang="sv-SE" dirty="0" smtClean="0"/>
              <a:t> re-</a:t>
            </a:r>
            <a:r>
              <a:rPr lang="sv-SE" dirty="0" err="1" smtClean="0"/>
              <a:t>balancing</a:t>
            </a:r>
            <a:r>
              <a:rPr lang="sv-SE" dirty="0" smtClean="0"/>
              <a:t>.</a:t>
            </a:r>
          </a:p>
          <a:p>
            <a:pPr lvl="1"/>
            <a:endParaRPr lang="sv-SE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dirty="0"/>
              <a:t>2012-04-03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C1-121101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1C805-3621-41B1-8E21-30F791BB32F6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183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263" y="1268760"/>
            <a:ext cx="8399462" cy="4525963"/>
          </a:xfrm>
        </p:spPr>
        <p:txBody>
          <a:bodyPr/>
          <a:lstStyle/>
          <a:p>
            <a:r>
              <a:rPr lang="sv-SE" dirty="0" err="1" smtClean="0"/>
              <a:t>Network</a:t>
            </a:r>
            <a:r>
              <a:rPr lang="sv-SE" dirty="0" smtClean="0"/>
              <a:t> </a:t>
            </a:r>
            <a:r>
              <a:rPr lang="sv-SE" dirty="0" err="1" smtClean="0"/>
              <a:t>only</a:t>
            </a:r>
            <a:r>
              <a:rPr lang="sv-SE" dirty="0" smtClean="0"/>
              <a:t> solution, </a:t>
            </a:r>
            <a:r>
              <a:rPr lang="sv-SE" dirty="0" err="1" smtClean="0"/>
              <a:t>without</a:t>
            </a:r>
            <a:r>
              <a:rPr lang="sv-SE" dirty="0" smtClean="0"/>
              <a:t> UE </a:t>
            </a:r>
            <a:r>
              <a:rPr lang="sv-SE" dirty="0" err="1" smtClean="0"/>
              <a:t>impact</a:t>
            </a:r>
            <a:endParaRPr lang="sv-SE" dirty="0" smtClean="0"/>
          </a:p>
          <a:p>
            <a:pPr marL="698500" lvl="1" indent="-342900">
              <a:buFont typeface="+mj-lt"/>
              <a:buAutoNum type="arabicPeriod"/>
            </a:pPr>
            <a:r>
              <a:rPr lang="sv-SE" dirty="0" smtClean="0"/>
              <a:t>The ”</a:t>
            </a:r>
            <a:r>
              <a:rPr lang="sv-SE" dirty="0" err="1" smtClean="0"/>
              <a:t>avoiding</a:t>
            </a:r>
            <a:r>
              <a:rPr lang="sv-SE" dirty="0" smtClean="0"/>
              <a:t> VLR </a:t>
            </a:r>
            <a:r>
              <a:rPr lang="sv-SE" dirty="0" err="1" smtClean="0"/>
              <a:t>change</a:t>
            </a:r>
            <a:r>
              <a:rPr lang="sv-SE" dirty="0" smtClean="0"/>
              <a:t>” </a:t>
            </a:r>
            <a:r>
              <a:rPr lang="sv-SE" dirty="0" err="1" smtClean="0"/>
              <a:t>method</a:t>
            </a:r>
            <a:r>
              <a:rPr lang="sv-SE" dirty="0" smtClean="0"/>
              <a:t>, </a:t>
            </a:r>
          </a:p>
          <a:p>
            <a:pPr marL="1136650" lvl="2" indent="-342900"/>
            <a:r>
              <a:rPr lang="sv-SE" dirty="0" err="1" smtClean="0"/>
              <a:t>thus</a:t>
            </a:r>
            <a:r>
              <a:rPr lang="sv-SE" dirty="0" smtClean="0"/>
              <a:t> </a:t>
            </a:r>
            <a:r>
              <a:rPr lang="sv-SE" dirty="0" err="1" smtClean="0"/>
              <a:t>attempt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prevent</a:t>
            </a:r>
            <a:r>
              <a:rPr lang="sv-SE" dirty="0" smtClean="0"/>
              <a:t> the dual VLR problem from happening,</a:t>
            </a:r>
          </a:p>
          <a:p>
            <a:pPr marL="1136650" lvl="2" indent="-342900"/>
            <a:r>
              <a:rPr lang="sv-SE" dirty="0" err="1" smtClean="0"/>
              <a:t>Only</a:t>
            </a:r>
            <a:r>
              <a:rPr lang="sv-SE" dirty="0" smtClean="0"/>
              <a:t> </a:t>
            </a:r>
            <a:r>
              <a:rPr lang="sv-SE" dirty="0" err="1" smtClean="0"/>
              <a:t>works</a:t>
            </a:r>
            <a:r>
              <a:rPr lang="sv-SE" dirty="0" smtClean="0"/>
              <a:t> at </a:t>
            </a:r>
            <a:r>
              <a:rPr lang="sv-SE" dirty="0" smtClean="0"/>
              <a:t>intra-RAT at </a:t>
            </a:r>
            <a:r>
              <a:rPr lang="sv-SE" dirty="0" err="1" smtClean="0"/>
              <a:t>next</a:t>
            </a:r>
            <a:r>
              <a:rPr lang="sv-SE" dirty="0" smtClean="0"/>
              <a:t> inter-RAT </a:t>
            </a:r>
            <a:r>
              <a:rPr lang="sv-SE" dirty="0" err="1" smtClean="0"/>
              <a:t>mobility</a:t>
            </a:r>
            <a:r>
              <a:rPr lang="sv-SE" dirty="0" smtClean="0"/>
              <a:t> </a:t>
            </a:r>
            <a:r>
              <a:rPr lang="sv-SE" dirty="0" smtClean="0"/>
              <a:t>dual </a:t>
            </a:r>
            <a:r>
              <a:rPr lang="sv-SE" dirty="0" smtClean="0"/>
              <a:t>VLR </a:t>
            </a:r>
            <a:r>
              <a:rPr lang="sv-SE" dirty="0" err="1" smtClean="0"/>
              <a:t>occurs</a:t>
            </a:r>
            <a:r>
              <a:rPr lang="sv-SE" dirty="0" smtClean="0"/>
              <a:t>.</a:t>
            </a:r>
          </a:p>
          <a:p>
            <a:pPr marL="1136650" lvl="2" indent="-342900"/>
            <a:r>
              <a:rPr lang="sv-SE" dirty="0" smtClean="0"/>
              <a:t>(</a:t>
            </a:r>
            <a:r>
              <a:rPr lang="sv-SE" dirty="0" err="1" smtClean="0"/>
              <a:t>Actually</a:t>
            </a:r>
            <a:r>
              <a:rPr lang="sv-SE" dirty="0" smtClean="0"/>
              <a:t> </a:t>
            </a:r>
            <a:r>
              <a:rPr lang="sv-SE" dirty="0" err="1" smtClean="0"/>
              <a:t>works</a:t>
            </a:r>
            <a:r>
              <a:rPr lang="sv-SE" dirty="0" smtClean="0"/>
              <a:t> </a:t>
            </a:r>
            <a:r>
              <a:rPr lang="sv-SE" dirty="0" err="1" smtClean="0"/>
              <a:t>also</a:t>
            </a:r>
            <a:r>
              <a:rPr lang="sv-SE" dirty="0" smtClean="0"/>
              <a:t> at intra-NMO=1 </a:t>
            </a:r>
            <a:r>
              <a:rPr lang="sv-SE" dirty="0" err="1" smtClean="0"/>
              <a:t>mobility</a:t>
            </a:r>
            <a:r>
              <a:rPr lang="sv-SE" dirty="0" smtClean="0"/>
              <a:t> </a:t>
            </a:r>
            <a:r>
              <a:rPr lang="sv-SE" dirty="0" err="1" smtClean="0"/>
              <a:t>when</a:t>
            </a:r>
            <a:r>
              <a:rPr lang="sv-SE" dirty="0" smtClean="0"/>
              <a:t> </a:t>
            </a:r>
            <a:r>
              <a:rPr lang="sv-SE" dirty="0" err="1" smtClean="0"/>
              <a:t>both</a:t>
            </a:r>
            <a:r>
              <a:rPr lang="sv-SE" dirty="0" smtClean="0"/>
              <a:t> </a:t>
            </a:r>
            <a:r>
              <a:rPr lang="sv-SE" dirty="0" err="1" smtClean="0"/>
              <a:t>RATs</a:t>
            </a:r>
            <a:r>
              <a:rPr lang="sv-SE" dirty="0" smtClean="0"/>
              <a:t> support </a:t>
            </a:r>
            <a:r>
              <a:rPr lang="sv-SE" dirty="0" err="1" smtClean="0"/>
              <a:t>Gs</a:t>
            </a:r>
            <a:r>
              <a:rPr lang="sv-SE" dirty="0" smtClean="0"/>
              <a:t>).</a:t>
            </a:r>
            <a:endParaRPr lang="sv-SE" dirty="0" smtClean="0"/>
          </a:p>
          <a:p>
            <a:pPr marL="698500" lvl="1" indent="-342900">
              <a:buFont typeface="+mj-lt"/>
              <a:buAutoNum type="arabicPeriod"/>
            </a:pPr>
            <a:r>
              <a:rPr lang="sv-SE" dirty="0" err="1" smtClean="0"/>
              <a:t>Excessive</a:t>
            </a:r>
            <a:r>
              <a:rPr lang="sv-SE" dirty="0" smtClean="0"/>
              <a:t> HLR </a:t>
            </a:r>
            <a:r>
              <a:rPr lang="sv-SE" dirty="0" err="1" smtClean="0"/>
              <a:t>signalling</a:t>
            </a:r>
            <a:r>
              <a:rPr lang="sv-SE" dirty="0" smtClean="0"/>
              <a:t> </a:t>
            </a:r>
            <a:r>
              <a:rPr lang="sv-SE" dirty="0" err="1" smtClean="0"/>
              <a:t>method</a:t>
            </a:r>
            <a:r>
              <a:rPr lang="sv-SE" dirty="0" smtClean="0"/>
              <a:t> </a:t>
            </a:r>
            <a:r>
              <a:rPr lang="sv-SE" dirty="0" err="1" smtClean="0"/>
              <a:t>would</a:t>
            </a:r>
            <a:r>
              <a:rPr lang="sv-SE" dirty="0" smtClean="0"/>
              <a:t> </a:t>
            </a:r>
            <a:r>
              <a:rPr lang="sv-SE" dirty="0" err="1" smtClean="0"/>
              <a:t>work</a:t>
            </a:r>
            <a:r>
              <a:rPr lang="sv-SE" dirty="0" smtClean="0"/>
              <a:t>, </a:t>
            </a:r>
            <a:r>
              <a:rPr lang="sv-SE" dirty="0" err="1" smtClean="0"/>
              <a:t>but</a:t>
            </a:r>
            <a:r>
              <a:rPr lang="sv-SE" dirty="0" smtClean="0"/>
              <a:t> </a:t>
            </a:r>
            <a:r>
              <a:rPr lang="sv-SE" dirty="0" err="1" smtClean="0"/>
              <a:t>isn’t</a:t>
            </a:r>
            <a:r>
              <a:rPr lang="sv-SE" dirty="0" smtClean="0"/>
              <a:t> </a:t>
            </a:r>
            <a:r>
              <a:rPr lang="sv-SE" dirty="0" err="1" smtClean="0"/>
              <a:t>regarded</a:t>
            </a:r>
            <a:r>
              <a:rPr lang="sv-SE" dirty="0" smtClean="0"/>
              <a:t> as </a:t>
            </a:r>
            <a:r>
              <a:rPr lang="sv-SE" dirty="0" err="1" smtClean="0"/>
              <a:t>feasible</a:t>
            </a:r>
            <a:r>
              <a:rPr lang="sv-SE" dirty="0"/>
              <a:t> </a:t>
            </a:r>
            <a:r>
              <a:rPr lang="sv-SE" dirty="0" smtClean="0"/>
              <a:t>as it is not in line </a:t>
            </a:r>
            <a:r>
              <a:rPr lang="sv-SE" dirty="0" err="1" smtClean="0"/>
              <a:t>with</a:t>
            </a:r>
            <a:r>
              <a:rPr lang="sv-SE" dirty="0" smtClean="0"/>
              <a:t> </a:t>
            </a:r>
            <a:r>
              <a:rPr lang="sv-SE" dirty="0" err="1" smtClean="0"/>
              <a:t>basic</a:t>
            </a:r>
            <a:r>
              <a:rPr lang="sv-SE" dirty="0" smtClean="0"/>
              <a:t> </a:t>
            </a:r>
            <a:r>
              <a:rPr lang="sv-SE" dirty="0" err="1" smtClean="0"/>
              <a:t>mobility</a:t>
            </a:r>
            <a:r>
              <a:rPr lang="sv-SE" dirty="0" smtClean="0"/>
              <a:t> </a:t>
            </a:r>
            <a:r>
              <a:rPr lang="sv-SE" dirty="0" err="1" smtClean="0"/>
              <a:t>concepts</a:t>
            </a:r>
            <a:r>
              <a:rPr lang="sv-SE" dirty="0" smtClean="0"/>
              <a:t>.</a:t>
            </a:r>
            <a:endParaRPr lang="sv-SE" dirty="0"/>
          </a:p>
          <a:p>
            <a:pPr marL="698500" lvl="1" indent="-342900">
              <a:buFont typeface="+mj-lt"/>
              <a:buAutoNum type="arabicPeriod"/>
            </a:pPr>
            <a:r>
              <a:rPr lang="sv-SE" dirty="0" smtClean="0"/>
              <a:t>The </a:t>
            </a:r>
            <a:r>
              <a:rPr lang="sv-SE" dirty="0"/>
              <a:t>MME or SGSN </a:t>
            </a:r>
            <a:r>
              <a:rPr lang="sv-SE" dirty="0" err="1" smtClean="0"/>
              <a:t>aided</a:t>
            </a:r>
            <a:r>
              <a:rPr lang="sv-SE" dirty="0" smtClean="0"/>
              <a:t> </a:t>
            </a:r>
            <a:r>
              <a:rPr lang="sv-SE" dirty="0" err="1" smtClean="0"/>
              <a:t>detection</a:t>
            </a:r>
            <a:r>
              <a:rPr lang="sv-SE" dirty="0" smtClean="0"/>
              <a:t> </a:t>
            </a:r>
            <a:r>
              <a:rPr lang="sv-SE" dirty="0" err="1" smtClean="0"/>
              <a:t>method</a:t>
            </a:r>
            <a:r>
              <a:rPr lang="sv-SE" dirty="0" smtClean="0"/>
              <a:t> solution is </a:t>
            </a:r>
            <a:r>
              <a:rPr lang="sv-SE" dirty="0" err="1" smtClean="0"/>
              <a:t>where</a:t>
            </a:r>
            <a:r>
              <a:rPr lang="sv-SE" dirty="0" smtClean="0"/>
              <a:t> the VLR </a:t>
            </a:r>
            <a:r>
              <a:rPr lang="sv-SE" dirty="0" err="1" smtClean="0"/>
              <a:t>receives</a:t>
            </a:r>
            <a:r>
              <a:rPr lang="sv-SE" dirty="0" smtClean="0"/>
              <a:t> an </a:t>
            </a:r>
            <a:r>
              <a:rPr lang="sv-SE" dirty="0" err="1" smtClean="0"/>
              <a:t>indication</a:t>
            </a:r>
            <a:r>
              <a:rPr lang="sv-SE" dirty="0" smtClean="0"/>
              <a:t> </a:t>
            </a:r>
            <a:r>
              <a:rPr lang="sv-SE" dirty="0" err="1" smtClean="0"/>
              <a:t>that</a:t>
            </a:r>
            <a:r>
              <a:rPr lang="sv-SE" dirty="0" smtClean="0"/>
              <a:t> </a:t>
            </a:r>
            <a:r>
              <a:rPr lang="sv-SE" dirty="0" err="1" smtClean="0"/>
              <a:t>there</a:t>
            </a:r>
            <a:r>
              <a:rPr lang="sv-SE" dirty="0" smtClean="0"/>
              <a:t> is a </a:t>
            </a:r>
            <a:r>
              <a:rPr lang="sv-SE" dirty="0" err="1" smtClean="0"/>
              <a:t>change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VLR, </a:t>
            </a:r>
          </a:p>
          <a:p>
            <a:pPr lvl="2"/>
            <a:r>
              <a:rPr lang="sv-SE" dirty="0" err="1" smtClean="0"/>
              <a:t>when</a:t>
            </a:r>
            <a:r>
              <a:rPr lang="sv-SE" dirty="0" smtClean="0"/>
              <a:t> </a:t>
            </a:r>
            <a:r>
              <a:rPr lang="sv-SE" dirty="0" err="1" smtClean="0"/>
              <a:t>location</a:t>
            </a:r>
            <a:r>
              <a:rPr lang="sv-SE" dirty="0" smtClean="0"/>
              <a:t> </a:t>
            </a:r>
            <a:r>
              <a:rPr lang="sv-SE" dirty="0" err="1" smtClean="0"/>
              <a:t>updating</a:t>
            </a:r>
            <a:r>
              <a:rPr lang="sv-SE" dirty="0" smtClean="0"/>
              <a:t> </a:t>
            </a:r>
            <a:r>
              <a:rPr lang="sv-SE" dirty="0" err="1" smtClean="0"/>
              <a:t>occurs</a:t>
            </a:r>
            <a:r>
              <a:rPr lang="sv-SE" dirty="0" smtClean="0"/>
              <a:t> </a:t>
            </a:r>
            <a:r>
              <a:rPr lang="sv-SE" dirty="0" err="1" smtClean="0"/>
              <a:t>with</a:t>
            </a:r>
            <a:r>
              <a:rPr lang="sv-SE" dirty="0" smtClean="0"/>
              <a:t> </a:t>
            </a:r>
            <a:r>
              <a:rPr lang="sv-SE" dirty="0" err="1" smtClean="0"/>
              <a:t>change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</a:t>
            </a:r>
            <a:r>
              <a:rPr lang="sv-SE" dirty="0" err="1" smtClean="0"/>
              <a:t>VLRs</a:t>
            </a:r>
            <a:r>
              <a:rPr lang="sv-SE" dirty="0" smtClean="0"/>
              <a:t> </a:t>
            </a:r>
            <a:r>
              <a:rPr lang="sv-SE" dirty="0" err="1" smtClean="0"/>
              <a:t>using</a:t>
            </a:r>
            <a:r>
              <a:rPr lang="sv-SE" dirty="0" smtClean="0"/>
              <a:t> the same SGSN or the same </a:t>
            </a:r>
            <a:r>
              <a:rPr lang="sv-SE" dirty="0" smtClean="0"/>
              <a:t>MME (or the same </a:t>
            </a:r>
            <a:r>
              <a:rPr lang="sv-SE" dirty="0" err="1" smtClean="0"/>
              <a:t>combined</a:t>
            </a:r>
            <a:r>
              <a:rPr lang="sv-SE" dirty="0" smtClean="0"/>
              <a:t> MME/SGSN).</a:t>
            </a:r>
            <a:endParaRPr lang="sv-SE" dirty="0" smtClean="0"/>
          </a:p>
          <a:p>
            <a:pPr lvl="2"/>
            <a:r>
              <a:rPr lang="sv-SE" dirty="0" smtClean="0"/>
              <a:t>in</a:t>
            </a:r>
            <a:r>
              <a:rPr lang="sv-SE" dirty="0" smtClean="0"/>
              <a:t> </a:t>
            </a:r>
            <a:r>
              <a:rPr lang="sv-SE" dirty="0" err="1" smtClean="0"/>
              <a:t>case</a:t>
            </a:r>
            <a:r>
              <a:rPr lang="sv-SE" dirty="0" smtClean="0"/>
              <a:t> </a:t>
            </a:r>
            <a:r>
              <a:rPr lang="sv-SE" dirty="0" err="1" smtClean="0"/>
              <a:t>where</a:t>
            </a:r>
            <a:r>
              <a:rPr lang="sv-SE" dirty="0" smtClean="0"/>
              <a:t> global </a:t>
            </a:r>
            <a:r>
              <a:rPr lang="sv-SE" dirty="0" err="1" smtClean="0"/>
              <a:t>paging</a:t>
            </a:r>
            <a:r>
              <a:rPr lang="sv-SE" dirty="0" smtClean="0"/>
              <a:t> over all </a:t>
            </a:r>
            <a:r>
              <a:rPr lang="sv-SE" dirty="0" err="1" smtClean="0"/>
              <a:t>MMEs</a:t>
            </a:r>
            <a:r>
              <a:rPr lang="sv-SE" dirty="0" smtClean="0"/>
              <a:t> and </a:t>
            </a:r>
            <a:r>
              <a:rPr lang="sv-SE" dirty="0" err="1" smtClean="0"/>
              <a:t>SGSNs</a:t>
            </a:r>
            <a:r>
              <a:rPr lang="sv-SE" dirty="0" smtClean="0"/>
              <a:t> is </a:t>
            </a:r>
            <a:r>
              <a:rPr lang="sv-SE" dirty="0" err="1" smtClean="0"/>
              <a:t>performed</a:t>
            </a:r>
            <a:r>
              <a:rPr lang="sv-SE" dirty="0" smtClean="0"/>
              <a:t>.</a:t>
            </a:r>
          </a:p>
          <a:p>
            <a:pPr lvl="2"/>
            <a:r>
              <a:rPr lang="sv-SE" dirty="0" smtClean="0"/>
              <a:t>Works at </a:t>
            </a:r>
            <a:r>
              <a:rPr lang="sv-SE" dirty="0" smtClean="0"/>
              <a:t>intra-RAT/intra-NMO=1 </a:t>
            </a:r>
            <a:r>
              <a:rPr lang="sv-SE" dirty="0" err="1" smtClean="0"/>
              <a:t>mobility</a:t>
            </a:r>
            <a:r>
              <a:rPr lang="sv-SE" dirty="0" smtClean="0"/>
              <a:t> </a:t>
            </a:r>
            <a:r>
              <a:rPr lang="sv-SE" dirty="0" err="1" smtClean="0"/>
              <a:t>only</a:t>
            </a:r>
            <a:r>
              <a:rPr lang="sv-SE" dirty="0" smtClean="0"/>
              <a:t>, </a:t>
            </a:r>
            <a:r>
              <a:rPr lang="sv-SE" dirty="0" err="1" smtClean="0"/>
              <a:t>but</a:t>
            </a:r>
            <a:r>
              <a:rPr lang="sv-SE" dirty="0" smtClean="0"/>
              <a:t> </a:t>
            </a:r>
            <a:r>
              <a:rPr lang="sv-SE" dirty="0" err="1" smtClean="0"/>
              <a:t>after</a:t>
            </a:r>
            <a:r>
              <a:rPr lang="sv-SE" dirty="0" smtClean="0"/>
              <a:t> </a:t>
            </a:r>
            <a:r>
              <a:rPr lang="sv-SE" dirty="0" err="1" smtClean="0"/>
              <a:t>detection</a:t>
            </a:r>
            <a:r>
              <a:rPr lang="sv-SE" dirty="0" smtClean="0"/>
              <a:t> the problem is </a:t>
            </a:r>
            <a:r>
              <a:rPr lang="sv-SE" dirty="0" err="1" smtClean="0"/>
              <a:t>solved</a:t>
            </a:r>
            <a:r>
              <a:rPr lang="sv-SE" dirty="0" smtClean="0"/>
              <a:t>.</a:t>
            </a:r>
          </a:p>
          <a:p>
            <a:pPr lvl="2"/>
            <a:r>
              <a:rPr lang="sv-SE" dirty="0" smtClean="0"/>
              <a:t>Global </a:t>
            </a:r>
            <a:r>
              <a:rPr lang="sv-SE" dirty="0" err="1" smtClean="0"/>
              <a:t>paging</a:t>
            </a:r>
            <a:r>
              <a:rPr lang="sv-SE" dirty="0" smtClean="0"/>
              <a:t> is not </a:t>
            </a:r>
            <a:r>
              <a:rPr lang="sv-SE" dirty="0" err="1" smtClean="0"/>
              <a:t>performed</a:t>
            </a:r>
            <a:r>
              <a:rPr lang="sv-SE" dirty="0" smtClean="0"/>
              <a:t> </a:t>
            </a:r>
            <a:r>
              <a:rPr lang="sv-SE" dirty="0" err="1" smtClean="0"/>
              <a:t>always</a:t>
            </a:r>
            <a:endParaRPr lang="sv-SE" dirty="0" smtClean="0"/>
          </a:p>
          <a:p>
            <a:pPr lvl="1"/>
            <a:r>
              <a:rPr lang="sv-SE" dirty="0" err="1" smtClean="0"/>
              <a:t>Detection</a:t>
            </a:r>
            <a:r>
              <a:rPr lang="sv-SE" dirty="0" smtClean="0"/>
              <a:t> is </a:t>
            </a:r>
            <a:r>
              <a:rPr lang="sv-SE" dirty="0" err="1" smtClean="0"/>
              <a:t>more</a:t>
            </a:r>
            <a:r>
              <a:rPr lang="sv-SE" dirty="0" smtClean="0"/>
              <a:t> </a:t>
            </a:r>
            <a:r>
              <a:rPr lang="sv-SE" dirty="0" err="1" smtClean="0"/>
              <a:t>effective</a:t>
            </a:r>
            <a:r>
              <a:rPr lang="sv-SE" dirty="0" smtClean="0"/>
              <a:t> </a:t>
            </a:r>
            <a:r>
              <a:rPr lang="sv-SE" dirty="0" err="1" smtClean="0"/>
              <a:t>than</a:t>
            </a:r>
            <a:r>
              <a:rPr lang="sv-SE" dirty="0" smtClean="0"/>
              <a:t> </a:t>
            </a:r>
            <a:r>
              <a:rPr lang="sv-SE" dirty="0" err="1" smtClean="0"/>
              <a:t>avoiding</a:t>
            </a:r>
            <a:r>
              <a:rPr lang="sv-SE" dirty="0" smtClean="0"/>
              <a:t> VLR </a:t>
            </a:r>
            <a:r>
              <a:rPr lang="sv-SE" dirty="0" err="1" smtClean="0"/>
              <a:t>change</a:t>
            </a:r>
            <a:r>
              <a:rPr lang="sv-SE" dirty="0" smtClean="0"/>
              <a:t>:</a:t>
            </a:r>
          </a:p>
          <a:p>
            <a:pPr lvl="2"/>
            <a:r>
              <a:rPr lang="sv-SE" dirty="0" smtClean="0"/>
              <a:t>The </a:t>
            </a:r>
            <a:r>
              <a:rPr lang="sv-SE" dirty="0" err="1" smtClean="0"/>
              <a:t>detection</a:t>
            </a:r>
            <a:r>
              <a:rPr lang="sv-SE" dirty="0" smtClean="0"/>
              <a:t> </a:t>
            </a:r>
            <a:r>
              <a:rPr lang="sv-SE" dirty="0" err="1" smtClean="0"/>
              <a:t>method</a:t>
            </a:r>
            <a:r>
              <a:rPr lang="sv-SE" dirty="0" smtClean="0"/>
              <a:t> </a:t>
            </a:r>
            <a:r>
              <a:rPr lang="sv-SE" dirty="0" err="1" smtClean="0"/>
              <a:t>cures</a:t>
            </a:r>
            <a:r>
              <a:rPr lang="sv-SE" dirty="0" smtClean="0"/>
              <a:t> the dual VLR problem for </a:t>
            </a:r>
            <a:r>
              <a:rPr lang="sv-SE" dirty="0" err="1" smtClean="0"/>
              <a:t>detected</a:t>
            </a:r>
            <a:r>
              <a:rPr lang="sv-SE" dirty="0" smtClean="0"/>
              <a:t> </a:t>
            </a:r>
            <a:r>
              <a:rPr lang="sv-SE" dirty="0" err="1" smtClean="0"/>
              <a:t>Ues</a:t>
            </a:r>
            <a:r>
              <a:rPr lang="sv-SE" dirty="0" smtClean="0"/>
              <a:t>.</a:t>
            </a:r>
          </a:p>
          <a:p>
            <a:pPr lvl="2"/>
            <a:r>
              <a:rPr lang="sv-SE" dirty="0" smtClean="0"/>
              <a:t>The </a:t>
            </a:r>
            <a:r>
              <a:rPr lang="sv-SE" dirty="0" err="1" smtClean="0"/>
              <a:t>avoiding</a:t>
            </a:r>
            <a:r>
              <a:rPr lang="sv-SE" dirty="0" smtClean="0"/>
              <a:t> VLR </a:t>
            </a:r>
            <a:r>
              <a:rPr lang="sv-SE" dirty="0" err="1" smtClean="0"/>
              <a:t>change</a:t>
            </a:r>
            <a:r>
              <a:rPr lang="sv-SE" dirty="0" smtClean="0"/>
              <a:t> </a:t>
            </a:r>
            <a:r>
              <a:rPr lang="sv-SE" dirty="0" err="1" smtClean="0"/>
              <a:t>method</a:t>
            </a:r>
            <a:r>
              <a:rPr lang="sv-SE" dirty="0" smtClean="0"/>
              <a:t> </a:t>
            </a:r>
            <a:r>
              <a:rPr lang="sv-SE" dirty="0" err="1" smtClean="0"/>
              <a:t>leaves</a:t>
            </a:r>
            <a:r>
              <a:rPr lang="sv-SE" dirty="0" smtClean="0"/>
              <a:t> the </a:t>
            </a:r>
            <a:r>
              <a:rPr lang="sv-SE" dirty="0" err="1" smtClean="0"/>
              <a:t>threat</a:t>
            </a:r>
            <a:r>
              <a:rPr lang="sv-SE" dirty="0" smtClean="0"/>
              <a:t> for dual </a:t>
            </a:r>
            <a:r>
              <a:rPr lang="sv-SE" dirty="0" smtClean="0"/>
              <a:t>VLR.</a:t>
            </a:r>
            <a:endParaRPr lang="sv-SE" dirty="0"/>
          </a:p>
          <a:p>
            <a:pPr lvl="1"/>
            <a:endParaRPr lang="sv-SE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dirty="0"/>
              <a:t>2012-04-03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C1-121101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1C805-3621-41B1-8E21-30F791BB32F6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092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263" y="1268760"/>
            <a:ext cx="8399462" cy="4525963"/>
          </a:xfrm>
        </p:spPr>
        <p:txBody>
          <a:bodyPr/>
          <a:lstStyle/>
          <a:p>
            <a:r>
              <a:rPr lang="sv-SE" dirty="0"/>
              <a:t>FASMO?</a:t>
            </a:r>
          </a:p>
          <a:p>
            <a:pPr lvl="1"/>
            <a:r>
              <a:rPr lang="sv-SE" dirty="0"/>
              <a:t>TeliaSonera </a:t>
            </a:r>
            <a:r>
              <a:rPr lang="sv-SE" dirty="0" err="1"/>
              <a:t>views</a:t>
            </a:r>
            <a:r>
              <a:rPr lang="sv-SE" dirty="0"/>
              <a:t> </a:t>
            </a:r>
            <a:r>
              <a:rPr lang="sv-SE" dirty="0" err="1"/>
              <a:t>this</a:t>
            </a:r>
            <a:r>
              <a:rPr lang="sv-SE" dirty="0"/>
              <a:t> as </a:t>
            </a:r>
            <a:r>
              <a:rPr lang="sv-SE" dirty="0" err="1"/>
              <a:t>infrequent</a:t>
            </a:r>
            <a:r>
              <a:rPr lang="sv-SE" dirty="0"/>
              <a:t> </a:t>
            </a:r>
            <a:r>
              <a:rPr lang="sv-SE" dirty="0" err="1"/>
              <a:t>but</a:t>
            </a:r>
            <a:r>
              <a:rPr lang="sv-SE" dirty="0"/>
              <a:t> </a:t>
            </a:r>
            <a:r>
              <a:rPr lang="sv-SE" dirty="0" err="1"/>
              <a:t>serious</a:t>
            </a:r>
            <a:r>
              <a:rPr lang="sv-SE" dirty="0"/>
              <a:t> </a:t>
            </a:r>
            <a:r>
              <a:rPr lang="sv-SE" dirty="0" err="1"/>
              <a:t>misoperation</a:t>
            </a:r>
            <a:r>
              <a:rPr lang="sv-SE" dirty="0"/>
              <a:t>.</a:t>
            </a:r>
          </a:p>
          <a:p>
            <a:pPr lvl="1"/>
            <a:r>
              <a:rPr lang="sv-SE" dirty="0" err="1" smtClean="0"/>
              <a:t>With</a:t>
            </a:r>
            <a:r>
              <a:rPr lang="sv-SE" dirty="0" smtClean="0"/>
              <a:t> UE </a:t>
            </a:r>
            <a:r>
              <a:rPr lang="sv-SE" dirty="0" err="1" smtClean="0"/>
              <a:t>impact</a:t>
            </a:r>
            <a:r>
              <a:rPr lang="sv-SE" dirty="0" smtClean="0"/>
              <a:t>, </a:t>
            </a:r>
            <a:r>
              <a:rPr lang="sv-SE" dirty="0" err="1" smtClean="0"/>
              <a:t>even</a:t>
            </a:r>
            <a:r>
              <a:rPr lang="sv-SE" dirty="0" smtClean="0"/>
              <a:t> </a:t>
            </a:r>
            <a:r>
              <a:rPr lang="sv-SE" dirty="0" err="1" smtClean="0"/>
              <a:t>though</a:t>
            </a:r>
            <a:r>
              <a:rPr lang="sv-SE" dirty="0" smtClean="0"/>
              <a:t> the problem </a:t>
            </a:r>
            <a:r>
              <a:rPr lang="sv-SE" dirty="0" err="1" smtClean="0"/>
              <a:t>traces</a:t>
            </a:r>
            <a:r>
              <a:rPr lang="sv-SE" dirty="0" smtClean="0"/>
              <a:t> back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Rel</a:t>
            </a:r>
            <a:r>
              <a:rPr lang="sv-SE" dirty="0" smtClean="0"/>
              <a:t> </a:t>
            </a:r>
            <a:r>
              <a:rPr lang="sv-SE" dirty="0" smtClean="0"/>
              <a:t>5 (and </a:t>
            </a:r>
            <a:r>
              <a:rPr lang="sv-SE" dirty="0" err="1" smtClean="0"/>
              <a:t>earlier</a:t>
            </a:r>
            <a:r>
              <a:rPr lang="sv-SE" dirty="0" smtClean="0"/>
              <a:t>), </a:t>
            </a:r>
            <a:r>
              <a:rPr lang="sv-SE" dirty="0" err="1" smtClean="0"/>
              <a:t>we</a:t>
            </a:r>
            <a:r>
              <a:rPr lang="sv-SE" dirty="0" smtClean="0"/>
              <a:t> </a:t>
            </a:r>
            <a:r>
              <a:rPr lang="sv-SE" dirty="0" err="1" smtClean="0"/>
              <a:t>propose</a:t>
            </a:r>
            <a:r>
              <a:rPr lang="sv-SE" dirty="0" smtClean="0"/>
              <a:t> UE </a:t>
            </a:r>
            <a:r>
              <a:rPr lang="sv-SE" dirty="0" err="1" smtClean="0"/>
              <a:t>changes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Rel</a:t>
            </a:r>
            <a:r>
              <a:rPr lang="sv-SE" dirty="0" smtClean="0"/>
              <a:t> 11, </a:t>
            </a:r>
            <a:r>
              <a:rPr lang="sv-SE" dirty="0" err="1" smtClean="0"/>
              <a:t>but</a:t>
            </a:r>
            <a:r>
              <a:rPr lang="sv-SE" dirty="0" smtClean="0"/>
              <a:t> </a:t>
            </a:r>
            <a:r>
              <a:rPr lang="sv-SE" dirty="0" err="1" smtClean="0"/>
              <a:t>are</a:t>
            </a:r>
            <a:r>
              <a:rPr lang="sv-SE" dirty="0" smtClean="0"/>
              <a:t> </a:t>
            </a:r>
            <a:r>
              <a:rPr lang="sv-SE" dirty="0" err="1" smtClean="0"/>
              <a:t>open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discuss</a:t>
            </a:r>
            <a:r>
              <a:rPr lang="sv-SE" dirty="0" smtClean="0"/>
              <a:t> the Release.</a:t>
            </a:r>
          </a:p>
          <a:p>
            <a:pPr lvl="1"/>
            <a:r>
              <a:rPr lang="sv-SE" dirty="0" smtClean="0"/>
              <a:t>On </a:t>
            </a:r>
            <a:r>
              <a:rPr lang="sv-SE" dirty="0" err="1"/>
              <a:t>network</a:t>
            </a:r>
            <a:r>
              <a:rPr lang="sv-SE" dirty="0"/>
              <a:t> </a:t>
            </a:r>
            <a:r>
              <a:rPr lang="sv-SE" dirty="0" err="1"/>
              <a:t>upgrades</a:t>
            </a:r>
            <a:r>
              <a:rPr lang="sv-SE" dirty="0"/>
              <a:t> </a:t>
            </a:r>
            <a:r>
              <a:rPr lang="sv-SE" dirty="0" err="1"/>
              <a:t>to</a:t>
            </a:r>
            <a:r>
              <a:rPr lang="sv-SE" dirty="0"/>
              <a:t> </a:t>
            </a:r>
            <a:r>
              <a:rPr lang="sv-SE" dirty="0" err="1"/>
              <a:t>handle</a:t>
            </a:r>
            <a:r>
              <a:rPr lang="sv-SE" dirty="0"/>
              <a:t> </a:t>
            </a:r>
            <a:r>
              <a:rPr lang="sv-SE" dirty="0" err="1"/>
              <a:t>legacy</a:t>
            </a:r>
            <a:r>
              <a:rPr lang="sv-SE" dirty="0"/>
              <a:t> </a:t>
            </a:r>
            <a:r>
              <a:rPr lang="sv-SE" dirty="0" err="1"/>
              <a:t>Ues</a:t>
            </a:r>
            <a:r>
              <a:rPr lang="sv-SE" dirty="0"/>
              <a:t>, </a:t>
            </a:r>
            <a:r>
              <a:rPr lang="sv-SE" dirty="0" err="1" smtClean="0"/>
              <a:t>our</a:t>
            </a:r>
            <a:r>
              <a:rPr lang="sv-SE" dirty="0" smtClean="0"/>
              <a:t> position is </a:t>
            </a:r>
            <a:r>
              <a:rPr lang="sv-SE" dirty="0" err="1" smtClean="0"/>
              <a:t>that</a:t>
            </a:r>
            <a:r>
              <a:rPr lang="sv-SE" dirty="0" smtClean="0"/>
              <a:t> a Release 11 </a:t>
            </a:r>
            <a:r>
              <a:rPr lang="sv-SE" dirty="0" err="1" smtClean="0"/>
              <a:t>update</a:t>
            </a:r>
            <a:r>
              <a:rPr lang="sv-SE" dirty="0" smtClean="0"/>
              <a:t> is </a:t>
            </a:r>
            <a:r>
              <a:rPr lang="sv-SE" dirty="0" err="1" smtClean="0"/>
              <a:t>sufficient</a:t>
            </a:r>
            <a:r>
              <a:rPr lang="sv-SE" dirty="0" smtClean="0"/>
              <a:t>.</a:t>
            </a:r>
          </a:p>
          <a:p>
            <a:pPr lvl="1"/>
            <a:r>
              <a:rPr lang="sv-SE" dirty="0" smtClean="0"/>
              <a:t>The </a:t>
            </a:r>
            <a:r>
              <a:rPr lang="sv-SE" dirty="0"/>
              <a:t>alternative for FASMO is </a:t>
            </a:r>
            <a:r>
              <a:rPr lang="sv-SE" dirty="0" err="1"/>
              <a:t>Rel</a:t>
            </a:r>
            <a:r>
              <a:rPr lang="sv-SE" dirty="0"/>
              <a:t> 5 </a:t>
            </a:r>
            <a:r>
              <a:rPr lang="sv-SE" dirty="0" err="1" smtClean="0"/>
              <a:t>onwards</a:t>
            </a:r>
            <a:r>
              <a:rPr lang="sv-SE" dirty="0" smtClean="0"/>
              <a:t>.</a:t>
            </a:r>
            <a:endParaRPr lang="sv-SE" dirty="0"/>
          </a:p>
          <a:p>
            <a:r>
              <a:rPr lang="sv-SE" dirty="0" smtClean="0"/>
              <a:t>Long term solution</a:t>
            </a:r>
          </a:p>
          <a:p>
            <a:pPr lvl="1"/>
            <a:r>
              <a:rPr lang="sv-SE" dirty="0" err="1" smtClean="0"/>
              <a:t>Introduce</a:t>
            </a:r>
            <a:r>
              <a:rPr lang="sv-SE" dirty="0" smtClean="0"/>
              <a:t> ”TMSI and NRI” </a:t>
            </a:r>
            <a:r>
              <a:rPr lang="sv-SE" dirty="0" err="1" smtClean="0"/>
              <a:t>changes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Rel</a:t>
            </a:r>
            <a:r>
              <a:rPr lang="sv-SE" dirty="0" smtClean="0"/>
              <a:t> 11, </a:t>
            </a:r>
            <a:r>
              <a:rPr lang="sv-SE" dirty="0" err="1" smtClean="0"/>
              <a:t>pending</a:t>
            </a:r>
            <a:r>
              <a:rPr lang="sv-SE" dirty="0" smtClean="0"/>
              <a:t> SA3 decision on </a:t>
            </a:r>
            <a:r>
              <a:rPr lang="sv-SE" dirty="0" err="1" smtClean="0"/>
              <a:t>privacy</a:t>
            </a:r>
            <a:r>
              <a:rPr lang="sv-SE" dirty="0" smtClean="0"/>
              <a:t>.</a:t>
            </a:r>
          </a:p>
          <a:p>
            <a:pPr lvl="1"/>
            <a:r>
              <a:rPr lang="sv-SE" dirty="0" smtClean="0"/>
              <a:t>CRs </a:t>
            </a:r>
            <a:r>
              <a:rPr lang="sv-SE" dirty="0" err="1" smtClean="0"/>
              <a:t>to</a:t>
            </a:r>
            <a:r>
              <a:rPr lang="sv-SE" dirty="0" smtClean="0"/>
              <a:t> be </a:t>
            </a:r>
            <a:r>
              <a:rPr lang="sv-SE" dirty="0" err="1" smtClean="0"/>
              <a:t>provided</a:t>
            </a:r>
            <a:r>
              <a:rPr lang="sv-SE" dirty="0" smtClean="0"/>
              <a:t> in Kyoto. It is a simple solution.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2012-04-03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C1-121101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1C805-3621-41B1-8E21-30F791BB32F6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206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263" y="1268760"/>
            <a:ext cx="8399462" cy="4525963"/>
          </a:xfrm>
        </p:spPr>
        <p:txBody>
          <a:bodyPr/>
          <a:lstStyle/>
          <a:p>
            <a:r>
              <a:rPr lang="sv-SE" dirty="0" err="1" smtClean="0"/>
              <a:t>Network</a:t>
            </a:r>
            <a:r>
              <a:rPr lang="sv-SE" dirty="0" smtClean="0"/>
              <a:t> </a:t>
            </a:r>
            <a:r>
              <a:rPr lang="sv-SE" dirty="0" err="1" smtClean="0"/>
              <a:t>based</a:t>
            </a:r>
            <a:r>
              <a:rPr lang="sv-SE" dirty="0" smtClean="0"/>
              <a:t> solution, </a:t>
            </a:r>
            <a:r>
              <a:rPr lang="sv-SE" dirty="0" err="1" smtClean="0"/>
              <a:t>without</a:t>
            </a:r>
            <a:r>
              <a:rPr lang="sv-SE" dirty="0" smtClean="0"/>
              <a:t> UE </a:t>
            </a:r>
            <a:r>
              <a:rPr lang="sv-SE" dirty="0" err="1" smtClean="0"/>
              <a:t>impact</a:t>
            </a:r>
            <a:endParaRPr lang="sv-SE" dirty="0" smtClean="0"/>
          </a:p>
          <a:p>
            <a:pPr lvl="1"/>
            <a:r>
              <a:rPr lang="sv-SE" dirty="0" smtClean="0"/>
              <a:t>Target </a:t>
            </a:r>
            <a:r>
              <a:rPr lang="sv-SE" dirty="0" err="1" smtClean="0"/>
              <a:t>should</a:t>
            </a:r>
            <a:r>
              <a:rPr lang="sv-SE" dirty="0" smtClean="0"/>
              <a:t> be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introduce</a:t>
            </a:r>
            <a:r>
              <a:rPr lang="sv-SE" dirty="0" smtClean="0"/>
              <a:t> </a:t>
            </a:r>
            <a:r>
              <a:rPr lang="sv-SE" dirty="0" err="1"/>
              <a:t>n</a:t>
            </a:r>
            <a:r>
              <a:rPr lang="sv-SE" dirty="0" err="1" smtClean="0"/>
              <a:t>etwork</a:t>
            </a:r>
            <a:r>
              <a:rPr lang="sv-SE" dirty="0" smtClean="0"/>
              <a:t> </a:t>
            </a:r>
            <a:r>
              <a:rPr lang="sv-SE" dirty="0" err="1" smtClean="0"/>
              <a:t>based</a:t>
            </a:r>
            <a:r>
              <a:rPr lang="sv-SE" dirty="0" smtClean="0"/>
              <a:t> solution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handle</a:t>
            </a:r>
            <a:r>
              <a:rPr lang="sv-SE" dirty="0" smtClean="0"/>
              <a:t> </a:t>
            </a:r>
            <a:r>
              <a:rPr lang="sv-SE" dirty="0" err="1" smtClean="0"/>
              <a:t>legacy</a:t>
            </a:r>
            <a:r>
              <a:rPr lang="sv-SE" dirty="0" smtClean="0"/>
              <a:t> </a:t>
            </a:r>
            <a:r>
              <a:rPr lang="sv-SE" dirty="0" err="1" smtClean="0"/>
              <a:t>Ues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the </a:t>
            </a:r>
            <a:r>
              <a:rPr lang="sv-SE" dirty="0" err="1" smtClean="0"/>
              <a:t>extent</a:t>
            </a:r>
            <a:r>
              <a:rPr lang="sv-SE" dirty="0" smtClean="0"/>
              <a:t> </a:t>
            </a:r>
            <a:r>
              <a:rPr lang="sv-SE" dirty="0" err="1" smtClean="0"/>
              <a:t>possible</a:t>
            </a:r>
            <a:r>
              <a:rPr lang="sv-SE" dirty="0" smtClean="0"/>
              <a:t>.</a:t>
            </a:r>
          </a:p>
          <a:p>
            <a:pPr lvl="2"/>
            <a:r>
              <a:rPr lang="sv-SE" dirty="0" err="1" smtClean="0"/>
              <a:t>Working</a:t>
            </a:r>
            <a:r>
              <a:rPr lang="sv-SE" dirty="0" smtClean="0"/>
              <a:t> </a:t>
            </a:r>
            <a:r>
              <a:rPr lang="sv-SE" dirty="0" err="1" smtClean="0"/>
              <a:t>assumption</a:t>
            </a:r>
            <a:r>
              <a:rPr lang="sv-SE" dirty="0" smtClean="0"/>
              <a:t> </a:t>
            </a:r>
            <a:r>
              <a:rPr lang="sv-SE" dirty="0"/>
              <a:t>is </a:t>
            </a:r>
            <a:r>
              <a:rPr lang="sv-SE" dirty="0" smtClean="0"/>
              <a:t>MME/SGSN </a:t>
            </a:r>
            <a:r>
              <a:rPr lang="sv-SE" dirty="0" err="1"/>
              <a:t>aided</a:t>
            </a:r>
            <a:r>
              <a:rPr lang="sv-SE" dirty="0"/>
              <a:t> </a:t>
            </a:r>
            <a:r>
              <a:rPr lang="sv-SE" dirty="0" err="1"/>
              <a:t>detection</a:t>
            </a:r>
            <a:r>
              <a:rPr lang="sv-SE" dirty="0"/>
              <a:t> </a:t>
            </a:r>
            <a:r>
              <a:rPr lang="sv-SE" dirty="0" err="1" smtClean="0"/>
              <a:t>method</a:t>
            </a:r>
            <a:r>
              <a:rPr lang="sv-SE" dirty="0" smtClean="0"/>
              <a:t>.</a:t>
            </a:r>
            <a:endParaRPr lang="sv-SE" dirty="0" smtClean="0"/>
          </a:p>
          <a:p>
            <a:pPr lvl="2"/>
            <a:r>
              <a:rPr lang="sv-SE" dirty="0" err="1"/>
              <a:t>Introduce</a:t>
            </a:r>
            <a:r>
              <a:rPr lang="sv-SE" dirty="0"/>
              <a:t> checks in the MME and SGSN </a:t>
            </a:r>
            <a:r>
              <a:rPr lang="sv-SE" dirty="0" smtClean="0"/>
              <a:t>for </a:t>
            </a:r>
            <a:r>
              <a:rPr lang="sv-SE" dirty="0" err="1" smtClean="0"/>
              <a:t>mismatch</a:t>
            </a:r>
            <a:r>
              <a:rPr lang="sv-SE" dirty="0" smtClean="0"/>
              <a:t> </a:t>
            </a:r>
            <a:r>
              <a:rPr lang="sv-SE" dirty="0" err="1"/>
              <a:t>between</a:t>
            </a:r>
            <a:r>
              <a:rPr lang="sv-SE" dirty="0"/>
              <a:t> SGs/</a:t>
            </a:r>
            <a:r>
              <a:rPr lang="sv-SE" dirty="0" err="1"/>
              <a:t>Gs</a:t>
            </a:r>
            <a:r>
              <a:rPr lang="sv-SE" dirty="0"/>
              <a:t> </a:t>
            </a:r>
            <a:r>
              <a:rPr lang="sv-SE" dirty="0" smtClean="0"/>
              <a:t>associations, and</a:t>
            </a:r>
            <a:r>
              <a:rPr lang="sv-SE" dirty="0"/>
              <a:t> </a:t>
            </a:r>
            <a:r>
              <a:rPr lang="sv-SE" dirty="0" smtClean="0"/>
              <a:t>IMSI </a:t>
            </a:r>
            <a:r>
              <a:rPr lang="sv-SE" dirty="0" err="1" smtClean="0"/>
              <a:t>hash</a:t>
            </a:r>
            <a:r>
              <a:rPr lang="sv-SE" dirty="0" smtClean="0"/>
              <a:t> for LAU, and </a:t>
            </a:r>
            <a:r>
              <a:rPr lang="sv-SE" dirty="0" err="1" smtClean="0"/>
              <a:t>possibly</a:t>
            </a:r>
            <a:r>
              <a:rPr lang="sv-SE" dirty="0" smtClean="0"/>
              <a:t> for </a:t>
            </a:r>
            <a:r>
              <a:rPr lang="sv-SE" dirty="0" err="1" smtClean="0"/>
              <a:t>paging</a:t>
            </a:r>
            <a:r>
              <a:rPr lang="sv-SE" dirty="0" smtClean="0"/>
              <a:t> </a:t>
            </a:r>
            <a:r>
              <a:rPr lang="sv-SE" dirty="0" err="1" smtClean="0"/>
              <a:t>request</a:t>
            </a:r>
            <a:r>
              <a:rPr lang="sv-SE" dirty="0" smtClean="0"/>
              <a:t>?</a:t>
            </a:r>
          </a:p>
          <a:p>
            <a:pPr lvl="2"/>
            <a:r>
              <a:rPr lang="sv-SE" dirty="0" err="1" smtClean="0"/>
              <a:t>Introduce</a:t>
            </a:r>
            <a:r>
              <a:rPr lang="sv-SE" dirty="0" smtClean="0"/>
              <a:t> ”dual VLR” </a:t>
            </a:r>
            <a:r>
              <a:rPr lang="sv-SE" dirty="0" err="1" smtClean="0"/>
              <a:t>indicator</a:t>
            </a:r>
            <a:r>
              <a:rPr lang="sv-SE" dirty="0" smtClean="0"/>
              <a:t>, and </a:t>
            </a:r>
            <a:r>
              <a:rPr lang="sv-SE" dirty="0" smtClean="0"/>
              <a:t>old LAC </a:t>
            </a:r>
            <a:r>
              <a:rPr lang="sv-SE" dirty="0" err="1" smtClean="0"/>
              <a:t>coding</a:t>
            </a:r>
            <a:r>
              <a:rPr lang="sv-SE" dirty="0" smtClean="0"/>
              <a:t> as ”0” (as </a:t>
            </a:r>
            <a:r>
              <a:rPr lang="sv-SE" dirty="0" err="1" smtClean="0"/>
              <a:t>this</a:t>
            </a:r>
            <a:r>
              <a:rPr lang="sv-SE" dirty="0" smtClean="0"/>
              <a:t> </a:t>
            </a:r>
            <a:r>
              <a:rPr lang="sv-SE" dirty="0" err="1" smtClean="0"/>
              <a:t>solves</a:t>
            </a:r>
            <a:r>
              <a:rPr lang="sv-SE" dirty="0" smtClean="0"/>
              <a:t> the </a:t>
            </a:r>
            <a:r>
              <a:rPr lang="sv-SE" dirty="0" err="1" smtClean="0"/>
              <a:t>issue</a:t>
            </a:r>
            <a:r>
              <a:rPr lang="sv-SE" dirty="0" smtClean="0"/>
              <a:t> </a:t>
            </a:r>
            <a:r>
              <a:rPr lang="sv-SE" dirty="0" err="1" smtClean="0"/>
              <a:t>without</a:t>
            </a:r>
            <a:r>
              <a:rPr lang="sv-SE" dirty="0" smtClean="0"/>
              <a:t> </a:t>
            </a:r>
            <a:r>
              <a:rPr lang="sv-SE" dirty="0" err="1" smtClean="0"/>
              <a:t>upgrades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legacy</a:t>
            </a:r>
            <a:r>
              <a:rPr lang="sv-SE" dirty="0" smtClean="0"/>
              <a:t> MSC/</a:t>
            </a:r>
            <a:r>
              <a:rPr lang="sv-SE" dirty="0" err="1" smtClean="0"/>
              <a:t>VLRs</a:t>
            </a:r>
            <a:r>
              <a:rPr lang="sv-SE" dirty="0" smtClean="0"/>
              <a:t>).</a:t>
            </a:r>
            <a:endParaRPr lang="sv-SE" dirty="0" smtClean="0"/>
          </a:p>
          <a:p>
            <a:pPr lvl="1"/>
            <a:r>
              <a:rPr lang="sv-SE" dirty="0" smtClean="0"/>
              <a:t>Is </a:t>
            </a:r>
            <a:r>
              <a:rPr lang="sv-SE" dirty="0" smtClean="0"/>
              <a:t>a </a:t>
            </a:r>
            <a:r>
              <a:rPr lang="sv-SE" dirty="0" err="1" smtClean="0"/>
              <a:t>network</a:t>
            </a:r>
            <a:r>
              <a:rPr lang="sv-SE" dirty="0" smtClean="0"/>
              <a:t> </a:t>
            </a:r>
            <a:r>
              <a:rPr lang="sv-SE" dirty="0" err="1" smtClean="0"/>
              <a:t>only</a:t>
            </a:r>
            <a:r>
              <a:rPr lang="sv-SE" dirty="0" smtClean="0"/>
              <a:t> solution </a:t>
            </a:r>
            <a:r>
              <a:rPr lang="sv-SE" dirty="0" err="1" smtClean="0"/>
              <a:t>worth</a:t>
            </a:r>
            <a:r>
              <a:rPr lang="sv-SE" dirty="0" smtClean="0"/>
              <a:t> the </a:t>
            </a:r>
            <a:r>
              <a:rPr lang="sv-SE" dirty="0" err="1" smtClean="0"/>
              <a:t>effort</a:t>
            </a:r>
            <a:r>
              <a:rPr lang="sv-SE" dirty="0" smtClean="0"/>
              <a:t> </a:t>
            </a:r>
            <a:r>
              <a:rPr lang="sv-SE" dirty="0" err="1" smtClean="0"/>
              <a:t>if</a:t>
            </a:r>
            <a:r>
              <a:rPr lang="sv-SE" dirty="0" smtClean="0"/>
              <a:t> it </a:t>
            </a:r>
            <a:r>
              <a:rPr lang="sv-SE" dirty="0" err="1" smtClean="0"/>
              <a:t>only</a:t>
            </a:r>
            <a:r>
              <a:rPr lang="sv-SE" dirty="0" smtClean="0"/>
              <a:t> </a:t>
            </a:r>
            <a:r>
              <a:rPr lang="sv-SE" dirty="0" err="1" smtClean="0"/>
              <a:t>solves</a:t>
            </a:r>
            <a:r>
              <a:rPr lang="sv-SE" dirty="0" smtClean="0"/>
              <a:t> parts </a:t>
            </a:r>
            <a:r>
              <a:rPr lang="sv-SE" dirty="0" err="1" smtClean="0"/>
              <a:t>of</a:t>
            </a:r>
            <a:r>
              <a:rPr lang="sv-SE" dirty="0" smtClean="0"/>
              <a:t> the problem?</a:t>
            </a:r>
          </a:p>
          <a:p>
            <a:pPr lvl="2"/>
            <a:r>
              <a:rPr lang="sv-SE" dirty="0" smtClean="0"/>
              <a:t>TeliaSonera </a:t>
            </a:r>
            <a:r>
              <a:rPr lang="sv-SE" dirty="0" err="1" smtClean="0"/>
              <a:t>view</a:t>
            </a:r>
            <a:r>
              <a:rPr lang="sv-SE" dirty="0" smtClean="0"/>
              <a:t>: In </a:t>
            </a:r>
            <a:r>
              <a:rPr lang="sv-SE" dirty="0" err="1" smtClean="0"/>
              <a:t>case</a:t>
            </a:r>
            <a:r>
              <a:rPr lang="sv-SE" dirty="0" smtClean="0"/>
              <a:t> a solution </a:t>
            </a:r>
            <a:r>
              <a:rPr lang="sv-SE" dirty="0" err="1" smtClean="0"/>
              <a:t>solves</a:t>
            </a:r>
            <a:r>
              <a:rPr lang="sv-SE" dirty="0" smtClean="0"/>
              <a:t> the problem for </a:t>
            </a:r>
            <a:r>
              <a:rPr lang="sv-SE" dirty="0" err="1" smtClean="0"/>
              <a:t>network</a:t>
            </a:r>
            <a:r>
              <a:rPr lang="sv-SE" dirty="0" smtClean="0"/>
              <a:t> </a:t>
            </a:r>
            <a:r>
              <a:rPr lang="sv-SE" dirty="0" err="1" smtClean="0"/>
              <a:t>configurations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</a:t>
            </a:r>
            <a:r>
              <a:rPr lang="sv-SE" dirty="0" err="1" smtClean="0"/>
              <a:t>interest</a:t>
            </a:r>
            <a:r>
              <a:rPr lang="sv-SE" dirty="0" smtClean="0"/>
              <a:t>, </a:t>
            </a:r>
            <a:r>
              <a:rPr lang="sv-SE" dirty="0" err="1" smtClean="0"/>
              <a:t>such</a:t>
            </a:r>
            <a:r>
              <a:rPr lang="sv-SE" dirty="0" smtClean="0"/>
              <a:t> a solution </a:t>
            </a:r>
            <a:r>
              <a:rPr lang="sv-SE" dirty="0" err="1" smtClean="0"/>
              <a:t>shall</a:t>
            </a:r>
            <a:r>
              <a:rPr lang="sv-SE" dirty="0" smtClean="0"/>
              <a:t> be </a:t>
            </a:r>
            <a:r>
              <a:rPr lang="sv-SE" dirty="0" err="1" smtClean="0"/>
              <a:t>pursued</a:t>
            </a:r>
            <a:r>
              <a:rPr lang="sv-SE" dirty="0" smtClean="0"/>
              <a:t>.</a:t>
            </a:r>
          </a:p>
          <a:p>
            <a:pPr lvl="1"/>
            <a:r>
              <a:rPr lang="sv-SE" dirty="0" err="1" smtClean="0"/>
              <a:t>Continued</a:t>
            </a:r>
            <a:r>
              <a:rPr lang="sv-SE" dirty="0" smtClean="0"/>
              <a:t> </a:t>
            </a:r>
            <a:r>
              <a:rPr lang="sv-SE" dirty="0" err="1" smtClean="0"/>
              <a:t>Analysis</a:t>
            </a:r>
            <a:r>
              <a:rPr lang="sv-SE" dirty="0" smtClean="0"/>
              <a:t>:</a:t>
            </a:r>
          </a:p>
          <a:p>
            <a:pPr lvl="2"/>
            <a:r>
              <a:rPr lang="sv-SE" dirty="0" err="1"/>
              <a:t>Continue</a:t>
            </a:r>
            <a:r>
              <a:rPr lang="sv-SE" dirty="0"/>
              <a:t> </a:t>
            </a:r>
            <a:r>
              <a:rPr lang="sv-SE" dirty="0" err="1"/>
              <a:t>analysis</a:t>
            </a:r>
            <a:r>
              <a:rPr lang="sv-SE" dirty="0"/>
              <a:t> and </a:t>
            </a:r>
            <a:r>
              <a:rPr lang="sv-SE" dirty="0" err="1"/>
              <a:t>refine</a:t>
            </a:r>
            <a:r>
              <a:rPr lang="sv-SE" dirty="0"/>
              <a:t> solution for Kyoto meeting.</a:t>
            </a:r>
          </a:p>
          <a:p>
            <a:pPr lvl="2"/>
            <a:r>
              <a:rPr lang="sv-SE" dirty="0"/>
              <a:t>Is </a:t>
            </a:r>
            <a:r>
              <a:rPr lang="sv-SE" dirty="0" err="1"/>
              <a:t>Telco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interest</a:t>
            </a:r>
            <a:r>
              <a:rPr lang="sv-SE" dirty="0"/>
              <a:t>?</a:t>
            </a:r>
          </a:p>
          <a:p>
            <a:pPr lvl="2"/>
            <a:r>
              <a:rPr lang="sv-SE" dirty="0" err="1"/>
              <a:t>Are</a:t>
            </a:r>
            <a:r>
              <a:rPr lang="sv-SE" dirty="0"/>
              <a:t> </a:t>
            </a:r>
            <a:r>
              <a:rPr lang="sv-SE" dirty="0" err="1"/>
              <a:t>there</a:t>
            </a:r>
            <a:r>
              <a:rPr lang="sv-SE" dirty="0"/>
              <a:t> </a:t>
            </a:r>
            <a:r>
              <a:rPr lang="sv-SE" dirty="0" err="1"/>
              <a:t>other</a:t>
            </a:r>
            <a:r>
              <a:rPr lang="sv-SE" dirty="0"/>
              <a:t> </a:t>
            </a:r>
            <a:r>
              <a:rPr lang="sv-SE" dirty="0" err="1"/>
              <a:t>feasible</a:t>
            </a:r>
            <a:r>
              <a:rPr lang="sv-SE" dirty="0"/>
              <a:t> solutions</a:t>
            </a:r>
            <a:r>
              <a:rPr lang="sv-SE" dirty="0" smtClean="0"/>
              <a:t>?</a:t>
            </a:r>
            <a:endParaRPr lang="sv-SE" dirty="0" smtClean="0"/>
          </a:p>
          <a:p>
            <a:pPr lvl="1"/>
            <a:endParaRPr lang="sv-SE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/>
              <a:t>2012-04-03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C1-121101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1C805-3621-41B1-8E21-30F791BB32F6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374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263" y="1268760"/>
            <a:ext cx="8399462" cy="4525963"/>
          </a:xfrm>
        </p:spPr>
        <p:txBody>
          <a:bodyPr/>
          <a:lstStyle/>
          <a:p>
            <a:r>
              <a:rPr lang="sv-SE" dirty="0"/>
              <a:t>Dual VLR </a:t>
            </a:r>
            <a:r>
              <a:rPr lang="sv-SE" dirty="0" err="1"/>
              <a:t>results</a:t>
            </a:r>
            <a:r>
              <a:rPr lang="sv-SE" dirty="0"/>
              <a:t> in the </a:t>
            </a:r>
            <a:r>
              <a:rPr lang="sv-SE" dirty="0" err="1"/>
              <a:t>failure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all </a:t>
            </a:r>
            <a:r>
              <a:rPr lang="sv-SE" dirty="0" err="1"/>
              <a:t>terminating</a:t>
            </a:r>
            <a:r>
              <a:rPr lang="sv-SE" dirty="0"/>
              <a:t> calls</a:t>
            </a:r>
          </a:p>
          <a:p>
            <a:r>
              <a:rPr lang="sv-SE" dirty="0" err="1" smtClean="0"/>
              <a:t>Relates</a:t>
            </a:r>
            <a:r>
              <a:rPr lang="sv-SE" dirty="0" smtClean="0"/>
              <a:t> </a:t>
            </a:r>
            <a:r>
              <a:rPr lang="sv-SE" dirty="0" err="1"/>
              <a:t>to</a:t>
            </a:r>
            <a:r>
              <a:rPr lang="sv-SE" dirty="0"/>
              <a:t> MSC in pool and </a:t>
            </a:r>
            <a:r>
              <a:rPr lang="sv-SE" dirty="0" err="1"/>
              <a:t>combined</a:t>
            </a:r>
            <a:r>
              <a:rPr lang="sv-SE" dirty="0"/>
              <a:t> </a:t>
            </a:r>
            <a:r>
              <a:rPr lang="sv-SE" dirty="0" err="1"/>
              <a:t>procedures</a:t>
            </a:r>
            <a:r>
              <a:rPr lang="sv-SE" dirty="0"/>
              <a:t> (SGs and </a:t>
            </a:r>
            <a:r>
              <a:rPr lang="sv-SE" dirty="0" err="1"/>
              <a:t>Gs</a:t>
            </a:r>
            <a:r>
              <a:rPr lang="sv-SE" dirty="0"/>
              <a:t>)</a:t>
            </a:r>
          </a:p>
          <a:p>
            <a:pPr lvl="1"/>
            <a:r>
              <a:rPr lang="sv-SE" dirty="0" err="1"/>
              <a:t>T</a:t>
            </a:r>
            <a:r>
              <a:rPr lang="sv-SE" dirty="0" err="1" smtClean="0"/>
              <a:t>wo</a:t>
            </a:r>
            <a:r>
              <a:rPr lang="sv-SE" dirty="0" smtClean="0"/>
              <a:t> </a:t>
            </a:r>
            <a:r>
              <a:rPr lang="sv-SE" dirty="0" err="1" smtClean="0"/>
              <a:t>VLRs</a:t>
            </a:r>
            <a:r>
              <a:rPr lang="sv-SE" dirty="0" smtClean="0"/>
              <a:t> </a:t>
            </a:r>
            <a:r>
              <a:rPr lang="sv-SE" dirty="0" err="1" smtClean="0"/>
              <a:t>hold</a:t>
            </a:r>
            <a:r>
              <a:rPr lang="sv-SE" dirty="0" smtClean="0"/>
              <a:t> the </a:t>
            </a:r>
            <a:r>
              <a:rPr lang="sv-SE" dirty="0" err="1" smtClean="0"/>
              <a:t>registration</a:t>
            </a:r>
            <a:r>
              <a:rPr lang="sv-SE" dirty="0" smtClean="0"/>
              <a:t> for the same UE.</a:t>
            </a:r>
          </a:p>
          <a:p>
            <a:pPr lvl="1"/>
            <a:r>
              <a:rPr lang="sv-SE" dirty="0" err="1" smtClean="0"/>
              <a:t>One</a:t>
            </a:r>
            <a:r>
              <a:rPr lang="sv-SE" dirty="0" smtClean="0"/>
              <a:t> VLR is </a:t>
            </a:r>
            <a:r>
              <a:rPr lang="sv-SE" dirty="0" err="1" smtClean="0"/>
              <a:t>only</a:t>
            </a:r>
            <a:r>
              <a:rPr lang="sv-SE" dirty="0" smtClean="0"/>
              <a:t> </a:t>
            </a:r>
            <a:r>
              <a:rPr lang="sv-SE" dirty="0" err="1" smtClean="0"/>
              <a:t>known</a:t>
            </a:r>
            <a:r>
              <a:rPr lang="sv-SE" dirty="0" smtClean="0"/>
              <a:t> by the HPLMN/HSS, i.e. the HSS </a:t>
            </a:r>
            <a:r>
              <a:rPr lang="sv-SE" dirty="0" err="1" smtClean="0"/>
              <a:t>points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</a:t>
            </a:r>
            <a:r>
              <a:rPr lang="sv-SE" dirty="0" err="1" smtClean="0"/>
              <a:t>this</a:t>
            </a:r>
            <a:r>
              <a:rPr lang="sv-SE" dirty="0" smtClean="0"/>
              <a:t> VLR.</a:t>
            </a:r>
          </a:p>
          <a:p>
            <a:pPr lvl="1"/>
            <a:r>
              <a:rPr lang="sv-SE" dirty="0" smtClean="0"/>
              <a:t>The second VLR has the </a:t>
            </a:r>
            <a:r>
              <a:rPr lang="sv-SE" dirty="0" err="1" smtClean="0"/>
              <a:t>relationship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the UE, and is </a:t>
            </a:r>
            <a:r>
              <a:rPr lang="sv-SE" dirty="0" err="1" smtClean="0"/>
              <a:t>known</a:t>
            </a:r>
            <a:r>
              <a:rPr lang="sv-SE" dirty="0" smtClean="0"/>
              <a:t> by the VPLMN/MME/SGSN, </a:t>
            </a:r>
            <a:r>
              <a:rPr lang="sv-SE" dirty="0" err="1" smtClean="0"/>
              <a:t>e.g</a:t>
            </a:r>
            <a:r>
              <a:rPr lang="sv-SE" dirty="0" smtClean="0"/>
              <a:t>. the TMSI is </a:t>
            </a:r>
            <a:r>
              <a:rPr lang="sv-SE" dirty="0" err="1" smtClean="0"/>
              <a:t>allocated</a:t>
            </a:r>
            <a:r>
              <a:rPr lang="sv-SE" dirty="0" smtClean="0"/>
              <a:t> by </a:t>
            </a:r>
            <a:r>
              <a:rPr lang="sv-SE" dirty="0" err="1" smtClean="0"/>
              <a:t>this</a:t>
            </a:r>
            <a:r>
              <a:rPr lang="sv-SE" dirty="0" smtClean="0"/>
              <a:t> VLR, SGs/</a:t>
            </a:r>
            <a:r>
              <a:rPr lang="sv-SE" dirty="0" err="1" smtClean="0"/>
              <a:t>Gs</a:t>
            </a:r>
            <a:r>
              <a:rPr lang="sv-SE" dirty="0" smtClean="0"/>
              <a:t> association is </a:t>
            </a:r>
            <a:r>
              <a:rPr lang="sv-SE" dirty="0" err="1" smtClean="0"/>
              <a:t>towards</a:t>
            </a:r>
            <a:r>
              <a:rPr lang="sv-SE" dirty="0" smtClean="0"/>
              <a:t> </a:t>
            </a:r>
            <a:r>
              <a:rPr lang="sv-SE" dirty="0" err="1" smtClean="0"/>
              <a:t>this</a:t>
            </a:r>
            <a:r>
              <a:rPr lang="sv-SE" dirty="0" smtClean="0"/>
              <a:t> VLR.</a:t>
            </a:r>
          </a:p>
          <a:p>
            <a:pPr lvl="1"/>
            <a:r>
              <a:rPr lang="sv-SE" dirty="0" smtClean="0"/>
              <a:t>In </a:t>
            </a:r>
            <a:r>
              <a:rPr lang="sv-SE" dirty="0" err="1" smtClean="0"/>
              <a:t>case</a:t>
            </a:r>
            <a:r>
              <a:rPr lang="sv-SE" dirty="0" smtClean="0"/>
              <a:t> the second VLR </a:t>
            </a:r>
            <a:r>
              <a:rPr lang="sv-SE" dirty="0" err="1" smtClean="0"/>
              <a:t>performs</a:t>
            </a:r>
            <a:r>
              <a:rPr lang="sv-SE" dirty="0" smtClean="0"/>
              <a:t> </a:t>
            </a:r>
            <a:r>
              <a:rPr lang="sv-SE" dirty="0" err="1" smtClean="0"/>
              <a:t>updating</a:t>
            </a:r>
            <a:r>
              <a:rPr lang="sv-SE" dirty="0" smtClean="0"/>
              <a:t> </a:t>
            </a:r>
            <a:r>
              <a:rPr lang="sv-SE" dirty="0" err="1" smtClean="0"/>
              <a:t>towards</a:t>
            </a:r>
            <a:r>
              <a:rPr lang="sv-SE" dirty="0" smtClean="0"/>
              <a:t> HSS the dual VLR problem is </a:t>
            </a:r>
            <a:r>
              <a:rPr lang="sv-SE" dirty="0" err="1" smtClean="0"/>
              <a:t>resolved</a:t>
            </a:r>
            <a:r>
              <a:rPr lang="sv-SE" dirty="0" smtClean="0"/>
              <a:t>.</a:t>
            </a:r>
          </a:p>
          <a:p>
            <a:r>
              <a:rPr lang="sv-SE" dirty="0" err="1" smtClean="0"/>
              <a:t>Originating</a:t>
            </a:r>
            <a:r>
              <a:rPr lang="sv-SE" dirty="0" smtClean="0"/>
              <a:t> calls </a:t>
            </a:r>
            <a:r>
              <a:rPr lang="sv-SE" dirty="0" err="1" smtClean="0"/>
              <a:t>work</a:t>
            </a:r>
            <a:r>
              <a:rPr lang="sv-SE" dirty="0" smtClean="0"/>
              <a:t> as normal</a:t>
            </a:r>
          </a:p>
          <a:p>
            <a:r>
              <a:rPr lang="sv-SE" dirty="0" smtClean="0"/>
              <a:t>The </a:t>
            </a:r>
            <a:r>
              <a:rPr lang="sv-SE" dirty="0" err="1" smtClean="0"/>
              <a:t>issue</a:t>
            </a:r>
            <a:r>
              <a:rPr lang="sv-SE" dirty="0" smtClean="0"/>
              <a:t> has </a:t>
            </a:r>
            <a:r>
              <a:rPr lang="sv-SE" dirty="0" err="1" smtClean="0"/>
              <a:t>been</a:t>
            </a:r>
            <a:r>
              <a:rPr lang="sv-SE" dirty="0" smtClean="0"/>
              <a:t> </a:t>
            </a:r>
            <a:r>
              <a:rPr lang="sv-SE" dirty="0" err="1" smtClean="0"/>
              <a:t>discussed</a:t>
            </a:r>
            <a:r>
              <a:rPr lang="sv-SE" dirty="0" smtClean="0"/>
              <a:t> in C1-115112, and C1-115219, @CT1 #75</a:t>
            </a:r>
          </a:p>
          <a:p>
            <a:pPr lvl="1"/>
            <a:endParaRPr lang="sv-SE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dirty="0" smtClean="0"/>
              <a:t>2012-04-03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C1-121101	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1C805-3621-41B1-8E21-30F791BB32F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7406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Correct</a:t>
            </a:r>
            <a:r>
              <a:rPr lang="sv-SE" dirty="0" smtClean="0"/>
              <a:t> Relationships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dirty="0"/>
              <a:t>2012-04-03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C1-121101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F8A4-4047-4CBF-A4E8-915AD50D9554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067969" y="1196752"/>
            <a:ext cx="1439862" cy="6477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dirty="0" smtClean="0"/>
              <a:t>HSS</a:t>
            </a:r>
            <a:endParaRPr lang="en-US" altLang="ja-JP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259111" y="4040981"/>
            <a:ext cx="1439863" cy="647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dirty="0" smtClean="0"/>
              <a:t>VLR2</a:t>
            </a:r>
            <a:endParaRPr lang="en-US" altLang="ja-JP" dirty="0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084094" y="3933825"/>
            <a:ext cx="1439862" cy="6477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/>
              <a:t>MME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6947694" y="3006080"/>
            <a:ext cx="1439862" cy="6477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/>
              <a:t>SGSN</a:t>
            </a: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4787900" y="1484313"/>
            <a:ext cx="0" cy="51133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flipH="1">
            <a:off x="3710853" y="1844452"/>
            <a:ext cx="1077045" cy="116162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5" name="Picture 14" descr="MC90044134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5229225"/>
            <a:ext cx="935038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7164389" y="4581525"/>
            <a:ext cx="143668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2990925" y="3052116"/>
            <a:ext cx="1439863" cy="647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dirty="0" smtClean="0"/>
              <a:t>VLR1</a:t>
            </a:r>
            <a:endParaRPr lang="en-US" altLang="ja-JP" dirty="0"/>
          </a:p>
        </p:txBody>
      </p:sp>
      <p:cxnSp>
        <p:nvCxnSpPr>
          <p:cNvPr id="21" name="Straight Arrow Connector 20"/>
          <p:cNvCxnSpPr>
            <a:stCxn id="22" idx="3"/>
          </p:cNvCxnSpPr>
          <p:nvPr/>
        </p:nvCxnSpPr>
        <p:spPr bwMode="auto">
          <a:xfrm>
            <a:off x="4430788" y="3375966"/>
            <a:ext cx="1689694" cy="868364"/>
          </a:xfrm>
          <a:prstGeom prst="straightConnector1">
            <a:avLst/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Straight Arrow Connector 25"/>
          <p:cNvCxnSpPr/>
          <p:nvPr/>
        </p:nvCxnSpPr>
        <p:spPr bwMode="auto">
          <a:xfrm>
            <a:off x="4386512" y="3653780"/>
            <a:ext cx="2705768" cy="1863452"/>
          </a:xfrm>
          <a:prstGeom prst="straightConnector1">
            <a:avLst/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Oval Callout 26"/>
          <p:cNvSpPr/>
          <p:nvPr/>
        </p:nvSpPr>
        <p:spPr bwMode="auto">
          <a:xfrm>
            <a:off x="5739395" y="980728"/>
            <a:ext cx="3109329" cy="1800200"/>
          </a:xfrm>
          <a:prstGeom prst="wedgeEllipseCallout">
            <a:avLst>
              <a:gd name="adj1" fmla="val -68348"/>
              <a:gd name="adj2" fmla="val 103977"/>
            </a:avLst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MME </a:t>
            </a: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holds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SGs association,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 smtClean="0"/>
              <a:t>+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IMSI </a:t>
            </a: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hash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algorithm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points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VLR1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Oval Callout 18"/>
          <p:cNvSpPr/>
          <p:nvPr/>
        </p:nvSpPr>
        <p:spPr bwMode="auto">
          <a:xfrm>
            <a:off x="2698974" y="4581525"/>
            <a:ext cx="2808857" cy="1115219"/>
          </a:xfrm>
          <a:prstGeom prst="wedgeEllipseCallout">
            <a:avLst>
              <a:gd name="adj1" fmla="val 112402"/>
              <a:gd name="adj2" fmla="val 51966"/>
            </a:avLst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UE </a:t>
            </a: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holds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TMSI </a:t>
            </a: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with</a:t>
            </a:r>
            <a:endParaRPr lang="sv-SE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NRI </a:t>
            </a: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that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points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VLR1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Oval Callout 19"/>
          <p:cNvSpPr/>
          <p:nvPr/>
        </p:nvSpPr>
        <p:spPr bwMode="auto">
          <a:xfrm>
            <a:off x="0" y="1484312"/>
            <a:ext cx="3109329" cy="865175"/>
          </a:xfrm>
          <a:prstGeom prst="wedgeEllipseCallout">
            <a:avLst>
              <a:gd name="adj1" fmla="val 79102"/>
              <a:gd name="adj2" fmla="val 63765"/>
            </a:avLst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HSS </a:t>
            </a: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points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VLR1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Dual VLR problem – </a:t>
            </a:r>
            <a:r>
              <a:rPr lang="sv-SE" dirty="0" err="1" smtClean="0"/>
              <a:t>Currently</a:t>
            </a:r>
            <a:r>
              <a:rPr lang="sv-SE" dirty="0" smtClean="0"/>
              <a:t> not </a:t>
            </a:r>
            <a:r>
              <a:rPr lang="sv-SE" dirty="0" err="1" smtClean="0"/>
              <a:t>resolvable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dirty="0"/>
              <a:t>2012-04-03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C1-121101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F8A4-4047-4CBF-A4E8-915AD50D9554}" type="slidenum">
              <a:rPr lang="en-GB"/>
              <a:pPr/>
              <a:t>4</a:t>
            </a:fld>
            <a:endParaRPr lang="en-GB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067969" y="1196752"/>
            <a:ext cx="1439862" cy="6477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ja-JP" dirty="0"/>
              <a:t>HSS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39179" y="4040980"/>
            <a:ext cx="1439863" cy="647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dirty="0" smtClean="0"/>
              <a:t>VLR2</a:t>
            </a:r>
            <a:endParaRPr lang="en-US" altLang="ja-JP" dirty="0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084094" y="3933825"/>
            <a:ext cx="1439862" cy="6477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/>
              <a:t>MME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6947694" y="3006080"/>
            <a:ext cx="1439862" cy="6477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/>
              <a:t>SGSN</a:t>
            </a: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4787900" y="1484313"/>
            <a:ext cx="0" cy="51133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flipH="1">
            <a:off x="1257746" y="1844450"/>
            <a:ext cx="3242246" cy="219652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5" name="Picture 14" descr="MC90044134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5229225"/>
            <a:ext cx="935038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7164389" y="4581525"/>
            <a:ext cx="143668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2990925" y="3052116"/>
            <a:ext cx="1439863" cy="647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dirty="0" smtClean="0"/>
              <a:t>VLR1</a:t>
            </a:r>
            <a:endParaRPr lang="en-US" altLang="ja-JP" dirty="0"/>
          </a:p>
        </p:txBody>
      </p:sp>
      <p:cxnSp>
        <p:nvCxnSpPr>
          <p:cNvPr id="21" name="Straight Arrow Connector 20"/>
          <p:cNvCxnSpPr>
            <a:stCxn id="22" idx="3"/>
          </p:cNvCxnSpPr>
          <p:nvPr/>
        </p:nvCxnSpPr>
        <p:spPr bwMode="auto">
          <a:xfrm>
            <a:off x="4430788" y="3375966"/>
            <a:ext cx="1689694" cy="868364"/>
          </a:xfrm>
          <a:prstGeom prst="straightConnector1">
            <a:avLst/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Straight Arrow Connector 25"/>
          <p:cNvCxnSpPr/>
          <p:nvPr/>
        </p:nvCxnSpPr>
        <p:spPr bwMode="auto">
          <a:xfrm>
            <a:off x="4211960" y="3699816"/>
            <a:ext cx="2880320" cy="1817416"/>
          </a:xfrm>
          <a:prstGeom prst="straightConnector1">
            <a:avLst/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Oval Callout 18"/>
          <p:cNvSpPr/>
          <p:nvPr/>
        </p:nvSpPr>
        <p:spPr bwMode="auto">
          <a:xfrm>
            <a:off x="0" y="1484312"/>
            <a:ext cx="3109329" cy="865175"/>
          </a:xfrm>
          <a:prstGeom prst="wedgeEllipseCallout">
            <a:avLst>
              <a:gd name="adj1" fmla="val 40299"/>
              <a:gd name="adj2" fmla="val 118078"/>
            </a:avLst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HSS </a:t>
            </a: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points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to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VLR2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Oval Callout 19"/>
          <p:cNvSpPr/>
          <p:nvPr/>
        </p:nvSpPr>
        <p:spPr bwMode="auto">
          <a:xfrm>
            <a:off x="5753392" y="1700808"/>
            <a:ext cx="3109329" cy="936478"/>
          </a:xfrm>
          <a:prstGeom prst="wedgeEllipseCallout">
            <a:avLst>
              <a:gd name="adj1" fmla="val -63855"/>
              <a:gd name="adj2" fmla="val 183990"/>
            </a:avLst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Other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relationships </a:t>
            </a: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are</a:t>
            </a:r>
            <a:endParaRPr lang="sv-SE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 smtClean="0"/>
              <a:t>”</a:t>
            </a:r>
            <a:r>
              <a:rPr lang="sv-SE" dirty="0" err="1" smtClean="0"/>
              <a:t>correct</a:t>
            </a:r>
            <a:r>
              <a:rPr lang="sv-SE" smtClean="0"/>
              <a:t>” i.e. </a:t>
            </a:r>
            <a:r>
              <a:rPr lang="sv-SE" dirty="0" smtClean="0"/>
              <a:t>as </a:t>
            </a:r>
            <a:r>
              <a:rPr lang="sv-SE" dirty="0" err="1" smtClean="0"/>
              <a:t>before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22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32-Point Star 12"/>
          <p:cNvSpPr/>
          <p:nvPr/>
        </p:nvSpPr>
        <p:spPr bwMode="auto">
          <a:xfrm>
            <a:off x="2555902" y="2348880"/>
            <a:ext cx="2304130" cy="2088629"/>
          </a:xfrm>
          <a:prstGeom prst="star32">
            <a:avLst/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Possible</a:t>
            </a:r>
            <a:r>
              <a:rPr lang="sv-SE" dirty="0" smtClean="0"/>
              <a:t> Cause </a:t>
            </a:r>
            <a:r>
              <a:rPr lang="sv-SE" dirty="0" err="1" smtClean="0"/>
              <a:t>of</a:t>
            </a:r>
            <a:r>
              <a:rPr lang="sv-SE" dirty="0" smtClean="0"/>
              <a:t> </a:t>
            </a:r>
            <a:r>
              <a:rPr lang="sv-SE" dirty="0"/>
              <a:t>Dual VLR </a:t>
            </a:r>
            <a:r>
              <a:rPr lang="sv-SE" dirty="0" smtClean="0"/>
              <a:t>problem – Case 1, Step </a:t>
            </a:r>
            <a:r>
              <a:rPr lang="sv-SE" dirty="0" err="1" smtClean="0"/>
              <a:t>One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dirty="0"/>
              <a:t>2012-04-03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C1-121101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F8A4-4047-4CBF-A4E8-915AD50D9554}" type="slidenum">
              <a:rPr lang="en-GB"/>
              <a:pPr/>
              <a:t>5</a:t>
            </a:fld>
            <a:endParaRPr lang="en-GB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067969" y="1196752"/>
            <a:ext cx="1439862" cy="6477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ja-JP" dirty="0"/>
              <a:t>HSS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259111" y="4040981"/>
            <a:ext cx="1439863" cy="647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dirty="0" smtClean="0"/>
              <a:t>VLR2</a:t>
            </a:r>
            <a:endParaRPr lang="en-US" altLang="ja-JP" dirty="0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084094" y="3933825"/>
            <a:ext cx="1439862" cy="6477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/>
              <a:t>MME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6947694" y="3006080"/>
            <a:ext cx="1439862" cy="6477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/>
              <a:t>SGSN</a:t>
            </a: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flipH="1">
            <a:off x="1763688" y="1844451"/>
            <a:ext cx="3024210" cy="219652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5" name="Picture 14" descr="MC90044134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5229225"/>
            <a:ext cx="935038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7164389" y="4581525"/>
            <a:ext cx="143668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2990925" y="3052116"/>
            <a:ext cx="1439863" cy="647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dirty="0" smtClean="0"/>
              <a:t>VLR1</a:t>
            </a:r>
            <a:endParaRPr lang="en-US" altLang="ja-JP" dirty="0"/>
          </a:p>
        </p:txBody>
      </p:sp>
      <p:cxnSp>
        <p:nvCxnSpPr>
          <p:cNvPr id="21" name="Straight Arrow Connector 20"/>
          <p:cNvCxnSpPr>
            <a:stCxn id="22" idx="3"/>
          </p:cNvCxnSpPr>
          <p:nvPr/>
        </p:nvCxnSpPr>
        <p:spPr bwMode="auto">
          <a:xfrm>
            <a:off x="4430788" y="3375966"/>
            <a:ext cx="1689694" cy="868364"/>
          </a:xfrm>
          <a:prstGeom prst="straightConnector1">
            <a:avLst/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Straight Arrow Connector 25"/>
          <p:cNvCxnSpPr/>
          <p:nvPr/>
        </p:nvCxnSpPr>
        <p:spPr bwMode="auto">
          <a:xfrm>
            <a:off x="2698974" y="4437509"/>
            <a:ext cx="4393306" cy="1079723"/>
          </a:xfrm>
          <a:prstGeom prst="straightConnector1">
            <a:avLst/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Straight Arrow Connector 24"/>
          <p:cNvCxnSpPr/>
          <p:nvPr/>
        </p:nvCxnSpPr>
        <p:spPr bwMode="auto">
          <a:xfrm>
            <a:off x="2698974" y="4364831"/>
            <a:ext cx="3385120" cy="31899"/>
          </a:xfrm>
          <a:prstGeom prst="straightConnector1">
            <a:avLst/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Oval Callout 27"/>
          <p:cNvSpPr/>
          <p:nvPr/>
        </p:nvSpPr>
        <p:spPr bwMode="auto">
          <a:xfrm>
            <a:off x="-180528" y="2060848"/>
            <a:ext cx="2664296" cy="945232"/>
          </a:xfrm>
          <a:prstGeom prst="wedgeEllipseCallout">
            <a:avLst>
              <a:gd name="adj1" fmla="val 100837"/>
              <a:gd name="adj2" fmla="val 195515"/>
            </a:avLst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MME SGs Association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 err="1"/>
              <a:t>t</a:t>
            </a:r>
            <a:r>
              <a:rPr lang="sv-SE" dirty="0" err="1" smtClean="0"/>
              <a:t>o</a:t>
            </a:r>
            <a:r>
              <a:rPr lang="sv-SE" dirty="0" smtClean="0"/>
              <a:t> alternative VLR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Oval Callout 28"/>
          <p:cNvSpPr/>
          <p:nvPr/>
        </p:nvSpPr>
        <p:spPr bwMode="auto">
          <a:xfrm>
            <a:off x="2123728" y="1196753"/>
            <a:ext cx="1728192" cy="1336712"/>
          </a:xfrm>
          <a:prstGeom prst="wedgeEllipseCallout">
            <a:avLst>
              <a:gd name="adj1" fmla="val 41747"/>
              <a:gd name="adj2" fmla="val 56004"/>
            </a:avLst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 smtClean="0"/>
              <a:t>Transport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 err="1" smtClean="0"/>
              <a:t>network</a:t>
            </a:r>
            <a:endParaRPr lang="sv-SE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 err="1" smtClean="0"/>
              <a:t>failure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Line 15"/>
          <p:cNvSpPr>
            <a:spLocks noChangeShapeType="1"/>
          </p:cNvSpPr>
          <p:nvPr/>
        </p:nvSpPr>
        <p:spPr bwMode="auto">
          <a:xfrm>
            <a:off x="7471282" y="4581525"/>
            <a:ext cx="143668" cy="576263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 type="arrow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7543943" y="4725144"/>
            <a:ext cx="1655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rgbClr val="FF0000"/>
                </a:solidFill>
              </a:rPr>
              <a:t>TAU (</a:t>
            </a:r>
            <a:r>
              <a:rPr lang="sv-SE" dirty="0" err="1" smtClean="0">
                <a:solidFill>
                  <a:srgbClr val="FF0000"/>
                </a:solidFill>
              </a:rPr>
              <a:t>periodic</a:t>
            </a:r>
            <a:r>
              <a:rPr lang="sv-SE" dirty="0" smtClean="0">
                <a:solidFill>
                  <a:srgbClr val="FF0000"/>
                </a:solidFill>
              </a:rPr>
              <a:t>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1" name="Line 15"/>
          <p:cNvSpPr>
            <a:spLocks noChangeShapeType="1"/>
          </p:cNvSpPr>
          <p:nvPr/>
        </p:nvSpPr>
        <p:spPr bwMode="auto">
          <a:xfrm>
            <a:off x="2698974" y="4509318"/>
            <a:ext cx="3385120" cy="72207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 type="arrow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4499992" y="4571836"/>
            <a:ext cx="633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rgbClr val="FF0000"/>
                </a:solidFill>
              </a:rPr>
              <a:t>LAU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76056" y="3615407"/>
            <a:ext cx="4294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dirty="0" smtClean="0"/>
              <a:t>X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00703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Possible</a:t>
            </a:r>
            <a:r>
              <a:rPr lang="sv-SE" dirty="0" smtClean="0"/>
              <a:t> Cause </a:t>
            </a:r>
            <a:r>
              <a:rPr lang="sv-SE" dirty="0" err="1" smtClean="0"/>
              <a:t>of</a:t>
            </a:r>
            <a:r>
              <a:rPr lang="sv-SE" dirty="0" smtClean="0"/>
              <a:t> </a:t>
            </a:r>
            <a:r>
              <a:rPr lang="sv-SE" dirty="0"/>
              <a:t>Dual VLR problem </a:t>
            </a:r>
            <a:r>
              <a:rPr lang="sv-SE" dirty="0" smtClean="0"/>
              <a:t>– Case 1 Step 2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dirty="0"/>
              <a:t>2012-04-03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C1-121101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F8A4-4047-4CBF-A4E8-915AD50D9554}" type="slidenum">
              <a:rPr lang="en-GB"/>
              <a:pPr/>
              <a:t>6</a:t>
            </a:fld>
            <a:endParaRPr lang="en-GB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067969" y="1196752"/>
            <a:ext cx="1439862" cy="6477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ja-JP" dirty="0"/>
              <a:t>HSS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259111" y="4040981"/>
            <a:ext cx="1439863" cy="647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dirty="0" smtClean="0"/>
              <a:t>VLR2</a:t>
            </a:r>
            <a:endParaRPr lang="en-US" altLang="ja-JP" dirty="0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084094" y="3933825"/>
            <a:ext cx="1439862" cy="6477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/>
              <a:t>MME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6947694" y="3006080"/>
            <a:ext cx="1439862" cy="6477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/>
              <a:t>SGSN</a:t>
            </a: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flipH="1">
            <a:off x="1763688" y="1844451"/>
            <a:ext cx="3024210" cy="219652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5" name="Picture 14" descr="MC90044134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229225"/>
            <a:ext cx="935038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6948264" y="4581525"/>
            <a:ext cx="143668" cy="576263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 type="arrow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2990925" y="3052116"/>
            <a:ext cx="1439863" cy="647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dirty="0" smtClean="0"/>
              <a:t>VLR1</a:t>
            </a:r>
            <a:endParaRPr lang="en-US" altLang="ja-JP" dirty="0"/>
          </a:p>
        </p:txBody>
      </p:sp>
      <p:cxnSp>
        <p:nvCxnSpPr>
          <p:cNvPr id="21" name="Straight Arrow Connector 20"/>
          <p:cNvCxnSpPr>
            <a:stCxn id="22" idx="3"/>
          </p:cNvCxnSpPr>
          <p:nvPr/>
        </p:nvCxnSpPr>
        <p:spPr bwMode="auto">
          <a:xfrm>
            <a:off x="4430788" y="3375966"/>
            <a:ext cx="1689694" cy="868364"/>
          </a:xfrm>
          <a:prstGeom prst="straightConnector1">
            <a:avLst/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Oval Callout 26"/>
          <p:cNvSpPr/>
          <p:nvPr/>
        </p:nvSpPr>
        <p:spPr bwMode="auto">
          <a:xfrm>
            <a:off x="5739395" y="1196752"/>
            <a:ext cx="3109329" cy="1152128"/>
          </a:xfrm>
          <a:prstGeom prst="wedgeEllipseCallout">
            <a:avLst>
              <a:gd name="adj1" fmla="val -59771"/>
              <a:gd name="adj2" fmla="val 175627"/>
            </a:avLst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MME IMSI </a:t>
            </a: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hash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algorithm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5" name="Straight Arrow Connector 24"/>
          <p:cNvCxnSpPr/>
          <p:nvPr/>
        </p:nvCxnSpPr>
        <p:spPr bwMode="auto">
          <a:xfrm>
            <a:off x="2771800" y="4396730"/>
            <a:ext cx="3312294" cy="0"/>
          </a:xfrm>
          <a:prstGeom prst="straightConnector1">
            <a:avLst/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Oval Callout 27"/>
          <p:cNvSpPr/>
          <p:nvPr/>
        </p:nvSpPr>
        <p:spPr bwMode="auto">
          <a:xfrm>
            <a:off x="589917" y="1371835"/>
            <a:ext cx="2664296" cy="945232"/>
          </a:xfrm>
          <a:prstGeom prst="wedgeEllipseCallout">
            <a:avLst>
              <a:gd name="adj1" fmla="val 100837"/>
              <a:gd name="adj2" fmla="val 195515"/>
            </a:avLst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MME SGs 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Association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/>
              <a:t>i</a:t>
            </a:r>
            <a:r>
              <a:rPr lang="sv-SE" dirty="0" smtClean="0"/>
              <a:t>s </a:t>
            </a:r>
            <a:r>
              <a:rPr lang="sv-SE" dirty="0" err="1" smtClean="0"/>
              <a:t>moved</a:t>
            </a:r>
            <a:r>
              <a:rPr lang="sv-SE" dirty="0" smtClean="0"/>
              <a:t>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Line 15"/>
          <p:cNvSpPr>
            <a:spLocks noChangeShapeType="1"/>
          </p:cNvSpPr>
          <p:nvPr/>
        </p:nvSpPr>
        <p:spPr bwMode="auto">
          <a:xfrm>
            <a:off x="4430788" y="3212976"/>
            <a:ext cx="1653306" cy="782761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 type="arrow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6981734" y="4725144"/>
            <a:ext cx="22706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rgbClr val="FF0000"/>
                </a:solidFill>
              </a:rPr>
              <a:t>TAU (</a:t>
            </a:r>
            <a:r>
              <a:rPr lang="sv-SE" dirty="0" err="1" smtClean="0">
                <a:solidFill>
                  <a:srgbClr val="FF0000"/>
                </a:solidFill>
              </a:rPr>
              <a:t>next</a:t>
            </a:r>
            <a:r>
              <a:rPr lang="sv-SE" dirty="0" smtClean="0">
                <a:solidFill>
                  <a:srgbClr val="FF0000"/>
                </a:solidFill>
              </a:rPr>
              <a:t> </a:t>
            </a:r>
            <a:r>
              <a:rPr lang="sv-SE" dirty="0" err="1" smtClean="0">
                <a:solidFill>
                  <a:srgbClr val="FF0000"/>
                </a:solidFill>
              </a:rPr>
              <a:t>periodic</a:t>
            </a:r>
            <a:r>
              <a:rPr lang="sv-SE" dirty="0" smtClean="0">
                <a:solidFill>
                  <a:srgbClr val="FF0000"/>
                </a:solidFill>
              </a:rPr>
              <a:t>? </a:t>
            </a:r>
          </a:p>
          <a:p>
            <a:r>
              <a:rPr lang="sv-SE" dirty="0" smtClean="0">
                <a:solidFill>
                  <a:srgbClr val="FF0000"/>
                </a:solidFill>
              </a:rPr>
              <a:t>normal/</a:t>
            </a:r>
            <a:r>
              <a:rPr lang="sv-SE" dirty="0" err="1" smtClean="0">
                <a:solidFill>
                  <a:srgbClr val="FF0000"/>
                </a:solidFill>
              </a:rPr>
              <a:t>mobility</a:t>
            </a:r>
            <a:r>
              <a:rPr lang="sv-SE" dirty="0" smtClean="0">
                <a:solidFill>
                  <a:srgbClr val="FF0000"/>
                </a:solidFill>
              </a:rPr>
              <a:t>!)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51247" y="3212976"/>
            <a:ext cx="633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rgbClr val="FF0000"/>
                </a:solidFill>
              </a:rPr>
              <a:t>LAU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Rounded Rectangular Callout 2"/>
          <p:cNvSpPr/>
          <p:nvPr/>
        </p:nvSpPr>
        <p:spPr bwMode="auto">
          <a:xfrm>
            <a:off x="179512" y="2492896"/>
            <a:ext cx="2811413" cy="904746"/>
          </a:xfrm>
          <a:prstGeom prst="wedgeRoundRectCallout">
            <a:avLst>
              <a:gd name="adj1" fmla="val 60095"/>
              <a:gd name="adj2" fmla="val 48392"/>
              <a:gd name="adj3" fmla="val 16667"/>
            </a:avLst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Note: VLR1 </a:t>
            </a: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considers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that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it</a:t>
            </a:r>
            <a:r>
              <a:rPr kumimoji="0" lang="sv-SE" sz="18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</a:t>
            </a:r>
            <a:r>
              <a:rPr kumimoji="0" lang="sv-SE" sz="1800" b="0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shall</a:t>
            </a:r>
            <a:r>
              <a:rPr kumimoji="0" lang="sv-SE" sz="18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not </a:t>
            </a:r>
            <a:endParaRPr kumimoji="0" lang="sv-SE" sz="1800" b="0" i="0" u="none" strike="noStrike" cap="none" normalizeH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update</a:t>
            </a:r>
            <a:r>
              <a:rPr kumimoji="0" lang="sv-SE" sz="18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</a:t>
            </a:r>
            <a:r>
              <a:rPr kumimoji="0" lang="sv-SE" sz="18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the HSS</a:t>
            </a:r>
            <a:r>
              <a:rPr kumimoji="0" lang="sv-SE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Bent Arrow 18"/>
          <p:cNvSpPr/>
          <p:nvPr/>
        </p:nvSpPr>
        <p:spPr bwMode="auto">
          <a:xfrm rot="20174793">
            <a:off x="4665570" y="3722041"/>
            <a:ext cx="482493" cy="535634"/>
          </a:xfrm>
          <a:prstGeom prst="bentArrow">
            <a:avLst>
              <a:gd name="adj1" fmla="val 21707"/>
              <a:gd name="adj2" fmla="val 25000"/>
              <a:gd name="adj3" fmla="val 25000"/>
              <a:gd name="adj4" fmla="val 43750"/>
            </a:avLst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54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Possible</a:t>
            </a:r>
            <a:r>
              <a:rPr lang="sv-SE" dirty="0" smtClean="0"/>
              <a:t> Cause </a:t>
            </a:r>
            <a:r>
              <a:rPr lang="sv-SE" dirty="0" err="1" smtClean="0"/>
              <a:t>of</a:t>
            </a:r>
            <a:r>
              <a:rPr lang="sv-SE" dirty="0" smtClean="0"/>
              <a:t> </a:t>
            </a:r>
            <a:r>
              <a:rPr lang="sv-SE" dirty="0"/>
              <a:t>Dual VLR </a:t>
            </a:r>
            <a:r>
              <a:rPr lang="sv-SE" dirty="0" smtClean="0"/>
              <a:t>problem – Case 2, Step </a:t>
            </a:r>
            <a:r>
              <a:rPr lang="sv-SE" dirty="0" err="1" smtClean="0"/>
              <a:t>One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dirty="0"/>
              <a:t>2012-04-03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C1-121101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F8A4-4047-4CBF-A4E8-915AD50D9554}" type="slidenum">
              <a:rPr lang="en-GB"/>
              <a:pPr/>
              <a:t>7</a:t>
            </a:fld>
            <a:endParaRPr lang="en-GB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067969" y="1196752"/>
            <a:ext cx="1439862" cy="6477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ja-JP" dirty="0"/>
              <a:t>HSS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259111" y="4040981"/>
            <a:ext cx="1439863" cy="647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dirty="0" smtClean="0"/>
              <a:t>VLR2</a:t>
            </a:r>
            <a:endParaRPr lang="en-US" altLang="ja-JP" dirty="0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084094" y="3933825"/>
            <a:ext cx="1439862" cy="6477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/>
              <a:t>MME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6947694" y="3006080"/>
            <a:ext cx="1439862" cy="6477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/>
              <a:t>SGSN</a:t>
            </a: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4787898" y="4945857"/>
            <a:ext cx="2" cy="165179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flipH="1">
            <a:off x="1763688" y="1844451"/>
            <a:ext cx="3024210" cy="219652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5" name="Picture 14" descr="MC90044134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5229225"/>
            <a:ext cx="935038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2990925" y="3052116"/>
            <a:ext cx="1439863" cy="647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dirty="0" smtClean="0"/>
              <a:t>VLR1</a:t>
            </a:r>
            <a:endParaRPr lang="en-US" altLang="ja-JP" dirty="0"/>
          </a:p>
        </p:txBody>
      </p:sp>
      <p:pic>
        <p:nvPicPr>
          <p:cNvPr id="23" name="Picture 22" descr="MC90044134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157788"/>
            <a:ext cx="935038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Line 15"/>
          <p:cNvSpPr>
            <a:spLocks noChangeShapeType="1"/>
          </p:cNvSpPr>
          <p:nvPr/>
        </p:nvSpPr>
        <p:spPr bwMode="auto">
          <a:xfrm>
            <a:off x="2195736" y="4733925"/>
            <a:ext cx="479202" cy="42386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 bwMode="auto">
          <a:xfrm>
            <a:off x="3779912" y="5625307"/>
            <a:ext cx="2879651" cy="0"/>
          </a:xfrm>
          <a:prstGeom prst="straightConnector1">
            <a:avLst/>
          </a:prstGeom>
          <a:solidFill>
            <a:srgbClr val="FFFFFF">
              <a:alpha val="80000"/>
            </a:srgbClr>
          </a:solidFill>
          <a:ln w="47625" cap="flat" cmpd="sng" algn="ctr">
            <a:solidFill>
              <a:schemeClr val="accent1"/>
            </a:solidFill>
            <a:prstDash val="lgDash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Oval Callout 17"/>
          <p:cNvSpPr/>
          <p:nvPr/>
        </p:nvSpPr>
        <p:spPr bwMode="auto">
          <a:xfrm>
            <a:off x="5739395" y="1196752"/>
            <a:ext cx="3109329" cy="1152128"/>
          </a:xfrm>
          <a:prstGeom prst="wedgeEllipseCallout">
            <a:avLst>
              <a:gd name="adj1" fmla="val -89179"/>
              <a:gd name="adj2" fmla="val 130432"/>
            </a:avLst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The UE </a:t>
            </a: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was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previously</a:t>
            </a:r>
            <a:endParaRPr kumimoji="0" lang="sv-S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 err="1" smtClean="0"/>
              <a:t>Registered</a:t>
            </a:r>
            <a:r>
              <a:rPr lang="sv-SE" dirty="0" smtClean="0"/>
              <a:t> in VLR1 –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 err="1" smtClean="0"/>
              <a:t>but</a:t>
            </a:r>
            <a:r>
              <a:rPr lang="sv-SE" dirty="0" smtClean="0"/>
              <a:t> </a:t>
            </a:r>
            <a:r>
              <a:rPr lang="sv-SE" dirty="0" err="1" smtClean="0"/>
              <a:t>Cancel</a:t>
            </a:r>
            <a:r>
              <a:rPr lang="sv-SE" dirty="0" smtClean="0"/>
              <a:t> </a:t>
            </a:r>
            <a:r>
              <a:rPr lang="sv-SE" dirty="0" err="1" smtClean="0"/>
              <a:t>Location</a:t>
            </a:r>
            <a:r>
              <a:rPr lang="sv-SE" dirty="0" smtClean="0"/>
              <a:t> </a:t>
            </a:r>
            <a:r>
              <a:rPr lang="sv-SE" dirty="0" err="1" smtClean="0"/>
              <a:t>lost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48" y="5775484"/>
            <a:ext cx="1486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Non-NMO=1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68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Possible</a:t>
            </a:r>
            <a:r>
              <a:rPr lang="sv-SE" dirty="0" smtClean="0"/>
              <a:t> Cause </a:t>
            </a:r>
            <a:r>
              <a:rPr lang="sv-SE" dirty="0" err="1" smtClean="0"/>
              <a:t>of</a:t>
            </a:r>
            <a:r>
              <a:rPr lang="sv-SE" dirty="0" smtClean="0"/>
              <a:t> </a:t>
            </a:r>
            <a:r>
              <a:rPr lang="sv-SE" dirty="0"/>
              <a:t>Dual VLR </a:t>
            </a:r>
            <a:r>
              <a:rPr lang="sv-SE" dirty="0" smtClean="0"/>
              <a:t>problem – Case 2, Step </a:t>
            </a:r>
            <a:r>
              <a:rPr lang="sv-SE" dirty="0" err="1" smtClean="0"/>
              <a:t>Two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dirty="0"/>
              <a:t>2012-04-03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C1-121101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F8A4-4047-4CBF-A4E8-915AD50D9554}" type="slidenum">
              <a:rPr lang="en-GB"/>
              <a:pPr/>
              <a:t>8</a:t>
            </a:fld>
            <a:endParaRPr lang="en-GB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067969" y="1196752"/>
            <a:ext cx="1439862" cy="6477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ja-JP" dirty="0"/>
              <a:t>HSS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259111" y="4040981"/>
            <a:ext cx="1439863" cy="647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dirty="0" smtClean="0"/>
              <a:t>VLR2</a:t>
            </a:r>
            <a:endParaRPr lang="en-US" altLang="ja-JP" dirty="0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084094" y="3933825"/>
            <a:ext cx="1439862" cy="6477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/>
              <a:t>MME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6947694" y="3006080"/>
            <a:ext cx="1439862" cy="6477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/>
              <a:t>SGSN</a:t>
            </a: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4787900" y="5094476"/>
            <a:ext cx="0" cy="1503174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flipH="1">
            <a:off x="1763688" y="1844451"/>
            <a:ext cx="3024210" cy="219652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5" name="Picture 14" descr="MC90044134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5229225"/>
            <a:ext cx="935038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7164389" y="4581525"/>
            <a:ext cx="143668" cy="576263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 type="arrow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2990925" y="3052116"/>
            <a:ext cx="1439863" cy="647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ja-JP" dirty="0" smtClean="0"/>
              <a:t>VLR1</a:t>
            </a:r>
            <a:endParaRPr lang="en-US" altLang="ja-JP" dirty="0"/>
          </a:p>
        </p:txBody>
      </p:sp>
      <p:cxnSp>
        <p:nvCxnSpPr>
          <p:cNvPr id="21" name="Straight Arrow Connector 20"/>
          <p:cNvCxnSpPr>
            <a:stCxn id="22" idx="3"/>
          </p:cNvCxnSpPr>
          <p:nvPr/>
        </p:nvCxnSpPr>
        <p:spPr bwMode="auto">
          <a:xfrm>
            <a:off x="4430788" y="3375966"/>
            <a:ext cx="1689694" cy="868364"/>
          </a:xfrm>
          <a:prstGeom prst="straightConnector1">
            <a:avLst/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Oval Callout 26"/>
          <p:cNvSpPr/>
          <p:nvPr/>
        </p:nvSpPr>
        <p:spPr bwMode="auto">
          <a:xfrm>
            <a:off x="5739395" y="1196752"/>
            <a:ext cx="3109329" cy="1152128"/>
          </a:xfrm>
          <a:prstGeom prst="wedgeEllipseCallout">
            <a:avLst>
              <a:gd name="adj1" fmla="val -59771"/>
              <a:gd name="adj2" fmla="val 175627"/>
            </a:avLst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MME IMSI </a:t>
            </a: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hash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algorithm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5" name="Straight Arrow Connector 24"/>
          <p:cNvCxnSpPr/>
          <p:nvPr/>
        </p:nvCxnSpPr>
        <p:spPr bwMode="auto">
          <a:xfrm>
            <a:off x="4430788" y="3653780"/>
            <a:ext cx="1653306" cy="742950"/>
          </a:xfrm>
          <a:prstGeom prst="straightConnector1">
            <a:avLst/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non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Oval Callout 27"/>
          <p:cNvSpPr/>
          <p:nvPr/>
        </p:nvSpPr>
        <p:spPr bwMode="auto">
          <a:xfrm>
            <a:off x="589917" y="1371835"/>
            <a:ext cx="2664296" cy="945232"/>
          </a:xfrm>
          <a:prstGeom prst="wedgeEllipseCallout">
            <a:avLst>
              <a:gd name="adj1" fmla="val 100837"/>
              <a:gd name="adj2" fmla="val 195515"/>
            </a:avLst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MME SGs Association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Line 15"/>
          <p:cNvSpPr>
            <a:spLocks noChangeShapeType="1"/>
          </p:cNvSpPr>
          <p:nvPr/>
        </p:nvSpPr>
        <p:spPr bwMode="auto">
          <a:xfrm>
            <a:off x="4430788" y="3212976"/>
            <a:ext cx="1653306" cy="782761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 type="arrow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6774632" y="4725144"/>
            <a:ext cx="1552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rgbClr val="FF0000"/>
                </a:solidFill>
              </a:rPr>
              <a:t>TAU (normal)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51247" y="3212976"/>
            <a:ext cx="633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>
                <a:solidFill>
                  <a:srgbClr val="FF0000"/>
                </a:solidFill>
              </a:rPr>
              <a:t>LAU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4" name="Rounded Rectangular Callout 23"/>
          <p:cNvSpPr/>
          <p:nvPr/>
        </p:nvSpPr>
        <p:spPr bwMode="auto">
          <a:xfrm>
            <a:off x="179512" y="2492896"/>
            <a:ext cx="2811413" cy="904746"/>
          </a:xfrm>
          <a:prstGeom prst="wedgeRoundRectCallout">
            <a:avLst>
              <a:gd name="adj1" fmla="val 60095"/>
              <a:gd name="adj2" fmla="val 48392"/>
              <a:gd name="adj3" fmla="val 16667"/>
            </a:avLst>
          </a:prstGeom>
          <a:solidFill>
            <a:srgbClr val="FFFFFF">
              <a:alpha val="80000"/>
            </a:srgb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sv-SE" dirty="0" err="1" smtClean="0">
                <a:solidFill>
                  <a:srgbClr val="FF0000"/>
                </a:solidFill>
              </a:rPr>
              <a:t>Again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: VLR1 </a:t>
            </a: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considers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that</a:t>
            </a:r>
            <a:r>
              <a:rPr kumimoji="0" lang="sv-SE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it</a:t>
            </a:r>
            <a:r>
              <a:rPr kumimoji="0" lang="sv-SE" sz="18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</a:t>
            </a:r>
            <a:r>
              <a:rPr kumimoji="0" lang="sv-SE" sz="1800" b="0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shall</a:t>
            </a:r>
            <a:r>
              <a:rPr kumimoji="0" lang="sv-SE" sz="18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</a:t>
            </a:r>
            <a:r>
              <a:rPr kumimoji="0" lang="sv-SE" sz="18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not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1800" b="0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update</a:t>
            </a:r>
            <a:r>
              <a:rPr kumimoji="0" lang="sv-SE" sz="18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</a:t>
            </a:r>
            <a:r>
              <a:rPr kumimoji="0" lang="sv-SE" sz="18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the HSS</a:t>
            </a:r>
            <a:r>
              <a:rPr kumimoji="0" lang="sv-SE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3148" y="5775484"/>
            <a:ext cx="1486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Non-NMO=1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48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263" y="1268760"/>
            <a:ext cx="8399462" cy="4525963"/>
          </a:xfrm>
        </p:spPr>
        <p:txBody>
          <a:bodyPr/>
          <a:lstStyle/>
          <a:p>
            <a:r>
              <a:rPr lang="sv-SE" dirty="0" err="1" smtClean="0"/>
              <a:t>Correct</a:t>
            </a:r>
            <a:r>
              <a:rPr lang="sv-SE" dirty="0" smtClean="0"/>
              <a:t> relationships </a:t>
            </a:r>
            <a:r>
              <a:rPr lang="sv-SE" dirty="0" err="1" smtClean="0"/>
              <a:t>between</a:t>
            </a:r>
            <a:r>
              <a:rPr lang="sv-SE" dirty="0" smtClean="0"/>
              <a:t> MME/</a:t>
            </a:r>
            <a:r>
              <a:rPr lang="sv-SE" dirty="0" err="1" smtClean="0"/>
              <a:t>SGSNs</a:t>
            </a:r>
            <a:r>
              <a:rPr lang="sv-SE" dirty="0" smtClean="0"/>
              <a:t> and </a:t>
            </a:r>
            <a:r>
              <a:rPr lang="sv-SE" dirty="0" err="1" smtClean="0"/>
              <a:t>VLRs</a:t>
            </a:r>
            <a:r>
              <a:rPr lang="sv-SE" dirty="0" smtClean="0"/>
              <a:t> </a:t>
            </a:r>
            <a:r>
              <a:rPr lang="sv-SE" dirty="0" err="1" smtClean="0"/>
              <a:t>are</a:t>
            </a:r>
            <a:r>
              <a:rPr lang="sv-SE" dirty="0" smtClean="0"/>
              <a:t> </a:t>
            </a:r>
            <a:r>
              <a:rPr lang="sv-SE" dirty="0" err="1" smtClean="0"/>
              <a:t>assumed</a:t>
            </a:r>
            <a:r>
              <a:rPr lang="sv-SE" dirty="0" smtClean="0"/>
              <a:t> in the </a:t>
            </a:r>
            <a:r>
              <a:rPr lang="sv-SE" dirty="0" err="1" smtClean="0"/>
              <a:t>specification</a:t>
            </a:r>
            <a:r>
              <a:rPr lang="sv-SE" dirty="0" smtClean="0"/>
              <a:t>: </a:t>
            </a:r>
          </a:p>
          <a:p>
            <a:pPr lvl="1"/>
            <a:r>
              <a:rPr lang="sv-SE" dirty="0" smtClean="0"/>
              <a:t>the SGs/</a:t>
            </a:r>
            <a:r>
              <a:rPr lang="sv-SE" dirty="0" err="1" smtClean="0"/>
              <a:t>Gs</a:t>
            </a:r>
            <a:r>
              <a:rPr lang="sv-SE" dirty="0" smtClean="0"/>
              <a:t> association </a:t>
            </a:r>
            <a:r>
              <a:rPr lang="sv-SE" dirty="0" err="1" smtClean="0"/>
              <a:t>state</a:t>
            </a:r>
            <a:r>
              <a:rPr lang="sv-SE" dirty="0" smtClean="0"/>
              <a:t> is per UE, not per UE and </a:t>
            </a:r>
            <a:r>
              <a:rPr lang="sv-SE" dirty="0" err="1" smtClean="0"/>
              <a:t>remote</a:t>
            </a:r>
            <a:r>
              <a:rPr lang="sv-SE" dirty="0" smtClean="0"/>
              <a:t> VLR.</a:t>
            </a:r>
          </a:p>
          <a:p>
            <a:pPr lvl="1"/>
            <a:r>
              <a:rPr lang="sv-SE" dirty="0" err="1" smtClean="0"/>
              <a:t>Ambiguous</a:t>
            </a:r>
            <a:r>
              <a:rPr lang="sv-SE" dirty="0" smtClean="0"/>
              <a:t> </a:t>
            </a:r>
            <a:r>
              <a:rPr lang="sv-SE" dirty="0" err="1" smtClean="0"/>
              <a:t>when</a:t>
            </a:r>
            <a:r>
              <a:rPr lang="sv-SE" dirty="0" smtClean="0"/>
              <a:t> </a:t>
            </a:r>
            <a:r>
              <a:rPr lang="sv-SE" dirty="0" err="1" smtClean="0"/>
              <a:t>another</a:t>
            </a:r>
            <a:r>
              <a:rPr lang="sv-SE" dirty="0" smtClean="0"/>
              <a:t> VLR </a:t>
            </a:r>
            <a:r>
              <a:rPr lang="sv-SE" dirty="0" err="1" smtClean="0"/>
              <a:t>than</a:t>
            </a:r>
            <a:r>
              <a:rPr lang="sv-SE" dirty="0" smtClean="0"/>
              <a:t> the ”</a:t>
            </a:r>
            <a:r>
              <a:rPr lang="sv-SE" dirty="0" err="1" smtClean="0"/>
              <a:t>correct</a:t>
            </a:r>
            <a:r>
              <a:rPr lang="sv-SE" dirty="0" smtClean="0"/>
              <a:t> VLR” makes </a:t>
            </a:r>
            <a:r>
              <a:rPr lang="sv-SE" dirty="0" err="1" smtClean="0"/>
              <a:t>use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the </a:t>
            </a:r>
            <a:r>
              <a:rPr lang="sv-SE" dirty="0" err="1" smtClean="0"/>
              <a:t>Gs</a:t>
            </a:r>
            <a:r>
              <a:rPr lang="sv-SE" dirty="0" smtClean="0"/>
              <a:t>/SGs interface.</a:t>
            </a:r>
          </a:p>
          <a:p>
            <a:r>
              <a:rPr lang="sv-SE" dirty="0" err="1" smtClean="0"/>
              <a:t>Stage</a:t>
            </a:r>
            <a:r>
              <a:rPr lang="sv-SE" dirty="0" smtClean="0"/>
              <a:t> 3 </a:t>
            </a:r>
            <a:r>
              <a:rPr lang="sv-SE" dirty="0" err="1" smtClean="0"/>
              <a:t>should</a:t>
            </a:r>
            <a:r>
              <a:rPr lang="sv-SE" dirty="0" smtClean="0"/>
              <a:t> </a:t>
            </a:r>
            <a:r>
              <a:rPr lang="sv-SE" dirty="0" err="1" smtClean="0"/>
              <a:t>resolve</a:t>
            </a:r>
            <a:r>
              <a:rPr lang="sv-SE" dirty="0" smtClean="0"/>
              <a:t> </a:t>
            </a:r>
            <a:r>
              <a:rPr lang="sv-SE" dirty="0" err="1" smtClean="0"/>
              <a:t>such</a:t>
            </a:r>
            <a:r>
              <a:rPr lang="sv-SE" dirty="0" smtClean="0"/>
              <a:t> problems.</a:t>
            </a:r>
          </a:p>
          <a:p>
            <a:r>
              <a:rPr lang="sv-SE" dirty="0" smtClean="0"/>
              <a:t>The IMSI </a:t>
            </a:r>
            <a:r>
              <a:rPr lang="sv-SE" dirty="0" err="1" smtClean="0"/>
              <a:t>hash</a:t>
            </a:r>
            <a:r>
              <a:rPr lang="sv-SE" dirty="0" smtClean="0"/>
              <a:t> VLR </a:t>
            </a:r>
            <a:r>
              <a:rPr lang="sv-SE" dirty="0" err="1" smtClean="0"/>
              <a:t>selection</a:t>
            </a:r>
            <a:r>
              <a:rPr lang="sv-SE" dirty="0" smtClean="0"/>
              <a:t> </a:t>
            </a:r>
            <a:r>
              <a:rPr lang="sv-SE" dirty="0" err="1" smtClean="0"/>
              <a:t>method</a:t>
            </a:r>
            <a:r>
              <a:rPr lang="sv-SE" dirty="0" smtClean="0"/>
              <a:t> is </a:t>
            </a:r>
            <a:r>
              <a:rPr lang="sv-SE" dirty="0" err="1" smtClean="0"/>
              <a:t>flawed</a:t>
            </a:r>
            <a:r>
              <a:rPr lang="sv-SE" dirty="0"/>
              <a:t>:</a:t>
            </a:r>
            <a:endParaRPr lang="sv-SE" dirty="0" smtClean="0"/>
          </a:p>
          <a:p>
            <a:pPr marL="742950" lvl="1" indent="-342900">
              <a:buFont typeface="+mj-lt"/>
              <a:buAutoNum type="arabicPeriod"/>
            </a:pPr>
            <a:r>
              <a:rPr lang="sv-SE" dirty="0" smtClean="0"/>
              <a:t>as the MME </a:t>
            </a:r>
            <a:r>
              <a:rPr lang="sv-SE" dirty="0" err="1" smtClean="0"/>
              <a:t>shall</a:t>
            </a:r>
            <a:r>
              <a:rPr lang="sv-SE" dirty="0" smtClean="0"/>
              <a:t> </a:t>
            </a:r>
            <a:r>
              <a:rPr lang="sv-SE" dirty="0" err="1" smtClean="0"/>
              <a:t>always</a:t>
            </a:r>
            <a:r>
              <a:rPr lang="sv-SE" dirty="0" smtClean="0"/>
              <a:t> </a:t>
            </a:r>
            <a:r>
              <a:rPr lang="sv-SE" dirty="0" err="1" smtClean="0"/>
              <a:t>select</a:t>
            </a:r>
            <a:r>
              <a:rPr lang="sv-SE" dirty="0" smtClean="0"/>
              <a:t> the VLR1 </a:t>
            </a:r>
            <a:r>
              <a:rPr lang="sv-SE" dirty="0" err="1" smtClean="0"/>
              <a:t>based</a:t>
            </a:r>
            <a:r>
              <a:rPr lang="sv-SE" dirty="0" smtClean="0"/>
              <a:t> on the IMSI </a:t>
            </a:r>
            <a:r>
              <a:rPr lang="sv-SE" dirty="0" err="1" smtClean="0"/>
              <a:t>hash</a:t>
            </a:r>
            <a:r>
              <a:rPr lang="sv-SE" dirty="0" smtClean="0"/>
              <a:t>, </a:t>
            </a:r>
            <a:r>
              <a:rPr lang="sv-SE" dirty="0" err="1" smtClean="0"/>
              <a:t>even</a:t>
            </a:r>
            <a:r>
              <a:rPr lang="sv-SE" dirty="0" smtClean="0"/>
              <a:t> </a:t>
            </a:r>
            <a:r>
              <a:rPr lang="sv-SE" dirty="0" err="1" smtClean="0"/>
              <a:t>if</a:t>
            </a:r>
            <a:r>
              <a:rPr lang="sv-SE" dirty="0" smtClean="0"/>
              <a:t> the UE is </a:t>
            </a:r>
            <a:r>
              <a:rPr lang="sv-SE" dirty="0" err="1" smtClean="0"/>
              <a:t>registered</a:t>
            </a:r>
            <a:r>
              <a:rPr lang="sv-SE" dirty="0" smtClean="0"/>
              <a:t> in a different VLR (NRI </a:t>
            </a:r>
            <a:r>
              <a:rPr lang="sv-SE" dirty="0"/>
              <a:t>and SGs association </a:t>
            </a:r>
            <a:r>
              <a:rPr lang="sv-SE" dirty="0" err="1" smtClean="0"/>
              <a:t>point</a:t>
            </a:r>
            <a:r>
              <a:rPr lang="sv-SE" dirty="0" smtClean="0"/>
              <a:t> </a:t>
            </a:r>
            <a:r>
              <a:rPr lang="sv-SE" dirty="0" err="1" smtClean="0"/>
              <a:t>to</a:t>
            </a:r>
            <a:r>
              <a:rPr lang="sv-SE" dirty="0" smtClean="0"/>
              <a:t> VLR2 in the Dual VLR problem </a:t>
            </a:r>
            <a:r>
              <a:rPr lang="sv-SE" dirty="0" err="1" smtClean="0"/>
              <a:t>before</a:t>
            </a:r>
            <a:r>
              <a:rPr lang="sv-SE" dirty="0" smtClean="0"/>
              <a:t> the MME or SGSN </a:t>
            </a:r>
            <a:r>
              <a:rPr lang="sv-SE" dirty="0" err="1" smtClean="0"/>
              <a:t>changes</a:t>
            </a:r>
            <a:r>
              <a:rPr lang="sv-SE" dirty="0" smtClean="0"/>
              <a:t> </a:t>
            </a:r>
            <a:r>
              <a:rPr lang="sv-SE" dirty="0" err="1" smtClean="0"/>
              <a:t>VLRs</a:t>
            </a:r>
            <a:r>
              <a:rPr lang="sv-SE" dirty="0" smtClean="0"/>
              <a:t>).</a:t>
            </a:r>
          </a:p>
          <a:p>
            <a:pPr marL="742950" lvl="1" indent="-342900">
              <a:buFont typeface="+mj-lt"/>
              <a:buAutoNum type="arabicPeriod"/>
            </a:pPr>
            <a:r>
              <a:rPr lang="sv-SE" dirty="0" smtClean="0"/>
              <a:t>as </a:t>
            </a:r>
            <a:r>
              <a:rPr lang="sv-SE" dirty="0" err="1" smtClean="0"/>
              <a:t>when</a:t>
            </a:r>
            <a:r>
              <a:rPr lang="sv-SE" dirty="0" smtClean="0"/>
              <a:t> a VLR </a:t>
            </a:r>
            <a:r>
              <a:rPr lang="sv-SE" dirty="0" err="1" smtClean="0"/>
              <a:t>receives</a:t>
            </a:r>
            <a:r>
              <a:rPr lang="sv-SE" dirty="0" smtClean="0"/>
              <a:t> </a:t>
            </a:r>
            <a:r>
              <a:rPr lang="sv-SE" dirty="0" err="1" smtClean="0"/>
              <a:t>Location</a:t>
            </a:r>
            <a:r>
              <a:rPr lang="sv-SE" dirty="0" smtClean="0"/>
              <a:t> </a:t>
            </a:r>
            <a:r>
              <a:rPr lang="sv-SE" dirty="0" err="1" smtClean="0"/>
              <a:t>Updating</a:t>
            </a:r>
            <a:r>
              <a:rPr lang="sv-SE" dirty="0" smtClean="0"/>
              <a:t> from a MME or SGSN it </a:t>
            </a:r>
            <a:r>
              <a:rPr lang="sv-SE" dirty="0" err="1" smtClean="0"/>
              <a:t>cannot</a:t>
            </a:r>
            <a:r>
              <a:rPr lang="sv-SE" dirty="0" smtClean="0"/>
              <a:t> </a:t>
            </a:r>
            <a:r>
              <a:rPr lang="sv-SE" dirty="0" err="1" smtClean="0"/>
              <a:t>determine</a:t>
            </a:r>
            <a:r>
              <a:rPr lang="sv-SE" dirty="0" smtClean="0"/>
              <a:t> </a:t>
            </a:r>
            <a:r>
              <a:rPr lang="sv-SE" dirty="0" err="1" smtClean="0"/>
              <a:t>that</a:t>
            </a:r>
            <a:r>
              <a:rPr lang="sv-SE" dirty="0" smtClean="0"/>
              <a:t> a </a:t>
            </a:r>
            <a:r>
              <a:rPr lang="sv-SE" dirty="0" err="1" smtClean="0"/>
              <a:t>previous</a:t>
            </a:r>
            <a:r>
              <a:rPr lang="sv-SE" dirty="0" smtClean="0"/>
              <a:t> VLR </a:t>
            </a:r>
            <a:r>
              <a:rPr lang="sv-SE" dirty="0" err="1" smtClean="0"/>
              <a:t>holds</a:t>
            </a:r>
            <a:r>
              <a:rPr lang="sv-SE" dirty="0" smtClean="0"/>
              <a:t> the </a:t>
            </a:r>
            <a:r>
              <a:rPr lang="sv-SE" dirty="0" err="1" smtClean="0"/>
              <a:t>registration</a:t>
            </a:r>
            <a:r>
              <a:rPr lang="sv-SE" dirty="0" smtClean="0"/>
              <a:t> for the UE (</a:t>
            </a:r>
            <a:r>
              <a:rPr lang="sv-SE" dirty="0" err="1" smtClean="0"/>
              <a:t>within</a:t>
            </a:r>
            <a:r>
              <a:rPr lang="sv-SE" dirty="0" smtClean="0"/>
              <a:t> the same MSC Pool area</a:t>
            </a:r>
            <a:r>
              <a:rPr lang="sv-SE" dirty="0" smtClean="0"/>
              <a:t>).</a:t>
            </a:r>
            <a:endParaRPr lang="sv-SE" dirty="0" smtClean="0"/>
          </a:p>
          <a:p>
            <a:pPr lvl="1"/>
            <a:endParaRPr lang="sv-SE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sv-SE" dirty="0"/>
              <a:t>2012-04-03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C1-121101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1C805-3621-41B1-8E21-30F791BB32F6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80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liaSonera_PPT_template_(short_version)[1]">
  <a:themeElements>
    <a:clrScheme name="">
      <a:dk1>
        <a:srgbClr val="000000"/>
      </a:dk1>
      <a:lt1>
        <a:srgbClr val="FFFFFF"/>
      </a:lt1>
      <a:dk2>
        <a:srgbClr val="BED600"/>
      </a:dk2>
      <a:lt2>
        <a:srgbClr val="C7C2BA"/>
      </a:lt2>
      <a:accent1>
        <a:srgbClr val="652D86"/>
      </a:accent1>
      <a:accent2>
        <a:srgbClr val="C41B79"/>
      </a:accent2>
      <a:accent3>
        <a:srgbClr val="FFFFFF"/>
      </a:accent3>
      <a:accent4>
        <a:srgbClr val="000000"/>
      </a:accent4>
      <a:accent5>
        <a:srgbClr val="B8ADC3"/>
      </a:accent5>
      <a:accent6>
        <a:srgbClr val="B1176D"/>
      </a:accent6>
      <a:hlink>
        <a:srgbClr val="FF6319"/>
      </a:hlink>
      <a:folHlink>
        <a:srgbClr val="00B48C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>
            <a:alpha val="80000"/>
          </a:srgbClr>
        </a:soli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>
            <a:alpha val="80000"/>
          </a:srgbClr>
        </a:soli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3">
        <a:dk1>
          <a:srgbClr val="484742"/>
        </a:dk1>
        <a:lt1>
          <a:srgbClr val="FFFFFF"/>
        </a:lt1>
        <a:dk2>
          <a:srgbClr val="00667F"/>
        </a:dk2>
        <a:lt2>
          <a:srgbClr val="CCCCCC"/>
        </a:lt2>
        <a:accent1>
          <a:srgbClr val="00AFD8"/>
        </a:accent1>
        <a:accent2>
          <a:srgbClr val="D3007B"/>
        </a:accent2>
        <a:accent3>
          <a:srgbClr val="FFFFFF"/>
        </a:accent3>
        <a:accent4>
          <a:srgbClr val="3C3B37"/>
        </a:accent4>
        <a:accent5>
          <a:srgbClr val="AAD4E9"/>
        </a:accent5>
        <a:accent6>
          <a:srgbClr val="BF006F"/>
        </a:accent6>
        <a:hlink>
          <a:srgbClr val="FFB612"/>
        </a:hlink>
        <a:folHlink>
          <a:srgbClr val="DD481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4">
        <a:dk1>
          <a:srgbClr val="484742"/>
        </a:dk1>
        <a:lt1>
          <a:srgbClr val="FFFFFF"/>
        </a:lt1>
        <a:dk2>
          <a:srgbClr val="00667F"/>
        </a:dk2>
        <a:lt2>
          <a:srgbClr val="CCCCCC"/>
        </a:lt2>
        <a:accent1>
          <a:srgbClr val="00AFD8"/>
        </a:accent1>
        <a:accent2>
          <a:srgbClr val="D3007B"/>
        </a:accent2>
        <a:accent3>
          <a:srgbClr val="FFFFFF"/>
        </a:accent3>
        <a:accent4>
          <a:srgbClr val="3C3B37"/>
        </a:accent4>
        <a:accent5>
          <a:srgbClr val="AAD4E9"/>
        </a:accent5>
        <a:accent6>
          <a:srgbClr val="BF006F"/>
        </a:accent6>
        <a:hlink>
          <a:srgbClr val="DD4814"/>
        </a:hlink>
        <a:folHlink>
          <a:srgbClr val="FFB6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5">
        <a:dk1>
          <a:srgbClr val="484742"/>
        </a:dk1>
        <a:lt1>
          <a:srgbClr val="FFFFFF"/>
        </a:lt1>
        <a:dk2>
          <a:srgbClr val="DD4814"/>
        </a:dk2>
        <a:lt2>
          <a:srgbClr val="CCCCCC"/>
        </a:lt2>
        <a:accent1>
          <a:srgbClr val="00AFD8"/>
        </a:accent1>
        <a:accent2>
          <a:srgbClr val="D3007B"/>
        </a:accent2>
        <a:accent3>
          <a:srgbClr val="FFFFFF"/>
        </a:accent3>
        <a:accent4>
          <a:srgbClr val="3C3B37"/>
        </a:accent4>
        <a:accent5>
          <a:srgbClr val="AAD4E9"/>
        </a:accent5>
        <a:accent6>
          <a:srgbClr val="BF006F"/>
        </a:accent6>
        <a:hlink>
          <a:srgbClr val="00667F"/>
        </a:hlink>
        <a:folHlink>
          <a:srgbClr val="FFB6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6">
        <a:dk1>
          <a:srgbClr val="484847"/>
        </a:dk1>
        <a:lt1>
          <a:srgbClr val="FFFFFF"/>
        </a:lt1>
        <a:dk2>
          <a:srgbClr val="DD4814"/>
        </a:dk2>
        <a:lt2>
          <a:srgbClr val="CCCCCC"/>
        </a:lt2>
        <a:accent1>
          <a:srgbClr val="00AFD8"/>
        </a:accent1>
        <a:accent2>
          <a:srgbClr val="D3007B"/>
        </a:accent2>
        <a:accent3>
          <a:srgbClr val="FFFFFF"/>
        </a:accent3>
        <a:accent4>
          <a:srgbClr val="3C3C3B"/>
        </a:accent4>
        <a:accent5>
          <a:srgbClr val="AAD4E9"/>
        </a:accent5>
        <a:accent6>
          <a:srgbClr val="BF006F"/>
        </a:accent6>
        <a:hlink>
          <a:srgbClr val="00667F"/>
        </a:hlink>
        <a:folHlink>
          <a:srgbClr val="FFB61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BED600"/>
      </a:dk2>
      <a:lt2>
        <a:srgbClr val="C7C2BA"/>
      </a:lt2>
      <a:accent1>
        <a:srgbClr val="652D86"/>
      </a:accent1>
      <a:accent2>
        <a:srgbClr val="C41B79"/>
      </a:accent2>
      <a:accent3>
        <a:srgbClr val="FFFFFF"/>
      </a:accent3>
      <a:accent4>
        <a:srgbClr val="000000"/>
      </a:accent4>
      <a:accent5>
        <a:srgbClr val="B8ADC3"/>
      </a:accent5>
      <a:accent6>
        <a:srgbClr val="B1176D"/>
      </a:accent6>
      <a:hlink>
        <a:srgbClr val="FF6319"/>
      </a:hlink>
      <a:folHlink>
        <a:srgbClr val="00B48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BED600"/>
      </a:dk2>
      <a:lt2>
        <a:srgbClr val="C7C2BA"/>
      </a:lt2>
      <a:accent1>
        <a:srgbClr val="652D86"/>
      </a:accent1>
      <a:accent2>
        <a:srgbClr val="C41B79"/>
      </a:accent2>
      <a:accent3>
        <a:srgbClr val="FFFFFF"/>
      </a:accent3>
      <a:accent4>
        <a:srgbClr val="000000"/>
      </a:accent4>
      <a:accent5>
        <a:srgbClr val="B8ADC3"/>
      </a:accent5>
      <a:accent6>
        <a:srgbClr val="B1176D"/>
      </a:accent6>
      <a:hlink>
        <a:srgbClr val="FF6319"/>
      </a:hlink>
      <a:folHlink>
        <a:srgbClr val="00B48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2153</TotalTime>
  <Words>1424</Words>
  <Application>Microsoft Office PowerPoint</Application>
  <PresentationFormat>On-screen Show (4:3)</PresentationFormat>
  <Paragraphs>253</Paragraphs>
  <Slides>17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TeliaSonera_PPT_template_(short_version)[1]</vt:lpstr>
      <vt:lpstr>Analysis of the Dual VLR problem</vt:lpstr>
      <vt:lpstr>Introduction</vt:lpstr>
      <vt:lpstr>Correct Relationships</vt:lpstr>
      <vt:lpstr>Dual VLR problem – Currently not resolvable</vt:lpstr>
      <vt:lpstr>Possible Cause of Dual VLR problem – Case 1, Step One</vt:lpstr>
      <vt:lpstr>Possible Cause of Dual VLR problem – Case 1 Step 2</vt:lpstr>
      <vt:lpstr>Possible Cause of Dual VLR problem – Case 2, Step One</vt:lpstr>
      <vt:lpstr>Possible Cause of Dual VLR problem – Case 2, Step Two</vt:lpstr>
      <vt:lpstr>Analysis</vt:lpstr>
      <vt:lpstr>Possible solutions</vt:lpstr>
      <vt:lpstr>Possible solutions</vt:lpstr>
      <vt:lpstr>Possible solutions</vt:lpstr>
      <vt:lpstr>Possible solutions</vt:lpstr>
      <vt:lpstr>Conclusion</vt:lpstr>
      <vt:lpstr>Conclusion</vt:lpstr>
      <vt:lpstr>Proposal</vt:lpstr>
      <vt:lpstr>Proposal</vt:lpstr>
    </vt:vector>
  </TitlesOfParts>
  <Company>TeliaSonera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Dual VLR problem</dc:title>
  <dc:creator>Böjeryd, Nils</dc:creator>
  <cp:lastModifiedBy>Böjeryd, Nils</cp:lastModifiedBy>
  <cp:revision>76</cp:revision>
  <dcterms:created xsi:type="dcterms:W3CDTF">2012-02-23T08:49:22Z</dcterms:created>
  <dcterms:modified xsi:type="dcterms:W3CDTF">2012-04-05T09:44:11Z</dcterms:modified>
</cp:coreProperties>
</file>