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7B17E1-1440-463E-AC4F-9DBB3072A4E5}" v="4" dt="2024-04-08T01:33:21.1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0" autoAdjust="0"/>
    <p:restoredTop sz="94660"/>
  </p:normalViewPr>
  <p:slideViewPr>
    <p:cSldViewPr snapToGrid="0">
      <p:cViewPr varScale="1">
        <p:scale>
          <a:sx n="76" d="100"/>
          <a:sy n="76" d="100"/>
        </p:scale>
        <p:origin x="941"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PRESCU-SURCOBE, VALENTIN" userId="6c7d3dad-58b9-4a71-a23e-bc39f2796f41" providerId="ADAL" clId="{337B17E1-1440-463E-AC4F-9DBB3072A4E5}"/>
    <pc:docChg chg="undo custSel addSld modSld sldOrd">
      <pc:chgData name="OPRESCU-SURCOBE, VALENTIN" userId="6c7d3dad-58b9-4a71-a23e-bc39f2796f41" providerId="ADAL" clId="{337B17E1-1440-463E-AC4F-9DBB3072A4E5}" dt="2024-04-08T07:35:28.610" v="8016" actId="27636"/>
      <pc:docMkLst>
        <pc:docMk/>
      </pc:docMkLst>
      <pc:sldChg chg="addSp modSp mod">
        <pc:chgData name="OPRESCU-SURCOBE, VALENTIN" userId="6c7d3dad-58b9-4a71-a23e-bc39f2796f41" providerId="ADAL" clId="{337B17E1-1440-463E-AC4F-9DBB3072A4E5}" dt="2024-04-08T06:45:57.686" v="6674" actId="20577"/>
        <pc:sldMkLst>
          <pc:docMk/>
          <pc:sldMk cId="3542230167" sldId="256"/>
        </pc:sldMkLst>
        <pc:spChg chg="mod">
          <ac:chgData name="OPRESCU-SURCOBE, VALENTIN" userId="6c7d3dad-58b9-4a71-a23e-bc39f2796f41" providerId="ADAL" clId="{337B17E1-1440-463E-AC4F-9DBB3072A4E5}" dt="2024-04-08T01:31:46.241" v="159" actId="1076"/>
          <ac:spMkLst>
            <pc:docMk/>
            <pc:sldMk cId="3542230167" sldId="256"/>
            <ac:spMk id="2" creationId="{F9612A9D-39BF-8340-60B3-C71CB26F32AF}"/>
          </ac:spMkLst>
        </pc:spChg>
        <pc:spChg chg="mod">
          <ac:chgData name="OPRESCU-SURCOBE, VALENTIN" userId="6c7d3dad-58b9-4a71-a23e-bc39f2796f41" providerId="ADAL" clId="{337B17E1-1440-463E-AC4F-9DBB3072A4E5}" dt="2024-04-08T01:40:27.412" v="414" actId="27636"/>
          <ac:spMkLst>
            <pc:docMk/>
            <pc:sldMk cId="3542230167" sldId="256"/>
            <ac:spMk id="3" creationId="{38534D92-3390-BDB5-22E5-C24BD1FBAAE3}"/>
          </ac:spMkLst>
        </pc:spChg>
        <pc:spChg chg="add mod">
          <ac:chgData name="OPRESCU-SURCOBE, VALENTIN" userId="6c7d3dad-58b9-4a71-a23e-bc39f2796f41" providerId="ADAL" clId="{337B17E1-1440-463E-AC4F-9DBB3072A4E5}" dt="2024-04-08T06:45:57.686" v="6674" actId="20577"/>
          <ac:spMkLst>
            <pc:docMk/>
            <pc:sldMk cId="3542230167" sldId="256"/>
            <ac:spMk id="4" creationId="{83084769-3CAC-3121-5DE2-E8D5BDAB3D20}"/>
          </ac:spMkLst>
        </pc:spChg>
        <pc:graphicFrameChg chg="add mod">
          <ac:chgData name="OPRESCU-SURCOBE, VALENTIN" userId="6c7d3dad-58b9-4a71-a23e-bc39f2796f41" providerId="ADAL" clId="{337B17E1-1440-463E-AC4F-9DBB3072A4E5}" dt="2024-04-08T01:32:45.162" v="164"/>
          <ac:graphicFrameMkLst>
            <pc:docMk/>
            <pc:sldMk cId="3542230167" sldId="256"/>
            <ac:graphicFrameMk id="5" creationId="{B82E8B1F-5BA5-7A61-BB32-DE6FDC334551}"/>
          </ac:graphicFrameMkLst>
        </pc:graphicFrameChg>
        <pc:graphicFrameChg chg="add mod modGraphic">
          <ac:chgData name="OPRESCU-SURCOBE, VALENTIN" userId="6c7d3dad-58b9-4a71-a23e-bc39f2796f41" providerId="ADAL" clId="{337B17E1-1440-463E-AC4F-9DBB3072A4E5}" dt="2024-04-08T01:43:36.930" v="417" actId="947"/>
          <ac:graphicFrameMkLst>
            <pc:docMk/>
            <pc:sldMk cId="3542230167" sldId="256"/>
            <ac:graphicFrameMk id="6" creationId="{DBBAD2E6-409B-4A15-2A3B-B83D2FD795C9}"/>
          </ac:graphicFrameMkLst>
        </pc:graphicFrameChg>
      </pc:sldChg>
      <pc:sldChg chg="modSp mod">
        <pc:chgData name="OPRESCU-SURCOBE, VALENTIN" userId="6c7d3dad-58b9-4a71-a23e-bc39f2796f41" providerId="ADAL" clId="{337B17E1-1440-463E-AC4F-9DBB3072A4E5}" dt="2024-04-08T02:10:17.617" v="1999" actId="115"/>
        <pc:sldMkLst>
          <pc:docMk/>
          <pc:sldMk cId="3054974608" sldId="257"/>
        </pc:sldMkLst>
        <pc:spChg chg="mod">
          <ac:chgData name="OPRESCU-SURCOBE, VALENTIN" userId="6c7d3dad-58b9-4a71-a23e-bc39f2796f41" providerId="ADAL" clId="{337B17E1-1440-463E-AC4F-9DBB3072A4E5}" dt="2024-04-08T01:45:56.442" v="477" actId="122"/>
          <ac:spMkLst>
            <pc:docMk/>
            <pc:sldMk cId="3054974608" sldId="257"/>
            <ac:spMk id="2" creationId="{FAB1A7AB-BD05-5F92-4614-6930EFD635DA}"/>
          </ac:spMkLst>
        </pc:spChg>
        <pc:spChg chg="mod">
          <ac:chgData name="OPRESCU-SURCOBE, VALENTIN" userId="6c7d3dad-58b9-4a71-a23e-bc39f2796f41" providerId="ADAL" clId="{337B17E1-1440-463E-AC4F-9DBB3072A4E5}" dt="2024-04-08T02:10:17.617" v="1999" actId="115"/>
          <ac:spMkLst>
            <pc:docMk/>
            <pc:sldMk cId="3054974608" sldId="257"/>
            <ac:spMk id="3" creationId="{FF530355-01B9-745C-C912-59A4EE6619B7}"/>
          </ac:spMkLst>
        </pc:spChg>
      </pc:sldChg>
      <pc:sldChg chg="modSp new mod">
        <pc:chgData name="OPRESCU-SURCOBE, VALENTIN" userId="6c7d3dad-58b9-4a71-a23e-bc39f2796f41" providerId="ADAL" clId="{337B17E1-1440-463E-AC4F-9DBB3072A4E5}" dt="2024-04-08T02:50:38.009" v="3903" actId="20577"/>
        <pc:sldMkLst>
          <pc:docMk/>
          <pc:sldMk cId="3443753375" sldId="258"/>
        </pc:sldMkLst>
        <pc:spChg chg="mod">
          <ac:chgData name="OPRESCU-SURCOBE, VALENTIN" userId="6c7d3dad-58b9-4a71-a23e-bc39f2796f41" providerId="ADAL" clId="{337B17E1-1440-463E-AC4F-9DBB3072A4E5}" dt="2024-04-08T02:34:34.279" v="3099" actId="14100"/>
          <ac:spMkLst>
            <pc:docMk/>
            <pc:sldMk cId="3443753375" sldId="258"/>
            <ac:spMk id="2" creationId="{CF2CECC3-C4B7-CA7D-87B6-0AA7561F6079}"/>
          </ac:spMkLst>
        </pc:spChg>
        <pc:spChg chg="mod">
          <ac:chgData name="OPRESCU-SURCOBE, VALENTIN" userId="6c7d3dad-58b9-4a71-a23e-bc39f2796f41" providerId="ADAL" clId="{337B17E1-1440-463E-AC4F-9DBB3072A4E5}" dt="2024-04-08T02:50:38.009" v="3903" actId="20577"/>
          <ac:spMkLst>
            <pc:docMk/>
            <pc:sldMk cId="3443753375" sldId="258"/>
            <ac:spMk id="3" creationId="{A27BC45E-6F1A-50D4-51F3-596D82FD3895}"/>
          </ac:spMkLst>
        </pc:spChg>
      </pc:sldChg>
      <pc:sldChg chg="modSp new mod ord">
        <pc:chgData name="OPRESCU-SURCOBE, VALENTIN" userId="6c7d3dad-58b9-4a71-a23e-bc39f2796f41" providerId="ADAL" clId="{337B17E1-1440-463E-AC4F-9DBB3072A4E5}" dt="2024-04-08T07:35:28.610" v="8016" actId="27636"/>
        <pc:sldMkLst>
          <pc:docMk/>
          <pc:sldMk cId="2636668115" sldId="259"/>
        </pc:sldMkLst>
        <pc:spChg chg="mod">
          <ac:chgData name="OPRESCU-SURCOBE, VALENTIN" userId="6c7d3dad-58b9-4a71-a23e-bc39f2796f41" providerId="ADAL" clId="{337B17E1-1440-463E-AC4F-9DBB3072A4E5}" dt="2024-04-08T07:15:49.386" v="7291" actId="1076"/>
          <ac:spMkLst>
            <pc:docMk/>
            <pc:sldMk cId="2636668115" sldId="259"/>
            <ac:spMk id="2" creationId="{271F975D-7482-E2BE-5D37-DEC151961301}"/>
          </ac:spMkLst>
        </pc:spChg>
        <pc:spChg chg="mod">
          <ac:chgData name="OPRESCU-SURCOBE, VALENTIN" userId="6c7d3dad-58b9-4a71-a23e-bc39f2796f41" providerId="ADAL" clId="{337B17E1-1440-463E-AC4F-9DBB3072A4E5}" dt="2024-04-08T07:35:28.610" v="8016" actId="27636"/>
          <ac:spMkLst>
            <pc:docMk/>
            <pc:sldMk cId="2636668115" sldId="259"/>
            <ac:spMk id="3" creationId="{7821DC23-955B-CEEE-5A11-7DBC5BDB2CF1}"/>
          </ac:spMkLst>
        </pc:spChg>
      </pc:sldChg>
      <pc:sldChg chg="modSp new mod">
        <pc:chgData name="OPRESCU-SURCOBE, VALENTIN" userId="6c7d3dad-58b9-4a71-a23e-bc39f2796f41" providerId="ADAL" clId="{337B17E1-1440-463E-AC4F-9DBB3072A4E5}" dt="2024-04-08T05:34:46.269" v="5063" actId="20577"/>
        <pc:sldMkLst>
          <pc:docMk/>
          <pc:sldMk cId="1021551976" sldId="260"/>
        </pc:sldMkLst>
        <pc:spChg chg="mod">
          <ac:chgData name="OPRESCU-SURCOBE, VALENTIN" userId="6c7d3dad-58b9-4a71-a23e-bc39f2796f41" providerId="ADAL" clId="{337B17E1-1440-463E-AC4F-9DBB3072A4E5}" dt="2024-04-08T02:54:03.696" v="3942" actId="27636"/>
          <ac:spMkLst>
            <pc:docMk/>
            <pc:sldMk cId="1021551976" sldId="260"/>
            <ac:spMk id="2" creationId="{92D26217-51A4-C35B-378E-B649922A3DA5}"/>
          </ac:spMkLst>
        </pc:spChg>
        <pc:spChg chg="mod">
          <ac:chgData name="OPRESCU-SURCOBE, VALENTIN" userId="6c7d3dad-58b9-4a71-a23e-bc39f2796f41" providerId="ADAL" clId="{337B17E1-1440-463E-AC4F-9DBB3072A4E5}" dt="2024-04-08T05:34:46.269" v="5063" actId="20577"/>
          <ac:spMkLst>
            <pc:docMk/>
            <pc:sldMk cId="1021551976" sldId="260"/>
            <ac:spMk id="3" creationId="{D441862B-498C-200B-DE7C-F7EC409B3E8F}"/>
          </ac:spMkLst>
        </pc:spChg>
      </pc:sldChg>
      <pc:sldChg chg="modSp new mod">
        <pc:chgData name="OPRESCU-SURCOBE, VALENTIN" userId="6c7d3dad-58b9-4a71-a23e-bc39f2796f41" providerId="ADAL" clId="{337B17E1-1440-463E-AC4F-9DBB3072A4E5}" dt="2024-04-08T06:16:47.071" v="6643" actId="6549"/>
        <pc:sldMkLst>
          <pc:docMk/>
          <pc:sldMk cId="133071243" sldId="261"/>
        </pc:sldMkLst>
        <pc:spChg chg="mod">
          <ac:chgData name="OPRESCU-SURCOBE, VALENTIN" userId="6c7d3dad-58b9-4a71-a23e-bc39f2796f41" providerId="ADAL" clId="{337B17E1-1440-463E-AC4F-9DBB3072A4E5}" dt="2024-04-08T06:16:47.071" v="6643" actId="6549"/>
          <ac:spMkLst>
            <pc:docMk/>
            <pc:sldMk cId="133071243" sldId="261"/>
            <ac:spMk id="2" creationId="{39E71823-FA03-494D-5086-0F4627B16ADD}"/>
          </ac:spMkLst>
        </pc:spChg>
        <pc:spChg chg="mod">
          <ac:chgData name="OPRESCU-SURCOBE, VALENTIN" userId="6c7d3dad-58b9-4a71-a23e-bc39f2796f41" providerId="ADAL" clId="{337B17E1-1440-463E-AC4F-9DBB3072A4E5}" dt="2024-04-08T05:50:37.431" v="5799" actId="20577"/>
          <ac:spMkLst>
            <pc:docMk/>
            <pc:sldMk cId="133071243" sldId="261"/>
            <ac:spMk id="3" creationId="{45ACC73F-E557-0CE5-154A-FD2FA53A1243}"/>
          </ac:spMkLst>
        </pc:spChg>
      </pc:sldChg>
      <pc:sldChg chg="modSp add mod">
        <pc:chgData name="OPRESCU-SURCOBE, VALENTIN" userId="6c7d3dad-58b9-4a71-a23e-bc39f2796f41" providerId="ADAL" clId="{337B17E1-1440-463E-AC4F-9DBB3072A4E5}" dt="2024-04-08T06:54:15.639" v="6687" actId="20577"/>
        <pc:sldMkLst>
          <pc:docMk/>
          <pc:sldMk cId="3263358134" sldId="262"/>
        </pc:sldMkLst>
        <pc:spChg chg="mod">
          <ac:chgData name="OPRESCU-SURCOBE, VALENTIN" userId="6c7d3dad-58b9-4a71-a23e-bc39f2796f41" providerId="ADAL" clId="{337B17E1-1440-463E-AC4F-9DBB3072A4E5}" dt="2024-04-08T06:16:38.901" v="6642" actId="20577"/>
          <ac:spMkLst>
            <pc:docMk/>
            <pc:sldMk cId="3263358134" sldId="262"/>
            <ac:spMk id="2" creationId="{BC59E120-52D3-7016-D925-50EA4CF6C84A}"/>
          </ac:spMkLst>
        </pc:spChg>
        <pc:spChg chg="mod">
          <ac:chgData name="OPRESCU-SURCOBE, VALENTIN" userId="6c7d3dad-58b9-4a71-a23e-bc39f2796f41" providerId="ADAL" clId="{337B17E1-1440-463E-AC4F-9DBB3072A4E5}" dt="2024-04-08T06:54:15.639" v="6687" actId="20577"/>
          <ac:spMkLst>
            <pc:docMk/>
            <pc:sldMk cId="3263358134" sldId="262"/>
            <ac:spMk id="3" creationId="{22B9563C-B81A-3B30-189E-F8760E5200D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1F511-F94B-5A39-486F-F2036E4AEEA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C09EB5B-9BD0-E5D9-F3FE-BA23FD0A08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9FCC57B-6810-1A1B-1B11-5D4E1E4FAC30}"/>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5" name="Footer Placeholder 4">
            <a:extLst>
              <a:ext uri="{FF2B5EF4-FFF2-40B4-BE49-F238E27FC236}">
                <a16:creationId xmlns:a16="http://schemas.microsoft.com/office/drawing/2014/main" id="{F4D4AF9C-5D6E-B802-1FFF-074D9C4A6F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07C29C-43C2-9759-3090-46E4009F05B8}"/>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2370100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C7C37-0782-2E5C-9C75-0438A6D10F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8C01F7-D83E-E562-75D4-D4A4DAE383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286280-E141-BC4C-06BF-6F3B55FE5AA1}"/>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5" name="Footer Placeholder 4">
            <a:extLst>
              <a:ext uri="{FF2B5EF4-FFF2-40B4-BE49-F238E27FC236}">
                <a16:creationId xmlns:a16="http://schemas.microsoft.com/office/drawing/2014/main" id="{5DDA09F3-5EC9-1C49-A80A-728DFF8045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36E5AE-5D80-E6BD-7E51-F2C18B2D1676}"/>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2123500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35AFDD-0222-B55A-2EC1-0D4AD85BD90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4216043-B99C-ADA1-DDD8-5D3A0D1C9D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D5BF24-5E95-BA07-A19B-AF8AB3597A13}"/>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5" name="Footer Placeholder 4">
            <a:extLst>
              <a:ext uri="{FF2B5EF4-FFF2-40B4-BE49-F238E27FC236}">
                <a16:creationId xmlns:a16="http://schemas.microsoft.com/office/drawing/2014/main" id="{9A8D5DE4-2799-D3C4-0D0F-805C31BC3F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9C01AC-FFBF-470C-D696-0E080D43CE08}"/>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1232602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AB9D0-C819-763C-6709-888E5770D6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ACC1F3-799C-43A4-B839-F74B5C04348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E7DC70-3230-F4B9-0250-59A4D211F89C}"/>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5" name="Footer Placeholder 4">
            <a:extLst>
              <a:ext uri="{FF2B5EF4-FFF2-40B4-BE49-F238E27FC236}">
                <a16:creationId xmlns:a16="http://schemas.microsoft.com/office/drawing/2014/main" id="{23D20C5B-83C0-78AB-AFDF-28F02B6E6C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2A1B97-67C7-C843-84D1-1C850B48579A}"/>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2636605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46BC0-9028-51A4-1C4F-01C461B670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889687-82DF-DDD9-4288-207AC99270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14A425E-35DE-F185-0C2A-22BF38C9A32A}"/>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5" name="Footer Placeholder 4">
            <a:extLst>
              <a:ext uri="{FF2B5EF4-FFF2-40B4-BE49-F238E27FC236}">
                <a16:creationId xmlns:a16="http://schemas.microsoft.com/office/drawing/2014/main" id="{591B723A-737D-0AE2-DD19-3EF11B9AF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A03BFF-E334-9470-6468-CA50E566F106}"/>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1815036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AACA1-3403-82E3-C0CA-FECFDDD273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90C300-420F-4832-DC80-567034DB642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7771CC8-B6BE-0F11-B074-AF42463C7F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CCED7BF-A71C-CE6A-49DD-A69C488C4520}"/>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6" name="Footer Placeholder 5">
            <a:extLst>
              <a:ext uri="{FF2B5EF4-FFF2-40B4-BE49-F238E27FC236}">
                <a16:creationId xmlns:a16="http://schemas.microsoft.com/office/drawing/2014/main" id="{B3C5679B-26DA-A3CA-E45F-7C15AD2D37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046095-8F1E-CCFA-3BA0-4FD905B9D334}"/>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3393961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D3E22-9D10-55B7-223C-F7C88FF037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F59247A-1296-2011-D6AE-C3DCA26F43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62FFD34-BE8D-3CC2-735F-FB05AEA4D11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80D0F75-3CC0-1820-51F5-3846E16DFC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0A975F6-A37C-657D-8D3F-80DFE61806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12BF291-B719-09FE-9B9A-C8A491A8C4E8}"/>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8" name="Footer Placeholder 7">
            <a:extLst>
              <a:ext uri="{FF2B5EF4-FFF2-40B4-BE49-F238E27FC236}">
                <a16:creationId xmlns:a16="http://schemas.microsoft.com/office/drawing/2014/main" id="{33F929B1-16A5-0007-0CC1-4049D37C67D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037F9D-203A-AAA0-D038-C5E4BCE4FCB3}"/>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3359792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42E7C-07C0-0986-A5A7-FF555FDBA50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13B1682-34EF-A506-61FE-F078270EE53A}"/>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4" name="Footer Placeholder 3">
            <a:extLst>
              <a:ext uri="{FF2B5EF4-FFF2-40B4-BE49-F238E27FC236}">
                <a16:creationId xmlns:a16="http://schemas.microsoft.com/office/drawing/2014/main" id="{C54F1450-08F5-CEE7-9E33-72AE45BB9F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71CE9EA-27F1-1E8D-AFE4-0048556B3B1F}"/>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999856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EE88EE-6373-CF31-EDC9-647444D973CB}"/>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3" name="Footer Placeholder 2">
            <a:extLst>
              <a:ext uri="{FF2B5EF4-FFF2-40B4-BE49-F238E27FC236}">
                <a16:creationId xmlns:a16="http://schemas.microsoft.com/office/drawing/2014/main" id="{092BC9E2-01F9-9F19-8FCA-502712910F7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A26320A-A5D0-0634-E6FB-FBCD24947336}"/>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178723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D997C-E9C8-FB81-422F-F86BE32D21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7DDEABD-0479-CF96-EF4C-A4025BF61F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C52754B-849B-FF60-9A6F-BD3AE2DE3A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3295D3-C368-014B-F505-DAB5B65C5D3B}"/>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6" name="Footer Placeholder 5">
            <a:extLst>
              <a:ext uri="{FF2B5EF4-FFF2-40B4-BE49-F238E27FC236}">
                <a16:creationId xmlns:a16="http://schemas.microsoft.com/office/drawing/2014/main" id="{843E9A4E-15C7-0DEE-74FB-9AC9F8E88B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9EA16F-B1E0-3188-D2FA-753A87A5D0A7}"/>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2721103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511FC-18D5-D2B3-3B60-DF490E34E2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4545A9-B608-930A-A709-08C287F7FC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8C3BE61-180C-14F3-46BB-A2EC914898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CEC30C8-5FA7-4FEE-5115-25583863F5B3}"/>
              </a:ext>
            </a:extLst>
          </p:cNvPr>
          <p:cNvSpPr>
            <a:spLocks noGrp="1"/>
          </p:cNvSpPr>
          <p:nvPr>
            <p:ph type="dt" sz="half" idx="10"/>
          </p:nvPr>
        </p:nvSpPr>
        <p:spPr/>
        <p:txBody>
          <a:bodyPr/>
          <a:lstStyle/>
          <a:p>
            <a:fld id="{B6E1F186-B158-4B3E-B6C7-53551D2CD154}" type="datetimeFigureOut">
              <a:rPr lang="en-US" smtClean="0"/>
              <a:t>4/8/2024</a:t>
            </a:fld>
            <a:endParaRPr lang="en-US"/>
          </a:p>
        </p:txBody>
      </p:sp>
      <p:sp>
        <p:nvSpPr>
          <p:cNvPr id="6" name="Footer Placeholder 5">
            <a:extLst>
              <a:ext uri="{FF2B5EF4-FFF2-40B4-BE49-F238E27FC236}">
                <a16:creationId xmlns:a16="http://schemas.microsoft.com/office/drawing/2014/main" id="{94A5A59F-D361-52B9-85F3-420A0116A9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F7D7E3-B464-3B62-924B-6A3CB65325EB}"/>
              </a:ext>
            </a:extLst>
          </p:cNvPr>
          <p:cNvSpPr>
            <a:spLocks noGrp="1"/>
          </p:cNvSpPr>
          <p:nvPr>
            <p:ph type="sldNum" sz="quarter" idx="12"/>
          </p:nvPr>
        </p:nvSpPr>
        <p:spPr/>
        <p:txBody>
          <a:bodyPr/>
          <a:lstStyle/>
          <a:p>
            <a:fld id="{07D9EFCB-18C1-40BE-BFF3-D34527A75CEF}" type="slidenum">
              <a:rPr lang="en-US" smtClean="0"/>
              <a:t>‹#›</a:t>
            </a:fld>
            <a:endParaRPr lang="en-US"/>
          </a:p>
        </p:txBody>
      </p:sp>
    </p:spTree>
    <p:extLst>
      <p:ext uri="{BB962C8B-B14F-4D97-AF65-F5344CB8AC3E}">
        <p14:creationId xmlns:p14="http://schemas.microsoft.com/office/powerpoint/2010/main" val="2556753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9F5E45-D5AB-A624-A46F-16B9468781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F4AAADC-6B26-5679-1318-CC8A97551C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3EC621-935A-190E-7729-2FBC9F671D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E1F186-B158-4B3E-B6C7-53551D2CD154}" type="datetimeFigureOut">
              <a:rPr lang="en-US" smtClean="0"/>
              <a:t>4/8/2024</a:t>
            </a:fld>
            <a:endParaRPr lang="en-US"/>
          </a:p>
        </p:txBody>
      </p:sp>
      <p:sp>
        <p:nvSpPr>
          <p:cNvPr id="5" name="Footer Placeholder 4">
            <a:extLst>
              <a:ext uri="{FF2B5EF4-FFF2-40B4-BE49-F238E27FC236}">
                <a16:creationId xmlns:a16="http://schemas.microsoft.com/office/drawing/2014/main" id="{F3E16928-A9C0-5A11-A3EA-147913589D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B468F04-426E-DE25-CCF0-35201C1801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D9EFCB-18C1-40BE-BFF3-D34527A75CEF}" type="slidenum">
              <a:rPr lang="en-US" smtClean="0"/>
              <a:t>‹#›</a:t>
            </a:fld>
            <a:endParaRPr lang="en-US"/>
          </a:p>
        </p:txBody>
      </p:sp>
    </p:spTree>
    <p:extLst>
      <p:ext uri="{BB962C8B-B14F-4D97-AF65-F5344CB8AC3E}">
        <p14:creationId xmlns:p14="http://schemas.microsoft.com/office/powerpoint/2010/main" val="2689687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12A9D-39BF-8340-60B3-C71CB26F32AF}"/>
              </a:ext>
            </a:extLst>
          </p:cNvPr>
          <p:cNvSpPr>
            <a:spLocks noGrp="1"/>
          </p:cNvSpPr>
          <p:nvPr>
            <p:ph type="ctrTitle"/>
          </p:nvPr>
        </p:nvSpPr>
        <p:spPr>
          <a:xfrm>
            <a:off x="1524000" y="1939331"/>
            <a:ext cx="9144000" cy="1583593"/>
          </a:xfrm>
        </p:spPr>
        <p:txBody>
          <a:bodyPr>
            <a:normAutofit/>
          </a:bodyPr>
          <a:lstStyle/>
          <a:p>
            <a:r>
              <a:rPr lang="en-US" sz="2800" b="1" dirty="0"/>
              <a:t>Discussion Paper on some technical aspects of Rel-19 MC location work under new WID </a:t>
            </a:r>
            <a:r>
              <a:rPr lang="en-US" sz="2800" b="1" i="1" dirty="0" err="1"/>
              <a:t>enhMCLoc</a:t>
            </a:r>
            <a:endParaRPr lang="en-US" sz="2800" b="1" i="1" dirty="0"/>
          </a:p>
        </p:txBody>
      </p:sp>
      <p:sp>
        <p:nvSpPr>
          <p:cNvPr id="3" name="Subtitle 2">
            <a:extLst>
              <a:ext uri="{FF2B5EF4-FFF2-40B4-BE49-F238E27FC236}">
                <a16:creationId xmlns:a16="http://schemas.microsoft.com/office/drawing/2014/main" id="{38534D92-3390-BDB5-22E5-C24BD1FBAAE3}"/>
              </a:ext>
            </a:extLst>
          </p:cNvPr>
          <p:cNvSpPr>
            <a:spLocks noGrp="1"/>
          </p:cNvSpPr>
          <p:nvPr>
            <p:ph type="subTitle" idx="1"/>
          </p:nvPr>
        </p:nvSpPr>
        <p:spPr>
          <a:xfrm>
            <a:off x="1524000" y="3964803"/>
            <a:ext cx="9144000" cy="2606819"/>
          </a:xfrm>
        </p:spPr>
        <p:txBody>
          <a:bodyPr>
            <a:normAutofit/>
          </a:bodyPr>
          <a:lstStyle/>
          <a:p>
            <a:endParaRPr lang="en-US" dirty="0"/>
          </a:p>
          <a:p>
            <a:endParaRPr lang="en-US" dirty="0"/>
          </a:p>
          <a:p>
            <a:pPr algn="l"/>
            <a:endParaRPr lang="en-US" sz="1800" b="1" i="1" dirty="0"/>
          </a:p>
          <a:p>
            <a:pPr algn="l"/>
            <a:endParaRPr lang="en-US" sz="1800" b="1" i="1" dirty="0"/>
          </a:p>
          <a:p>
            <a:pPr algn="l"/>
            <a:r>
              <a:rPr lang="en-US" sz="1800" b="1" i="1" dirty="0"/>
              <a:t>Abstract:</a:t>
            </a:r>
            <a:r>
              <a:rPr lang="en-US" sz="1800" i="1" dirty="0"/>
              <a:t> This DP covers some technical aspects of mission critical location work proposed under Rel-19 WID </a:t>
            </a:r>
            <a:r>
              <a:rPr lang="en-US" sz="1800" i="1" dirty="0" err="1"/>
              <a:t>enhMCLoc</a:t>
            </a:r>
            <a:r>
              <a:rPr lang="en-US" sz="1800" i="1" dirty="0"/>
              <a:t> and is intended for some detailed discussion in breakout session.</a:t>
            </a:r>
          </a:p>
        </p:txBody>
      </p:sp>
      <p:sp>
        <p:nvSpPr>
          <p:cNvPr id="4" name="Subtitle 2">
            <a:extLst>
              <a:ext uri="{FF2B5EF4-FFF2-40B4-BE49-F238E27FC236}">
                <a16:creationId xmlns:a16="http://schemas.microsoft.com/office/drawing/2014/main" id="{83084769-3CAC-3121-5DE2-E8D5BDAB3D20}"/>
              </a:ext>
            </a:extLst>
          </p:cNvPr>
          <p:cNvSpPr txBox="1">
            <a:spLocks/>
          </p:cNvSpPr>
          <p:nvPr/>
        </p:nvSpPr>
        <p:spPr>
          <a:xfrm>
            <a:off x="1234272" y="660401"/>
            <a:ext cx="10582589" cy="93979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algn="l">
              <a:spcBef>
                <a:spcPts val="0"/>
              </a:spcBef>
              <a:spcAft>
                <a:spcPts val="0"/>
              </a:spcAft>
              <a:tabLst>
                <a:tab pos="6120765" algn="r"/>
              </a:tabLst>
            </a:pPr>
            <a:r>
              <a:rPr lang="en-GB" sz="1800" b="1" dirty="0">
                <a:effectLst/>
                <a:latin typeface="Arial" panose="020B0604020202020204" pitchFamily="34" charset="0"/>
                <a:ea typeface="Times New Roman" panose="02020603050405020304" pitchFamily="18" charset="0"/>
                <a:cs typeface="Arial" panose="020B0604020202020204" pitchFamily="34" charset="0"/>
              </a:rPr>
              <a:t>3GPP TSG-CT WG1 Meeting #148</a:t>
            </a:r>
            <a:r>
              <a:rPr lang="en-GB" sz="1800" b="1" i="1" dirty="0">
                <a:effectLst/>
                <a:latin typeface="Arial" panose="020B0604020202020204" pitchFamily="34" charset="0"/>
                <a:ea typeface="Times New Roman" panose="02020603050405020304" pitchFamily="18" charset="0"/>
                <a:cs typeface="Arial" panose="020B0604020202020204" pitchFamily="34" charset="0"/>
              </a:rPr>
              <a:t>				</a:t>
            </a:r>
            <a:r>
              <a:rPr lang="en-GB" sz="1800" b="1" i="1">
                <a:effectLst/>
                <a:latin typeface="Arial" panose="020B0604020202020204" pitchFamily="34" charset="0"/>
                <a:ea typeface="Times New Roman" panose="02020603050405020304" pitchFamily="18" charset="0"/>
                <a:cs typeface="Arial" panose="020B0604020202020204" pitchFamily="34" charset="0"/>
              </a:rPr>
              <a:t>	</a:t>
            </a:r>
            <a:r>
              <a:rPr lang="en-GB" sz="1800" b="1">
                <a:effectLst/>
                <a:latin typeface="Arial" panose="020B0604020202020204" pitchFamily="34" charset="0"/>
                <a:ea typeface="Times New Roman" panose="02020603050405020304" pitchFamily="18" charset="0"/>
                <a:cs typeface="Arial" panose="020B0604020202020204" pitchFamily="34" charset="0"/>
              </a:rPr>
              <a:t>C1-242298</a:t>
            </a:r>
            <a:endParaRPr lang="en-US" sz="1800" dirty="0">
              <a:latin typeface="Arial" panose="020B0604020202020204" pitchFamily="34" charset="0"/>
              <a:ea typeface="Times New Roman" panose="02020603050405020304" pitchFamily="18" charset="0"/>
              <a:cs typeface="Times New Roman" panose="02020603050405020304" pitchFamily="18" charset="0"/>
            </a:endParaRPr>
          </a:p>
          <a:p>
            <a:pPr marL="0" marR="0" algn="l">
              <a:spcBef>
                <a:spcPts val="0"/>
              </a:spcBef>
              <a:spcAft>
                <a:spcPts val="0"/>
              </a:spcAft>
              <a:tabLst>
                <a:tab pos="6120765" algn="r"/>
              </a:tabLst>
            </a:pP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Changsha, China, 15 -19 April 2024</a:t>
            </a:r>
            <a:r>
              <a:rPr lang="en-GB" sz="1800" b="1" dirty="0">
                <a:effectLst/>
                <a:latin typeface="Arial" panose="020B0604020202020204" pitchFamily="34" charset="0"/>
                <a:ea typeface="Times New Roman" panose="02020603050405020304" pitchFamily="18" charset="0"/>
                <a:cs typeface="Arial" panose="020B0604020202020204" pitchFamily="34" charset="0"/>
              </a:rPr>
              <a:t>				      (</a:t>
            </a:r>
            <a:r>
              <a:rPr lang="en-GB" sz="1800" b="1" i="1" dirty="0">
                <a:effectLst/>
                <a:latin typeface="Arial" panose="020B0604020202020204" pitchFamily="34" charset="0"/>
                <a:ea typeface="Times New Roman" panose="02020603050405020304" pitchFamily="18" charset="0"/>
                <a:cs typeface="Arial" panose="020B0604020202020204" pitchFamily="34" charset="0"/>
              </a:rPr>
              <a:t>was C1-24xyzt</a:t>
            </a:r>
            <a:r>
              <a:rPr lang="en-GB" sz="1800" b="1" dirty="0">
                <a:effectLst/>
                <a:latin typeface="Arial" panose="020B0604020202020204" pitchFamily="34" charset="0"/>
                <a:ea typeface="Times New Roman" panose="02020603050405020304" pitchFamily="18" charset="0"/>
                <a:cs typeface="Arial" panose="020B0604020202020204" pitchFamily="34" charset="0"/>
              </a:rPr>
              <a:t>)</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graphicFrame>
        <p:nvGraphicFramePr>
          <p:cNvPr id="6" name="Table 5">
            <a:extLst>
              <a:ext uri="{FF2B5EF4-FFF2-40B4-BE49-F238E27FC236}">
                <a16:creationId xmlns:a16="http://schemas.microsoft.com/office/drawing/2014/main" id="{DBBAD2E6-409B-4A15-2A3B-B83D2FD795C9}"/>
              </a:ext>
            </a:extLst>
          </p:cNvPr>
          <p:cNvGraphicFramePr>
            <a:graphicFrameLocks noGrp="1"/>
          </p:cNvGraphicFramePr>
          <p:nvPr>
            <p:extLst>
              <p:ext uri="{D42A27DB-BD31-4B8C-83A1-F6EECF244321}">
                <p14:modId xmlns:p14="http://schemas.microsoft.com/office/powerpoint/2010/main" val="1505559452"/>
              </p:ext>
            </p:extLst>
          </p:nvPr>
        </p:nvGraphicFramePr>
        <p:xfrm>
          <a:off x="1524000" y="3964803"/>
          <a:ext cx="8855947" cy="1219200"/>
        </p:xfrm>
        <a:graphic>
          <a:graphicData uri="http://schemas.openxmlformats.org/drawingml/2006/table">
            <a:tbl>
              <a:tblPr>
                <a:tableStyleId>{5C22544A-7EE6-4342-B048-85BDC9FD1C3A}</a:tableStyleId>
              </a:tblPr>
              <a:tblGrid>
                <a:gridCol w="1851141">
                  <a:extLst>
                    <a:ext uri="{9D8B030D-6E8A-4147-A177-3AD203B41FA5}">
                      <a16:colId xmlns:a16="http://schemas.microsoft.com/office/drawing/2014/main" val="3923359345"/>
                    </a:ext>
                  </a:extLst>
                </a:gridCol>
                <a:gridCol w="3702282">
                  <a:extLst>
                    <a:ext uri="{9D8B030D-6E8A-4147-A177-3AD203B41FA5}">
                      <a16:colId xmlns:a16="http://schemas.microsoft.com/office/drawing/2014/main" val="3888783603"/>
                    </a:ext>
                  </a:extLst>
                </a:gridCol>
                <a:gridCol w="3302524">
                  <a:extLst>
                    <a:ext uri="{9D8B030D-6E8A-4147-A177-3AD203B41FA5}">
                      <a16:colId xmlns:a16="http://schemas.microsoft.com/office/drawing/2014/main" val="2009667889"/>
                    </a:ext>
                  </a:extLst>
                </a:gridCol>
              </a:tblGrid>
              <a:tr h="227073">
                <a:tc>
                  <a:txBody>
                    <a:bodyPr/>
                    <a:lstStyle/>
                    <a:p>
                      <a:pPr marL="0" marR="0">
                        <a:spcBef>
                          <a:spcPts val="0"/>
                        </a:spcBef>
                        <a:spcAft>
                          <a:spcPts val="0"/>
                        </a:spcAft>
                        <a:tabLst>
                          <a:tab pos="1116965" algn="r"/>
                        </a:tabLst>
                      </a:pPr>
                      <a:r>
                        <a:rPr lang="en-GB" sz="1800">
                          <a:effectLst/>
                          <a:latin typeface="Arial" panose="020B0604020202020204" pitchFamily="34" charset="0"/>
                        </a:rPr>
                        <a:t>Source to WG:</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tc>
                <a:tc gridSpan="2">
                  <a:txBody>
                    <a:bodyPr/>
                    <a:lstStyle/>
                    <a:p>
                      <a:pPr marL="63500" marR="0">
                        <a:spcBef>
                          <a:spcPts val="0"/>
                        </a:spcBef>
                        <a:spcAft>
                          <a:spcPts val="0"/>
                        </a:spcAft>
                      </a:pPr>
                      <a:r>
                        <a:rPr lang="en-GB" sz="1800" dirty="0">
                          <a:effectLst/>
                          <a:latin typeface="Arial" panose="020B0604020202020204" pitchFamily="34" charset="0"/>
                        </a:rPr>
                        <a:t>AT&amp;T</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tc>
                <a:tc hMerge="1">
                  <a:txBody>
                    <a:bodyPr/>
                    <a:lstStyle/>
                    <a:p>
                      <a:endParaRPr lang="en-US"/>
                    </a:p>
                  </a:txBody>
                  <a:tcPr/>
                </a:tc>
                <a:extLst>
                  <a:ext uri="{0D108BD9-81ED-4DB2-BD59-A6C34878D82A}">
                    <a16:rowId xmlns:a16="http://schemas.microsoft.com/office/drawing/2014/main" val="498658962"/>
                  </a:ext>
                </a:extLst>
              </a:tr>
              <a:tr h="227073">
                <a:tc>
                  <a:txBody>
                    <a:bodyPr/>
                    <a:lstStyle/>
                    <a:p>
                      <a:pPr marL="0" marR="0">
                        <a:spcBef>
                          <a:spcPts val="0"/>
                        </a:spcBef>
                        <a:spcAft>
                          <a:spcPts val="0"/>
                        </a:spcAft>
                        <a:tabLst>
                          <a:tab pos="1116965" algn="r"/>
                        </a:tabLst>
                      </a:pPr>
                      <a:r>
                        <a:rPr lang="en-GB" sz="1800">
                          <a:effectLst/>
                          <a:latin typeface="Arial" panose="020B0604020202020204" pitchFamily="34" charset="0"/>
                        </a:rPr>
                        <a:t>Source to TSG:</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tc>
                <a:tc gridSpan="2">
                  <a:txBody>
                    <a:bodyPr/>
                    <a:lstStyle/>
                    <a:p>
                      <a:pPr marL="63500" marR="0">
                        <a:spcBef>
                          <a:spcPts val="0"/>
                        </a:spcBef>
                        <a:spcAft>
                          <a:spcPts val="0"/>
                        </a:spcAft>
                      </a:pPr>
                      <a:r>
                        <a:rPr lang="en-GB" sz="1800" dirty="0">
                          <a:effectLst/>
                          <a:latin typeface="Arial" panose="020B0604020202020204" pitchFamily="34" charset="0"/>
                        </a:rPr>
                        <a:t>C1</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tc>
                <a:tc hMerge="1">
                  <a:txBody>
                    <a:bodyPr/>
                    <a:lstStyle/>
                    <a:p>
                      <a:endParaRPr lang="en-US"/>
                    </a:p>
                  </a:txBody>
                  <a:tcPr/>
                </a:tc>
                <a:extLst>
                  <a:ext uri="{0D108BD9-81ED-4DB2-BD59-A6C34878D82A}">
                    <a16:rowId xmlns:a16="http://schemas.microsoft.com/office/drawing/2014/main" val="3742635720"/>
                  </a:ext>
                </a:extLst>
              </a:tr>
              <a:tr h="90829">
                <a:tc>
                  <a:txBody>
                    <a:bodyPr/>
                    <a:lstStyle/>
                    <a:p>
                      <a:pPr marL="0" marR="0">
                        <a:spcBef>
                          <a:spcPts val="0"/>
                        </a:spcBef>
                        <a:spcAft>
                          <a:spcPts val="0"/>
                        </a:spcAft>
                      </a:pPr>
                      <a:r>
                        <a:rPr lang="en-GB" sz="1000">
                          <a:effectLst/>
                          <a:latin typeface="Arial" panose="020B0604020202020204" pitchFamily="34" charset="0"/>
                        </a:rPr>
                        <a:t>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tc>
                <a:tc gridSpan="2">
                  <a:txBody>
                    <a:bodyPr/>
                    <a:lstStyle/>
                    <a:p>
                      <a:pPr marL="0" marR="0">
                        <a:spcBef>
                          <a:spcPts val="0"/>
                        </a:spcBef>
                        <a:spcAft>
                          <a:spcPts val="0"/>
                        </a:spcAft>
                      </a:pPr>
                      <a:r>
                        <a:rPr lang="en-GB" sz="1000">
                          <a:effectLst/>
                          <a:latin typeface="Arial" panose="020B0604020202020204" pitchFamily="34" charset="0"/>
                        </a:rPr>
                        <a:t> </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tc>
                <a:tc hMerge="1">
                  <a:txBody>
                    <a:bodyPr/>
                    <a:lstStyle/>
                    <a:p>
                      <a:endParaRPr lang="en-US"/>
                    </a:p>
                  </a:txBody>
                  <a:tcPr/>
                </a:tc>
                <a:extLst>
                  <a:ext uri="{0D108BD9-81ED-4DB2-BD59-A6C34878D82A}">
                    <a16:rowId xmlns:a16="http://schemas.microsoft.com/office/drawing/2014/main" val="3851758391"/>
                  </a:ext>
                </a:extLst>
              </a:tr>
              <a:tr h="227073">
                <a:tc>
                  <a:txBody>
                    <a:bodyPr/>
                    <a:lstStyle/>
                    <a:p>
                      <a:pPr marL="0" marR="0">
                        <a:spcBef>
                          <a:spcPts val="0"/>
                        </a:spcBef>
                        <a:spcAft>
                          <a:spcPts val="0"/>
                        </a:spcAft>
                        <a:tabLst>
                          <a:tab pos="1116965" algn="r"/>
                        </a:tabLst>
                      </a:pPr>
                      <a:r>
                        <a:rPr lang="en-GB" sz="1800" dirty="0">
                          <a:effectLst/>
                          <a:latin typeface="Arial" panose="020B0604020202020204" pitchFamily="34" charset="0"/>
                        </a:rPr>
                        <a:t>Work </a:t>
                      </a:r>
                      <a:r>
                        <a:rPr lang="en-GB" sz="1800" baseline="0" dirty="0">
                          <a:effectLst/>
                          <a:latin typeface="Arial" panose="020B0604020202020204" pitchFamily="34" charset="0"/>
                        </a:rPr>
                        <a:t>item code</a:t>
                      </a:r>
                      <a:r>
                        <a:rPr lang="en-GB" sz="1800" dirty="0">
                          <a:effectLst/>
                          <a:latin typeface="Arial" panose="020B0604020202020204" pitchFamily="34" charset="0"/>
                        </a:rPr>
                        <a:t>:</a:t>
                      </a:r>
                    </a:p>
                    <a:p>
                      <a:pPr marL="0" marR="0">
                        <a:spcBef>
                          <a:spcPts val="0"/>
                        </a:spcBef>
                        <a:spcAft>
                          <a:spcPts val="0"/>
                        </a:spcAft>
                        <a:tabLst>
                          <a:tab pos="1116965" algn="r"/>
                        </a:tabLst>
                      </a:pPr>
                      <a:r>
                        <a:rPr lang="en-GB" sz="1600" baseline="0" dirty="0">
                          <a:effectLst/>
                          <a:latin typeface="Arial" panose="020B0604020202020204" pitchFamily="34" charset="0"/>
                          <a:ea typeface="Times New Roman" panose="02020603050405020304" pitchFamily="18" charset="0"/>
                          <a:cs typeface="Times New Roman" panose="02020603050405020304" pitchFamily="18" charset="0"/>
                        </a:rPr>
                        <a:t>Agenda</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Item:</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670" marR="26670" marT="0" marB="0"/>
                </a:tc>
                <a:tc>
                  <a:txBody>
                    <a:bodyPr/>
                    <a:lstStyle/>
                    <a:p>
                      <a:pPr marL="63500" marR="0">
                        <a:spcBef>
                          <a:spcPts val="0"/>
                        </a:spcBef>
                        <a:spcAft>
                          <a:spcPts val="0"/>
                        </a:spcAft>
                      </a:pPr>
                      <a:r>
                        <a:rPr lang="en-GB" sz="1800" dirty="0">
                          <a:effectLst/>
                          <a:latin typeface="Arial" panose="020B0604020202020204" pitchFamily="34" charset="0"/>
                        </a:rPr>
                        <a:t>enh4MCPTT</a:t>
                      </a:r>
                    </a:p>
                    <a:p>
                      <a:pPr marL="63500" marR="0">
                        <a:spcBef>
                          <a:spcPts val="0"/>
                        </a:spcBef>
                        <a:spcAft>
                          <a:spcPts val="0"/>
                        </a:spcAft>
                      </a:pPr>
                      <a:r>
                        <a:rPr lang="en-US" sz="1600" dirty="0">
                          <a:effectLst/>
                          <a:latin typeface="Arial" panose="020B0604020202020204" pitchFamily="34" charset="0"/>
                          <a:ea typeface="Times New Roman" panose="02020603050405020304" pitchFamily="18" charset="0"/>
                          <a:cs typeface="Times New Roman" panose="02020603050405020304" pitchFamily="18" charset="0"/>
                        </a:rPr>
                        <a:t>19.1.2</a:t>
                      </a:r>
                    </a:p>
                  </a:txBody>
                  <a:tcPr marL="26670" marR="26670" marT="0" marB="0"/>
                </a:tc>
                <a:tc>
                  <a:txBody>
                    <a:bodyPr/>
                    <a:lstStyle/>
                    <a:p>
                      <a:pPr marL="0" marR="0">
                        <a:spcBef>
                          <a:spcPts val="0"/>
                        </a:spcBef>
                        <a:spcAft>
                          <a:spcPts val="900"/>
                        </a:spcAf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739445183"/>
                  </a:ext>
                </a:extLst>
              </a:tr>
            </a:tbl>
          </a:graphicData>
        </a:graphic>
      </p:graphicFrame>
    </p:spTree>
    <p:extLst>
      <p:ext uri="{BB962C8B-B14F-4D97-AF65-F5344CB8AC3E}">
        <p14:creationId xmlns:p14="http://schemas.microsoft.com/office/powerpoint/2010/main" val="3542230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1A7AB-BD05-5F92-4614-6930EFD635DA}"/>
              </a:ext>
            </a:extLst>
          </p:cNvPr>
          <p:cNvSpPr>
            <a:spLocks noGrp="1"/>
          </p:cNvSpPr>
          <p:nvPr>
            <p:ph type="title"/>
          </p:nvPr>
        </p:nvSpPr>
        <p:spPr/>
        <p:txBody>
          <a:bodyPr/>
          <a:lstStyle/>
          <a:p>
            <a:pPr algn="ctr"/>
            <a:r>
              <a:rPr lang="en-US" dirty="0"/>
              <a:t>Current (Rel-18) situation with MC location specifications</a:t>
            </a:r>
          </a:p>
        </p:txBody>
      </p:sp>
      <p:sp>
        <p:nvSpPr>
          <p:cNvPr id="3" name="Content Placeholder 2">
            <a:extLst>
              <a:ext uri="{FF2B5EF4-FFF2-40B4-BE49-F238E27FC236}">
                <a16:creationId xmlns:a16="http://schemas.microsoft.com/office/drawing/2014/main" id="{FF530355-01B9-745C-C912-59A4EE6619B7}"/>
              </a:ext>
            </a:extLst>
          </p:cNvPr>
          <p:cNvSpPr>
            <a:spLocks noGrp="1"/>
          </p:cNvSpPr>
          <p:nvPr>
            <p:ph idx="1"/>
          </p:nvPr>
        </p:nvSpPr>
        <p:spPr>
          <a:xfrm>
            <a:off x="838199" y="1869168"/>
            <a:ext cx="10874829" cy="4520746"/>
          </a:xfrm>
        </p:spPr>
        <p:txBody>
          <a:bodyPr>
            <a:normAutofit fontScale="85000" lnSpcReduction="20000"/>
          </a:bodyPr>
          <a:lstStyle/>
          <a:p>
            <a:r>
              <a:rPr lang="en-US" dirty="0"/>
              <a:t>Stage 2 from SA6 (TS 23.280) prescribes a unified architecture across all three MC services (MCPTT, </a:t>
            </a:r>
            <a:r>
              <a:rPr lang="en-US" dirty="0" err="1"/>
              <a:t>MCVideo</a:t>
            </a:r>
            <a:r>
              <a:rPr lang="en-US" dirty="0"/>
              <a:t> and </a:t>
            </a:r>
            <a:r>
              <a:rPr lang="en-US" dirty="0" err="1"/>
              <a:t>MCData</a:t>
            </a:r>
            <a:r>
              <a:rPr lang="en-US" dirty="0"/>
              <a:t>) based on </a:t>
            </a:r>
            <a:r>
              <a:rPr lang="en-US" dirty="0" err="1"/>
              <a:t>signalling</a:t>
            </a:r>
            <a:r>
              <a:rPr lang="en-US" dirty="0"/>
              <a:t> exchange between an </a:t>
            </a:r>
            <a:r>
              <a:rPr lang="en-US" dirty="0" err="1"/>
              <a:t>MCLoc</a:t>
            </a:r>
            <a:r>
              <a:rPr lang="en-US" dirty="0"/>
              <a:t> server and </a:t>
            </a:r>
            <a:r>
              <a:rPr lang="en-US" dirty="0" err="1"/>
              <a:t>MCLoc</a:t>
            </a:r>
            <a:r>
              <a:rPr lang="en-US" dirty="0"/>
              <a:t> clients. </a:t>
            </a:r>
            <a:r>
              <a:rPr lang="en-US" u="sng" dirty="0"/>
              <a:t>Rel-18 Stage 2 is perceived as “stable” from the MC location specification point of view</a:t>
            </a:r>
            <a:r>
              <a:rPr lang="en-US" dirty="0"/>
              <a:t>.</a:t>
            </a:r>
          </a:p>
          <a:p>
            <a:r>
              <a:rPr lang="en-US" dirty="0"/>
              <a:t>Stage 3 from CT1 (TS 24.379, TS 24.281 and TS 24.282) uses separate, </a:t>
            </a:r>
            <a:r>
              <a:rPr lang="en-US" i="1" dirty="0"/>
              <a:t>per service </a:t>
            </a:r>
            <a:r>
              <a:rPr lang="en-US" dirty="0"/>
              <a:t>signaling between MC service servers and MC service clients.</a:t>
            </a:r>
          </a:p>
          <a:p>
            <a:pPr lvl="1"/>
            <a:r>
              <a:rPr lang="en-US" dirty="0"/>
              <a:t>On the infrastructure side, the specs need to consider that different </a:t>
            </a:r>
            <a:r>
              <a:rPr lang="en-US" dirty="0" err="1"/>
              <a:t>MCLoc</a:t>
            </a:r>
            <a:r>
              <a:rPr lang="en-US" dirty="0"/>
              <a:t> clients may be managed by different participating functions.</a:t>
            </a:r>
          </a:p>
          <a:p>
            <a:r>
              <a:rPr lang="en-US" dirty="0"/>
              <a:t>Not all functionality and features described in Rel-18Stage 2 TS 23.280 are specified in Stage 3.</a:t>
            </a:r>
          </a:p>
          <a:p>
            <a:r>
              <a:rPr lang="en-US" dirty="0"/>
              <a:t>At some points in time during 2023, there was agreement in both SA6 and CT1 that Stage 3 should align to Rel-18 Stage 2, both in terms of architecture and in terms of functionality. </a:t>
            </a:r>
            <a:r>
              <a:rPr lang="en-US" u="sng" dirty="0"/>
              <a:t>Achieving this goal with Rel-18 Stage 3 proved impractical</a:t>
            </a:r>
            <a:r>
              <a:rPr lang="en-US" dirty="0"/>
              <a:t>. </a:t>
            </a:r>
            <a:r>
              <a:rPr lang="en-US" b="1" dirty="0">
                <a:solidFill>
                  <a:srgbClr val="FF0000"/>
                </a:solidFill>
              </a:rPr>
              <a:t>Proposed new Rel-19 WID </a:t>
            </a:r>
            <a:r>
              <a:rPr lang="en-US" b="1" i="1" dirty="0" err="1">
                <a:solidFill>
                  <a:srgbClr val="FF0000"/>
                </a:solidFill>
              </a:rPr>
              <a:t>enhMCLoc</a:t>
            </a:r>
            <a:r>
              <a:rPr lang="en-US" b="1" dirty="0">
                <a:solidFill>
                  <a:srgbClr val="FF0000"/>
                </a:solidFill>
              </a:rPr>
              <a:t> tries to achieve this goal with Rel-19 Stage 3.</a:t>
            </a:r>
          </a:p>
        </p:txBody>
      </p:sp>
    </p:spTree>
    <p:extLst>
      <p:ext uri="{BB962C8B-B14F-4D97-AF65-F5344CB8AC3E}">
        <p14:creationId xmlns:p14="http://schemas.microsoft.com/office/powerpoint/2010/main" val="3054974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CECC3-C4B7-CA7D-87B6-0AA7561F6079}"/>
              </a:ext>
            </a:extLst>
          </p:cNvPr>
          <p:cNvSpPr>
            <a:spLocks noGrp="1"/>
          </p:cNvSpPr>
          <p:nvPr>
            <p:ph type="title"/>
          </p:nvPr>
        </p:nvSpPr>
        <p:spPr>
          <a:xfrm>
            <a:off x="838200" y="365125"/>
            <a:ext cx="10515600" cy="843189"/>
          </a:xfrm>
        </p:spPr>
        <p:txBody>
          <a:bodyPr/>
          <a:lstStyle/>
          <a:p>
            <a:pPr algn="ctr"/>
            <a:r>
              <a:rPr lang="en-US" dirty="0"/>
              <a:t>Situation in SA6 in Rel-19</a:t>
            </a:r>
          </a:p>
        </p:txBody>
      </p:sp>
      <p:sp>
        <p:nvSpPr>
          <p:cNvPr id="3" name="Content Placeholder 2">
            <a:extLst>
              <a:ext uri="{FF2B5EF4-FFF2-40B4-BE49-F238E27FC236}">
                <a16:creationId xmlns:a16="http://schemas.microsoft.com/office/drawing/2014/main" id="{A27BC45E-6F1A-50D4-51F3-596D82FD3895}"/>
              </a:ext>
            </a:extLst>
          </p:cNvPr>
          <p:cNvSpPr>
            <a:spLocks noGrp="1"/>
          </p:cNvSpPr>
          <p:nvPr>
            <p:ph idx="1"/>
          </p:nvPr>
        </p:nvSpPr>
        <p:spPr>
          <a:xfrm>
            <a:off x="381001" y="1208314"/>
            <a:ext cx="11386456" cy="5366657"/>
          </a:xfrm>
        </p:spPr>
        <p:txBody>
          <a:bodyPr>
            <a:normAutofit fontScale="92500" lnSpcReduction="20000"/>
          </a:bodyPr>
          <a:lstStyle/>
          <a:p>
            <a:r>
              <a:rPr lang="en-US" sz="2600" dirty="0"/>
              <a:t>All the TUs available for Rel-19 development in SA6 have already been assigned to major SIDs and WIDs, and none of them addresses MC location development.</a:t>
            </a:r>
          </a:p>
          <a:p>
            <a:pPr lvl="1"/>
            <a:r>
              <a:rPr lang="en-US" sz="1800" dirty="0"/>
              <a:t>There may be some available TEI19 TUs available for mini-WIDs, but no concrete proposals of MC location work have been received, nor is it clear that SA6 will choose to do such work in Rel-19.</a:t>
            </a:r>
          </a:p>
          <a:p>
            <a:r>
              <a:rPr lang="en-US" sz="2600" dirty="0"/>
              <a:t>Even if some (unknown at this time) MC location work gets done in SA6 in Rel-19, for Stage 3 we need to consider:</a:t>
            </a:r>
          </a:p>
          <a:p>
            <a:pPr lvl="1"/>
            <a:r>
              <a:rPr lang="en-US" sz="1800" dirty="0"/>
              <a:t>That we can always revise the Rel-19 CT1 work item, subject to agreement</a:t>
            </a:r>
          </a:p>
          <a:p>
            <a:pPr lvl="1"/>
            <a:r>
              <a:rPr lang="en-US" sz="1800" dirty="0"/>
              <a:t>That there is a distinct possibility that there might not be not enough time to work on the new (unknown at this time) Rel-19 features specified by SA6.</a:t>
            </a:r>
          </a:p>
          <a:p>
            <a:r>
              <a:rPr lang="en-US" sz="2600" dirty="0"/>
              <a:t>The general principles that: 1) Stage 3 follows Stage 2; 2) Impacts on existing implementations and on customers have to be considered before introducing new things and/or changes; 3) steadily making progress is paramount; and 4) we are contributions driven and can make decisions on a case-by-case basis; will apply</a:t>
            </a:r>
            <a:r>
              <a:rPr lang="en-US" sz="2200" dirty="0"/>
              <a:t>.</a:t>
            </a:r>
          </a:p>
          <a:p>
            <a:r>
              <a:rPr lang="en-US" sz="2600" dirty="0"/>
              <a:t>We have the tools to handle this:</a:t>
            </a:r>
          </a:p>
          <a:p>
            <a:pPr lvl="1"/>
            <a:r>
              <a:rPr lang="en-US" sz="1800" dirty="0"/>
              <a:t>CT1 can exchange LS statements with other groups (e.g., SA3, SA6) as needed</a:t>
            </a:r>
          </a:p>
          <a:p>
            <a:pPr lvl="1"/>
            <a:r>
              <a:rPr lang="en-US" sz="1800" dirty="0"/>
              <a:t>Specs alignment can take place between groups</a:t>
            </a:r>
          </a:p>
          <a:p>
            <a:r>
              <a:rPr lang="en-US" sz="2600" dirty="0">
                <a:solidFill>
                  <a:srgbClr val="FF0000"/>
                </a:solidFill>
              </a:rPr>
              <a:t>In conclusion, we should proceed with Stage 3 Rel-19 asap, while, of course, monitoring the work in SA6.</a:t>
            </a:r>
            <a:r>
              <a:rPr lang="en-US" sz="2200" dirty="0">
                <a:solidFill>
                  <a:srgbClr val="FF0000"/>
                </a:solidFill>
              </a:rPr>
              <a:t>  </a:t>
            </a:r>
          </a:p>
        </p:txBody>
      </p:sp>
    </p:spTree>
    <p:extLst>
      <p:ext uri="{BB962C8B-B14F-4D97-AF65-F5344CB8AC3E}">
        <p14:creationId xmlns:p14="http://schemas.microsoft.com/office/powerpoint/2010/main" val="3443753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F975D-7482-E2BE-5D37-DEC151961301}"/>
              </a:ext>
            </a:extLst>
          </p:cNvPr>
          <p:cNvSpPr>
            <a:spLocks noGrp="1"/>
          </p:cNvSpPr>
          <p:nvPr>
            <p:ph type="title"/>
          </p:nvPr>
        </p:nvSpPr>
        <p:spPr>
          <a:xfrm>
            <a:off x="598715" y="184255"/>
            <a:ext cx="11157856" cy="710049"/>
          </a:xfrm>
        </p:spPr>
        <p:txBody>
          <a:bodyPr/>
          <a:lstStyle/>
          <a:p>
            <a:r>
              <a:rPr lang="en-US" dirty="0"/>
              <a:t>Some other things we may want to keep  in mind</a:t>
            </a:r>
          </a:p>
        </p:txBody>
      </p:sp>
      <p:sp>
        <p:nvSpPr>
          <p:cNvPr id="3" name="Content Placeholder 2">
            <a:extLst>
              <a:ext uri="{FF2B5EF4-FFF2-40B4-BE49-F238E27FC236}">
                <a16:creationId xmlns:a16="http://schemas.microsoft.com/office/drawing/2014/main" id="{7821DC23-955B-CEEE-5A11-7DBC5BDB2CF1}"/>
              </a:ext>
            </a:extLst>
          </p:cNvPr>
          <p:cNvSpPr>
            <a:spLocks noGrp="1"/>
          </p:cNvSpPr>
          <p:nvPr>
            <p:ph idx="1"/>
          </p:nvPr>
        </p:nvSpPr>
        <p:spPr>
          <a:xfrm>
            <a:off x="291402" y="894303"/>
            <a:ext cx="11465169" cy="5647173"/>
          </a:xfrm>
        </p:spPr>
        <p:txBody>
          <a:bodyPr>
            <a:normAutofit lnSpcReduction="10000"/>
          </a:bodyPr>
          <a:lstStyle/>
          <a:p>
            <a:r>
              <a:rPr lang="en-US" sz="2000" b="1" dirty="0"/>
              <a:t>Initial MC location work in 3GPP intended to achieve functional parity with the location capabilities of LMR (P25, TETRA), which were modest by today’s expectations. New technology and systems in location have emerged since, e.g.:</a:t>
            </a:r>
          </a:p>
          <a:p>
            <a:pPr lvl="1">
              <a:buFont typeface="Courier New" panose="02070309020205020404" pitchFamily="49" charset="0"/>
              <a:buChar char="o"/>
            </a:pPr>
            <a:r>
              <a:rPr lang="en-GB" sz="1600" dirty="0">
                <a:solidFill>
                  <a:srgbClr val="000000"/>
                </a:solidFill>
                <a:effectLst/>
                <a:ea typeface="Calibri" panose="020F0502020204030204" pitchFamily="34" charset="0"/>
                <a:cs typeface="Calibri" panose="020F0502020204030204" pitchFamily="34" charset="0"/>
              </a:rPr>
              <a:t>UEs with gyroscope/accelerometers; </a:t>
            </a:r>
          </a:p>
          <a:p>
            <a:pPr lvl="1">
              <a:buFont typeface="Courier New" panose="02070309020205020404" pitchFamily="49" charset="0"/>
              <a:buChar char="o"/>
            </a:pPr>
            <a:r>
              <a:rPr lang="en-GB" sz="1600" dirty="0">
                <a:solidFill>
                  <a:srgbClr val="000000"/>
                </a:solidFill>
                <a:effectLst/>
                <a:ea typeface="Calibri" panose="020F0502020204030204" pitchFamily="34" charset="0"/>
                <a:cs typeface="Calibri" panose="020F0502020204030204" pitchFamily="34" charset="0"/>
              </a:rPr>
              <a:t>placement of sensitive barometers in UEs (for z-axis measurements in UAV or tall buildings); </a:t>
            </a:r>
          </a:p>
          <a:p>
            <a:pPr lvl="1">
              <a:buFont typeface="Courier New" panose="02070309020205020404" pitchFamily="49" charset="0"/>
              <a:buChar char="o"/>
            </a:pPr>
            <a:r>
              <a:rPr lang="en-GB" sz="1600" dirty="0">
                <a:solidFill>
                  <a:srgbClr val="000000"/>
                </a:solidFill>
                <a:effectLst/>
                <a:ea typeface="Calibri" panose="020F0502020204030204" pitchFamily="34" charset="0"/>
                <a:cs typeface="Calibri" panose="020F0502020204030204" pitchFamily="34" charset="0"/>
              </a:rPr>
              <a:t>in-building location (including exact floor) determination using RF tags;</a:t>
            </a:r>
          </a:p>
          <a:p>
            <a:pPr lvl="1">
              <a:buFont typeface="Courier New" panose="02070309020205020404" pitchFamily="49" charset="0"/>
              <a:buChar char="o"/>
            </a:pPr>
            <a:r>
              <a:rPr lang="en-US" sz="1600" dirty="0"/>
              <a:t>Terrestrial-based radio beams and beacons</a:t>
            </a:r>
          </a:p>
          <a:p>
            <a:r>
              <a:rPr lang="en-US" sz="2000" b="1" dirty="0"/>
              <a:t>3GPP in CT1 alone has now several location related WIDs and specs:</a:t>
            </a:r>
            <a:r>
              <a:rPr lang="en-US" b="1" dirty="0"/>
              <a:t> </a:t>
            </a:r>
          </a:p>
          <a:p>
            <a:pPr lvl="1"/>
            <a:r>
              <a:rPr lang="en-US" sz="1600" dirty="0"/>
              <a:t>on user plane location, </a:t>
            </a:r>
          </a:p>
          <a:p>
            <a:pPr lvl="1"/>
            <a:r>
              <a:rPr lang="en-US" sz="1600" dirty="0"/>
              <a:t>on ranging/positioning, </a:t>
            </a:r>
          </a:p>
          <a:p>
            <a:pPr lvl="1"/>
            <a:r>
              <a:rPr lang="en-US" sz="1600" dirty="0"/>
              <a:t>on SEAL</a:t>
            </a:r>
          </a:p>
          <a:p>
            <a:r>
              <a:rPr lang="en-US" sz="2000" b="1" dirty="0"/>
              <a:t>Some Stage 2 work may be necessary in SA6 to adapt these new technologies to mission critical and public safety needs – may not occur until Rel-20.</a:t>
            </a:r>
          </a:p>
          <a:p>
            <a:r>
              <a:rPr lang="en-US" sz="2000" b="1" dirty="0"/>
              <a:t>3GPP RAN2 just started work on </a:t>
            </a:r>
            <a:r>
              <a:rPr lang="en-US" sz="2000" b="1" dirty="0" err="1"/>
              <a:t>ProSe</a:t>
            </a:r>
            <a:r>
              <a:rPr lang="en-US" sz="2000" b="1" dirty="0"/>
              <a:t> multi-hop relays.</a:t>
            </a:r>
          </a:p>
          <a:p>
            <a:r>
              <a:rPr lang="en-US" sz="2000" b="1" dirty="0"/>
              <a:t>For mission critical in CT1, we will have to wait until Rel-20 at least, before we can address topics like off-network location determination in condition of mobility and interconnection with the network via Network-to-UE relays.</a:t>
            </a:r>
          </a:p>
          <a:p>
            <a:r>
              <a:rPr lang="en-US" sz="2000" b="1" dirty="0">
                <a:solidFill>
                  <a:srgbClr val="FF0000"/>
                </a:solidFill>
              </a:rPr>
              <a:t>In all likelihood, MC location work will continue into Rel-20 in CT1</a:t>
            </a:r>
          </a:p>
          <a:p>
            <a:pPr marL="0" indent="0">
              <a:buNone/>
            </a:pPr>
            <a:endParaRPr lang="en-US" dirty="0"/>
          </a:p>
        </p:txBody>
      </p:sp>
    </p:spTree>
    <p:extLst>
      <p:ext uri="{BB962C8B-B14F-4D97-AF65-F5344CB8AC3E}">
        <p14:creationId xmlns:p14="http://schemas.microsoft.com/office/powerpoint/2010/main" val="2636668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26217-51A4-C35B-378E-B649922A3DA5}"/>
              </a:ext>
            </a:extLst>
          </p:cNvPr>
          <p:cNvSpPr>
            <a:spLocks noGrp="1"/>
          </p:cNvSpPr>
          <p:nvPr>
            <p:ph type="title"/>
          </p:nvPr>
        </p:nvSpPr>
        <p:spPr>
          <a:xfrm>
            <a:off x="838200" y="365125"/>
            <a:ext cx="10515600" cy="690789"/>
          </a:xfrm>
        </p:spPr>
        <p:txBody>
          <a:bodyPr>
            <a:normAutofit fontScale="90000"/>
          </a:bodyPr>
          <a:lstStyle/>
          <a:p>
            <a:pPr algn="ctr"/>
            <a:r>
              <a:rPr lang="en-US" dirty="0"/>
              <a:t> Dual development path</a:t>
            </a:r>
          </a:p>
        </p:txBody>
      </p:sp>
      <p:sp>
        <p:nvSpPr>
          <p:cNvPr id="3" name="Content Placeholder 2">
            <a:extLst>
              <a:ext uri="{FF2B5EF4-FFF2-40B4-BE49-F238E27FC236}">
                <a16:creationId xmlns:a16="http://schemas.microsoft.com/office/drawing/2014/main" id="{D441862B-498C-200B-DE7C-F7EC409B3E8F}"/>
              </a:ext>
            </a:extLst>
          </p:cNvPr>
          <p:cNvSpPr>
            <a:spLocks noGrp="1"/>
          </p:cNvSpPr>
          <p:nvPr>
            <p:ph idx="1"/>
          </p:nvPr>
        </p:nvSpPr>
        <p:spPr>
          <a:xfrm>
            <a:off x="315687" y="1153886"/>
            <a:ext cx="11549742" cy="5023077"/>
          </a:xfrm>
        </p:spPr>
        <p:txBody>
          <a:bodyPr>
            <a:normAutofit fontScale="92500" lnSpcReduction="20000"/>
          </a:bodyPr>
          <a:lstStyle/>
          <a:p>
            <a:r>
              <a:rPr lang="en-US" sz="3200" dirty="0"/>
              <a:t>Stage 3 work has already started in 2023 under Rel-18 </a:t>
            </a:r>
            <a:r>
              <a:rPr lang="en-US" sz="3200" i="1" dirty="0"/>
              <a:t>enh4MCPTT</a:t>
            </a:r>
            <a:r>
              <a:rPr lang="en-US" sz="3200" dirty="0"/>
              <a:t> WI for new spec on MC location (TS 24.283), which is now only about 10% complete.</a:t>
            </a:r>
          </a:p>
          <a:p>
            <a:r>
              <a:rPr lang="en-US" sz="3200" dirty="0"/>
              <a:t>At the CT1 November 2023 meeting in Chicago, it became obvious that the work on TS 24.283 spec cannot complete in Rel-18, and there was agreement that:</a:t>
            </a:r>
          </a:p>
          <a:p>
            <a:pPr lvl="1">
              <a:buFont typeface="Courier New" panose="02070309020205020404" pitchFamily="49" charset="0"/>
              <a:buChar char="o"/>
            </a:pPr>
            <a:r>
              <a:rPr lang="en-US" sz="2800" dirty="0"/>
              <a:t>Stage 3 work will continue on the TS 24.283 spec in Rel-19 based on Stage 2 Rel-18</a:t>
            </a:r>
          </a:p>
          <a:p>
            <a:pPr lvl="1">
              <a:buFont typeface="Courier New" panose="02070309020205020404" pitchFamily="49" charset="0"/>
              <a:buChar char="o"/>
            </a:pPr>
            <a:r>
              <a:rPr lang="en-US" sz="2800" dirty="0"/>
              <a:t>Some Stage 2 Rel-18 functionality currently not reflected by Stage 3 will be developed and added to the existing Stage 3 specs, which is the reason for the Rel-18 exception sheet</a:t>
            </a:r>
          </a:p>
          <a:p>
            <a:pPr lvl="2">
              <a:buFont typeface="Wingdings" panose="05000000000000000000" pitchFamily="2" charset="2"/>
              <a:buChar char="§"/>
            </a:pPr>
            <a:r>
              <a:rPr lang="en-US" sz="2400" dirty="0"/>
              <a:t>There are Rel-18 Stage 3 development contributions for the existing specs, submitted for this CT1 meeting, with additional contributions expected at the May CT1 meeting</a:t>
            </a:r>
          </a:p>
          <a:p>
            <a:pPr lvl="1">
              <a:buFont typeface="Courier New" panose="02070309020205020404" pitchFamily="49" charset="0"/>
              <a:buChar char="o"/>
            </a:pPr>
            <a:r>
              <a:rPr lang="en-US" sz="2800" dirty="0"/>
              <a:t>The existing current Stage 3 specs will be maintained indefinitely, with further possibility of development, contribution driven </a:t>
            </a:r>
          </a:p>
          <a:p>
            <a:pPr marL="0" indent="0">
              <a:buNone/>
            </a:pPr>
            <a:endParaRPr lang="en-US" sz="3200" dirty="0"/>
          </a:p>
        </p:txBody>
      </p:sp>
    </p:spTree>
    <p:extLst>
      <p:ext uri="{BB962C8B-B14F-4D97-AF65-F5344CB8AC3E}">
        <p14:creationId xmlns:p14="http://schemas.microsoft.com/office/powerpoint/2010/main" val="10215519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71823-FA03-494D-5086-0F4627B16ADD}"/>
              </a:ext>
            </a:extLst>
          </p:cNvPr>
          <p:cNvSpPr>
            <a:spLocks noGrp="1"/>
          </p:cNvSpPr>
          <p:nvPr>
            <p:ph type="title"/>
          </p:nvPr>
        </p:nvSpPr>
        <p:spPr/>
        <p:txBody>
          <a:bodyPr/>
          <a:lstStyle/>
          <a:p>
            <a:pPr algn="ctr"/>
            <a:r>
              <a:rPr lang="en-US" dirty="0"/>
              <a:t>What needs to be done for TS 24.283 in order to align it with TS 23.280</a:t>
            </a:r>
          </a:p>
        </p:txBody>
      </p:sp>
      <p:sp>
        <p:nvSpPr>
          <p:cNvPr id="3" name="Content Placeholder 2">
            <a:extLst>
              <a:ext uri="{FF2B5EF4-FFF2-40B4-BE49-F238E27FC236}">
                <a16:creationId xmlns:a16="http://schemas.microsoft.com/office/drawing/2014/main" id="{45ACC73F-E557-0CE5-154A-FD2FA53A1243}"/>
              </a:ext>
            </a:extLst>
          </p:cNvPr>
          <p:cNvSpPr>
            <a:spLocks noGrp="1"/>
          </p:cNvSpPr>
          <p:nvPr>
            <p:ph idx="1"/>
          </p:nvPr>
        </p:nvSpPr>
        <p:spPr>
          <a:xfrm>
            <a:off x="326571" y="1825625"/>
            <a:ext cx="11636829" cy="4771118"/>
          </a:xfrm>
        </p:spPr>
        <p:txBody>
          <a:bodyPr/>
          <a:lstStyle/>
          <a:p>
            <a:r>
              <a:rPr lang="en-US" dirty="0"/>
              <a:t>Standardization of the </a:t>
            </a:r>
            <a:r>
              <a:rPr lang="en-US" u="sng" dirty="0"/>
              <a:t>unified</a:t>
            </a:r>
            <a:r>
              <a:rPr lang="en-US" dirty="0"/>
              <a:t> MC Location server</a:t>
            </a:r>
          </a:p>
          <a:p>
            <a:r>
              <a:rPr lang="en-US" dirty="0"/>
              <a:t>Interactions between the </a:t>
            </a:r>
            <a:r>
              <a:rPr lang="en-US" dirty="0" err="1"/>
              <a:t>MCLoc</a:t>
            </a:r>
            <a:r>
              <a:rPr lang="en-US" dirty="0"/>
              <a:t> servers in partner systems and with IWFs with LMR systems</a:t>
            </a:r>
          </a:p>
          <a:p>
            <a:r>
              <a:rPr lang="en-US" dirty="0"/>
              <a:t>Support for simultaneous use of multiple devices and multiple location profiles</a:t>
            </a:r>
          </a:p>
          <a:p>
            <a:r>
              <a:rPr lang="en-US" dirty="0"/>
              <a:t>Support for MC Location when the MC service UEs are not engaged in a call</a:t>
            </a:r>
          </a:p>
          <a:p>
            <a:r>
              <a:rPr lang="en-US" dirty="0"/>
              <a:t>Choice of communication protocols (e.g., http): whether and when to keep or replace SIP</a:t>
            </a:r>
          </a:p>
          <a:p>
            <a:r>
              <a:rPr lang="en-US" dirty="0"/>
              <a:t>Initialization and bootstrap of the MC Location system</a:t>
            </a:r>
          </a:p>
          <a:p>
            <a:r>
              <a:rPr lang="en-US" dirty="0"/>
              <a:t>Group addressing and interactions with the Group Management Server</a:t>
            </a:r>
          </a:p>
        </p:txBody>
      </p:sp>
    </p:spTree>
    <p:extLst>
      <p:ext uri="{BB962C8B-B14F-4D97-AF65-F5344CB8AC3E}">
        <p14:creationId xmlns:p14="http://schemas.microsoft.com/office/powerpoint/2010/main" val="133071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D9256-DAC7-766C-14D8-2140F883EC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59E120-52D3-7016-D925-50EA4CF6C84A}"/>
              </a:ext>
            </a:extLst>
          </p:cNvPr>
          <p:cNvSpPr>
            <a:spLocks noGrp="1"/>
          </p:cNvSpPr>
          <p:nvPr>
            <p:ph type="title"/>
          </p:nvPr>
        </p:nvSpPr>
        <p:spPr/>
        <p:txBody>
          <a:bodyPr/>
          <a:lstStyle/>
          <a:p>
            <a:pPr algn="ctr"/>
            <a:r>
              <a:rPr lang="en-US" dirty="0"/>
              <a:t>What needs to be done for TS 24.283 in order to align it with TS 23.280 (cont.)</a:t>
            </a:r>
          </a:p>
        </p:txBody>
      </p:sp>
      <p:sp>
        <p:nvSpPr>
          <p:cNvPr id="3" name="Content Placeholder 2">
            <a:extLst>
              <a:ext uri="{FF2B5EF4-FFF2-40B4-BE49-F238E27FC236}">
                <a16:creationId xmlns:a16="http://schemas.microsoft.com/office/drawing/2014/main" id="{22B9563C-B81A-3B30-189E-F8760E5200D4}"/>
              </a:ext>
            </a:extLst>
          </p:cNvPr>
          <p:cNvSpPr>
            <a:spLocks noGrp="1"/>
          </p:cNvSpPr>
          <p:nvPr>
            <p:ph idx="1"/>
          </p:nvPr>
        </p:nvSpPr>
        <p:spPr>
          <a:xfrm>
            <a:off x="326571" y="1825625"/>
            <a:ext cx="11636829" cy="4771118"/>
          </a:xfrm>
        </p:spPr>
        <p:txBody>
          <a:bodyPr>
            <a:normAutofit fontScale="92500" lnSpcReduction="20000"/>
          </a:bodyPr>
          <a:lstStyle/>
          <a:p>
            <a:r>
              <a:rPr lang="en-US" dirty="0"/>
              <a:t>Notification mechanism</a:t>
            </a:r>
          </a:p>
          <a:p>
            <a:pPr lvl="1">
              <a:buFont typeface="Courier New" panose="02070309020205020404" pitchFamily="49" charset="0"/>
              <a:buChar char="o"/>
            </a:pPr>
            <a:r>
              <a:rPr lang="en-US" dirty="0"/>
              <a:t>e.g., SEAL allows several protocols for notifications for location: http, CoAP, SIP</a:t>
            </a:r>
          </a:p>
          <a:p>
            <a:r>
              <a:rPr lang="en-US" dirty="0"/>
              <a:t>Features missing in Stage 3, but available at Stage 2, e.g.:</a:t>
            </a:r>
          </a:p>
          <a:p>
            <a:pPr lvl="1">
              <a:buFont typeface="Courier New" panose="02070309020205020404" pitchFamily="49" charset="0"/>
              <a:buChar char="o"/>
            </a:pPr>
            <a:r>
              <a:rPr lang="en-US" dirty="0"/>
              <a:t>MC service user subscribing to location changes of other users</a:t>
            </a:r>
          </a:p>
          <a:p>
            <a:pPr lvl="1">
              <a:buFont typeface="Courier New" panose="02070309020205020404" pitchFamily="49" charset="0"/>
              <a:buChar char="o"/>
            </a:pPr>
            <a:r>
              <a:rPr lang="en-US" dirty="0"/>
              <a:t>Location “history”</a:t>
            </a:r>
          </a:p>
          <a:p>
            <a:r>
              <a:rPr lang="en-US" dirty="0"/>
              <a:t>Review of location functionality support and interactions related to (relatively) “newer” features:</a:t>
            </a:r>
          </a:p>
          <a:p>
            <a:pPr lvl="1">
              <a:buFont typeface="Courier New" panose="02070309020205020404" pitchFamily="49" charset="0"/>
              <a:buChar char="o"/>
            </a:pPr>
            <a:r>
              <a:rPr lang="en-US" dirty="0" err="1"/>
              <a:t>AdHoc</a:t>
            </a:r>
            <a:r>
              <a:rPr lang="en-US" dirty="0"/>
              <a:t> group, MCGWUE, migration, aliases, 5GMBS </a:t>
            </a:r>
          </a:p>
          <a:p>
            <a:r>
              <a:rPr lang="en-US" dirty="0"/>
              <a:t>Data structures descriptions (xml) development and maintenance</a:t>
            </a:r>
          </a:p>
          <a:p>
            <a:pPr lvl="1">
              <a:buFont typeface="Courier New" panose="02070309020205020404" pitchFamily="49" charset="0"/>
              <a:buChar char="o"/>
            </a:pPr>
            <a:r>
              <a:rPr lang="en-US" dirty="0"/>
              <a:t>Should we introduce versioning to ensure compatibility </a:t>
            </a:r>
          </a:p>
          <a:p>
            <a:r>
              <a:rPr lang="en-US" dirty="0"/>
              <a:t>Security</a:t>
            </a:r>
          </a:p>
          <a:p>
            <a:pPr lvl="1">
              <a:buFont typeface="Courier New" panose="02070309020205020404" pitchFamily="49" charset="0"/>
              <a:buChar char="o"/>
            </a:pPr>
            <a:r>
              <a:rPr lang="en-US" dirty="0"/>
              <a:t>Will likely involve SA3</a:t>
            </a:r>
          </a:p>
          <a:p>
            <a:r>
              <a:rPr lang="en-US" b="1" dirty="0">
                <a:solidFill>
                  <a:srgbClr val="FF0000"/>
                </a:solidFill>
              </a:rPr>
              <a:t>Contributions are requested, required, expected and welcome!</a:t>
            </a:r>
          </a:p>
        </p:txBody>
      </p:sp>
    </p:spTree>
    <p:extLst>
      <p:ext uri="{BB962C8B-B14F-4D97-AF65-F5344CB8AC3E}">
        <p14:creationId xmlns:p14="http://schemas.microsoft.com/office/powerpoint/2010/main" val="32633581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787</TotalTime>
  <Words>1145</Words>
  <Application>Microsoft Office PowerPoint</Application>
  <PresentationFormat>Widescreen</PresentationFormat>
  <Paragraphs>78</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Calibri</vt:lpstr>
      <vt:lpstr>Calibri Light</vt:lpstr>
      <vt:lpstr>Courier New</vt:lpstr>
      <vt:lpstr>Times New Roman</vt:lpstr>
      <vt:lpstr>Wingdings</vt:lpstr>
      <vt:lpstr>Office Theme</vt:lpstr>
      <vt:lpstr>Discussion Paper on some technical aspects of Rel-19 MC location work under new WID enhMCLoc</vt:lpstr>
      <vt:lpstr>Current (Rel-18) situation with MC location specifications</vt:lpstr>
      <vt:lpstr>Situation in SA6 in Rel-19</vt:lpstr>
      <vt:lpstr>Some other things we may want to keep  in mind</vt:lpstr>
      <vt:lpstr> Dual development path</vt:lpstr>
      <vt:lpstr>What needs to be done for TS 24.283 in order to align it with TS 23.280</vt:lpstr>
      <vt:lpstr>What needs to be done for TS 24.283 in order to align it with TS 23.280 (cont.)</vt:lpstr>
    </vt:vector>
  </TitlesOfParts>
  <Company>AT&amp;T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ATT_020524</dc:creator>
  <cp:lastModifiedBy>ATT_020524</cp:lastModifiedBy>
  <cp:revision>1</cp:revision>
  <dcterms:created xsi:type="dcterms:W3CDTF">2024-04-07T18:21:43Z</dcterms:created>
  <dcterms:modified xsi:type="dcterms:W3CDTF">2024-04-08T07:35:28Z</dcterms:modified>
</cp:coreProperties>
</file>