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63" r:id="rId6"/>
    <p:sldId id="366" r:id="rId7"/>
    <p:sldId id="364" r:id="rId8"/>
    <p:sldId id="368" r:id="rId9"/>
    <p:sldId id="369" r:id="rId10"/>
    <p:sldId id="367" r:id="rId11"/>
    <p:sldId id="370" r:id="rId12"/>
    <p:sldId id="371" r:id="rId13"/>
    <p:sldId id="36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40E9F85-C526-6966-B51F-4D505A5AF0FE}" name="Soo Bum Lee" initials="SBL" userId="Soo Bum Lee" providerId="None"/>
  <p188:author id="{EFDE33AC-7717-8699-D623-7911ABFA750C}" name="Sunghoon" initials="Sunghoon" userId="Sunghoo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00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48572B-25D2-42BD-ADCF-AE8FA2409EE6}" v="4" dt="2023-11-03T20:35:45.0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54" d="100"/>
          <a:sy n="154" d="100"/>
        </p:scale>
        <p:origin x="384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ghoon Kim" userId="271d6992-43f1-4f2d-8f03-027e6027b62b" providerId="ADAL" clId="{ED48572B-25D2-42BD-ADCF-AE8FA2409EE6}"/>
    <pc:docChg chg="modSld">
      <pc:chgData name="Sunghoon Kim" userId="271d6992-43f1-4f2d-8f03-027e6027b62b" providerId="ADAL" clId="{ED48572B-25D2-42BD-ADCF-AE8FA2409EE6}" dt="2023-11-03T20:35:53.269" v="310" actId="1076"/>
      <pc:docMkLst>
        <pc:docMk/>
      </pc:docMkLst>
      <pc:sldChg chg="addSp modSp mod">
        <pc:chgData name="Sunghoon Kim" userId="271d6992-43f1-4f2d-8f03-027e6027b62b" providerId="ADAL" clId="{ED48572B-25D2-42BD-ADCF-AE8FA2409EE6}" dt="2023-11-03T20:35:53.269" v="310" actId="1076"/>
        <pc:sldMkLst>
          <pc:docMk/>
          <pc:sldMk cId="0" sldId="341"/>
        </pc:sldMkLst>
        <pc:spChg chg="add mod">
          <ac:chgData name="Sunghoon Kim" userId="271d6992-43f1-4f2d-8f03-027e6027b62b" providerId="ADAL" clId="{ED48572B-25D2-42BD-ADCF-AE8FA2409EE6}" dt="2023-11-03T20:35:53.269" v="310" actId="1076"/>
          <ac:spMkLst>
            <pc:docMk/>
            <pc:sldMk cId="0" sldId="341"/>
            <ac:spMk id="2" creationId="{403F3D5B-20DA-C1EE-D533-F424A4AAF0DF}"/>
          </ac:spMkLst>
        </pc:spChg>
        <pc:spChg chg="mod">
          <ac:chgData name="Sunghoon Kim" userId="271d6992-43f1-4f2d-8f03-027e6027b62b" providerId="ADAL" clId="{ED48572B-25D2-42BD-ADCF-AE8FA2409EE6}" dt="2023-11-03T20:35:40.432" v="295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Sunghoon Kim" userId="271d6992-43f1-4f2d-8f03-027e6027b62b" providerId="ADAL" clId="{ED48572B-25D2-42BD-ADCF-AE8FA2409EE6}" dt="2023-10-31T19:13:00.105" v="275" actId="20577"/>
        <pc:sldMkLst>
          <pc:docMk/>
          <pc:sldMk cId="0" sldId="365"/>
        </pc:sldMkLst>
        <pc:spChg chg="mod">
          <ac:chgData name="Sunghoon Kim" userId="271d6992-43f1-4f2d-8f03-027e6027b62b" providerId="ADAL" clId="{ED48572B-25D2-42BD-ADCF-AE8FA2409EE6}" dt="2023-10-31T19:13:00.105" v="27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Sunghoon Kim" userId="271d6992-43f1-4f2d-8f03-027e6027b62b" providerId="ADAL" clId="{ED48572B-25D2-42BD-ADCF-AE8FA2409EE6}" dt="2023-11-01T17:45:52.681" v="284" actId="20577"/>
        <pc:sldMkLst>
          <pc:docMk/>
          <pc:sldMk cId="6808510" sldId="366"/>
        </pc:sldMkLst>
        <pc:spChg chg="mod">
          <ac:chgData name="Sunghoon Kim" userId="271d6992-43f1-4f2d-8f03-027e6027b62b" providerId="ADAL" clId="{ED48572B-25D2-42BD-ADCF-AE8FA2409EE6}" dt="2023-11-01T17:45:47.455" v="278" actId="20577"/>
          <ac:spMkLst>
            <pc:docMk/>
            <pc:sldMk cId="6808510" sldId="366"/>
            <ac:spMk id="12" creationId="{5372B5E9-3D61-6FA2-FE7A-1F9B517B9904}"/>
          </ac:spMkLst>
        </pc:spChg>
        <pc:spChg chg="mod">
          <ac:chgData name="Sunghoon Kim" userId="271d6992-43f1-4f2d-8f03-027e6027b62b" providerId="ADAL" clId="{ED48572B-25D2-42BD-ADCF-AE8FA2409EE6}" dt="2023-11-01T17:45:50" v="281" actId="20577"/>
          <ac:spMkLst>
            <pc:docMk/>
            <pc:sldMk cId="6808510" sldId="366"/>
            <ac:spMk id="24" creationId="{080854F0-D10B-1612-6C70-AAA5388A73EA}"/>
          </ac:spMkLst>
        </pc:spChg>
        <pc:spChg chg="mod">
          <ac:chgData name="Sunghoon Kim" userId="271d6992-43f1-4f2d-8f03-027e6027b62b" providerId="ADAL" clId="{ED48572B-25D2-42BD-ADCF-AE8FA2409EE6}" dt="2023-11-01T17:45:52.681" v="284" actId="20577"/>
          <ac:spMkLst>
            <pc:docMk/>
            <pc:sldMk cId="6808510" sldId="366"/>
            <ac:spMk id="28" creationId="{BF362DB5-E2B9-FF31-0491-77AD0F63AF90}"/>
          </ac:spMkLst>
        </pc:spChg>
      </pc:sldChg>
      <pc:sldChg chg="addSp delSp modSp">
        <pc:chgData name="Sunghoon Kim" userId="271d6992-43f1-4f2d-8f03-027e6027b62b" providerId="ADAL" clId="{ED48572B-25D2-42BD-ADCF-AE8FA2409EE6}" dt="2023-10-31T19:09:09.829" v="2" actId="1076"/>
        <pc:sldMkLst>
          <pc:docMk/>
          <pc:sldMk cId="3627009906" sldId="368"/>
        </pc:sldMkLst>
        <pc:spChg chg="mod">
          <ac:chgData name="Sunghoon Kim" userId="271d6992-43f1-4f2d-8f03-027e6027b62b" providerId="ADAL" clId="{ED48572B-25D2-42BD-ADCF-AE8FA2409EE6}" dt="2023-10-31T19:09:09.829" v="2" actId="1076"/>
          <ac:spMkLst>
            <pc:docMk/>
            <pc:sldMk cId="3627009906" sldId="368"/>
            <ac:spMk id="2" creationId="{119B0B27-A845-6CAC-D00C-CFECFAC420AC}"/>
          </ac:spMkLst>
        </pc:spChg>
        <pc:spChg chg="mod">
          <ac:chgData name="Sunghoon Kim" userId="271d6992-43f1-4f2d-8f03-027e6027b62b" providerId="ADAL" clId="{ED48572B-25D2-42BD-ADCF-AE8FA2409EE6}" dt="2023-10-31T19:09:09.829" v="2" actId="1076"/>
          <ac:spMkLst>
            <pc:docMk/>
            <pc:sldMk cId="3627009906" sldId="368"/>
            <ac:spMk id="3" creationId="{665502BF-188E-3ADC-0ACD-E56BC48427DC}"/>
          </ac:spMkLst>
        </pc:spChg>
        <pc:spChg chg="mod">
          <ac:chgData name="Sunghoon Kim" userId="271d6992-43f1-4f2d-8f03-027e6027b62b" providerId="ADAL" clId="{ED48572B-25D2-42BD-ADCF-AE8FA2409EE6}" dt="2023-10-31T19:09:09.829" v="2" actId="1076"/>
          <ac:spMkLst>
            <pc:docMk/>
            <pc:sldMk cId="3627009906" sldId="368"/>
            <ac:spMk id="4" creationId="{C176E387-3929-888B-ED0F-4C58F8D024EE}"/>
          </ac:spMkLst>
        </pc:spChg>
        <pc:spChg chg="mod">
          <ac:chgData name="Sunghoon Kim" userId="271d6992-43f1-4f2d-8f03-027e6027b62b" providerId="ADAL" clId="{ED48572B-25D2-42BD-ADCF-AE8FA2409EE6}" dt="2023-10-31T19:09:09.829" v="2" actId="1076"/>
          <ac:spMkLst>
            <pc:docMk/>
            <pc:sldMk cId="3627009906" sldId="368"/>
            <ac:spMk id="5" creationId="{065FE3C0-3838-694A-C137-CCE968979288}"/>
          </ac:spMkLst>
        </pc:spChg>
        <pc:spChg chg="mod">
          <ac:chgData name="Sunghoon Kim" userId="271d6992-43f1-4f2d-8f03-027e6027b62b" providerId="ADAL" clId="{ED48572B-25D2-42BD-ADCF-AE8FA2409EE6}" dt="2023-10-31T19:09:09.829" v="2" actId="1076"/>
          <ac:spMkLst>
            <pc:docMk/>
            <pc:sldMk cId="3627009906" sldId="368"/>
            <ac:spMk id="6" creationId="{CFCC7A4B-D952-7FEA-B536-E9B04423D10C}"/>
          </ac:spMkLst>
        </pc:spChg>
        <pc:spChg chg="mod">
          <ac:chgData name="Sunghoon Kim" userId="271d6992-43f1-4f2d-8f03-027e6027b62b" providerId="ADAL" clId="{ED48572B-25D2-42BD-ADCF-AE8FA2409EE6}" dt="2023-10-31T19:09:09.829" v="2" actId="1076"/>
          <ac:spMkLst>
            <pc:docMk/>
            <pc:sldMk cId="3627009906" sldId="368"/>
            <ac:spMk id="7" creationId="{C23C5FA9-7055-05FA-2AF2-6053295E16A6}"/>
          </ac:spMkLst>
        </pc:spChg>
        <pc:spChg chg="add del mod">
          <ac:chgData name="Sunghoon Kim" userId="271d6992-43f1-4f2d-8f03-027e6027b62b" providerId="ADAL" clId="{ED48572B-25D2-42BD-ADCF-AE8FA2409EE6}" dt="2023-10-31T19:09:05.601" v="1" actId="478"/>
          <ac:spMkLst>
            <pc:docMk/>
            <pc:sldMk cId="3627009906" sldId="368"/>
            <ac:spMk id="8" creationId="{671C20C2-7A3A-70E8-FD0E-D5C468227662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13" creationId="{DA36563D-B556-F191-3167-7D4678E3BAA2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16" creationId="{7D8F5B6A-6CB5-F577-80B9-C1D958016829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17" creationId="{8088C946-9F63-9417-5315-C5A81B0283C4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18" creationId="{5471AA34-B54E-8030-BE3B-C219BC4FE521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19" creationId="{A9858328-A892-50C6-BB46-6CA33D18C1BE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20" creationId="{28A118F1-E4CA-A3AD-D0DC-41B5DC16764E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21" creationId="{6F3FDF07-D040-1927-AF1E-888212E938AA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22" creationId="{6A829CDA-3211-0976-3C92-BAB1A553BA76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23" creationId="{1DDCE487-1A7D-7349-B2F3-0540FEFB9654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24" creationId="{79CFBBE2-E154-D635-FFB7-E2BB60BB22F3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25" creationId="{D1B5F29C-F11D-853D-627B-86D6CD226682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26" creationId="{0B5239EC-EC24-B7C3-1A59-D8357B9BF958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27" creationId="{129FBE9C-0CCE-F8E0-EC4A-4C73F34C86FB}"/>
          </ac:spMkLst>
        </pc:spChg>
        <pc:spChg chg="del">
          <ac:chgData name="Sunghoon Kim" userId="271d6992-43f1-4f2d-8f03-027e6027b62b" providerId="ADAL" clId="{ED48572B-25D2-42BD-ADCF-AE8FA2409EE6}" dt="2023-10-31T19:09:02.890" v="0" actId="478"/>
          <ac:spMkLst>
            <pc:docMk/>
            <pc:sldMk cId="3627009906" sldId="368"/>
            <ac:spMk id="7171" creationId="{8B215120-9330-4C24-86C0-93DB3C460B0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CT1#145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Chicago, Nov. 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br>
              <a:rPr lang="en-GB" altLang="en-US" sz="4000" dirty="0"/>
            </a:br>
            <a:r>
              <a:rPr lang="en-GB" altLang="en-US" sz="4000" dirty="0"/>
              <a:t>How to structure direct discovery set for U2U relay discovery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&lt;Sunghoon Kim&gt;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&lt;Delegate, Qualcomm Incorporated&gt;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3F3D5B-20DA-C1EE-D533-F424A4AAF0DF}"/>
              </a:ext>
            </a:extLst>
          </p:cNvPr>
          <p:cNvSpPr txBox="1"/>
          <p:nvPr/>
        </p:nvSpPr>
        <p:spPr>
          <a:xfrm>
            <a:off x="174171" y="768350"/>
            <a:ext cx="2326432" cy="379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C1-238713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Conclusion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Consideration</a:t>
            </a:r>
            <a:endParaRPr lang="en-US" altLang="en-US" dirty="0"/>
          </a:p>
          <a:p>
            <a:pPr lvl="1"/>
            <a:r>
              <a:rPr lang="en-US" altLang="en-US" dirty="0"/>
              <a:t>For supporting both model A and model B, it is assumed that the same security keys shall be used for both model</a:t>
            </a:r>
          </a:p>
          <a:p>
            <a:pPr lvl="2"/>
            <a:r>
              <a:rPr lang="en-US" altLang="en-US" dirty="0"/>
              <a:t>It means that the monitoring UE in model A shall use the security material for model B discovery to decrypt the direct discovery set received in the announcement message from the relay UE</a:t>
            </a:r>
          </a:p>
          <a:p>
            <a:r>
              <a:rPr lang="en-US" altLang="en-US" dirty="0"/>
              <a:t>Proposal</a:t>
            </a:r>
          </a:p>
          <a:p>
            <a:pPr lvl="1"/>
            <a:r>
              <a:rPr lang="en-US" altLang="en-US" dirty="0"/>
              <a:t>Source company proposes to go with Alt 1.</a:t>
            </a:r>
          </a:p>
          <a:p>
            <a:pPr lvl="2"/>
            <a:r>
              <a:rPr lang="en-US" altLang="en-US" dirty="0"/>
              <a:t>Simple message processing is preferred</a:t>
            </a:r>
          </a:p>
          <a:p>
            <a:pPr lvl="2"/>
            <a:r>
              <a:rPr lang="en-US" altLang="en-US" dirty="0"/>
              <a:t>Alt 2 requires more complexity at the relay UE and the discoverer UE only for the purpose of simple model A operation</a:t>
            </a:r>
          </a:p>
          <a:p>
            <a:pPr marL="457200" lvl="1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Introduction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2320"/>
            <a:ext cx="10515600" cy="2096670"/>
          </a:xfrm>
        </p:spPr>
        <p:txBody>
          <a:bodyPr/>
          <a:lstStyle/>
          <a:p>
            <a:r>
              <a:rPr lang="en-US" altLang="en-US" sz="2400" dirty="0"/>
              <a:t> For U2U relay discovery, SA3 has agreed that </a:t>
            </a:r>
          </a:p>
          <a:p>
            <a:pPr lvl="1"/>
            <a:r>
              <a:rPr lang="en-US" altLang="en-US" sz="2000" dirty="0"/>
              <a:t>To protect e2e information between the end UEs, the end UE uses ‘direct discovery set’ and the direct discovery security material is used to protect the direct discovery set.</a:t>
            </a:r>
          </a:p>
          <a:p>
            <a:pPr lvl="1"/>
            <a:r>
              <a:rPr lang="en-US" altLang="en-US" sz="2000" dirty="0"/>
              <a:t>To protect U2U relay discovery message, U2U relay discovery security material is used. </a:t>
            </a:r>
          </a:p>
          <a:p>
            <a:pPr lvl="1">
              <a:buFont typeface="Wingdings" panose="05000000000000000000" pitchFamily="2" charset="2"/>
              <a:buChar char="è"/>
            </a:pPr>
            <a:r>
              <a:rPr lang="en-US" altLang="en-US" sz="2000" dirty="0"/>
              <a:t>It means the U2U relay UE does not process the direct discovery set, and it is transparent to the U2U relay UE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1E6970C-08C0-5CDB-10C6-BE3665A12536}"/>
              </a:ext>
            </a:extLst>
          </p:cNvPr>
          <p:cNvSpPr txBox="1">
            <a:spLocks/>
          </p:cNvSpPr>
          <p:nvPr/>
        </p:nvSpPr>
        <p:spPr bwMode="auto">
          <a:xfrm>
            <a:off x="838200" y="3717023"/>
            <a:ext cx="10515600" cy="19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/>
              <a:t>SA2 has agreed that, for U2U relay discovery model A,</a:t>
            </a:r>
          </a:p>
          <a:p>
            <a:pPr lvl="1"/>
            <a:r>
              <a:rPr lang="en-US" altLang="en-US" sz="2000" dirty="0"/>
              <a:t>The U2U relay UE uses the direct discovery set obtained from the previous U2U relay discovery (= U2U relay discovery model B), or the prior direct communication (= out of scope)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altLang="en-US" sz="2000" dirty="0">
                <a:sym typeface="Wingdings" panose="05000000000000000000" pitchFamily="2" charset="2"/>
              </a:rPr>
              <a:t>However, direct discovery set for model A and direct discovery set for model B are different in principle: For model A, only source end UE info ID is needed. For model B, a pair of source end UE info ID and target end UE info ID is needed.</a:t>
            </a:r>
          </a:p>
          <a:p>
            <a:pPr marL="457200" lvl="1" indent="0">
              <a:buNone/>
            </a:pPr>
            <a:endParaRPr lang="en-US" alt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AC4995-C311-7E40-C858-3BE4E689C4D3}"/>
              </a:ext>
            </a:extLst>
          </p:cNvPr>
          <p:cNvSpPr txBox="1">
            <a:spLocks/>
          </p:cNvSpPr>
          <p:nvPr/>
        </p:nvSpPr>
        <p:spPr bwMode="auto">
          <a:xfrm>
            <a:off x="838200" y="5685454"/>
            <a:ext cx="10515600" cy="67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/>
              <a:t>CT1 needs to define message encoding for both model A and model B discovery, hence, </a:t>
            </a:r>
            <a:r>
              <a:rPr lang="en-US" altLang="en-US" sz="2400" dirty="0">
                <a:solidFill>
                  <a:srgbClr val="FF0000"/>
                </a:solidFill>
              </a:rPr>
              <a:t>how to structure the direct discovery set needs to be discussed.</a:t>
            </a:r>
            <a:endParaRPr lang="en-US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FD78F-9C4E-6BF2-4806-A7C3E04D9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C34E5-ECAF-4F6D-C0E9-4626920A9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38195"/>
          </a:xfrm>
        </p:spPr>
        <p:txBody>
          <a:bodyPr/>
          <a:lstStyle/>
          <a:p>
            <a:r>
              <a:rPr lang="en-US" sz="2000" dirty="0"/>
              <a:t>Since the security material for Restricted direct discovery is used to protect user info IDs,         UTC-based counter and MIC for the protected user info IDs shall be included together in the direct discovery set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78103F-4CFF-335F-B955-6D3EA35DAF5F}"/>
              </a:ext>
            </a:extLst>
          </p:cNvPr>
          <p:cNvSpPr/>
          <p:nvPr/>
        </p:nvSpPr>
        <p:spPr>
          <a:xfrm>
            <a:off x="1903445" y="2880052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3B30A5-0EFF-A7E1-C686-484DC6ADFC3A}"/>
              </a:ext>
            </a:extLst>
          </p:cNvPr>
          <p:cNvSpPr/>
          <p:nvPr/>
        </p:nvSpPr>
        <p:spPr>
          <a:xfrm>
            <a:off x="3055776" y="2880052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UTC-based counter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257EED-FB2E-201B-E166-38B576231044}"/>
              </a:ext>
            </a:extLst>
          </p:cNvPr>
          <p:cNvSpPr/>
          <p:nvPr/>
        </p:nvSpPr>
        <p:spPr>
          <a:xfrm>
            <a:off x="4208107" y="2880052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E35690-3A30-5904-59EE-E5636FBD90D5}"/>
              </a:ext>
            </a:extLst>
          </p:cNvPr>
          <p:cNvSpPr/>
          <p:nvPr/>
        </p:nvSpPr>
        <p:spPr>
          <a:xfrm>
            <a:off x="5360438" y="2880052"/>
            <a:ext cx="4984100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Direct discover set contents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3A7667-AA64-911D-F8F9-ED94EE871ED2}"/>
              </a:ext>
            </a:extLst>
          </p:cNvPr>
          <p:cNvSpPr txBox="1">
            <a:spLocks/>
          </p:cNvSpPr>
          <p:nvPr/>
        </p:nvSpPr>
        <p:spPr bwMode="auto">
          <a:xfrm>
            <a:off x="838200" y="3589314"/>
            <a:ext cx="10515600" cy="1838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U2U relay UE can serve multiple end UEs, the direct discovery set at the relay UE should be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56E62F-32B8-F25B-A90F-39F9DBB4F39D}"/>
              </a:ext>
            </a:extLst>
          </p:cNvPr>
          <p:cNvSpPr/>
          <p:nvPr/>
        </p:nvSpPr>
        <p:spPr>
          <a:xfrm>
            <a:off x="1903445" y="3987356"/>
            <a:ext cx="1132114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0E0607-5FDE-3476-F8CA-1B034FCFE97E}"/>
              </a:ext>
            </a:extLst>
          </p:cNvPr>
          <p:cNvSpPr/>
          <p:nvPr/>
        </p:nvSpPr>
        <p:spPr>
          <a:xfrm>
            <a:off x="3055776" y="3987356"/>
            <a:ext cx="1132114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UTC-based counter for #1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AE2DA05-1D2C-1A51-73D7-9F5722220768}"/>
              </a:ext>
            </a:extLst>
          </p:cNvPr>
          <p:cNvSpPr/>
          <p:nvPr/>
        </p:nvSpPr>
        <p:spPr>
          <a:xfrm>
            <a:off x="4208107" y="3987356"/>
            <a:ext cx="1132114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MIC for #1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72B5E9-3D61-6FA2-FE7A-1F9B517B9904}"/>
              </a:ext>
            </a:extLst>
          </p:cNvPr>
          <p:cNvSpPr/>
          <p:nvPr/>
        </p:nvSpPr>
        <p:spPr>
          <a:xfrm>
            <a:off x="5360438" y="3987356"/>
            <a:ext cx="4984100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Direct discover set #1 contents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C33D769-987A-67DA-FA47-75BFE87C1EF9}"/>
              </a:ext>
            </a:extLst>
          </p:cNvPr>
          <p:cNvSpPr/>
          <p:nvPr/>
        </p:nvSpPr>
        <p:spPr>
          <a:xfrm>
            <a:off x="1903445" y="4565129"/>
            <a:ext cx="1132114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ACEA03-3F4B-ED22-B2D0-CB48F444875E}"/>
              </a:ext>
            </a:extLst>
          </p:cNvPr>
          <p:cNvSpPr/>
          <p:nvPr/>
        </p:nvSpPr>
        <p:spPr>
          <a:xfrm>
            <a:off x="3055776" y="4565129"/>
            <a:ext cx="1132114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UTC-based counter for #2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AF44B3-3B73-B60D-C2F2-DF7A1A47E1D8}"/>
              </a:ext>
            </a:extLst>
          </p:cNvPr>
          <p:cNvSpPr/>
          <p:nvPr/>
        </p:nvSpPr>
        <p:spPr>
          <a:xfrm>
            <a:off x="4208107" y="4565129"/>
            <a:ext cx="1132114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MIC for #2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80854F0-D10B-1612-6C70-AAA5388A73EA}"/>
              </a:ext>
            </a:extLst>
          </p:cNvPr>
          <p:cNvSpPr/>
          <p:nvPr/>
        </p:nvSpPr>
        <p:spPr>
          <a:xfrm>
            <a:off x="5360438" y="4565129"/>
            <a:ext cx="4984100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Direct discover set #2 contents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4C97844-0A71-4CD7-0643-B8C40B233A26}"/>
              </a:ext>
            </a:extLst>
          </p:cNvPr>
          <p:cNvSpPr/>
          <p:nvPr/>
        </p:nvSpPr>
        <p:spPr>
          <a:xfrm>
            <a:off x="1908108" y="5130457"/>
            <a:ext cx="1132114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5D5E99D-3059-51B2-7B4D-2F57443CEB6F}"/>
              </a:ext>
            </a:extLst>
          </p:cNvPr>
          <p:cNvSpPr/>
          <p:nvPr/>
        </p:nvSpPr>
        <p:spPr>
          <a:xfrm>
            <a:off x="3060439" y="5130457"/>
            <a:ext cx="1132114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UTC-based counter for #3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5544105-35EE-90DF-3CA9-451E5522F426}"/>
              </a:ext>
            </a:extLst>
          </p:cNvPr>
          <p:cNvSpPr/>
          <p:nvPr/>
        </p:nvSpPr>
        <p:spPr>
          <a:xfrm>
            <a:off x="4212770" y="5130457"/>
            <a:ext cx="1132114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MIC for #3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F362DB5-E2B9-FF31-0491-77AD0F63AF90}"/>
              </a:ext>
            </a:extLst>
          </p:cNvPr>
          <p:cNvSpPr/>
          <p:nvPr/>
        </p:nvSpPr>
        <p:spPr>
          <a:xfrm>
            <a:off x="5365101" y="5130457"/>
            <a:ext cx="4984100" cy="4057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Direct discover </a:t>
            </a:r>
            <a:r>
              <a:rPr lang="en-US"/>
              <a:t>set #3 contents</a:t>
            </a:r>
            <a:endParaRPr lang="en-US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419E14F9-993A-D735-C89D-CB08A1F763B9}"/>
              </a:ext>
            </a:extLst>
          </p:cNvPr>
          <p:cNvSpPr txBox="1">
            <a:spLocks/>
          </p:cNvSpPr>
          <p:nvPr/>
        </p:nvSpPr>
        <p:spPr bwMode="auto">
          <a:xfrm>
            <a:off x="5273351" y="5460138"/>
            <a:ext cx="723122" cy="52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8085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/>
              <a:t>Alternative 1: </a:t>
            </a:r>
            <a:br>
              <a:rPr lang="en-GB" altLang="en-US" sz="3600" dirty="0"/>
            </a:br>
            <a:r>
              <a:rPr lang="en-GB" altLang="en-US" sz="3600" dirty="0"/>
              <a:t>use a pair info for both model A and model B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06620"/>
          </a:xfrm>
        </p:spPr>
        <p:txBody>
          <a:bodyPr/>
          <a:lstStyle/>
          <a:p>
            <a:r>
              <a:rPr lang="en-US" altLang="en-US" sz="2400" dirty="0"/>
              <a:t>At the end UE (discoverer UE, </a:t>
            </a:r>
            <a:r>
              <a:rPr lang="en-US" altLang="en-US" sz="2400" dirty="0" err="1"/>
              <a:t>discoveree</a:t>
            </a:r>
            <a:r>
              <a:rPr lang="en-US" altLang="en-US" sz="2400" dirty="0"/>
              <a:t> UE)</a:t>
            </a:r>
          </a:p>
          <a:p>
            <a:pPr lvl="1"/>
            <a:r>
              <a:rPr lang="en-US" altLang="en-US" sz="2000" dirty="0"/>
              <a:t>Providing discoverer/</a:t>
            </a:r>
            <a:r>
              <a:rPr lang="en-US" altLang="en-US" sz="2000" dirty="0" err="1"/>
              <a:t>discoveree</a:t>
            </a:r>
            <a:r>
              <a:rPr lang="en-US" altLang="en-US" sz="2000" dirty="0"/>
              <a:t> user info ID pair together as a discovery set in the discovery solicitation/response message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41BBF2F-7611-492D-F5E0-641CB2188F3F}"/>
              </a:ext>
            </a:extLst>
          </p:cNvPr>
          <p:cNvSpPr/>
          <p:nvPr/>
        </p:nvSpPr>
        <p:spPr>
          <a:xfrm>
            <a:off x="1903445" y="2855163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3C7705-F7BA-5217-424F-6784F897A5D9}"/>
              </a:ext>
            </a:extLst>
          </p:cNvPr>
          <p:cNvSpPr/>
          <p:nvPr/>
        </p:nvSpPr>
        <p:spPr>
          <a:xfrm>
            <a:off x="3055776" y="2855163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UTC-based counter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B8D3B5-C08E-2DA6-1F4D-4C270863D5DE}"/>
              </a:ext>
            </a:extLst>
          </p:cNvPr>
          <p:cNvSpPr/>
          <p:nvPr/>
        </p:nvSpPr>
        <p:spPr>
          <a:xfrm>
            <a:off x="4208107" y="2855163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6A58B9-AA84-BF80-264C-0411AB58B0EA}"/>
              </a:ext>
            </a:extLst>
          </p:cNvPr>
          <p:cNvSpPr/>
          <p:nvPr/>
        </p:nvSpPr>
        <p:spPr>
          <a:xfrm>
            <a:off x="5360438" y="2855163"/>
            <a:ext cx="4984100" cy="4292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pair of user info ID (protected)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36563D-B556-F191-3167-7D4678E3BAA2}"/>
              </a:ext>
            </a:extLst>
          </p:cNvPr>
          <p:cNvSpPr txBox="1">
            <a:spLocks/>
          </p:cNvSpPr>
          <p:nvPr/>
        </p:nvSpPr>
        <p:spPr bwMode="auto">
          <a:xfrm>
            <a:off x="856862" y="3397129"/>
            <a:ext cx="10515600" cy="74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/>
              <a:t>At the U2U relay UE</a:t>
            </a:r>
          </a:p>
          <a:p>
            <a:pPr lvl="1"/>
            <a:r>
              <a:rPr lang="en-US" altLang="en-US" sz="2000" dirty="0"/>
              <a:t>Includes a set of received discovery set from the end UEs just as it is received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8F5B6A-6CB5-F577-80B9-C1D958016829}"/>
              </a:ext>
            </a:extLst>
          </p:cNvPr>
          <p:cNvSpPr/>
          <p:nvPr/>
        </p:nvSpPr>
        <p:spPr>
          <a:xfrm>
            <a:off x="1883228" y="4255551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88C946-9F63-9417-5315-C5A81B0283C4}"/>
              </a:ext>
            </a:extLst>
          </p:cNvPr>
          <p:cNvSpPr/>
          <p:nvPr/>
        </p:nvSpPr>
        <p:spPr>
          <a:xfrm>
            <a:off x="3035559" y="4255551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UTC-based counter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71AA34-B54E-8030-BE3B-C219BC4FE521}"/>
              </a:ext>
            </a:extLst>
          </p:cNvPr>
          <p:cNvSpPr/>
          <p:nvPr/>
        </p:nvSpPr>
        <p:spPr>
          <a:xfrm>
            <a:off x="4187890" y="4255551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858328-A892-50C6-BB46-6CA33D18C1BE}"/>
              </a:ext>
            </a:extLst>
          </p:cNvPr>
          <p:cNvSpPr/>
          <p:nvPr/>
        </p:nvSpPr>
        <p:spPr>
          <a:xfrm>
            <a:off x="5340221" y="4255551"/>
            <a:ext cx="4984100" cy="4292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pair of user info ID (protected)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8A118F1-E4CA-A3AD-D0DC-41B5DC16764E}"/>
              </a:ext>
            </a:extLst>
          </p:cNvPr>
          <p:cNvSpPr/>
          <p:nvPr/>
        </p:nvSpPr>
        <p:spPr>
          <a:xfrm>
            <a:off x="1883228" y="4734523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F3FDF07-D040-1927-AF1E-888212E938AA}"/>
              </a:ext>
            </a:extLst>
          </p:cNvPr>
          <p:cNvSpPr/>
          <p:nvPr/>
        </p:nvSpPr>
        <p:spPr>
          <a:xfrm>
            <a:off x="3035559" y="4734523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UTC-based counter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A829CDA-3211-0976-3C92-BAB1A553BA76}"/>
              </a:ext>
            </a:extLst>
          </p:cNvPr>
          <p:cNvSpPr/>
          <p:nvPr/>
        </p:nvSpPr>
        <p:spPr>
          <a:xfrm>
            <a:off x="4187890" y="4734523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DDCE487-1A7D-7349-B2F3-0540FEFB9654}"/>
              </a:ext>
            </a:extLst>
          </p:cNvPr>
          <p:cNvSpPr/>
          <p:nvPr/>
        </p:nvSpPr>
        <p:spPr>
          <a:xfrm>
            <a:off x="5340221" y="4734523"/>
            <a:ext cx="4984100" cy="42920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pair of user info ID (protected)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9CFBBE2-E154-D635-FFB7-E2BB60BB22F3}"/>
              </a:ext>
            </a:extLst>
          </p:cNvPr>
          <p:cNvSpPr/>
          <p:nvPr/>
        </p:nvSpPr>
        <p:spPr>
          <a:xfrm>
            <a:off x="1883228" y="5213495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1B5F29C-F11D-853D-627B-86D6CD226682}"/>
              </a:ext>
            </a:extLst>
          </p:cNvPr>
          <p:cNvSpPr/>
          <p:nvPr/>
        </p:nvSpPr>
        <p:spPr>
          <a:xfrm>
            <a:off x="3035559" y="5213495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UTC-based counter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5239EC-EC24-B7C3-1A59-D8357B9BF958}"/>
              </a:ext>
            </a:extLst>
          </p:cNvPr>
          <p:cNvSpPr/>
          <p:nvPr/>
        </p:nvSpPr>
        <p:spPr>
          <a:xfrm>
            <a:off x="4187890" y="5213495"/>
            <a:ext cx="1132114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29FBE9C-0CCE-F8E0-EC4A-4C73F34C86FB}"/>
              </a:ext>
            </a:extLst>
          </p:cNvPr>
          <p:cNvSpPr/>
          <p:nvPr/>
        </p:nvSpPr>
        <p:spPr>
          <a:xfrm>
            <a:off x="5340221" y="5213495"/>
            <a:ext cx="4984100" cy="429208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pair of user info ID (protected)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/>
              <a:t>Alternative 1 (continued)</a:t>
            </a:r>
            <a:br>
              <a:rPr lang="en-GB" altLang="en-US" sz="3600" dirty="0"/>
            </a:br>
            <a:r>
              <a:rPr lang="en-GB" altLang="en-US" sz="3600" dirty="0"/>
              <a:t>for model A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19B0B27-A845-6CAC-D00C-CFECFAC420AC}"/>
              </a:ext>
            </a:extLst>
          </p:cNvPr>
          <p:cNvSpPr txBox="1">
            <a:spLocks/>
          </p:cNvSpPr>
          <p:nvPr/>
        </p:nvSpPr>
        <p:spPr bwMode="auto">
          <a:xfrm>
            <a:off x="838200" y="2096280"/>
            <a:ext cx="10515600" cy="170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/>
              <a:t>At the monitoring UE, when it receives the announcement message</a:t>
            </a:r>
          </a:p>
          <a:p>
            <a:pPr lvl="1"/>
            <a:r>
              <a:rPr lang="en-US" altLang="en-US" sz="2000" dirty="0"/>
              <a:t>It uses its available code-receiving security parameter to decrypt the discovery set</a:t>
            </a:r>
          </a:p>
          <a:p>
            <a:pPr lvl="1"/>
            <a:r>
              <a:rPr lang="en-US" altLang="en-US" sz="2000" dirty="0"/>
              <a:t>After successful decryption (at least one), the UE extracts the user info IDs and find the match that the UE is willing to connect via U2U relay.</a:t>
            </a:r>
          </a:p>
          <a:p>
            <a:pPr lvl="1"/>
            <a:endParaRPr lang="en-US" altLang="en-US" sz="2000" dirty="0"/>
          </a:p>
          <a:p>
            <a:pPr lvl="1"/>
            <a:r>
              <a:rPr lang="en-US" altLang="en-US" sz="2000" dirty="0"/>
              <a:t>If none of successfully decrypted, the UE discard the message.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502BF-188E-3ADC-0ACD-E56BC48427DC}"/>
              </a:ext>
            </a:extLst>
          </p:cNvPr>
          <p:cNvSpPr/>
          <p:nvPr/>
        </p:nvSpPr>
        <p:spPr>
          <a:xfrm>
            <a:off x="558284" y="3437569"/>
            <a:ext cx="3901749" cy="34212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pair of user info ID (protected)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76E387-3929-888B-ED0F-4C58F8D024EE}"/>
              </a:ext>
            </a:extLst>
          </p:cNvPr>
          <p:cNvSpPr/>
          <p:nvPr/>
        </p:nvSpPr>
        <p:spPr>
          <a:xfrm>
            <a:off x="5009763" y="3437569"/>
            <a:ext cx="2769634" cy="34212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 info ID #1 (decrypted)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5FE3C0-3838-694A-C137-CCE968979288}"/>
              </a:ext>
            </a:extLst>
          </p:cNvPr>
          <p:cNvSpPr/>
          <p:nvPr/>
        </p:nvSpPr>
        <p:spPr>
          <a:xfrm>
            <a:off x="8181781" y="3441472"/>
            <a:ext cx="2769634" cy="34212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 info ID #2 (decrypted)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FCC7A4B-D952-7FEA-B536-E9B04423D10C}"/>
              </a:ext>
            </a:extLst>
          </p:cNvPr>
          <p:cNvSpPr/>
          <p:nvPr/>
        </p:nvSpPr>
        <p:spPr>
          <a:xfrm>
            <a:off x="4590662" y="3517672"/>
            <a:ext cx="289247" cy="17106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C23C5FA9-7055-05FA-2AF2-6053295E16A6}"/>
              </a:ext>
            </a:extLst>
          </p:cNvPr>
          <p:cNvSpPr/>
          <p:nvPr/>
        </p:nvSpPr>
        <p:spPr>
          <a:xfrm>
            <a:off x="7853847" y="3473746"/>
            <a:ext cx="253484" cy="258911"/>
          </a:xfrm>
          <a:prstGeom prst="plus">
            <a:avLst>
              <a:gd name="adj" fmla="val 40741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00990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/>
              <a:t>Alternative 1 (continued)</a:t>
            </a:r>
            <a:br>
              <a:rPr lang="en-GB" altLang="en-US" sz="3600" dirty="0"/>
            </a:br>
            <a:r>
              <a:rPr lang="en-GB" altLang="en-US" sz="3600" dirty="0"/>
              <a:t>Consideration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/>
          <a:lstStyle/>
          <a:p>
            <a:r>
              <a:rPr lang="en-US" altLang="en-US" sz="2400" dirty="0"/>
              <a:t>For model B operation,</a:t>
            </a:r>
            <a:endParaRPr lang="en-US" altLang="en-US" sz="2400" strike="sngStrike" dirty="0"/>
          </a:p>
          <a:p>
            <a:pPr lvl="1"/>
            <a:r>
              <a:rPr lang="en-US" altLang="en-US" sz="2000" dirty="0"/>
              <a:t>Relay UE has simple operation:</a:t>
            </a:r>
          </a:p>
          <a:p>
            <a:pPr marL="457200" lvl="1" indent="0">
              <a:buNone/>
            </a:pPr>
            <a:r>
              <a:rPr lang="en-US" altLang="en-US" sz="2000" dirty="0"/>
              <a:t>    just list the received direct discovery set and forward to end UE(s)</a:t>
            </a:r>
          </a:p>
          <a:p>
            <a:pPr lvl="1"/>
            <a:r>
              <a:rPr lang="en-US" altLang="en-US" sz="2000" dirty="0"/>
              <a:t>Discoverer UE performs security protection for a pair of user info ID as a whole</a:t>
            </a:r>
          </a:p>
          <a:p>
            <a:pPr marL="457200" lvl="1" indent="0">
              <a:buNone/>
            </a:pPr>
            <a:r>
              <a:rPr lang="en-US" altLang="en-US" sz="2000" dirty="0"/>
              <a:t>    (no need to perform security protection twice)</a:t>
            </a:r>
          </a:p>
          <a:p>
            <a:pPr lvl="1"/>
            <a:endParaRPr lang="en-US" altLang="en-US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EB660-83A9-69DC-A8A0-E855FB4BA8F3}"/>
              </a:ext>
            </a:extLst>
          </p:cNvPr>
          <p:cNvSpPr txBox="1">
            <a:spLocks/>
          </p:cNvSpPr>
          <p:nvPr/>
        </p:nvSpPr>
        <p:spPr bwMode="auto">
          <a:xfrm>
            <a:off x="838200" y="3872139"/>
            <a:ext cx="11010254" cy="1800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/>
              <a:t>For model A operation, </a:t>
            </a:r>
          </a:p>
          <a:p>
            <a:pPr lvl="1"/>
            <a:r>
              <a:rPr lang="en-US" altLang="en-US" sz="1600" dirty="0"/>
              <a:t>Monitoring UE only needs one user info ID (which is variable size) from the pair info</a:t>
            </a:r>
          </a:p>
          <a:p>
            <a:pPr lvl="2"/>
            <a:r>
              <a:rPr lang="en-US" altLang="en-US" sz="1600" dirty="0"/>
              <a:t>The length field is needed for each user info ID.</a:t>
            </a:r>
          </a:p>
          <a:p>
            <a:pPr lvl="1"/>
            <a:r>
              <a:rPr lang="en-US" altLang="en-US" sz="2000" dirty="0"/>
              <a:t>Monitoring UEs can get extra information, i.e., </a:t>
            </a:r>
            <a:r>
              <a:rPr lang="en-US" altLang="en-US" sz="2000" dirty="0" err="1"/>
              <a:t>discoveree</a:t>
            </a:r>
            <a:r>
              <a:rPr lang="en-US" altLang="en-US" sz="2000" dirty="0"/>
              <a:t> User Info ID</a:t>
            </a:r>
          </a:p>
          <a:p>
            <a:pPr lvl="2"/>
            <a:r>
              <a:rPr lang="en-US" altLang="en-US" sz="1600" dirty="0"/>
              <a:t>This is always possible for the </a:t>
            </a:r>
            <a:r>
              <a:rPr lang="en-US" altLang="en-US" sz="1600" u="sng" dirty="0"/>
              <a:t>UEs that have the same security keys</a:t>
            </a:r>
          </a:p>
          <a:p>
            <a:pPr marL="457200" lvl="1" indent="0">
              <a:buNone/>
            </a:pPr>
            <a:endParaRPr lang="en-US" altLang="en-US" sz="2000" dirty="0"/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759197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/>
              <a:t>Alternative 2: </a:t>
            </a:r>
            <a:br>
              <a:rPr lang="en-GB" altLang="en-US" sz="3600" dirty="0"/>
            </a:br>
            <a:r>
              <a:rPr lang="en-GB" altLang="en-US" sz="3600" dirty="0"/>
              <a:t>Separate structure for model A and model B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E7D1D01-018D-BFDE-33A6-2AE0ED59B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en-US" dirty="0"/>
              <a:t>Providing discoverer/</a:t>
            </a:r>
            <a:r>
              <a:rPr lang="en-US" altLang="en-US" dirty="0" err="1"/>
              <a:t>discoveree</a:t>
            </a:r>
            <a:r>
              <a:rPr lang="en-US" altLang="en-US" dirty="0"/>
              <a:t> user info ID separately (separate IE)</a:t>
            </a:r>
          </a:p>
          <a:p>
            <a:pPr marL="0" indent="0">
              <a:buNone/>
            </a:pPr>
            <a:r>
              <a:rPr lang="en-US" altLang="en-US" dirty="0"/>
              <a:t>     in the discovery solicitation message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367FB6D-8280-A1FF-4337-E63A756AC1DD}"/>
              </a:ext>
            </a:extLst>
          </p:cNvPr>
          <p:cNvSpPr/>
          <p:nvPr/>
        </p:nvSpPr>
        <p:spPr>
          <a:xfrm>
            <a:off x="1873045" y="2999792"/>
            <a:ext cx="1074661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5DE8D0-C5FC-001E-6220-FA938AAF00C6}"/>
              </a:ext>
            </a:extLst>
          </p:cNvPr>
          <p:cNvSpPr/>
          <p:nvPr/>
        </p:nvSpPr>
        <p:spPr>
          <a:xfrm>
            <a:off x="1873045" y="4038908"/>
            <a:ext cx="6058760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UTC-based counter (used for protection of both user info IDs)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637DFE-0BED-3973-A08C-4C4ACA2592AE}"/>
              </a:ext>
            </a:extLst>
          </p:cNvPr>
          <p:cNvSpPr/>
          <p:nvPr/>
        </p:nvSpPr>
        <p:spPr>
          <a:xfrm>
            <a:off x="4084389" y="2999792"/>
            <a:ext cx="4984100" cy="4292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FFFF"/>
                </a:solidFill>
              </a:rPr>
              <a:t>Discoveree</a:t>
            </a:r>
            <a:r>
              <a:rPr lang="en-US" b="1" dirty="0">
                <a:solidFill>
                  <a:srgbClr val="FFFFFF"/>
                </a:solidFill>
              </a:rPr>
              <a:t> user info ID (encrypted)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75E3C1-6E67-C119-3519-D1CB928F9D2F}"/>
              </a:ext>
            </a:extLst>
          </p:cNvPr>
          <p:cNvSpPr/>
          <p:nvPr/>
        </p:nvSpPr>
        <p:spPr>
          <a:xfrm>
            <a:off x="4084389" y="3474763"/>
            <a:ext cx="4984100" cy="4292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Discoverer user info ID (encrypted)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805F23A-50D8-325F-C170-CAB5E732F458}"/>
              </a:ext>
            </a:extLst>
          </p:cNvPr>
          <p:cNvSpPr/>
          <p:nvPr/>
        </p:nvSpPr>
        <p:spPr>
          <a:xfrm>
            <a:off x="3002535" y="2999792"/>
            <a:ext cx="1027025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17854A-01B7-3E1E-035F-1D9D668A3D8C}"/>
              </a:ext>
            </a:extLst>
          </p:cNvPr>
          <p:cNvSpPr/>
          <p:nvPr/>
        </p:nvSpPr>
        <p:spPr>
          <a:xfrm>
            <a:off x="3002535" y="3497462"/>
            <a:ext cx="1027025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6449B8F-C8C2-8D70-4619-ADFF06BCDC91}"/>
              </a:ext>
            </a:extLst>
          </p:cNvPr>
          <p:cNvSpPr/>
          <p:nvPr/>
        </p:nvSpPr>
        <p:spPr>
          <a:xfrm>
            <a:off x="1873045" y="3513382"/>
            <a:ext cx="1074661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</p:spTree>
    <p:extLst>
      <p:ext uri="{BB962C8B-B14F-4D97-AF65-F5344CB8AC3E}">
        <p14:creationId xmlns:p14="http://schemas.microsoft.com/office/powerpoint/2010/main" val="179489287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/>
              <a:t>Alternative 2 (continued) </a:t>
            </a:r>
            <a:br>
              <a:rPr lang="en-GB" altLang="en-US" sz="3600" dirty="0"/>
            </a:br>
            <a:r>
              <a:rPr lang="en-GB" altLang="en-US" sz="3600" dirty="0"/>
              <a:t>Separate structure for model A and model B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102E7A-C744-9AFD-F122-0D54101F15D0}"/>
              </a:ext>
            </a:extLst>
          </p:cNvPr>
          <p:cNvSpPr txBox="1">
            <a:spLocks/>
          </p:cNvSpPr>
          <p:nvPr/>
        </p:nvSpPr>
        <p:spPr bwMode="auto">
          <a:xfrm>
            <a:off x="701879" y="1769005"/>
            <a:ext cx="10515600" cy="1121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/>
              <a:t>At the U2U relay UE</a:t>
            </a:r>
          </a:p>
          <a:p>
            <a:pPr lvl="1"/>
            <a:r>
              <a:rPr lang="en-US" altLang="en-US" sz="2000" dirty="0"/>
              <a:t>In case of model B, relay UE composes the direct discovery set as a pair of </a:t>
            </a:r>
            <a:r>
              <a:rPr lang="en-US" altLang="en-US" sz="2000" dirty="0" err="1"/>
              <a:t>discoveree</a:t>
            </a:r>
            <a:r>
              <a:rPr lang="en-US" altLang="en-US" sz="2000" dirty="0"/>
              <a:t> user info ID and discoverer user info ID (as a separate entry in the list)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2B54702-4FEB-0E69-6CE3-5D5BFB1FF758}"/>
              </a:ext>
            </a:extLst>
          </p:cNvPr>
          <p:cNvSpPr txBox="1">
            <a:spLocks/>
          </p:cNvSpPr>
          <p:nvPr/>
        </p:nvSpPr>
        <p:spPr bwMode="auto">
          <a:xfrm>
            <a:off x="701879" y="4588444"/>
            <a:ext cx="10515600" cy="71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en-US" sz="2000" dirty="0"/>
              <a:t>In case of model A, relay UE composes the direct discovery set as a list of user info ID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438FE5-B3D3-F687-9FBB-6FB7D6BF5563}"/>
              </a:ext>
            </a:extLst>
          </p:cNvPr>
          <p:cNvSpPr/>
          <p:nvPr/>
        </p:nvSpPr>
        <p:spPr>
          <a:xfrm>
            <a:off x="1826550" y="2813812"/>
            <a:ext cx="1074661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3C2DC52-7874-0826-8502-F01B551F3A1B}"/>
              </a:ext>
            </a:extLst>
          </p:cNvPr>
          <p:cNvSpPr/>
          <p:nvPr/>
        </p:nvSpPr>
        <p:spPr>
          <a:xfrm>
            <a:off x="1826550" y="3802373"/>
            <a:ext cx="6058760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UTC-based counter (used for protection of both user info IDs)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21E950-9BF3-AF84-7B2F-3E7A7F9FC62B}"/>
              </a:ext>
            </a:extLst>
          </p:cNvPr>
          <p:cNvSpPr/>
          <p:nvPr/>
        </p:nvSpPr>
        <p:spPr>
          <a:xfrm>
            <a:off x="4037894" y="2813812"/>
            <a:ext cx="4984100" cy="42920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FFFF"/>
                </a:solidFill>
              </a:rPr>
              <a:t>Discoveree</a:t>
            </a:r>
            <a:r>
              <a:rPr lang="en-US" b="1" dirty="0">
                <a:solidFill>
                  <a:srgbClr val="FFFFFF"/>
                </a:solidFill>
              </a:rPr>
              <a:t> user info ID (encrypted)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9D9A1DC-A64C-4234-CBC0-7F31EDE953C1}"/>
              </a:ext>
            </a:extLst>
          </p:cNvPr>
          <p:cNvSpPr/>
          <p:nvPr/>
        </p:nvSpPr>
        <p:spPr>
          <a:xfrm>
            <a:off x="4037894" y="3311482"/>
            <a:ext cx="4984100" cy="42920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Discoverer user info ID (encrypted)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F3B8F34-A776-CCB1-AE31-43981E4E7681}"/>
              </a:ext>
            </a:extLst>
          </p:cNvPr>
          <p:cNvSpPr/>
          <p:nvPr/>
        </p:nvSpPr>
        <p:spPr>
          <a:xfrm>
            <a:off x="2956040" y="2813812"/>
            <a:ext cx="1027025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3B290EB-6EC3-8A6F-0BB0-9AB7F66B7386}"/>
              </a:ext>
            </a:extLst>
          </p:cNvPr>
          <p:cNvSpPr/>
          <p:nvPr/>
        </p:nvSpPr>
        <p:spPr>
          <a:xfrm>
            <a:off x="2956040" y="3311482"/>
            <a:ext cx="1027025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1D8F5B6-6219-59A4-CA37-B91BE413987D}"/>
              </a:ext>
            </a:extLst>
          </p:cNvPr>
          <p:cNvSpPr/>
          <p:nvPr/>
        </p:nvSpPr>
        <p:spPr>
          <a:xfrm>
            <a:off x="1826550" y="3304703"/>
            <a:ext cx="1074661" cy="4292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066855F-932A-93D6-1C17-3D622514FA9D}"/>
              </a:ext>
            </a:extLst>
          </p:cNvPr>
          <p:cNvSpPr txBox="1">
            <a:spLocks/>
          </p:cNvSpPr>
          <p:nvPr/>
        </p:nvSpPr>
        <p:spPr bwMode="auto">
          <a:xfrm>
            <a:off x="5095120" y="4016087"/>
            <a:ext cx="723122" cy="52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/>
              <a:t>…</a:t>
            </a:r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6B6081EC-E81A-E6E4-85C9-F08E3A118E0B}"/>
              </a:ext>
            </a:extLst>
          </p:cNvPr>
          <p:cNvSpPr/>
          <p:nvPr/>
        </p:nvSpPr>
        <p:spPr>
          <a:xfrm rot="10800000">
            <a:off x="9244741" y="2805195"/>
            <a:ext cx="240224" cy="1487836"/>
          </a:xfrm>
          <a:prstGeom prst="leftBrace">
            <a:avLst>
              <a:gd name="adj1" fmla="val 8333"/>
              <a:gd name="adj2" fmla="val 5134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7827D74-3223-D064-9F24-42DBAA752568}"/>
              </a:ext>
            </a:extLst>
          </p:cNvPr>
          <p:cNvSpPr txBox="1"/>
          <p:nvPr/>
        </p:nvSpPr>
        <p:spPr>
          <a:xfrm>
            <a:off x="9521837" y="3348659"/>
            <a:ext cx="196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Single entry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CE85B5F-5FBC-BBD4-0E9A-EC07F7D657C3}"/>
              </a:ext>
            </a:extLst>
          </p:cNvPr>
          <p:cNvSpPr/>
          <p:nvPr/>
        </p:nvSpPr>
        <p:spPr>
          <a:xfrm>
            <a:off x="4751400" y="4925318"/>
            <a:ext cx="4984100" cy="29638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Discoverer user info ID (encrypted)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BD4B399-A315-B2C9-5DBB-E71BDBC7C82B}"/>
              </a:ext>
            </a:extLst>
          </p:cNvPr>
          <p:cNvSpPr/>
          <p:nvPr/>
        </p:nvSpPr>
        <p:spPr>
          <a:xfrm>
            <a:off x="3669546" y="4925318"/>
            <a:ext cx="1027025" cy="2963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080F8BE-1AA5-2027-713C-5C921EC0B2FE}"/>
              </a:ext>
            </a:extLst>
          </p:cNvPr>
          <p:cNvSpPr/>
          <p:nvPr/>
        </p:nvSpPr>
        <p:spPr>
          <a:xfrm>
            <a:off x="1594279" y="4925318"/>
            <a:ext cx="1074661" cy="2963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7883BD6-71C2-A6D3-D2B2-0439EC38FFDC}"/>
              </a:ext>
            </a:extLst>
          </p:cNvPr>
          <p:cNvSpPr/>
          <p:nvPr/>
        </p:nvSpPr>
        <p:spPr>
          <a:xfrm>
            <a:off x="4751400" y="5305270"/>
            <a:ext cx="4984100" cy="29638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Discoverer user info ID (encrypted)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6015EC-9B73-1757-3B51-B41586D6D375}"/>
              </a:ext>
            </a:extLst>
          </p:cNvPr>
          <p:cNvSpPr/>
          <p:nvPr/>
        </p:nvSpPr>
        <p:spPr>
          <a:xfrm>
            <a:off x="3669546" y="5305270"/>
            <a:ext cx="1027025" cy="2963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4354635-7E6B-8CF7-225E-C4097BAE6F34}"/>
              </a:ext>
            </a:extLst>
          </p:cNvPr>
          <p:cNvSpPr/>
          <p:nvPr/>
        </p:nvSpPr>
        <p:spPr>
          <a:xfrm>
            <a:off x="1594663" y="5290742"/>
            <a:ext cx="1074661" cy="2963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3E3EDD3-C056-B0F5-0E33-D60DCA379ED4}"/>
              </a:ext>
            </a:extLst>
          </p:cNvPr>
          <p:cNvSpPr/>
          <p:nvPr/>
        </p:nvSpPr>
        <p:spPr>
          <a:xfrm>
            <a:off x="4751400" y="5671169"/>
            <a:ext cx="4984100" cy="296389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Discoverer user info ID (encrypted)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C60094-87EE-F20E-2EAF-A2D85B1FF0E1}"/>
              </a:ext>
            </a:extLst>
          </p:cNvPr>
          <p:cNvSpPr/>
          <p:nvPr/>
        </p:nvSpPr>
        <p:spPr>
          <a:xfrm>
            <a:off x="3669546" y="5671169"/>
            <a:ext cx="1027025" cy="2963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DC1EAF9-1D46-0918-FE06-AE83B7F93809}"/>
              </a:ext>
            </a:extLst>
          </p:cNvPr>
          <p:cNvSpPr/>
          <p:nvPr/>
        </p:nvSpPr>
        <p:spPr>
          <a:xfrm>
            <a:off x="1594663" y="5656641"/>
            <a:ext cx="1074661" cy="2963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35F33A8-2C3C-0DCB-BACD-8FFB832C110B}"/>
              </a:ext>
            </a:extLst>
          </p:cNvPr>
          <p:cNvSpPr/>
          <p:nvPr/>
        </p:nvSpPr>
        <p:spPr>
          <a:xfrm>
            <a:off x="4751400" y="6030074"/>
            <a:ext cx="4984100" cy="296389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Discoverer user info ID (encrypted)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67D9EB8-63F0-85EA-88EC-7FE5D53DC3B0}"/>
              </a:ext>
            </a:extLst>
          </p:cNvPr>
          <p:cNvSpPr/>
          <p:nvPr/>
        </p:nvSpPr>
        <p:spPr>
          <a:xfrm>
            <a:off x="3669546" y="6030074"/>
            <a:ext cx="1027025" cy="2963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MIC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EC41324-0DD9-0EED-0C41-9522BBA0935E}"/>
              </a:ext>
            </a:extLst>
          </p:cNvPr>
          <p:cNvSpPr/>
          <p:nvPr/>
        </p:nvSpPr>
        <p:spPr>
          <a:xfrm>
            <a:off x="1594663" y="6015546"/>
            <a:ext cx="1074661" cy="2963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Length</a:t>
            </a:r>
          </a:p>
        </p:txBody>
      </p:sp>
      <p:sp>
        <p:nvSpPr>
          <p:cNvPr id="37" name="Left Brace 36">
            <a:extLst>
              <a:ext uri="{FF2B5EF4-FFF2-40B4-BE49-F238E27FC236}">
                <a16:creationId xmlns:a16="http://schemas.microsoft.com/office/drawing/2014/main" id="{7C479FA1-2AFE-7330-A530-4A68C71FA796}"/>
              </a:ext>
            </a:extLst>
          </p:cNvPr>
          <p:cNvSpPr/>
          <p:nvPr/>
        </p:nvSpPr>
        <p:spPr>
          <a:xfrm rot="10800000">
            <a:off x="10023530" y="4918539"/>
            <a:ext cx="240224" cy="340941"/>
          </a:xfrm>
          <a:prstGeom prst="leftBrace">
            <a:avLst>
              <a:gd name="adj1" fmla="val 8333"/>
              <a:gd name="adj2" fmla="val 5134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AC06C0E-3044-504E-CDF9-A2B689C80953}"/>
              </a:ext>
            </a:extLst>
          </p:cNvPr>
          <p:cNvSpPr txBox="1"/>
          <p:nvPr/>
        </p:nvSpPr>
        <p:spPr>
          <a:xfrm>
            <a:off x="10389741" y="4929159"/>
            <a:ext cx="196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Single entry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64E345F-7A7B-3CB5-5B0A-C5740F003B09}"/>
              </a:ext>
            </a:extLst>
          </p:cNvPr>
          <p:cNvSpPr/>
          <p:nvPr/>
        </p:nvSpPr>
        <p:spPr>
          <a:xfrm>
            <a:off x="2716019" y="4925318"/>
            <a:ext cx="906448" cy="2963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UTC-based counter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0B37DBC-740E-6F18-7F87-182A3E439700}"/>
              </a:ext>
            </a:extLst>
          </p:cNvPr>
          <p:cNvSpPr/>
          <p:nvPr/>
        </p:nvSpPr>
        <p:spPr>
          <a:xfrm>
            <a:off x="2724153" y="5290026"/>
            <a:ext cx="906448" cy="2963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UTC-based counter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956030D-0E03-A7E0-A816-BF86F7F78136}"/>
              </a:ext>
            </a:extLst>
          </p:cNvPr>
          <p:cNvSpPr/>
          <p:nvPr/>
        </p:nvSpPr>
        <p:spPr>
          <a:xfrm>
            <a:off x="2716019" y="5671168"/>
            <a:ext cx="906448" cy="2963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UTC-based counter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44B8CCA-1119-731F-1069-832C893AFBD0}"/>
              </a:ext>
            </a:extLst>
          </p:cNvPr>
          <p:cNvSpPr/>
          <p:nvPr/>
        </p:nvSpPr>
        <p:spPr>
          <a:xfrm>
            <a:off x="2716019" y="6015545"/>
            <a:ext cx="906448" cy="2963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UTC-based counter</a:t>
            </a:r>
          </a:p>
        </p:txBody>
      </p:sp>
    </p:spTree>
    <p:extLst>
      <p:ext uri="{BB962C8B-B14F-4D97-AF65-F5344CB8AC3E}">
        <p14:creationId xmlns:p14="http://schemas.microsoft.com/office/powerpoint/2010/main" val="392018788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/>
              <a:t>Alternative 2 (continued)</a:t>
            </a:r>
            <a:br>
              <a:rPr lang="en-GB" altLang="en-US" sz="3600" dirty="0"/>
            </a:br>
            <a:r>
              <a:rPr lang="en-GB" altLang="en-US" sz="3600" dirty="0"/>
              <a:t>Consideration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00978"/>
          </a:xfrm>
        </p:spPr>
        <p:txBody>
          <a:bodyPr/>
          <a:lstStyle/>
          <a:p>
            <a:r>
              <a:rPr lang="en-US" altLang="en-US" sz="2400" dirty="0"/>
              <a:t>For model A operation,</a:t>
            </a:r>
            <a:endParaRPr lang="en-US" altLang="en-US" sz="2400" strike="sngStrike" dirty="0"/>
          </a:p>
          <a:p>
            <a:pPr lvl="1"/>
            <a:r>
              <a:rPr lang="en-US" altLang="en-US" sz="2000" dirty="0"/>
              <a:t>Simple processing at the monitoring UE</a:t>
            </a:r>
          </a:p>
          <a:p>
            <a:pPr lvl="1"/>
            <a:endParaRPr lang="en-US" altLang="en-US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EB660-83A9-69DC-A8A0-E855FB4BA8F3}"/>
              </a:ext>
            </a:extLst>
          </p:cNvPr>
          <p:cNvSpPr txBox="1">
            <a:spLocks/>
          </p:cNvSpPr>
          <p:nvPr/>
        </p:nvSpPr>
        <p:spPr bwMode="auto">
          <a:xfrm>
            <a:off x="838200" y="3119469"/>
            <a:ext cx="11010254" cy="198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/>
              <a:t>For model B operation,</a:t>
            </a:r>
            <a:endParaRPr lang="en-US" altLang="en-US" sz="2400" strike="sngStrike" dirty="0"/>
          </a:p>
          <a:p>
            <a:pPr lvl="1"/>
            <a:r>
              <a:rPr lang="en-US" altLang="en-US" sz="2000" dirty="0"/>
              <a:t>Discoverer UE needs to perform security protection of discoverer User Info ID and </a:t>
            </a:r>
            <a:r>
              <a:rPr lang="en-US" altLang="en-US" sz="2000" dirty="0" err="1"/>
              <a:t>discoveree</a:t>
            </a:r>
            <a:r>
              <a:rPr lang="en-US" altLang="en-US" sz="2000" dirty="0"/>
              <a:t> User Info ID </a:t>
            </a:r>
            <a:r>
              <a:rPr lang="en-US" altLang="en-US" sz="2000" b="1" dirty="0"/>
              <a:t>separately</a:t>
            </a:r>
            <a:r>
              <a:rPr lang="en-US" altLang="en-US" sz="2000" dirty="0"/>
              <a:t> (for both encryption and MAC calculation) </a:t>
            </a:r>
          </a:p>
          <a:p>
            <a:pPr lvl="1"/>
            <a:r>
              <a:rPr lang="en-US" altLang="en-US" sz="2000" dirty="0"/>
              <a:t>Relay UE needs some logic to structure the direct discovery set differently per model.</a:t>
            </a:r>
          </a:p>
          <a:p>
            <a:pPr lvl="1"/>
            <a:endParaRPr lang="en-US" altLang="en-US" sz="1600" dirty="0"/>
          </a:p>
          <a:p>
            <a:pPr marL="457200" lvl="1" indent="0">
              <a:buNone/>
            </a:pPr>
            <a:endParaRPr lang="en-US" altLang="en-US" sz="2000" dirty="0"/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4709829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5596</TotalTime>
  <Words>1055</Words>
  <Application>Microsoft Office PowerPoint</Application>
  <PresentationFormat>Widescreen</PresentationFormat>
  <Paragraphs>129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 How to structure direct discovery set for U2U relay discovery</vt:lpstr>
      <vt:lpstr>Introduction</vt:lpstr>
      <vt:lpstr>Baseline</vt:lpstr>
      <vt:lpstr>Alternative 1:  use a pair info for both model A and model B</vt:lpstr>
      <vt:lpstr>Alternative 1 (continued) for model A</vt:lpstr>
      <vt:lpstr>Alternative 1 (continued) Consideration</vt:lpstr>
      <vt:lpstr>Alternative 2:  Separate structure for model A and model B</vt:lpstr>
      <vt:lpstr>Alternative 2 (continued)  Separate structure for model A and model B</vt:lpstr>
      <vt:lpstr>Alternative 2 (continued) Consideration</vt:lpstr>
      <vt:lpstr>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Sunghoon</cp:lastModifiedBy>
  <cp:revision>599</cp:revision>
  <dcterms:created xsi:type="dcterms:W3CDTF">2010-02-05T13:52:04Z</dcterms:created>
  <dcterms:modified xsi:type="dcterms:W3CDTF">2023-11-03T20:35:54Z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