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 id="2147485164" r:id="rId5"/>
  </p:sldMasterIdLst>
  <p:notesMasterIdLst>
    <p:notesMasterId r:id="rId12"/>
  </p:notesMasterIdLst>
  <p:handoutMasterIdLst>
    <p:handoutMasterId r:id="rId13"/>
  </p:handoutMasterIdLst>
  <p:sldIdLst>
    <p:sldId id="341" r:id="rId6"/>
    <p:sldId id="1156" r:id="rId7"/>
    <p:sldId id="1157" r:id="rId8"/>
    <p:sldId id="1135" r:id="rId9"/>
    <p:sldId id="1140" r:id="rId10"/>
    <p:sldId id="1146" r:id="rId1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0272" autoAdjust="0"/>
  </p:normalViewPr>
  <p:slideViewPr>
    <p:cSldViewPr snapToGrid="0">
      <p:cViewPr>
        <p:scale>
          <a:sx n="85" d="100"/>
          <a:sy n="85" d="100"/>
        </p:scale>
        <p:origin x="398" y="-38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2304" y="-138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viewProps" Target="viewProps.xml"/><Relationship Id="rId10"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D8385E4-4125-4347-B786-153F40BE5F34}" type="slidenum">
              <a:rPr lang="en-US" smtClean="0"/>
              <a:t>5</a:t>
            </a:fld>
            <a:endParaRPr lang="en-US"/>
          </a:p>
        </p:txBody>
      </p:sp>
    </p:spTree>
    <p:extLst>
      <p:ext uri="{BB962C8B-B14F-4D97-AF65-F5344CB8AC3E}">
        <p14:creationId xmlns:p14="http://schemas.microsoft.com/office/powerpoint/2010/main" val="37284359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150992-8EE2-4E9A-AFFD-677F4AE8D509}" type="datetimeFigureOut">
              <a:rPr lang="en-IN" smtClean="0"/>
              <a:t>20-02-2023</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9168483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I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1F150992-8EE2-4E9A-AFFD-677F4AE8D509}" type="datetimeFigureOut">
              <a:rPr lang="en-IN" smtClean="0"/>
              <a:t>20-02-2023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8568060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I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1F150992-8EE2-4E9A-AFFD-677F4AE8D509}" type="datetimeFigureOut">
              <a:rPr lang="en-IN" smtClean="0"/>
              <a:t>20-02-2023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8000077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20-02-2023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2200464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20-02-2023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444713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I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20-02-2023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793334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20-02-2023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014994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I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1F150992-8EE2-4E9A-AFFD-677F4AE8D509}" type="datetimeFigureOut">
              <a:rPr lang="en-IN" smtClean="0"/>
              <a:t>20-02-2023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8905766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1F150992-8EE2-4E9A-AFFD-677F4AE8D509}" type="datetimeFigureOut">
              <a:rPr lang="en-IN" smtClean="0"/>
              <a:t>20-02-2023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9505034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I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1F150992-8EE2-4E9A-AFFD-677F4AE8D509}" type="datetimeFigureOut">
              <a:rPr lang="en-IN" smtClean="0"/>
              <a:t>20-02-2023</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4139991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1F150992-8EE2-4E9A-AFFD-677F4AE8D509}" type="datetimeFigureOut">
              <a:rPr lang="en-IN" smtClean="0"/>
              <a:t>20-02-2023</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6325548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838575"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a:t>
            </a:r>
            <a:r>
              <a:rPr lang="sv-SE" altLang="en-US" sz="1200" b="1" dirty="0" smtClean="0">
                <a:latin typeface="Arial "/>
              </a:rPr>
              <a:t>#140</a:t>
            </a:r>
            <a:endParaRPr lang="sv-SE" altLang="en-US" sz="1200" b="1" dirty="0">
              <a:latin typeface="Arial "/>
            </a:endParaRPr>
          </a:p>
          <a:p>
            <a:pPr eaLnBrk="1" hangingPunct="1">
              <a:defRPr/>
            </a:pPr>
            <a:r>
              <a:rPr lang="en-IN" altLang="en-US" sz="1200" b="1" dirty="0" smtClean="0">
                <a:latin typeface="Arial "/>
              </a:rPr>
              <a:t>Athens, Greece 27th February – 3rd March 2023</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t>C1-230669</a:t>
            </a:r>
            <a:r>
              <a:rPr lang="en-GB" altLang="en-US" sz="1200" dirty="0" smtClean="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150992-8EE2-4E9A-AFFD-677F4AE8D509}" type="datetimeFigureOut">
              <a:rPr lang="en-IN" smtClean="0"/>
              <a:t>20-02-2023</a:t>
            </a:fld>
            <a:endParaRPr lang="en-I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EE1ECD-22FF-4247-AD91-9F6445F0A690}" type="slidenum">
              <a:rPr lang="en-IN" smtClean="0"/>
              <a:t>‹#›</a:t>
            </a:fld>
            <a:endParaRPr lang="en-IN"/>
          </a:p>
        </p:txBody>
      </p:sp>
    </p:spTree>
    <p:extLst>
      <p:ext uri="{BB962C8B-B14F-4D97-AF65-F5344CB8AC3E}">
        <p14:creationId xmlns:p14="http://schemas.microsoft.com/office/powerpoint/2010/main" val="2886855992"/>
      </p:ext>
    </p:extLst>
  </p:cSld>
  <p:clrMap bg1="lt1" tx1="dk1" bg2="lt2" tx2="dk2" accent1="accent1" accent2="accent2" accent3="accent3" accent4="accent4" accent5="accent5" accent6="accent6" hlink="hlink" folHlink="folHlink"/>
  <p:sldLayoutIdLst>
    <p:sldLayoutId id="2147485165" r:id="rId1"/>
    <p:sldLayoutId id="2147485166" r:id="rId2"/>
    <p:sldLayoutId id="2147485167" r:id="rId3"/>
    <p:sldLayoutId id="2147485168" r:id="rId4"/>
    <p:sldLayoutId id="2147485169" r:id="rId5"/>
    <p:sldLayoutId id="2147485170" r:id="rId6"/>
    <p:sldLayoutId id="2147485171" r:id="rId7"/>
    <p:sldLayoutId id="2147485172" r:id="rId8"/>
    <p:sldLayoutId id="2147485173" r:id="rId9"/>
    <p:sldLayoutId id="2147485174" r:id="rId10"/>
    <p:sldLayoutId id="214748517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wangyaxin11@huawei.com"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158240" y="1709738"/>
            <a:ext cx="8876348" cy="2852737"/>
          </a:xfrm>
        </p:spPr>
        <p:txBody>
          <a:bodyPr/>
          <a:lstStyle/>
          <a:p>
            <a:pPr eaLnBrk="1" hangingPunct="1"/>
            <a:r>
              <a:rPr lang="en-IN" sz="4800" dirty="0"/>
              <a:t>Discussion on SSRC usage in floor control or transmission control and RTP media (audio and/or video </a:t>
            </a:r>
            <a:r>
              <a:rPr lang="en-IN" sz="4800" dirty="0" smtClean="0"/>
              <a:t>media)</a:t>
            </a:r>
            <a:endParaRPr lang="en-GB" altLang="en-US" sz="48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zh-CN" dirty="0" smtClean="0">
                <a:latin typeface="Arial" panose="020B0604020202020204" pitchFamily="34" charset="0"/>
              </a:rPr>
              <a:t>Kiran Kapale (</a:t>
            </a:r>
            <a:r>
              <a:rPr lang="en-GB" altLang="zh-CN" u="sng" dirty="0" smtClean="0">
                <a:solidFill>
                  <a:srgbClr val="0000FF"/>
                </a:solidFill>
                <a:latin typeface="Arial" panose="020B0604020202020204" pitchFamily="34" charset="0"/>
                <a:hlinkClick r:id="rId2"/>
              </a:rPr>
              <a:t>kiran.kapale@samsung.com</a:t>
            </a:r>
            <a:r>
              <a:rPr lang="en-GB" altLang="zh-CN" dirty="0">
                <a:latin typeface="Arial" panose="020B0604020202020204" pitchFamily="34" charset="0"/>
              </a:rPr>
              <a:t>)</a:t>
            </a:r>
            <a:endParaRPr lang="en-GB" altLang="en-US" dirty="0"/>
          </a:p>
          <a:p>
            <a:pPr marL="0" indent="0" eaLnBrk="1" hangingPunct="1">
              <a:buFontTx/>
              <a:buNone/>
            </a:pPr>
            <a:r>
              <a:rPr lang="en-GB" altLang="en-US" dirty="0"/>
              <a:t>Samsung</a:t>
            </a:r>
          </a:p>
          <a:p>
            <a:pPr marL="0" indent="0" eaLnBrk="1" hangingPunct="1">
              <a:buFontTx/>
              <a:buNone/>
            </a:pPr>
            <a:endParaRPr lang="en-GB" altLang="en-US" dirty="0"/>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489857" y="550595"/>
            <a:ext cx="8958943" cy="1104917"/>
          </a:xfrm>
        </p:spPr>
        <p:txBody>
          <a:bodyPr/>
          <a:lstStyle/>
          <a:p>
            <a:r>
              <a:rPr lang="en-US" altLang="en-US" sz="3600" dirty="0" smtClean="0"/>
              <a:t>Background </a:t>
            </a:r>
            <a:r>
              <a:rPr lang="en-US" altLang="en-US" sz="3600" dirty="0"/>
              <a:t>- MCPTT</a:t>
            </a:r>
            <a:endParaRPr lang="en-US" altLang="en-US" sz="3600" dirty="0"/>
          </a:p>
        </p:txBody>
      </p:sp>
      <p:sp>
        <p:nvSpPr>
          <p:cNvPr id="3" name="Rectangle 93"/>
          <p:cNvSpPr>
            <a:spLocks noChangeArrowheads="1"/>
          </p:cNvSpPr>
          <p:nvPr/>
        </p:nvSpPr>
        <p:spPr bwMode="auto">
          <a:xfrm flipV="1">
            <a:off x="3947135" y="890079"/>
            <a:ext cx="909352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IN"/>
          </a:p>
        </p:txBody>
      </p:sp>
      <p:sp>
        <p:nvSpPr>
          <p:cNvPr id="8" name="Rectangle 7"/>
          <p:cNvSpPr/>
          <p:nvPr/>
        </p:nvSpPr>
        <p:spPr>
          <a:xfrm>
            <a:off x="152400" y="1714971"/>
            <a:ext cx="5669280" cy="4278094"/>
          </a:xfrm>
          <a:prstGeom prst="rect">
            <a:avLst/>
          </a:prstGeom>
        </p:spPr>
        <p:txBody>
          <a:bodyPr wrap="square">
            <a:spAutoFit/>
          </a:bodyPr>
          <a:lstStyle/>
          <a:p>
            <a:r>
              <a:rPr lang="en-GB" sz="1600" dirty="0">
                <a:latin typeface="Times New Roman" panose="02020603050405020304" pitchFamily="18" charset="0"/>
                <a:ea typeface="Times New Roman" panose="02020603050405020304" pitchFamily="18" charset="0"/>
              </a:rPr>
              <a:t>In case of MCPTT there is one RTP session (audio) and in addition there are RTCP APP messages (floor control) which do not belong to the audio RTP session but are exchanged in a unicast connection between the floor control server and the UE's floor </a:t>
            </a:r>
            <a:r>
              <a:rPr lang="en-GB" sz="1600" dirty="0" smtClean="0">
                <a:latin typeface="Times New Roman" panose="02020603050405020304" pitchFamily="18" charset="0"/>
                <a:ea typeface="Times New Roman" panose="02020603050405020304" pitchFamily="18" charset="0"/>
              </a:rPr>
              <a:t>participant.</a:t>
            </a:r>
          </a:p>
          <a:p>
            <a:endParaRPr lang="en-GB" sz="1600" dirty="0">
              <a:latin typeface="Times New Roman" panose="02020603050405020304" pitchFamily="18" charset="0"/>
            </a:endParaRPr>
          </a:p>
          <a:p>
            <a:r>
              <a:rPr lang="en-GB" sz="1600" dirty="0">
                <a:latin typeface="Times New Roman" panose="02020603050405020304" pitchFamily="18" charset="0"/>
                <a:ea typeface="Times New Roman" panose="02020603050405020304" pitchFamily="18" charset="0"/>
              </a:rPr>
              <a:t>There is no explicit restriction in 24.380 saying that a client shall use different SSRC values for the RTP stream and in the RTP header of floor control messages, but 24.380 uses terms like "SSRC of floor participant" which can be interpreted so that there is only one SSRC value</a:t>
            </a:r>
            <a:r>
              <a:rPr lang="en-GB" sz="1600" dirty="0" smtClean="0">
                <a:latin typeface="Times New Roman" panose="02020603050405020304" pitchFamily="18" charset="0"/>
                <a:ea typeface="Times New Roman" panose="02020603050405020304" pitchFamily="18" charset="0"/>
              </a:rPr>
              <a:t>.</a:t>
            </a:r>
          </a:p>
          <a:p>
            <a:endParaRPr lang="en-GB" sz="1600" dirty="0">
              <a:latin typeface="Times New Roman" panose="02020603050405020304" pitchFamily="18" charset="0"/>
            </a:endParaRPr>
          </a:p>
          <a:p>
            <a:r>
              <a:rPr lang="en-GB" sz="1600" dirty="0" smtClean="0">
                <a:latin typeface="Times New Roman" panose="02020603050405020304" pitchFamily="18" charset="0"/>
              </a:rPr>
              <a:t>In MCPTT, if multiple users are talking then they can listen to each other.</a:t>
            </a:r>
          </a:p>
          <a:p>
            <a:endParaRPr lang="en-GB" sz="1600" dirty="0">
              <a:latin typeface="Times New Roman" panose="02020603050405020304" pitchFamily="18" charset="0"/>
            </a:endParaRPr>
          </a:p>
          <a:p>
            <a:r>
              <a:rPr lang="en-GB" sz="1600" dirty="0" smtClean="0">
                <a:latin typeface="Times New Roman" panose="02020603050405020304" pitchFamily="18" charset="0"/>
              </a:rPr>
              <a:t>MCPTT uses 3 SSRCs, one for RTP media audio, one for RTCP APP packet header part and one for RTCP APP </a:t>
            </a:r>
            <a:r>
              <a:rPr lang="en-IN" sz="1600" dirty="0" smtClean="0">
                <a:latin typeface="Times New Roman" panose="02020603050405020304" pitchFamily="18" charset="0"/>
              </a:rPr>
              <a:t>application-dependent data.</a:t>
            </a:r>
            <a:endParaRPr lang="en-IN" sz="1600" dirty="0"/>
          </a:p>
        </p:txBody>
      </p:sp>
      <p:pic>
        <p:nvPicPr>
          <p:cNvPr id="16" name="Picture 15"/>
          <p:cNvPicPr/>
          <p:nvPr/>
        </p:nvPicPr>
        <p:blipFill>
          <a:blip r:embed="rId2">
            <a:extLst>
              <a:ext uri="{28A0092B-C50C-407E-A947-70E740481C1C}">
                <a14:useLocalDpi xmlns:a14="http://schemas.microsoft.com/office/drawing/2010/main" val="0"/>
              </a:ext>
            </a:extLst>
          </a:blip>
          <a:srcRect/>
          <a:stretch>
            <a:fillRect/>
          </a:stretch>
        </p:blipFill>
        <p:spPr bwMode="auto">
          <a:xfrm>
            <a:off x="6319520" y="2116137"/>
            <a:ext cx="5039360" cy="3827463"/>
          </a:xfrm>
          <a:prstGeom prst="rect">
            <a:avLst/>
          </a:prstGeom>
          <a:noFill/>
        </p:spPr>
      </p:pic>
      <p:sp>
        <p:nvSpPr>
          <p:cNvPr id="14" name="Rectangle 13"/>
          <p:cNvSpPr/>
          <p:nvPr/>
        </p:nvSpPr>
        <p:spPr>
          <a:xfrm>
            <a:off x="7720431" y="6034893"/>
            <a:ext cx="2461058" cy="369332"/>
          </a:xfrm>
          <a:prstGeom prst="rect">
            <a:avLst/>
          </a:prstGeom>
        </p:spPr>
        <p:txBody>
          <a:bodyPr wrap="none">
            <a:spAutoFit/>
          </a:bodyPr>
          <a:lstStyle/>
          <a:p>
            <a:r>
              <a:rPr lang="en-GB" dirty="0">
                <a:latin typeface="Calibri" panose="020F0502020204030204" pitchFamily="34" charset="0"/>
                <a:ea typeface="Calibri" panose="020F0502020204030204" pitchFamily="34" charset="0"/>
                <a:cs typeface="Times New Roman" panose="02020603050405020304" pitchFamily="18" charset="0"/>
              </a:rPr>
              <a:t>Group call – Multi-talker</a:t>
            </a:r>
            <a:endParaRPr lang="en-IN" dirty="0"/>
          </a:p>
        </p:txBody>
      </p:sp>
      <p:sp>
        <p:nvSpPr>
          <p:cNvPr id="15" name="Right Arrow 14"/>
          <p:cNvSpPr/>
          <p:nvPr/>
        </p:nvSpPr>
        <p:spPr>
          <a:xfrm rot="19863898">
            <a:off x="9238800" y="3062053"/>
            <a:ext cx="1485906" cy="64977"/>
          </a:xfrm>
          <a:prstGeom prst="rightArrow">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7" name="Right Arrow 16"/>
          <p:cNvSpPr/>
          <p:nvPr/>
        </p:nvSpPr>
        <p:spPr>
          <a:xfrm rot="2573475" flipV="1">
            <a:off x="9091793" y="4489643"/>
            <a:ext cx="1671464"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8" name="TextBox 17"/>
          <p:cNvSpPr txBox="1"/>
          <p:nvPr/>
        </p:nvSpPr>
        <p:spPr>
          <a:xfrm rot="19825210">
            <a:off x="9252967" y="3105332"/>
            <a:ext cx="1664023" cy="184666"/>
          </a:xfrm>
          <a:prstGeom prst="rect">
            <a:avLst/>
          </a:prstGeom>
          <a:noFill/>
        </p:spPr>
        <p:txBody>
          <a:bodyPr wrap="square" rtlCol="0">
            <a:spAutoFit/>
          </a:bodyPr>
          <a:lstStyle/>
          <a:p>
            <a:r>
              <a:rPr lang="en-IN" sz="600" dirty="0" smtClean="0"/>
              <a:t>Audi stream client N (SSRCRTP_ClientN)</a:t>
            </a:r>
            <a:endParaRPr lang="en-IN" sz="600" dirty="0"/>
          </a:p>
        </p:txBody>
      </p:sp>
      <p:sp>
        <p:nvSpPr>
          <p:cNvPr id="21" name="TextBox 20"/>
          <p:cNvSpPr txBox="1"/>
          <p:nvPr/>
        </p:nvSpPr>
        <p:spPr>
          <a:xfrm rot="2555467">
            <a:off x="9054352" y="4473959"/>
            <a:ext cx="1593329" cy="184666"/>
          </a:xfrm>
          <a:prstGeom prst="rect">
            <a:avLst/>
          </a:prstGeom>
          <a:noFill/>
        </p:spPr>
        <p:txBody>
          <a:bodyPr wrap="square" rtlCol="0">
            <a:spAutoFit/>
          </a:bodyPr>
          <a:lstStyle/>
          <a:p>
            <a:r>
              <a:rPr lang="en-IN" sz="600" dirty="0" smtClean="0"/>
              <a:t>Audi stream client B (</a:t>
            </a:r>
            <a:r>
              <a:rPr lang="en-IN" sz="600" dirty="0" err="1" smtClean="0"/>
              <a:t>SSRCRTP_ClientB</a:t>
            </a:r>
            <a:r>
              <a:rPr lang="en-IN" sz="600" dirty="0" smtClean="0"/>
              <a:t>)</a:t>
            </a:r>
            <a:endParaRPr lang="en-IN" sz="600" dirty="0"/>
          </a:p>
        </p:txBody>
      </p:sp>
    </p:spTree>
    <p:extLst>
      <p:ext uri="{BB962C8B-B14F-4D97-AF65-F5344CB8AC3E}">
        <p14:creationId xmlns:p14="http://schemas.microsoft.com/office/powerpoint/2010/main" val="4177526721"/>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6913978" y="3503498"/>
            <a:ext cx="1664023" cy="184666"/>
          </a:xfrm>
          <a:prstGeom prst="rect">
            <a:avLst/>
          </a:prstGeom>
          <a:noFill/>
        </p:spPr>
        <p:txBody>
          <a:bodyPr wrap="square" rtlCol="0">
            <a:spAutoFit/>
          </a:bodyPr>
          <a:lstStyle/>
          <a:p>
            <a:r>
              <a:rPr lang="en-IN" sz="600" dirty="0" smtClean="0"/>
              <a:t>Audi stream client N (SSRC</a:t>
            </a:r>
            <a:r>
              <a:rPr lang="en-IN" sz="400" dirty="0" smtClean="0"/>
              <a:t>RTP_ClientN)</a:t>
            </a:r>
            <a:endParaRPr lang="en-IN" sz="400" dirty="0"/>
          </a:p>
        </p:txBody>
      </p:sp>
      <p:pic>
        <p:nvPicPr>
          <p:cNvPr id="11" name="Picture 10"/>
          <p:cNvPicPr/>
          <p:nvPr/>
        </p:nvPicPr>
        <p:blipFill>
          <a:blip r:embed="rId2">
            <a:extLst>
              <a:ext uri="{28A0092B-C50C-407E-A947-70E740481C1C}">
                <a14:useLocalDpi xmlns:a14="http://schemas.microsoft.com/office/drawing/2010/main" val="0"/>
              </a:ext>
            </a:extLst>
          </a:blip>
          <a:srcRect/>
          <a:stretch>
            <a:fillRect/>
          </a:stretch>
        </p:blipFill>
        <p:spPr bwMode="auto">
          <a:xfrm>
            <a:off x="5998037" y="1867376"/>
            <a:ext cx="5512645" cy="4242968"/>
          </a:xfrm>
          <a:prstGeom prst="rect">
            <a:avLst/>
          </a:prstGeom>
          <a:noFill/>
        </p:spPr>
      </p:pic>
      <p:sp>
        <p:nvSpPr>
          <p:cNvPr id="16386" name="Title 1"/>
          <p:cNvSpPr>
            <a:spLocks noGrp="1"/>
          </p:cNvSpPr>
          <p:nvPr>
            <p:ph type="title"/>
          </p:nvPr>
        </p:nvSpPr>
        <p:spPr>
          <a:xfrm>
            <a:off x="489857" y="550595"/>
            <a:ext cx="8958943" cy="1104917"/>
          </a:xfrm>
        </p:spPr>
        <p:txBody>
          <a:bodyPr/>
          <a:lstStyle/>
          <a:p>
            <a:r>
              <a:rPr lang="en-US" altLang="en-US" sz="3600" dirty="0" smtClean="0"/>
              <a:t>Background </a:t>
            </a:r>
            <a:r>
              <a:rPr lang="en-US" altLang="en-US" sz="3600" dirty="0"/>
              <a:t>- </a:t>
            </a:r>
            <a:r>
              <a:rPr lang="en-US" altLang="en-US" sz="3600" dirty="0" smtClean="0"/>
              <a:t>MCVideo</a:t>
            </a:r>
            <a:endParaRPr lang="en-US" altLang="en-US" sz="3600" dirty="0"/>
          </a:p>
        </p:txBody>
      </p:sp>
      <p:sp>
        <p:nvSpPr>
          <p:cNvPr id="3" name="Rectangle 93"/>
          <p:cNvSpPr>
            <a:spLocks noChangeArrowheads="1"/>
          </p:cNvSpPr>
          <p:nvPr/>
        </p:nvSpPr>
        <p:spPr bwMode="auto">
          <a:xfrm flipV="1">
            <a:off x="3947135" y="890079"/>
            <a:ext cx="909352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IN"/>
          </a:p>
        </p:txBody>
      </p:sp>
      <p:sp>
        <p:nvSpPr>
          <p:cNvPr id="8" name="Rectangle 7"/>
          <p:cNvSpPr/>
          <p:nvPr/>
        </p:nvSpPr>
        <p:spPr>
          <a:xfrm>
            <a:off x="152400" y="1867376"/>
            <a:ext cx="5669280" cy="4247317"/>
          </a:xfrm>
          <a:prstGeom prst="rect">
            <a:avLst/>
          </a:prstGeom>
        </p:spPr>
        <p:txBody>
          <a:bodyPr wrap="square">
            <a:spAutoFit/>
          </a:bodyPr>
          <a:lstStyle/>
          <a:p>
            <a:r>
              <a:rPr lang="en-GB" dirty="0"/>
              <a:t>For MCVideo the same principles apply as for MCPTT but in addition there is the RTP session for video</a:t>
            </a:r>
            <a:r>
              <a:rPr lang="en-GB" dirty="0" smtClean="0"/>
              <a:t>.</a:t>
            </a:r>
          </a:p>
          <a:p>
            <a:endParaRPr lang="en-GB" dirty="0"/>
          </a:p>
          <a:p>
            <a:r>
              <a:rPr lang="en-GB" dirty="0" smtClean="0"/>
              <a:t>In MCVideo, multiple user can transmit the media (audio and video) and the receiver can choose whether they want to receive the media from other user or not. Due to this nature, If two users are transmitting the media then they may not be receiving each others media and other participants may be receiving media from both the transmitting users.</a:t>
            </a:r>
          </a:p>
          <a:p>
            <a:endParaRPr lang="en-GB" dirty="0"/>
          </a:p>
          <a:p>
            <a:r>
              <a:rPr lang="en-GB" dirty="0" smtClean="0">
                <a:latin typeface="Times New Roman" panose="02020603050405020304" pitchFamily="18" charset="0"/>
              </a:rPr>
              <a:t>MCVIDEO </a:t>
            </a:r>
            <a:r>
              <a:rPr lang="en-GB" dirty="0">
                <a:latin typeface="Times New Roman" panose="02020603050405020304" pitchFamily="18" charset="0"/>
              </a:rPr>
              <a:t>uses </a:t>
            </a:r>
            <a:r>
              <a:rPr lang="en-GB" dirty="0" smtClean="0">
                <a:latin typeface="Times New Roman" panose="02020603050405020304" pitchFamily="18" charset="0"/>
              </a:rPr>
              <a:t>4 </a:t>
            </a:r>
            <a:r>
              <a:rPr lang="en-GB" dirty="0">
                <a:latin typeface="Times New Roman" panose="02020603050405020304" pitchFamily="18" charset="0"/>
              </a:rPr>
              <a:t>SSRCs, one for RTP media audio, </a:t>
            </a:r>
            <a:r>
              <a:rPr lang="en-GB" dirty="0" smtClean="0">
                <a:latin typeface="Times New Roman" panose="02020603050405020304" pitchFamily="18" charset="0"/>
              </a:rPr>
              <a:t>one for RTP media video, one </a:t>
            </a:r>
            <a:r>
              <a:rPr lang="en-GB" dirty="0">
                <a:latin typeface="Times New Roman" panose="02020603050405020304" pitchFamily="18" charset="0"/>
              </a:rPr>
              <a:t>for RTCP APP packet header part and one for RTCP APP </a:t>
            </a:r>
            <a:r>
              <a:rPr lang="en-IN" dirty="0">
                <a:latin typeface="Times New Roman" panose="02020603050405020304" pitchFamily="18" charset="0"/>
              </a:rPr>
              <a:t>application-dependent data.</a:t>
            </a:r>
            <a:endParaRPr lang="en-IN" dirty="0"/>
          </a:p>
          <a:p>
            <a:endParaRPr lang="en-IN" dirty="0"/>
          </a:p>
        </p:txBody>
      </p:sp>
      <p:sp>
        <p:nvSpPr>
          <p:cNvPr id="14" name="Rectangle 13"/>
          <p:cNvSpPr/>
          <p:nvPr/>
        </p:nvSpPr>
        <p:spPr>
          <a:xfrm>
            <a:off x="7720431" y="6034893"/>
            <a:ext cx="2461058" cy="369332"/>
          </a:xfrm>
          <a:prstGeom prst="rect">
            <a:avLst/>
          </a:prstGeom>
        </p:spPr>
        <p:txBody>
          <a:bodyPr wrap="none">
            <a:spAutoFit/>
          </a:bodyPr>
          <a:lstStyle/>
          <a:p>
            <a:r>
              <a:rPr lang="en-GB" dirty="0">
                <a:latin typeface="Calibri" panose="020F0502020204030204" pitchFamily="34" charset="0"/>
                <a:ea typeface="Calibri" panose="020F0502020204030204" pitchFamily="34" charset="0"/>
                <a:cs typeface="Times New Roman" panose="02020603050405020304" pitchFamily="18" charset="0"/>
              </a:rPr>
              <a:t>Group call – Multi-talker</a:t>
            </a:r>
            <a:endParaRPr lang="en-IN" dirty="0"/>
          </a:p>
        </p:txBody>
      </p:sp>
      <p:sp>
        <p:nvSpPr>
          <p:cNvPr id="15" name="Right Arrow 14"/>
          <p:cNvSpPr/>
          <p:nvPr/>
        </p:nvSpPr>
        <p:spPr>
          <a:xfrm rot="10800000">
            <a:off x="6913978" y="3623187"/>
            <a:ext cx="1485906" cy="64977"/>
          </a:xfrm>
          <a:prstGeom prst="rightArrow">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1" name="TextBox 20"/>
          <p:cNvSpPr txBox="1"/>
          <p:nvPr/>
        </p:nvSpPr>
        <p:spPr>
          <a:xfrm>
            <a:off x="6913978" y="3689294"/>
            <a:ext cx="1664023" cy="184666"/>
          </a:xfrm>
          <a:prstGeom prst="rect">
            <a:avLst/>
          </a:prstGeom>
          <a:noFill/>
        </p:spPr>
        <p:txBody>
          <a:bodyPr wrap="square" rtlCol="0">
            <a:spAutoFit/>
          </a:bodyPr>
          <a:lstStyle/>
          <a:p>
            <a:r>
              <a:rPr lang="en-IN" sz="600" dirty="0"/>
              <a:t>V</a:t>
            </a:r>
            <a:r>
              <a:rPr lang="en-IN" sz="600" dirty="0" smtClean="0"/>
              <a:t>ideo stream client N (SSRC</a:t>
            </a:r>
            <a:r>
              <a:rPr lang="en-IN" sz="400" dirty="0" smtClean="0"/>
              <a:t>RTP_ClientN</a:t>
            </a:r>
            <a:r>
              <a:rPr lang="en-IN" sz="600" dirty="0" smtClean="0"/>
              <a:t>)</a:t>
            </a:r>
            <a:endParaRPr lang="en-IN" sz="600" dirty="0"/>
          </a:p>
        </p:txBody>
      </p:sp>
      <p:sp>
        <p:nvSpPr>
          <p:cNvPr id="20" name="TextBox 19"/>
          <p:cNvSpPr txBox="1"/>
          <p:nvPr/>
        </p:nvSpPr>
        <p:spPr>
          <a:xfrm rot="2411884">
            <a:off x="9259831" y="4480772"/>
            <a:ext cx="1664023" cy="184666"/>
          </a:xfrm>
          <a:prstGeom prst="rect">
            <a:avLst/>
          </a:prstGeom>
          <a:noFill/>
        </p:spPr>
        <p:txBody>
          <a:bodyPr wrap="square" rtlCol="0">
            <a:spAutoFit/>
          </a:bodyPr>
          <a:lstStyle/>
          <a:p>
            <a:r>
              <a:rPr lang="en-IN" sz="600" dirty="0" smtClean="0"/>
              <a:t>Audi stream client N (SSRC</a:t>
            </a:r>
            <a:r>
              <a:rPr lang="en-IN" sz="400" dirty="0" smtClean="0"/>
              <a:t>RTP_ClientN)</a:t>
            </a:r>
            <a:endParaRPr lang="en-IN" sz="400" dirty="0"/>
          </a:p>
        </p:txBody>
      </p:sp>
      <p:sp>
        <p:nvSpPr>
          <p:cNvPr id="22" name="TextBox 21"/>
          <p:cNvSpPr txBox="1"/>
          <p:nvPr/>
        </p:nvSpPr>
        <p:spPr>
          <a:xfrm rot="2411884">
            <a:off x="9164295" y="4693864"/>
            <a:ext cx="1664023" cy="184666"/>
          </a:xfrm>
          <a:prstGeom prst="rect">
            <a:avLst/>
          </a:prstGeom>
          <a:noFill/>
        </p:spPr>
        <p:txBody>
          <a:bodyPr wrap="square" rtlCol="0">
            <a:spAutoFit/>
          </a:bodyPr>
          <a:lstStyle/>
          <a:p>
            <a:r>
              <a:rPr lang="en-IN" sz="600" dirty="0"/>
              <a:t>V</a:t>
            </a:r>
            <a:r>
              <a:rPr lang="en-IN" sz="600" dirty="0" smtClean="0"/>
              <a:t>ideo stream client N (SSRC</a:t>
            </a:r>
            <a:r>
              <a:rPr lang="en-IN" sz="400" dirty="0" smtClean="0"/>
              <a:t>RTP_ClientN</a:t>
            </a:r>
            <a:r>
              <a:rPr lang="en-IN" sz="600" dirty="0" smtClean="0"/>
              <a:t>)</a:t>
            </a:r>
            <a:endParaRPr lang="en-IN" sz="600" dirty="0"/>
          </a:p>
        </p:txBody>
      </p:sp>
      <p:sp>
        <p:nvSpPr>
          <p:cNvPr id="24" name="Right Arrow 23"/>
          <p:cNvSpPr/>
          <p:nvPr/>
        </p:nvSpPr>
        <p:spPr>
          <a:xfrm rot="13211884">
            <a:off x="9121737" y="4591595"/>
            <a:ext cx="1702493" cy="66875"/>
          </a:xfrm>
          <a:prstGeom prst="rightArrow">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2777930059"/>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396017" y="595604"/>
            <a:ext cx="9216630"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en-US" sz="3600" dirty="0"/>
              <a:t>Problem </a:t>
            </a:r>
            <a:r>
              <a:rPr lang="en-US" altLang="en-US" sz="3600" dirty="0" smtClean="0"/>
              <a:t>Overview</a:t>
            </a:r>
            <a:endParaRPr lang="en-US" altLang="en-US" sz="3600" dirty="0"/>
          </a:p>
        </p:txBody>
      </p:sp>
      <p:sp>
        <p:nvSpPr>
          <p:cNvPr id="2" name="Content Placeholder 1">
            <a:extLst>
              <a:ext uri="{FF2B5EF4-FFF2-40B4-BE49-F238E27FC236}">
                <a16:creationId xmlns:a16="http://schemas.microsoft.com/office/drawing/2014/main" id="{D3047FC7-DE8B-40A1-863F-CFFA5C3610E9}"/>
              </a:ext>
            </a:extLst>
          </p:cNvPr>
          <p:cNvSpPr>
            <a:spLocks noGrp="1"/>
          </p:cNvSpPr>
          <p:nvPr>
            <p:ph idx="1"/>
          </p:nvPr>
        </p:nvSpPr>
        <p:spPr>
          <a:xfrm>
            <a:off x="0" y="1738604"/>
            <a:ext cx="11460480" cy="4652036"/>
          </a:xfrm>
        </p:spPr>
        <p:txBody>
          <a:bodyPr/>
          <a:lstStyle/>
          <a:p>
            <a:r>
              <a:rPr lang="en-US" sz="2400" dirty="0" smtClean="0"/>
              <a:t> </a:t>
            </a:r>
            <a:r>
              <a:rPr lang="en-IN" sz="2000" dirty="0" smtClean="0"/>
              <a:t>General issues in MCPTT</a:t>
            </a:r>
            <a:endParaRPr lang="en-IN" sz="2000" dirty="0" smtClean="0"/>
          </a:p>
          <a:p>
            <a:pPr lvl="1"/>
            <a:r>
              <a:rPr lang="en-IN" sz="1600" dirty="0" smtClean="0"/>
              <a:t> </a:t>
            </a:r>
            <a:r>
              <a:rPr lang="en-GB" sz="1800" dirty="0"/>
              <a:t>I</a:t>
            </a:r>
            <a:r>
              <a:rPr lang="en-GB" sz="1800" dirty="0" smtClean="0"/>
              <a:t>t </a:t>
            </a:r>
            <a:r>
              <a:rPr lang="en-GB" sz="1800" dirty="0"/>
              <a:t>is not clear from 24.380 and RFC 3550 whether or not SSRC values used by the client in the RTP stream </a:t>
            </a:r>
            <a:r>
              <a:rPr lang="en-GB" sz="1800" dirty="0" smtClean="0"/>
              <a:t>and </a:t>
            </a:r>
            <a:r>
              <a:rPr lang="en-GB" sz="1800" dirty="0"/>
              <a:t>in the </a:t>
            </a:r>
            <a:r>
              <a:rPr lang="en-GB" sz="1800" dirty="0" smtClean="0"/>
              <a:t>RTCP </a:t>
            </a:r>
            <a:r>
              <a:rPr lang="en-GB" sz="1800" dirty="0"/>
              <a:t>header of the Floor Control RTCP APP packets </a:t>
            </a:r>
            <a:r>
              <a:rPr lang="en-GB" sz="1800" dirty="0" smtClean="0"/>
              <a:t>are </a:t>
            </a:r>
            <a:r>
              <a:rPr lang="en-GB" sz="1800" dirty="0"/>
              <a:t>the same</a:t>
            </a:r>
            <a:r>
              <a:rPr lang="en-GB" sz="1800" dirty="0" smtClean="0"/>
              <a:t>.</a:t>
            </a:r>
          </a:p>
          <a:p>
            <a:pPr lvl="1"/>
            <a:r>
              <a:rPr lang="en-GB" sz="1800" dirty="0"/>
              <a:t>It is not clear from </a:t>
            </a:r>
            <a:r>
              <a:rPr lang="en-GB" sz="1800" dirty="0"/>
              <a:t>24.380</a:t>
            </a:r>
            <a:r>
              <a:rPr lang="en-GB" sz="1800" dirty="0"/>
              <a:t> and RFC 3550 </a:t>
            </a:r>
            <a:r>
              <a:rPr lang="en-GB" sz="1800" dirty="0"/>
              <a:t>what should we do with SSRC defined in </a:t>
            </a:r>
            <a:r>
              <a:rPr lang="en-GB" sz="1800" dirty="0"/>
              <a:t>the RTCP header of the Floor Control RTCP APP packets are the same.</a:t>
            </a:r>
          </a:p>
          <a:p>
            <a:pPr lvl="1"/>
            <a:r>
              <a:rPr lang="en-GB" sz="1800" dirty="0" smtClean="0"/>
              <a:t>It </a:t>
            </a:r>
            <a:r>
              <a:rPr lang="en-GB" sz="1800" dirty="0"/>
              <a:t>is not clear from 24.380 what and how the </a:t>
            </a:r>
            <a:r>
              <a:rPr lang="en-IN" sz="1800" dirty="0"/>
              <a:t>'SSRC of granted floor </a:t>
            </a:r>
            <a:r>
              <a:rPr lang="en-IN" sz="1800" dirty="0" smtClean="0"/>
              <a:t>participant’ </a:t>
            </a:r>
            <a:r>
              <a:rPr lang="en-IN" sz="1800" dirty="0"/>
              <a:t>is populated and how it is related to other SSRC values</a:t>
            </a:r>
            <a:r>
              <a:rPr lang="en-IN" sz="1800" dirty="0" smtClean="0"/>
              <a:t>. Similarly, which SSRC value is carried in the Floor taken message ‘</a:t>
            </a:r>
            <a:r>
              <a:rPr lang="en-GB" sz="1800" dirty="0"/>
              <a:t>SSRC of granted floor participant </a:t>
            </a:r>
            <a:r>
              <a:rPr lang="en-IN" sz="1800" dirty="0" smtClean="0"/>
              <a:t>’.</a:t>
            </a:r>
          </a:p>
          <a:p>
            <a:pPr lvl="1"/>
            <a:r>
              <a:rPr lang="en-IN" sz="1800" dirty="0" smtClean="0"/>
              <a:t>The RTP collision is possible at RTP level and can be resolved by detecting at multi-talker as the RTP media will be exchanged between them also.</a:t>
            </a:r>
          </a:p>
          <a:p>
            <a:r>
              <a:rPr lang="en-US" sz="2400" dirty="0"/>
              <a:t> </a:t>
            </a:r>
            <a:r>
              <a:rPr lang="en-IN" sz="2000" dirty="0"/>
              <a:t>General issues in </a:t>
            </a:r>
            <a:r>
              <a:rPr lang="en-IN" sz="2000" dirty="0" smtClean="0"/>
              <a:t>MCVideo</a:t>
            </a:r>
            <a:endParaRPr lang="en-IN" sz="2000" dirty="0"/>
          </a:p>
          <a:p>
            <a:pPr lvl="1"/>
            <a:r>
              <a:rPr lang="en-IN" sz="1800" dirty="0" smtClean="0"/>
              <a:t>First 3 issues described in the MCPTT are also applicable to MCVideo. In addition the MCVideo will have one more SSRC for video media.</a:t>
            </a:r>
          </a:p>
          <a:p>
            <a:pPr lvl="1"/>
            <a:r>
              <a:rPr lang="en-IN" sz="1800" dirty="0" smtClean="0"/>
              <a:t>The </a:t>
            </a:r>
            <a:r>
              <a:rPr lang="en-IN" sz="1800" dirty="0"/>
              <a:t>RTP collision is possible at RTP level and can </a:t>
            </a:r>
            <a:r>
              <a:rPr lang="en-IN" sz="1800" dirty="0" smtClean="0"/>
              <a:t>not be </a:t>
            </a:r>
            <a:r>
              <a:rPr lang="en-IN" sz="1800" dirty="0"/>
              <a:t>resolved by detecting at multi-talker as the RTP media will </a:t>
            </a:r>
            <a:r>
              <a:rPr lang="en-IN" sz="1800" dirty="0" smtClean="0"/>
              <a:t>not be </a:t>
            </a:r>
            <a:r>
              <a:rPr lang="en-IN" sz="1800" dirty="0"/>
              <a:t>exchanged between them </a:t>
            </a:r>
            <a:r>
              <a:rPr lang="en-IN" sz="1800" dirty="0" smtClean="0"/>
              <a:t>also if they don’t opt to receive the media.</a:t>
            </a:r>
            <a:endParaRPr lang="en-US" sz="1800" dirty="0"/>
          </a:p>
          <a:p>
            <a:pPr lvl="1"/>
            <a:endParaRPr lang="en-US" sz="1800" dirty="0"/>
          </a:p>
        </p:txBody>
      </p:sp>
    </p:spTree>
    <p:extLst>
      <p:ext uri="{BB962C8B-B14F-4D97-AF65-F5344CB8AC3E}">
        <p14:creationId xmlns:p14="http://schemas.microsoft.com/office/powerpoint/2010/main" val="2271281010"/>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389435" y="592468"/>
            <a:ext cx="9216630" cy="1143000"/>
          </a:xfrm>
        </p:spPr>
        <p:txBody>
          <a:bodyPr/>
          <a:lstStyle/>
          <a:p>
            <a:r>
              <a:rPr lang="en-US" altLang="en-US" dirty="0" smtClean="0"/>
              <a:t>Solution </a:t>
            </a:r>
            <a:r>
              <a:rPr lang="en-US" altLang="en-US" dirty="0"/>
              <a:t>description</a:t>
            </a:r>
          </a:p>
        </p:txBody>
      </p:sp>
      <p:sp>
        <p:nvSpPr>
          <p:cNvPr id="5" name="Content Placeholder 1">
            <a:extLst>
              <a:ext uri="{FF2B5EF4-FFF2-40B4-BE49-F238E27FC236}">
                <a16:creationId xmlns:a16="http://schemas.microsoft.com/office/drawing/2014/main" id="{D3047FC7-DE8B-40A1-863F-CFFA5C3610E9}"/>
              </a:ext>
            </a:extLst>
          </p:cNvPr>
          <p:cNvSpPr>
            <a:spLocks noGrp="1"/>
          </p:cNvSpPr>
          <p:nvPr>
            <p:ph idx="1"/>
          </p:nvPr>
        </p:nvSpPr>
        <p:spPr>
          <a:xfrm>
            <a:off x="0" y="1741488"/>
            <a:ext cx="11460163" cy="4573587"/>
          </a:xfrm>
        </p:spPr>
        <p:txBody>
          <a:bodyPr/>
          <a:lstStyle/>
          <a:p>
            <a:r>
              <a:rPr lang="en-US" sz="2400" dirty="0" smtClean="0"/>
              <a:t> </a:t>
            </a:r>
            <a:r>
              <a:rPr lang="en-IN" sz="2000" dirty="0" smtClean="0"/>
              <a:t>Solution for MCPTT</a:t>
            </a:r>
            <a:endParaRPr lang="en-IN" sz="2000" dirty="0" smtClean="0"/>
          </a:p>
          <a:p>
            <a:pPr lvl="1"/>
            <a:r>
              <a:rPr lang="en-GB" sz="1800" dirty="0" smtClean="0"/>
              <a:t>Keep the SSRC of header part of the </a:t>
            </a:r>
            <a:r>
              <a:rPr lang="en-GB" sz="1800" dirty="0" smtClean="0"/>
              <a:t>Floor </a:t>
            </a:r>
            <a:r>
              <a:rPr lang="en-GB" sz="1800" dirty="0"/>
              <a:t>Control RTCP APP packets </a:t>
            </a:r>
            <a:r>
              <a:rPr lang="en-GB" sz="1800" dirty="0" smtClean="0"/>
              <a:t>unique and different from the other SSRCs. This value is more or less not useful but to complaint with RFC 3550 this SSRC can be kept as is.</a:t>
            </a:r>
          </a:p>
          <a:p>
            <a:pPr lvl="1"/>
            <a:r>
              <a:rPr lang="en-GB" sz="1800" dirty="0" smtClean="0"/>
              <a:t>The </a:t>
            </a:r>
            <a:r>
              <a:rPr lang="en-IN" sz="1800" dirty="0"/>
              <a:t>'SSRC of granted floor </a:t>
            </a:r>
            <a:r>
              <a:rPr lang="en-IN" sz="1800" dirty="0" smtClean="0"/>
              <a:t>participant’ is always generated by the MC service server and informed to both talker and receiver. This indicates that the SSRC used in the RTP should be same as that of this. Whether the SSRC is generated per floor request or per call is left to implementation. </a:t>
            </a:r>
            <a:endParaRPr lang="en-IN" sz="1800" dirty="0"/>
          </a:p>
          <a:p>
            <a:pPr lvl="1"/>
            <a:r>
              <a:rPr lang="en-IN" sz="1800" dirty="0" smtClean="0"/>
              <a:t>The explicit floor request may not require to carry the SSRC in application dependent </a:t>
            </a:r>
            <a:r>
              <a:rPr lang="en-IN" sz="1800" dirty="0" err="1" smtClean="0"/>
              <a:t>dats</a:t>
            </a:r>
            <a:r>
              <a:rPr lang="en-IN" sz="1800" dirty="0" smtClean="0"/>
              <a:t> field of </a:t>
            </a:r>
            <a:r>
              <a:rPr lang="en-GB" sz="1800" dirty="0"/>
              <a:t>Floor Control RTCP APP </a:t>
            </a:r>
            <a:r>
              <a:rPr lang="en-GB" sz="1800" dirty="0" smtClean="0"/>
              <a:t>packets. Let the server always generate and send it to the client. This ensures that the uniqueness of the SSRC values used in the RTP packets. </a:t>
            </a:r>
            <a:endParaRPr lang="en-IN" sz="1800" dirty="0" smtClean="0"/>
          </a:p>
          <a:p>
            <a:r>
              <a:rPr lang="en-US" sz="2400" dirty="0"/>
              <a:t> </a:t>
            </a:r>
            <a:r>
              <a:rPr lang="en-IN" sz="2000" dirty="0"/>
              <a:t>Solution for </a:t>
            </a:r>
            <a:r>
              <a:rPr lang="en-IN" sz="2000" dirty="0" smtClean="0"/>
              <a:t>MCVideo</a:t>
            </a:r>
            <a:endParaRPr lang="en-IN" sz="2000" dirty="0"/>
          </a:p>
          <a:p>
            <a:pPr lvl="1"/>
            <a:r>
              <a:rPr lang="en-IN" sz="1800" dirty="0" smtClean="0"/>
              <a:t>All the solutions of the MCPTT are also applicable to MCVideo. In addition the MCVideo will have one more SSRC for video media which is different from the audio media.</a:t>
            </a:r>
          </a:p>
          <a:p>
            <a:pPr lvl="1"/>
            <a:r>
              <a:rPr lang="en-IN" sz="1800" dirty="0" smtClean="0"/>
              <a:t>The SSRC of audio and video media should always use different and unique values as the receiver might receive audio and video from multiple transmitter in same group call. Eventually, the RTP data of same type are multiplexed.</a:t>
            </a:r>
          </a:p>
          <a:p>
            <a:pPr lvl="1"/>
            <a:r>
              <a:rPr lang="en-IN" sz="1800" dirty="0" smtClean="0"/>
              <a:t>The transmission grant and transmission taken message should always carry SSRC for both audio and video media separately.</a:t>
            </a:r>
          </a:p>
          <a:p>
            <a:pPr lvl="1"/>
            <a:endParaRPr lang="en-US" sz="1800" dirty="0"/>
          </a:p>
        </p:txBody>
      </p:sp>
    </p:spTree>
    <p:extLst>
      <p:ext uri="{BB962C8B-B14F-4D97-AF65-F5344CB8AC3E}">
        <p14:creationId xmlns:p14="http://schemas.microsoft.com/office/powerpoint/2010/main" val="2943333704"/>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2246779" y="3266328"/>
            <a:ext cx="6827838" cy="1143000"/>
          </a:xfrm>
        </p:spPr>
        <p:txBody>
          <a:bodyPr/>
          <a:lstStyle/>
          <a:p>
            <a:pPr algn="ctr"/>
            <a:r>
              <a:rPr lang="en-GB" altLang="fr-FR" sz="4800" dirty="0">
                <a:solidFill>
                  <a:srgbClr val="72AF2F"/>
                </a:solidFill>
              </a:rPr>
              <a:t>Thank You!</a:t>
            </a:r>
          </a:p>
        </p:txBody>
      </p:sp>
    </p:spTree>
    <p:extLst>
      <p:ext uri="{BB962C8B-B14F-4D97-AF65-F5344CB8AC3E}">
        <p14:creationId xmlns:p14="http://schemas.microsoft.com/office/powerpoint/2010/main" val="3992161661"/>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schemas.microsoft.com/office/infopath/2007/PartnerControls"/>
    <ds:schemaRef ds:uri="679a257e-872f-4c98-9e8a-0a9c104f72cd"/>
    <ds:schemaRef ds:uri="http://purl.org/dc/elements/1.1/"/>
    <ds:schemaRef ds:uri="http://www.w3.org/XML/1998/namespace"/>
    <ds:schemaRef ds:uri="http://schemas.microsoft.com/office/2006/documentManagement/types"/>
    <ds:schemaRef ds:uri="280d8efa-eff2-4910-88d2-79ca146720c4"/>
    <ds:schemaRef ds:uri="http://schemas.openxmlformats.org/package/2006/metadata/core-properties"/>
    <ds:schemaRef ds:uri="http://schemas.microsoft.com/office/2006/metadata/properties"/>
    <ds:schemaRef ds:uri="http://purl.org/dc/term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6007</TotalTime>
  <Words>820</Words>
  <Application>Microsoft Office PowerPoint</Application>
  <PresentationFormat>Widescreen</PresentationFormat>
  <Paragraphs>45</Paragraphs>
  <Slides>6</Slides>
  <Notes>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6</vt:i4>
      </vt:variant>
    </vt:vector>
  </HeadingPairs>
  <TitlesOfParts>
    <vt:vector size="14" baseType="lpstr">
      <vt:lpstr>Arial </vt:lpstr>
      <vt:lpstr>SimSun</vt:lpstr>
      <vt:lpstr>Arial</vt:lpstr>
      <vt:lpstr>Calibri</vt:lpstr>
      <vt:lpstr>Calibri Light</vt:lpstr>
      <vt:lpstr>Times New Roman</vt:lpstr>
      <vt:lpstr>Office Theme</vt:lpstr>
      <vt:lpstr>Custom Design</vt:lpstr>
      <vt:lpstr>Discussion on SSRC usage in floor control or transmission control and RTP media (audio and/or video media)</vt:lpstr>
      <vt:lpstr>Background - MCPTT</vt:lpstr>
      <vt:lpstr>Background - MCVideo</vt:lpstr>
      <vt:lpstr>Problem Overview</vt:lpstr>
      <vt:lpstr>Solution description</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Kiran_Samsung_#53_R0</cp:lastModifiedBy>
  <cp:revision>742</cp:revision>
  <dcterms:created xsi:type="dcterms:W3CDTF">2010-02-05T13:52:04Z</dcterms:created>
  <dcterms:modified xsi:type="dcterms:W3CDTF">2023-02-20T13:34:58Z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