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41" r:id="rId2"/>
    <p:sldId id="479" r:id="rId3"/>
    <p:sldId id="570" r:id="rId4"/>
    <p:sldId id="572" r:id="rId5"/>
    <p:sldId id="571" r:id="rId6"/>
    <p:sldId id="574" r:id="rId7"/>
    <p:sldId id="575" r:id="rId8"/>
    <p:sldId id="576" r:id="rId9"/>
    <p:sldId id="577" r:id="rId10"/>
    <p:sldId id="578" r:id="rId11"/>
    <p:sldId id="573" r:id="rId12"/>
    <p:sldId id="579" r:id="rId13"/>
    <p:sldId id="580" r:id="rId14"/>
    <p:sldId id="581" r:id="rId15"/>
    <p:sldId id="582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1E9657"/>
    <a:srgbClr val="000000"/>
    <a:srgbClr val="5F5F5F"/>
    <a:srgbClr val="D9D9D9"/>
    <a:srgbClr val="EAEFF7"/>
    <a:srgbClr val="FFFFFF"/>
    <a:srgbClr val="FF6600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91" autoAdjust="0"/>
    <p:restoredTop sz="99112" autoAdjust="0"/>
  </p:normalViewPr>
  <p:slideViewPr>
    <p:cSldViewPr snapToGrid="0">
      <p:cViewPr varScale="1">
        <p:scale>
          <a:sx n="88" d="100"/>
          <a:sy n="88" d="100"/>
        </p:scale>
        <p:origin x="605" y="6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TSG-CT WG1 Meeting #134</a:t>
            </a:r>
            <a:r>
              <a:rPr lang="hr-HR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</a:t>
            </a:r>
          </a:p>
          <a:p>
            <a:pPr eaLnBrk="1" hangingPunct="1">
              <a:defRPr/>
            </a:pP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E-Meeting, 17</a:t>
            </a:r>
            <a:r>
              <a:rPr lang="en-GB" sz="1000" b="1" kern="1200" baseline="30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25</a:t>
            </a:r>
            <a:r>
              <a:rPr lang="en-GB" sz="1000" b="1" kern="1200" baseline="30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February 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</a:t>
            </a:r>
            <a:r>
              <a:rPr lang="sv-SE" altLang="en-US" sz="1200" b="1" dirty="0" smtClean="0">
                <a:latin typeface="Arial "/>
              </a:rPr>
              <a:t>C1-221531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4.emf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.jpeg"/><Relationship Id="rId4" Type="http://schemas.openxmlformats.org/officeDocument/2006/relationships/image" Target="../media/image5.emf"/><Relationship Id="rId9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.jpeg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.jpeg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Discussion on Constrained device support for MSGin5G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 smtClean="0"/>
              <a:t>Sapan shah</a:t>
            </a:r>
            <a:endParaRPr lang="en-GB" altLang="en-US" dirty="0"/>
          </a:p>
          <a:p>
            <a:r>
              <a:rPr lang="en-GB" altLang="en-US" dirty="0" smtClean="0"/>
              <a:t>Samsung</a:t>
            </a:r>
            <a:endParaRPr lang="en-GB" altLang="en-US" dirty="0"/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Architecture</a:t>
            </a:r>
            <a:endParaRPr lang="en-I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" y="1874515"/>
            <a:ext cx="4069080" cy="188976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990011" y="1825625"/>
            <a:ext cx="6984275" cy="1744889"/>
          </a:xfrm>
        </p:spPr>
        <p:txBody>
          <a:bodyPr/>
          <a:lstStyle/>
          <a:p>
            <a:r>
              <a:rPr lang="en-GB" sz="1600" dirty="0"/>
              <a:t>NOTE 5:	When both MSGin5G UE-1 and MSGin5G UE-2 support MSGin5G Client, MSGin5G Client in MSGin5G UE-1 acts as a </a:t>
            </a:r>
            <a:r>
              <a:rPr lang="en-GB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relay</a:t>
            </a:r>
            <a:r>
              <a:rPr lang="en-GB" sz="1600" dirty="0"/>
              <a:t> for the MSGin5G Client in MSGin5G UE-2 to receive MSGin5G Service. When MSGin5G UE-2 does not support an MSGin5G Client and only MSGin5G UE-1 supports an MSGin5G Client, MSGin5G Client in MSGin5G UE-1 acts as a </a:t>
            </a:r>
            <a:r>
              <a:rPr lang="en-GB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gateway</a:t>
            </a:r>
            <a:r>
              <a:rPr lang="en-GB" sz="1600" dirty="0"/>
              <a:t> for the Application Client in MSGin5G UE-2 to receive MSGin5G Service</a:t>
            </a:r>
            <a:r>
              <a:rPr lang="en-GB" sz="1600" dirty="0" smtClean="0"/>
              <a:t>.</a:t>
            </a:r>
            <a:endParaRPr lang="en-IN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1978177" y="4126470"/>
            <a:ext cx="9204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Gateway</a:t>
            </a:r>
            <a:endParaRPr lang="en-IN" sz="14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" y="4434247"/>
            <a:ext cx="4069080" cy="188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5646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Relay Functionality</a:t>
            </a:r>
            <a:endParaRPr lang="en-I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" y="1874515"/>
            <a:ext cx="4069080" cy="18897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" y="4442955"/>
            <a:ext cx="4069080" cy="188976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07219" y="4135178"/>
            <a:ext cx="6623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Relay</a:t>
            </a:r>
            <a:endParaRPr lang="en-IN" sz="14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990011" y="1825626"/>
            <a:ext cx="6984275" cy="1518466"/>
          </a:xfrm>
        </p:spPr>
        <p:txBody>
          <a:bodyPr/>
          <a:lstStyle/>
          <a:p>
            <a:r>
              <a:rPr lang="en-GB" sz="1600" dirty="0"/>
              <a:t>NOTE 5:	</a:t>
            </a:r>
            <a:r>
              <a:rPr lang="en-GB" sz="1600" dirty="0">
                <a:solidFill>
                  <a:srgbClr val="00B050"/>
                </a:solidFill>
              </a:rPr>
              <a:t>When both MSGin5G UE-1 and MSGin5G UE-2 support MSGin5G Client, MSGin5G Client in MSGin5G UE-1 acts as a </a:t>
            </a:r>
            <a:r>
              <a:rPr lang="en-GB" sz="16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relay</a:t>
            </a:r>
            <a:r>
              <a:rPr lang="en-GB" sz="1600" dirty="0">
                <a:solidFill>
                  <a:srgbClr val="00B050"/>
                </a:solidFill>
              </a:rPr>
              <a:t> for the MSGin5G Client in MSGin5G UE-2 to receive MSGin5G Service. When </a:t>
            </a:r>
            <a:r>
              <a:rPr lang="en-GB" sz="1600" dirty="0"/>
              <a:t>MSGin5G UE-2 does not support an MSGin5G Client and only MSGin5G UE-1 supports an MSGin5G Client, MSGin5G Client in MSGin5G UE-1 acts as a </a:t>
            </a:r>
            <a:r>
              <a:rPr lang="en-GB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gateway</a:t>
            </a:r>
            <a:r>
              <a:rPr lang="en-GB" sz="1600" dirty="0"/>
              <a:t> for the Application Client in MSGin5G UE-2 to receive MSGin5G Service</a:t>
            </a:r>
            <a:r>
              <a:rPr lang="en-GB" sz="1600" dirty="0" smtClean="0"/>
              <a:t>.</a:t>
            </a:r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18789765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Relay Functionality</a:t>
            </a:r>
            <a:endParaRPr lang="en-I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" y="1874515"/>
            <a:ext cx="4069080" cy="18897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" y="4442955"/>
            <a:ext cx="4069080" cy="188976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07219" y="4135178"/>
            <a:ext cx="6623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Relay</a:t>
            </a:r>
            <a:endParaRPr lang="en-IN" sz="14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990011" y="3344092"/>
            <a:ext cx="6984275" cy="1098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600" dirty="0" smtClean="0"/>
              <a:t> </a:t>
            </a:r>
            <a:r>
              <a:rPr lang="en-IN" sz="1600" b="1" i="1" dirty="0" smtClean="0"/>
              <a:t>MSGin5G-6</a:t>
            </a:r>
          </a:p>
          <a:p>
            <a:r>
              <a:rPr lang="en-GB" sz="1600" dirty="0"/>
              <a:t>The MSGin5G Client of MSGin5G UE-2 communicates with MSGin5G Client of MSGin5G UE-1 over MSGin5G-6 reference point. The interface is based on NR PC5.</a:t>
            </a:r>
            <a:endParaRPr lang="en-IN" sz="1600" dirty="0"/>
          </a:p>
          <a:p>
            <a:endParaRPr lang="en-IN" sz="1600" dirty="0" smtClean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990011" y="1825626"/>
            <a:ext cx="6984275" cy="1518466"/>
          </a:xfrm>
        </p:spPr>
        <p:txBody>
          <a:bodyPr/>
          <a:lstStyle/>
          <a:p>
            <a:r>
              <a:rPr lang="en-GB" sz="1600" dirty="0"/>
              <a:t>NOTE 5:	</a:t>
            </a:r>
            <a:r>
              <a:rPr lang="en-GB" sz="1600" dirty="0">
                <a:solidFill>
                  <a:srgbClr val="00B050"/>
                </a:solidFill>
              </a:rPr>
              <a:t>When both MSGin5G UE-1 and MSGin5G UE-2 support MSGin5G Client, MSGin5G Client in MSGin5G UE-1 acts as a </a:t>
            </a:r>
            <a:r>
              <a:rPr lang="en-GB" sz="16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relay</a:t>
            </a:r>
            <a:r>
              <a:rPr lang="en-GB" sz="1600" dirty="0">
                <a:solidFill>
                  <a:srgbClr val="00B050"/>
                </a:solidFill>
              </a:rPr>
              <a:t> for the MSGin5G Client in MSGin5G UE-2 to receive MSGin5G Service. When </a:t>
            </a:r>
            <a:r>
              <a:rPr lang="en-GB" sz="1600" dirty="0"/>
              <a:t>MSGin5G UE-2 does not support an MSGin5G Client and only MSGin5G UE-1 supports an MSGin5G Client, MSGin5G Client in MSGin5G UE-1 acts as a </a:t>
            </a:r>
            <a:r>
              <a:rPr lang="en-GB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gateway</a:t>
            </a:r>
            <a:r>
              <a:rPr lang="en-GB" sz="1600" dirty="0"/>
              <a:t> for the Application Client in MSGin5G UE-2 to receive MSGin5G Service</a:t>
            </a:r>
            <a:r>
              <a:rPr lang="en-GB" sz="1600" dirty="0" smtClean="0"/>
              <a:t>.</a:t>
            </a:r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42897297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Relay Functionality</a:t>
            </a:r>
            <a:endParaRPr lang="en-I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" y="1874515"/>
            <a:ext cx="4069080" cy="18897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" y="4442955"/>
            <a:ext cx="4069080" cy="188976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07219" y="4135178"/>
            <a:ext cx="6623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Relay</a:t>
            </a:r>
            <a:endParaRPr lang="en-IN" sz="14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990011" y="3344092"/>
            <a:ext cx="6984275" cy="1098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600" dirty="0" smtClean="0"/>
              <a:t> </a:t>
            </a:r>
            <a:r>
              <a:rPr lang="en-IN" sz="1600" b="1" i="1" dirty="0" smtClean="0"/>
              <a:t>Procedures</a:t>
            </a:r>
          </a:p>
          <a:p>
            <a:r>
              <a:rPr lang="en-IN" sz="1600" dirty="0" smtClean="0"/>
              <a:t>??</a:t>
            </a:r>
            <a:endParaRPr lang="en-IN" sz="1600" dirty="0"/>
          </a:p>
          <a:p>
            <a:endParaRPr lang="en-IN" sz="1600" dirty="0" smtClean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990011" y="1825626"/>
            <a:ext cx="6984275" cy="1518466"/>
          </a:xfrm>
        </p:spPr>
        <p:txBody>
          <a:bodyPr/>
          <a:lstStyle/>
          <a:p>
            <a:r>
              <a:rPr lang="en-GB" sz="1600" dirty="0"/>
              <a:t>NOTE 5:	</a:t>
            </a:r>
            <a:r>
              <a:rPr lang="en-GB" sz="1600" dirty="0">
                <a:solidFill>
                  <a:srgbClr val="00B050"/>
                </a:solidFill>
              </a:rPr>
              <a:t>When both MSGin5G UE-1 and MSGin5G UE-2 support MSGin5G Client, MSGin5G Client in MSGin5G UE-1 acts as a </a:t>
            </a:r>
            <a:r>
              <a:rPr lang="en-GB" sz="16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relay</a:t>
            </a:r>
            <a:r>
              <a:rPr lang="en-GB" sz="1600" dirty="0">
                <a:solidFill>
                  <a:srgbClr val="00B050"/>
                </a:solidFill>
              </a:rPr>
              <a:t> for the MSGin5G Client in MSGin5G UE-2 to receive MSGin5G Service. When </a:t>
            </a:r>
            <a:r>
              <a:rPr lang="en-GB" sz="1600" dirty="0"/>
              <a:t>MSGin5G UE-2 does not support an MSGin5G Client and only MSGin5G UE-1 supports an MSGin5G Client, MSGin5G Client in MSGin5G UE-1 acts as a </a:t>
            </a:r>
            <a:r>
              <a:rPr lang="en-GB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gateway</a:t>
            </a:r>
            <a:r>
              <a:rPr lang="en-GB" sz="1600" dirty="0"/>
              <a:t> for the Application Client in MSGin5G UE-2 to receive MSGin5G Service</a:t>
            </a:r>
            <a:r>
              <a:rPr lang="en-GB" sz="1600" dirty="0" smtClean="0"/>
              <a:t>.</a:t>
            </a:r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14838190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Protocol Aspects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814" y="4054035"/>
            <a:ext cx="5439591" cy="2146468"/>
          </a:xfrm>
        </p:spPr>
        <p:txBody>
          <a:bodyPr/>
          <a:lstStyle/>
          <a:p>
            <a:r>
              <a:rPr lang="en-IN" sz="1400" dirty="0" smtClean="0"/>
              <a:t>On application client on MSGin5G UE-2</a:t>
            </a:r>
          </a:p>
          <a:p>
            <a:pPr lvl="1"/>
            <a:r>
              <a:rPr lang="en-IN" sz="1400" dirty="0" smtClean="0"/>
              <a:t>Wrap the </a:t>
            </a:r>
            <a:r>
              <a:rPr lang="en-GB" sz="1400" dirty="0">
                <a:solidFill>
                  <a:srgbClr val="0070C0"/>
                </a:solidFill>
              </a:rPr>
              <a:t>information </a:t>
            </a:r>
            <a:r>
              <a:rPr lang="en-GB" sz="1400" dirty="0" smtClean="0">
                <a:solidFill>
                  <a:srgbClr val="0070C0"/>
                </a:solidFill>
              </a:rPr>
              <a:t>(from </a:t>
            </a:r>
            <a:r>
              <a:rPr lang="en-GB" sz="1400" dirty="0">
                <a:solidFill>
                  <a:srgbClr val="0070C0"/>
                </a:solidFill>
              </a:rPr>
              <a:t>Application Clients required to enable the MSGin5G Client to construct an MSGin5G </a:t>
            </a:r>
            <a:r>
              <a:rPr lang="en-GB" sz="1400" dirty="0" smtClean="0">
                <a:solidFill>
                  <a:srgbClr val="0070C0"/>
                </a:solidFill>
              </a:rPr>
              <a:t>message</a:t>
            </a:r>
            <a:r>
              <a:rPr lang="en-GB" sz="1400" dirty="0" smtClean="0"/>
              <a:t>) into application layer off-network message – which will be sent over point-to-point PCS direct communication.</a:t>
            </a:r>
          </a:p>
          <a:p>
            <a:r>
              <a:rPr lang="en-GB" sz="1400" dirty="0" smtClean="0"/>
              <a:t>On MSGin5G client on MSGin5G UE-1, </a:t>
            </a:r>
          </a:p>
          <a:p>
            <a:pPr lvl="1"/>
            <a:r>
              <a:rPr lang="en-GB" sz="1400" dirty="0" smtClean="0"/>
              <a:t>Receive the data, unwrap the data, </a:t>
            </a:r>
          </a:p>
          <a:p>
            <a:pPr lvl="1"/>
            <a:r>
              <a:rPr lang="en-GB" sz="1400" dirty="0" smtClean="0">
                <a:solidFill>
                  <a:schemeClr val="accent5"/>
                </a:solidFill>
              </a:rPr>
              <a:t>Construct the </a:t>
            </a:r>
            <a:r>
              <a:rPr lang="en-GB" sz="1400" dirty="0" err="1" smtClean="0">
                <a:solidFill>
                  <a:schemeClr val="accent5"/>
                </a:solidFill>
              </a:rPr>
              <a:t>CoAP</a:t>
            </a:r>
            <a:r>
              <a:rPr lang="en-GB" sz="1400" dirty="0" smtClean="0">
                <a:solidFill>
                  <a:schemeClr val="accent5"/>
                </a:solidFill>
              </a:rPr>
              <a:t> message </a:t>
            </a:r>
            <a:r>
              <a:rPr lang="en-GB" sz="1400" dirty="0" smtClean="0"/>
              <a:t>from the provided information</a:t>
            </a:r>
          </a:p>
          <a:p>
            <a:pPr lvl="1"/>
            <a:r>
              <a:rPr lang="en-GB" sz="1400" dirty="0" smtClean="0"/>
              <a:t>Send the </a:t>
            </a:r>
            <a:r>
              <a:rPr lang="en-GB" sz="1400" dirty="0" err="1" smtClean="0"/>
              <a:t>CoAP</a:t>
            </a:r>
            <a:r>
              <a:rPr lang="en-GB" sz="1400" dirty="0" smtClean="0"/>
              <a:t> message to the server.</a:t>
            </a:r>
            <a:endParaRPr lang="en-IN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1978177" y="1749018"/>
            <a:ext cx="9204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Gateway</a:t>
            </a:r>
            <a:endParaRPr lang="en-IN" sz="14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" y="2056795"/>
            <a:ext cx="4069080" cy="18897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4720" y="1998465"/>
            <a:ext cx="4069080" cy="18897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988079" y="1690688"/>
            <a:ext cx="6623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Relay</a:t>
            </a:r>
            <a:endParaRPr lang="en-IN" sz="14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6113418" y="4054035"/>
            <a:ext cx="5782492" cy="2346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400" dirty="0" smtClean="0"/>
              <a:t>On MSGin5G client on MSGin5G UE-2</a:t>
            </a:r>
          </a:p>
          <a:p>
            <a:pPr lvl="1"/>
            <a:r>
              <a:rPr lang="en-IN" sz="1400" dirty="0" err="1" smtClean="0">
                <a:solidFill>
                  <a:srgbClr val="00B050"/>
                </a:solidFill>
              </a:rPr>
              <a:t>CoAP</a:t>
            </a:r>
            <a:r>
              <a:rPr lang="en-IN" sz="1400" dirty="0" smtClean="0">
                <a:solidFill>
                  <a:srgbClr val="00B050"/>
                </a:solidFill>
              </a:rPr>
              <a:t> message will be generated (just like normal point-to-point or group message procedures defined in the specification)</a:t>
            </a:r>
          </a:p>
          <a:p>
            <a:pPr lvl="1"/>
            <a:r>
              <a:rPr lang="en-IN" sz="1400" dirty="0" smtClean="0"/>
              <a:t>Send it to MSGin5G server using MSGin5G UE-1 as a relay (It is like a mobile is connected to server using a hotspot)</a:t>
            </a:r>
            <a:endParaRPr lang="en-GB" sz="1400" dirty="0" smtClean="0"/>
          </a:p>
          <a:p>
            <a:r>
              <a:rPr lang="en-GB" sz="1400" dirty="0" smtClean="0"/>
              <a:t>On MSGin5G client on MSGin5G UE-1, </a:t>
            </a:r>
          </a:p>
          <a:p>
            <a:pPr lvl="1"/>
            <a:r>
              <a:rPr lang="en-GB" sz="1400" dirty="0" smtClean="0"/>
              <a:t>No action needed. It just act as a hotspot to provide transport layer connectivity to the MSGin5G UE-2 to connect it to MSGin5G server.</a:t>
            </a:r>
          </a:p>
          <a:p>
            <a:r>
              <a:rPr lang="en-GB" sz="1400" dirty="0" smtClean="0"/>
              <a:t>No specific procedures required to be defined.</a:t>
            </a:r>
            <a:endParaRPr lang="en-IN" sz="1400" dirty="0"/>
          </a:p>
        </p:txBody>
      </p:sp>
    </p:spTree>
    <p:extLst>
      <p:ext uri="{BB962C8B-B14F-4D97-AF65-F5344CB8AC3E}">
        <p14:creationId xmlns:p14="http://schemas.microsoft.com/office/powerpoint/2010/main" val="3316979512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Thank you !!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4221728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Architecture</a:t>
            </a:r>
          </a:p>
          <a:p>
            <a:r>
              <a:rPr lang="en-IN" dirty="0" smtClean="0"/>
              <a:t>Gateway UE</a:t>
            </a:r>
          </a:p>
          <a:p>
            <a:r>
              <a:rPr lang="en-IN" dirty="0" smtClean="0"/>
              <a:t>Relay UE</a:t>
            </a:r>
          </a:p>
          <a:p>
            <a:r>
              <a:rPr lang="en-IN" dirty="0" smtClean="0"/>
              <a:t>Protocol Aspects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75580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Architecture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6560" y="1825625"/>
            <a:ext cx="5111931" cy="4351338"/>
          </a:xfrm>
        </p:spPr>
        <p:txBody>
          <a:bodyPr/>
          <a:lstStyle/>
          <a:p>
            <a:r>
              <a:rPr lang="en-GB" sz="1600" dirty="0"/>
              <a:t>The MSGin5G UE-2 is a constrained device which does not have enough capability to communicate with MSGin5G </a:t>
            </a:r>
            <a:r>
              <a:rPr lang="en-GB" sz="1600" dirty="0" smtClean="0"/>
              <a:t>Server.</a:t>
            </a:r>
          </a:p>
          <a:p>
            <a:r>
              <a:rPr lang="en-GB" sz="1600" dirty="0" smtClean="0"/>
              <a:t>Discussion is focused on red highlighted part of the architecture.</a:t>
            </a:r>
          </a:p>
          <a:p>
            <a:r>
              <a:rPr lang="en-GB" sz="1600" dirty="0"/>
              <a:t>The MSGin5G UE-1 may be constrained devices and unconstrained devices with advanced capabilities, and can communicate with MSGin5G Server over MSGin5G-1 reference point. </a:t>
            </a:r>
            <a:endParaRPr lang="en-GB" sz="1600" dirty="0" smtClean="0"/>
          </a:p>
          <a:p>
            <a:r>
              <a:rPr lang="en-GB" sz="1600" dirty="0" smtClean="0"/>
              <a:t>The </a:t>
            </a:r>
            <a:r>
              <a:rPr lang="en-GB" sz="1600" dirty="0"/>
              <a:t>MSGin5G UE-2 is a constrained device which does not have enough capability to communicate with MSGin5G Server</a:t>
            </a:r>
            <a:r>
              <a:rPr lang="en-GB" sz="1600" dirty="0" smtClean="0"/>
              <a:t>.</a:t>
            </a:r>
            <a:endParaRPr lang="en-IN" sz="1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09" y="1965963"/>
            <a:ext cx="6621780" cy="390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9962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Architecture</a:t>
            </a:r>
            <a:endParaRPr lang="en-I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" y="1874515"/>
            <a:ext cx="4069080" cy="188976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990011" y="1825625"/>
            <a:ext cx="6984275" cy="1744889"/>
          </a:xfrm>
        </p:spPr>
        <p:txBody>
          <a:bodyPr/>
          <a:lstStyle/>
          <a:p>
            <a:r>
              <a:rPr lang="en-GB" sz="1600" dirty="0"/>
              <a:t>NOTE 5:	When both MSGin5G UE-1 and MSGin5G UE-2 support MSGin5G Client, MSGin5G Client in MSGin5G UE-1 acts as a </a:t>
            </a:r>
            <a:r>
              <a:rPr lang="en-GB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relay</a:t>
            </a:r>
            <a:r>
              <a:rPr lang="en-GB" sz="1600" dirty="0"/>
              <a:t> for the MSGin5G Client in MSGin5G UE-2 to receive MSGin5G Service. When MSGin5G UE-2 does not support an MSGin5G Client and only MSGin5G UE-1 supports an MSGin5G Client, MSGin5G Client in MSGin5G UE-1 acts as a </a:t>
            </a:r>
            <a:r>
              <a:rPr lang="en-GB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gateway</a:t>
            </a:r>
            <a:r>
              <a:rPr lang="en-GB" sz="1600" dirty="0"/>
              <a:t> for the Application Client in MSGin5G UE-2 to receive MSGin5G Service</a:t>
            </a:r>
            <a:r>
              <a:rPr lang="en-GB" sz="1600" dirty="0" smtClean="0"/>
              <a:t>.</a:t>
            </a:r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19604320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Gateway Functionality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0011" y="1825626"/>
            <a:ext cx="6984275" cy="1518466"/>
          </a:xfrm>
        </p:spPr>
        <p:txBody>
          <a:bodyPr/>
          <a:lstStyle/>
          <a:p>
            <a:r>
              <a:rPr lang="en-GB" sz="1600" dirty="0"/>
              <a:t>NOTE 5:	When both MSGin5G UE-1 and MSGin5G UE-2 support MSGin5G Client, MSGin5G Client in MSGin5G UE-1 acts as a </a:t>
            </a:r>
            <a:r>
              <a:rPr lang="en-GB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relay</a:t>
            </a:r>
            <a:r>
              <a:rPr lang="en-GB" sz="1600" dirty="0"/>
              <a:t> for the MSGin5G Client in MSGin5G UE-2 to receive MSGin5G Service. </a:t>
            </a:r>
            <a:r>
              <a:rPr lang="en-GB" sz="1600" dirty="0">
                <a:solidFill>
                  <a:schemeClr val="accent5"/>
                </a:solidFill>
              </a:rPr>
              <a:t>When MSGin5G UE-2 does not support an MSGin5G Client and only MSGin5G UE-1 supports an MSGin5G Client, MSGin5G Client in MSGin5G UE-1 acts as a </a:t>
            </a:r>
            <a:r>
              <a:rPr lang="en-GB" sz="1600" b="1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gateway</a:t>
            </a:r>
            <a:r>
              <a:rPr lang="en-GB" sz="1600" dirty="0">
                <a:solidFill>
                  <a:schemeClr val="accent5"/>
                </a:solidFill>
              </a:rPr>
              <a:t> for the Application Client in MSGin5G UE-2 to receive MSGin5G Service</a:t>
            </a:r>
            <a:r>
              <a:rPr lang="en-GB" sz="1600" dirty="0" smtClean="0">
                <a:solidFill>
                  <a:schemeClr val="accent5"/>
                </a:solidFill>
              </a:rPr>
              <a:t>.</a:t>
            </a:r>
            <a:endParaRPr lang="en-IN" sz="1600" dirty="0">
              <a:solidFill>
                <a:schemeClr val="accent5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" y="1874515"/>
            <a:ext cx="4069080" cy="18897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78177" y="4126470"/>
            <a:ext cx="9204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Gateway</a:t>
            </a:r>
            <a:endParaRPr lang="en-IN" sz="14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" y="4434247"/>
            <a:ext cx="4069080" cy="188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6012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Gateway Functionality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0011" y="1825626"/>
            <a:ext cx="6984275" cy="1518466"/>
          </a:xfrm>
        </p:spPr>
        <p:txBody>
          <a:bodyPr/>
          <a:lstStyle/>
          <a:p>
            <a:r>
              <a:rPr lang="en-GB" sz="1600" dirty="0"/>
              <a:t>NOTE 5:	When both MSGin5G UE-1 and MSGin5G UE-2 support MSGin5G Client, MSGin5G Client in MSGin5G UE-1 acts as a </a:t>
            </a:r>
            <a:r>
              <a:rPr lang="en-GB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relay</a:t>
            </a:r>
            <a:r>
              <a:rPr lang="en-GB" sz="1600" dirty="0"/>
              <a:t> for the MSGin5G Client in MSGin5G UE-2 to receive MSGin5G Service. </a:t>
            </a:r>
            <a:r>
              <a:rPr lang="en-GB" sz="1600" dirty="0">
                <a:solidFill>
                  <a:schemeClr val="accent5"/>
                </a:solidFill>
              </a:rPr>
              <a:t>When MSGin5G UE-2 does not support an MSGin5G Client and only MSGin5G UE-1 supports an MSGin5G Client, MSGin5G Client in MSGin5G UE-1 acts as a </a:t>
            </a:r>
            <a:r>
              <a:rPr lang="en-GB" sz="1600" b="1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gateway</a:t>
            </a:r>
            <a:r>
              <a:rPr lang="en-GB" sz="1600" dirty="0">
                <a:solidFill>
                  <a:schemeClr val="accent5"/>
                </a:solidFill>
              </a:rPr>
              <a:t> for the Application Client in MSGin5G UE-2 to receive MSGin5G Service</a:t>
            </a:r>
            <a:r>
              <a:rPr lang="en-GB" sz="1600" dirty="0" smtClean="0">
                <a:solidFill>
                  <a:schemeClr val="accent5"/>
                </a:solidFill>
              </a:rPr>
              <a:t>.</a:t>
            </a:r>
            <a:endParaRPr lang="en-IN" sz="1600" dirty="0">
              <a:solidFill>
                <a:schemeClr val="accent5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" y="1874515"/>
            <a:ext cx="4069080" cy="18897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78177" y="4126470"/>
            <a:ext cx="9204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Gateway</a:t>
            </a:r>
            <a:endParaRPr lang="en-IN" sz="14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" y="4434247"/>
            <a:ext cx="4069080" cy="1889760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990011" y="3344091"/>
            <a:ext cx="6984275" cy="3513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600" dirty="0" smtClean="0"/>
              <a:t> </a:t>
            </a:r>
            <a:r>
              <a:rPr lang="en-IN" sz="1600" b="1" i="1" dirty="0" smtClean="0"/>
              <a:t>MSGin5G-5</a:t>
            </a:r>
          </a:p>
          <a:p>
            <a:r>
              <a:rPr lang="en-GB" sz="1600" dirty="0"/>
              <a:t>The interactions related to enabling MSGin5G message related information exchange between an </a:t>
            </a:r>
            <a:r>
              <a:rPr lang="en-US" sz="1600" dirty="0"/>
              <a:t>A</a:t>
            </a:r>
            <a:r>
              <a:rPr lang="en-GB" sz="1600" dirty="0" err="1"/>
              <a:t>pplication</a:t>
            </a:r>
            <a:r>
              <a:rPr lang="en-GB" sz="1600" dirty="0"/>
              <a:t> </a:t>
            </a:r>
            <a:r>
              <a:rPr lang="en-US" sz="1600" dirty="0"/>
              <a:t>C</a:t>
            </a:r>
            <a:r>
              <a:rPr lang="en-GB" sz="1600" dirty="0" err="1"/>
              <a:t>lient</a:t>
            </a:r>
            <a:r>
              <a:rPr lang="en-GB" sz="1600" dirty="0"/>
              <a:t> and an MSGin5G Client are supported by the MSGin5G-5 reference point. This reference point supports:</a:t>
            </a:r>
            <a:endParaRPr lang="en-IN" sz="1600" dirty="0"/>
          </a:p>
          <a:p>
            <a:r>
              <a:rPr lang="en-GB" sz="1600" dirty="0" smtClean="0">
                <a:solidFill>
                  <a:srgbClr val="0070C0"/>
                </a:solidFill>
              </a:rPr>
              <a:t>Providing </a:t>
            </a:r>
            <a:r>
              <a:rPr lang="en-GB" sz="1600" dirty="0">
                <a:solidFill>
                  <a:srgbClr val="0070C0"/>
                </a:solidFill>
              </a:rPr>
              <a:t>information from Application Clients required </a:t>
            </a:r>
            <a:r>
              <a:rPr lang="en-GB" sz="1600" u="sng" dirty="0">
                <a:solidFill>
                  <a:srgbClr val="0070C0"/>
                </a:solidFill>
              </a:rPr>
              <a:t>to enable the MSGin5G Client to construct an MSGin5G message</a:t>
            </a:r>
            <a:r>
              <a:rPr lang="en-GB" sz="1600" dirty="0">
                <a:solidFill>
                  <a:srgbClr val="0070C0"/>
                </a:solidFill>
              </a:rPr>
              <a:t> to be delivered to other MSGin5G Service endpoints</a:t>
            </a:r>
            <a:r>
              <a:rPr lang="en-GB" sz="1600" dirty="0"/>
              <a:t>.</a:t>
            </a:r>
            <a:endParaRPr lang="en-IN" sz="1600" dirty="0"/>
          </a:p>
          <a:p>
            <a:r>
              <a:rPr lang="en-GB" sz="1600" dirty="0" smtClean="0"/>
              <a:t>Configuring </a:t>
            </a:r>
            <a:r>
              <a:rPr lang="en-GB" sz="1600" dirty="0"/>
              <a:t>application clients with information required to enable the MSGin5G Client and MSGin5G Server to exchange and route MSGin5G messages to other MSGin5G Service endpoints.</a:t>
            </a:r>
            <a:endParaRPr lang="en-IN" sz="1600" dirty="0"/>
          </a:p>
          <a:p>
            <a:r>
              <a:rPr lang="en-GB" sz="1600" dirty="0" smtClean="0"/>
              <a:t>Sending </a:t>
            </a:r>
            <a:r>
              <a:rPr lang="en-GB" sz="1600" dirty="0"/>
              <a:t>notifications and information in the incoming MSGin5G messages received by the MSGin5G Client to the Application Clients from other MSGin5G Service endpoints.</a:t>
            </a:r>
            <a:endParaRPr lang="en-IN" sz="1600" dirty="0"/>
          </a:p>
          <a:p>
            <a:pPr marL="0" indent="0">
              <a:buNone/>
            </a:pPr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21581536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Gateway Functionality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0011" y="1825626"/>
            <a:ext cx="6984275" cy="1518466"/>
          </a:xfrm>
        </p:spPr>
        <p:txBody>
          <a:bodyPr/>
          <a:lstStyle/>
          <a:p>
            <a:r>
              <a:rPr lang="en-GB" sz="1600" dirty="0"/>
              <a:t>NOTE 5:	When both MSGin5G UE-1 and MSGin5G UE-2 support MSGin5G Client, MSGin5G Client in MSGin5G UE-1 acts as a </a:t>
            </a:r>
            <a:r>
              <a:rPr lang="en-GB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relay</a:t>
            </a:r>
            <a:r>
              <a:rPr lang="en-GB" sz="1600" dirty="0"/>
              <a:t> for the MSGin5G Client in MSGin5G UE-2 to receive MSGin5G Service. </a:t>
            </a:r>
            <a:r>
              <a:rPr lang="en-GB" sz="1600" dirty="0">
                <a:solidFill>
                  <a:schemeClr val="accent5"/>
                </a:solidFill>
              </a:rPr>
              <a:t>When MSGin5G UE-2 does not support an MSGin5G Client and only MSGin5G UE-1 supports an MSGin5G Client, MSGin5G Client in MSGin5G UE-1 acts as a </a:t>
            </a:r>
            <a:r>
              <a:rPr lang="en-GB" sz="1600" b="1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gateway</a:t>
            </a:r>
            <a:r>
              <a:rPr lang="en-GB" sz="1600" dirty="0">
                <a:solidFill>
                  <a:schemeClr val="accent5"/>
                </a:solidFill>
              </a:rPr>
              <a:t> for the Application Client in MSGin5G UE-2 to receive MSGin5G Service</a:t>
            </a:r>
            <a:r>
              <a:rPr lang="en-GB" sz="1600" dirty="0" smtClean="0">
                <a:solidFill>
                  <a:schemeClr val="accent5"/>
                </a:solidFill>
              </a:rPr>
              <a:t>.</a:t>
            </a:r>
            <a:endParaRPr lang="en-IN" sz="1600" dirty="0">
              <a:solidFill>
                <a:schemeClr val="accent5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" y="1874515"/>
            <a:ext cx="4069080" cy="18897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78177" y="4126470"/>
            <a:ext cx="9204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Gateway</a:t>
            </a:r>
            <a:endParaRPr lang="en-IN" sz="14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60" y="4434247"/>
            <a:ext cx="4069080" cy="1889760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990011" y="3344092"/>
            <a:ext cx="6984275" cy="322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600" dirty="0" smtClean="0"/>
              <a:t> </a:t>
            </a:r>
            <a:r>
              <a:rPr lang="en-IN" sz="1600" b="1" i="1" dirty="0" smtClean="0"/>
              <a:t>Procedures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8774354"/>
              </p:ext>
            </p:extLst>
          </p:nvPr>
        </p:nvGraphicFramePr>
        <p:xfrm>
          <a:off x="5451566" y="3764274"/>
          <a:ext cx="3065417" cy="2114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" name="Visio" r:id="rId6" imgW="3626978" imgH="2255678" progId="Visio.Drawing.15">
                  <p:embed/>
                </p:oleObj>
              </mc:Choice>
              <mc:Fallback>
                <p:oleObj name="Visio" r:id="rId6" imgW="3626978" imgH="2255678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1566" y="3764274"/>
                        <a:ext cx="3065417" cy="211401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464226"/>
              </p:ext>
            </p:extLst>
          </p:nvPr>
        </p:nvGraphicFramePr>
        <p:xfrm>
          <a:off x="8778240" y="3764275"/>
          <a:ext cx="3196046" cy="2114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2" name="Visio" r:id="rId8" imgW="3421557" imgH="1920098" progId="Visio.Drawing.15">
                  <p:embed/>
                </p:oleObj>
              </mc:Choice>
              <mc:Fallback>
                <p:oleObj name="Visio" r:id="rId8" imgW="3421557" imgH="1920098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78240" y="3764275"/>
                        <a:ext cx="3196046" cy="21140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784522" y="5976249"/>
            <a:ext cx="23995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dirty="0" smtClean="0"/>
              <a:t>Clause 8.11.2 (Registration)</a:t>
            </a:r>
            <a:endParaRPr lang="en-IN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9097162" y="5976249"/>
            <a:ext cx="25582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dirty="0" smtClean="0"/>
              <a:t>Clause 8.11.3 (Deregistration)</a:t>
            </a:r>
            <a:endParaRPr lang="en-IN" sz="1400" dirty="0"/>
          </a:p>
        </p:txBody>
      </p:sp>
    </p:spTree>
    <p:extLst>
      <p:ext uri="{BB962C8B-B14F-4D97-AF65-F5344CB8AC3E}">
        <p14:creationId xmlns:p14="http://schemas.microsoft.com/office/powerpoint/2010/main" val="7680005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Gateway Functionality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0011" y="1825626"/>
            <a:ext cx="6984275" cy="1518466"/>
          </a:xfrm>
        </p:spPr>
        <p:txBody>
          <a:bodyPr/>
          <a:lstStyle/>
          <a:p>
            <a:r>
              <a:rPr lang="en-GB" sz="1600" dirty="0"/>
              <a:t>NOTE 5:	When both MSGin5G UE-1 and MSGin5G UE-2 support MSGin5G Client, MSGin5G Client in MSGin5G UE-1 acts as a </a:t>
            </a:r>
            <a:r>
              <a:rPr lang="en-GB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relay</a:t>
            </a:r>
            <a:r>
              <a:rPr lang="en-GB" sz="1600" dirty="0"/>
              <a:t> for the MSGin5G Client in MSGin5G UE-2 to receive MSGin5G Service. </a:t>
            </a:r>
            <a:r>
              <a:rPr lang="en-GB" sz="1600" dirty="0">
                <a:solidFill>
                  <a:schemeClr val="accent5"/>
                </a:solidFill>
              </a:rPr>
              <a:t>When MSGin5G UE-2 does not support an MSGin5G Client and only MSGin5G UE-1 supports an MSGin5G Client, MSGin5G Client in MSGin5G UE-1 acts as a </a:t>
            </a:r>
            <a:r>
              <a:rPr lang="en-GB" sz="1600" b="1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gateway</a:t>
            </a:r>
            <a:r>
              <a:rPr lang="en-GB" sz="1600" dirty="0">
                <a:solidFill>
                  <a:schemeClr val="accent5"/>
                </a:solidFill>
              </a:rPr>
              <a:t> for the Application Client in MSGin5G UE-2 to receive MSGin5G Service</a:t>
            </a:r>
            <a:r>
              <a:rPr lang="en-GB" sz="1600" dirty="0" smtClean="0">
                <a:solidFill>
                  <a:schemeClr val="accent5"/>
                </a:solidFill>
              </a:rPr>
              <a:t>.</a:t>
            </a:r>
            <a:endParaRPr lang="en-IN" sz="1600" dirty="0">
              <a:solidFill>
                <a:schemeClr val="accent5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" y="1874515"/>
            <a:ext cx="4069080" cy="18897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78177" y="4126470"/>
            <a:ext cx="9204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Gateway</a:t>
            </a:r>
            <a:endParaRPr lang="en-IN" sz="14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60" y="4434247"/>
            <a:ext cx="4069080" cy="1889760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990011" y="3344092"/>
            <a:ext cx="6984275" cy="322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600" dirty="0" smtClean="0"/>
              <a:t> </a:t>
            </a:r>
            <a:r>
              <a:rPr lang="en-IN" sz="1600" b="1" i="1" dirty="0" smtClean="0"/>
              <a:t>Procedures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54266" y="6550223"/>
            <a:ext cx="30738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dirty="0" smtClean="0"/>
              <a:t>Clause 8.11.4 (Sending message)</a:t>
            </a:r>
            <a:endParaRPr lang="en-IN" sz="1400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967021"/>
              </p:ext>
            </p:extLst>
          </p:nvPr>
        </p:nvGraphicFramePr>
        <p:xfrm>
          <a:off x="5464310" y="3679826"/>
          <a:ext cx="6035675" cy="2720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Visio" r:id="rId6" imgW="6035040" imgH="3009987" progId="Visio.Drawing.15">
                  <p:embed/>
                </p:oleObj>
              </mc:Choice>
              <mc:Fallback>
                <p:oleObj name="Visio" r:id="rId6" imgW="6035040" imgH="3009987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4310" y="3679826"/>
                        <a:ext cx="6035675" cy="27209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04788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Gateway Functionality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0011" y="1825626"/>
            <a:ext cx="6984275" cy="1518466"/>
          </a:xfrm>
        </p:spPr>
        <p:txBody>
          <a:bodyPr/>
          <a:lstStyle/>
          <a:p>
            <a:r>
              <a:rPr lang="en-GB" sz="1600" dirty="0"/>
              <a:t>NOTE 5:	When both MSGin5G UE-1 and MSGin5G UE-2 support MSGin5G Client, MSGin5G Client in MSGin5G UE-1 acts as a </a:t>
            </a:r>
            <a:r>
              <a:rPr lang="en-GB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relay</a:t>
            </a:r>
            <a:r>
              <a:rPr lang="en-GB" sz="1600" dirty="0"/>
              <a:t> for the MSGin5G Client in MSGin5G UE-2 to receive MSGin5G Service. </a:t>
            </a:r>
            <a:r>
              <a:rPr lang="en-GB" sz="1600" dirty="0">
                <a:solidFill>
                  <a:schemeClr val="accent5"/>
                </a:solidFill>
              </a:rPr>
              <a:t>When MSGin5G UE-2 does not support an MSGin5G Client and only MSGin5G UE-1 supports an MSGin5G Client, MSGin5G Client in MSGin5G UE-1 acts as a </a:t>
            </a:r>
            <a:r>
              <a:rPr lang="en-GB" sz="1600" b="1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gateway</a:t>
            </a:r>
            <a:r>
              <a:rPr lang="en-GB" sz="1600" dirty="0">
                <a:solidFill>
                  <a:schemeClr val="accent5"/>
                </a:solidFill>
              </a:rPr>
              <a:t> for the Application Client in MSGin5G UE-2 to receive MSGin5G Service</a:t>
            </a:r>
            <a:r>
              <a:rPr lang="en-GB" sz="1600" dirty="0" smtClean="0">
                <a:solidFill>
                  <a:schemeClr val="accent5"/>
                </a:solidFill>
              </a:rPr>
              <a:t>.</a:t>
            </a:r>
            <a:endParaRPr lang="en-IN" sz="1600" dirty="0">
              <a:solidFill>
                <a:schemeClr val="accent5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" y="1874515"/>
            <a:ext cx="4069080" cy="18897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78177" y="4126470"/>
            <a:ext cx="9204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Gateway</a:t>
            </a:r>
            <a:endParaRPr lang="en-IN" sz="14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60" y="4434247"/>
            <a:ext cx="4069080" cy="1889760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990011" y="3344092"/>
            <a:ext cx="6984275" cy="322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600" dirty="0" smtClean="0"/>
              <a:t> </a:t>
            </a:r>
            <a:r>
              <a:rPr lang="en-IN" sz="1600" b="1" i="1" dirty="0" smtClean="0"/>
              <a:t>Procedures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54266" y="6550223"/>
            <a:ext cx="30738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dirty="0" smtClean="0"/>
              <a:t>Clause 8.11.5 (Receiving message)</a:t>
            </a:r>
            <a:endParaRPr lang="en-IN" sz="1400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363370"/>
              </p:ext>
            </p:extLst>
          </p:nvPr>
        </p:nvGraphicFramePr>
        <p:xfrm>
          <a:off x="5521234" y="3666310"/>
          <a:ext cx="6057900" cy="2751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Visio" r:id="rId6" imgW="6058006" imgH="2811709" progId="Visio.Drawing.15">
                  <p:embed/>
                </p:oleObj>
              </mc:Choice>
              <mc:Fallback>
                <p:oleObj name="Visio" r:id="rId6" imgW="6058006" imgH="2811709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1234" y="3666310"/>
                        <a:ext cx="6057900" cy="27519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052942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31951</TotalTime>
  <Words>1209</Words>
  <Application>Microsoft Office PowerPoint</Application>
  <PresentationFormat>Widescreen</PresentationFormat>
  <Paragraphs>74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 </vt:lpstr>
      <vt:lpstr>Arial</vt:lpstr>
      <vt:lpstr>Calibri</vt:lpstr>
      <vt:lpstr>Calibri Light</vt:lpstr>
      <vt:lpstr>Times New Roman</vt:lpstr>
      <vt:lpstr>Office Theme</vt:lpstr>
      <vt:lpstr>Visio</vt:lpstr>
      <vt:lpstr>Discussion on Constrained device support for MSGin5G</vt:lpstr>
      <vt:lpstr>Content</vt:lpstr>
      <vt:lpstr>Architecture</vt:lpstr>
      <vt:lpstr>Architecture</vt:lpstr>
      <vt:lpstr>Gateway Functionality</vt:lpstr>
      <vt:lpstr>Gateway Functionality</vt:lpstr>
      <vt:lpstr>Gateway Functionality</vt:lpstr>
      <vt:lpstr>Gateway Functionality</vt:lpstr>
      <vt:lpstr>Gateway Functionality</vt:lpstr>
      <vt:lpstr>Architecture</vt:lpstr>
      <vt:lpstr>Relay Functionality</vt:lpstr>
      <vt:lpstr>Relay Functionality</vt:lpstr>
      <vt:lpstr>Relay Functionality</vt:lpstr>
      <vt:lpstr>Protocol Aspects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</cp:lastModifiedBy>
  <cp:revision>993</cp:revision>
  <dcterms:created xsi:type="dcterms:W3CDTF">2010-02-05T13:52:04Z</dcterms:created>
  <dcterms:modified xsi:type="dcterms:W3CDTF">2022-02-10T10:45:47Z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2021-12-13T09:46:30Z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a4dc3a16-5858-4ba4-b2e9-7a44b8668af4</vt:lpwstr>
  </property>
  <property fmtid="{D5CDD505-2E9C-101B-9397-08002B2CF9AE}" pid="8" name="MSIP_Label_07222825-62ea-40f3-96b5-5375c07996e2_ContentBits">
    <vt:lpwstr>0</vt:lpwstr>
  </property>
</Properties>
</file>