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61" r:id="rId5"/>
    <p:sldId id="260" r:id="rId6"/>
  </p:sldIdLst>
  <p:sldSz cx="12192000" cy="6858000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 varScale="1">
        <p:scale>
          <a:sx n="80" d="100"/>
          <a:sy n="80" d="100"/>
        </p:scale>
        <p:origin x="2016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7105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7105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86DA28EA-2576-43E3-A12A-E34D42EE316D}" type="datetimeFigureOut">
              <a:rPr lang="en-US" smtClean="0"/>
              <a:t>2/9/2022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35013" y="1173163"/>
            <a:ext cx="5632450" cy="31686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518204"/>
            <a:ext cx="5681980" cy="3696712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71053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71053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F6B94DF7-0E74-421B-9B12-497B6EC3D7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1278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24922-EE94-40F0-91A4-15E1E35DAD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01AF50-B27E-44BD-9728-6A40579EF8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4CA9D8-2516-4819-B962-FFADE309F5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4953B-9045-41EE-A967-1DA9B0408FE2}" type="datetime1">
              <a:rPr lang="en-US" smtClean="0"/>
              <a:t>2/9/2022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B18648-7238-4DC2-B053-754F10B24A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44B89B-B922-4F1F-A4AB-26D788491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9FC4-81D9-43BE-B1D5-200731896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914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2F3175-CF3C-483E-B570-96AF72F03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267402D-763E-45D3-8864-46376B6A5E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4D393B-6494-4D4E-B24E-8C69FB439F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E5C7F-B99C-4FBB-A9FF-FBBE06D2880D}" type="datetime1">
              <a:rPr lang="en-US" smtClean="0"/>
              <a:t>2/9/2022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2B7EB3-CB37-48CF-9009-ED66A1975D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DA43A3-FDC1-4D24-B132-2FD5013457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9FC4-81D9-43BE-B1D5-200731896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1380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1210851-FE11-4841-A550-9A5B6F7E0D5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01B3D7-A920-4CD8-BCAE-A9E5CF1E2B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D76FD9-CD5D-4CBB-BF0D-E12DC569D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4051F-F77C-4919-A971-B407952ADF62}" type="datetime1">
              <a:rPr lang="en-US" smtClean="0"/>
              <a:t>2/9/2022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897335-F716-4D24-BD2D-40246E8782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B70194-589E-47AC-9BB5-58429AF8CE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9FC4-81D9-43BE-B1D5-200731896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184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F86D2A-4C19-4097-BC73-9DABF5EEA6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0609C2-8238-4480-B81B-9B041C67F2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DC87F4-E357-47F2-BF63-61F1A8C57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B354A-86C2-4A9A-B01C-43AD2EA20C6B}" type="datetime1">
              <a:rPr lang="en-US" smtClean="0"/>
              <a:t>2/9/2022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A5DE69-C0AC-4418-AE2A-CF18EECC2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7D0E1B-8908-47E4-B6FE-886B013E4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9FC4-81D9-43BE-B1D5-200731896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947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D058BA-6556-48AF-9A73-C55DAD1DF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84FA1E-4858-46F0-9A0D-2BADFE4385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629625-68ED-4031-90CD-4B8FACC7B5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4D6B5-40E4-43C1-A2BA-F747901089F6}" type="datetime1">
              <a:rPr lang="en-US" smtClean="0"/>
              <a:t>2/9/2022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E83A05-88A6-4858-B9F3-3BB402CCC7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95333C-9F99-41D2-8105-FCC2F05C05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9FC4-81D9-43BE-B1D5-200731896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6751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54E8E8-1CF4-4E02-9E42-AFF727FC62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06E7C4-4A14-4BB0-88B8-629B931A16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AE3A76-2924-41BA-AA50-5FEA14D244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DC9A9D-883C-468D-A0F4-63CF150CD2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C059E-B684-497C-9093-679DF3BC936D}" type="datetime1">
              <a:rPr lang="en-US" smtClean="0"/>
              <a:t>2/9/2022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D21B97-98DC-414A-9E66-D213B2BC00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D7E3A8-B413-4294-920F-1CCE0BE6D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9FC4-81D9-43BE-B1D5-200731896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652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685516-7011-4040-AB01-122B9FE156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8FA2CC-43DF-4900-A09A-09FD086D96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D76163-D1CE-4F41-9633-B971499683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615D47-78DD-4D93-BDF5-1F33DBFE74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A0D1F53-B82B-4B93-8CF0-4E1BC7873E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ABD531-C9D3-4E6E-A889-9DFFB9520A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3EB0A-4912-406D-A60A-E5ECF69AF879}" type="datetime1">
              <a:rPr lang="en-US" smtClean="0"/>
              <a:t>2/9/2022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CD71BA-6BF3-4D11-BBA9-6F30703EE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6E69D6A-26A9-445B-B9BF-5EDD0E9C84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9FC4-81D9-43BE-B1D5-200731896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5729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27728-7FEB-47A0-831D-E57E90E38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B2A879C-035A-4B63-B114-0AF4029472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A6FA5-1D2D-4505-BA8D-B954E04D5D66}" type="datetime1">
              <a:rPr lang="en-US" smtClean="0"/>
              <a:t>2/9/2022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97C007-0603-4A7B-BFE1-AB89DBF043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551F798-3C57-4CE4-BC59-F1FE6385F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9FC4-81D9-43BE-B1D5-200731896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217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F2609CE-3F5D-4244-84BA-204DCE5BA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4FC5C-E71A-4C89-B339-64B5F1BAFC61}" type="datetime1">
              <a:rPr lang="en-US" smtClean="0"/>
              <a:t>2/9/2022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F1A5200-3CEC-4F2F-B80B-B1FD2C330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CDEE4E-59C2-4D3E-A89E-963C07B6D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9FC4-81D9-43BE-B1D5-200731896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855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CC132C-4941-4DBB-808E-3043738425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44CED3-6F35-4416-9D34-5854AECA00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244B25-DCBA-40B1-B6A6-666E883962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655333-D568-47FC-A94F-695DCB65D0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63497-65CD-492D-BB03-F3ECBA0FAF4A}" type="datetime1">
              <a:rPr lang="en-US" smtClean="0"/>
              <a:t>2/9/2022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34F301-70B5-4414-976B-D3F401722E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9EC878-8DD3-4CA2-B4C6-10656BF311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9FC4-81D9-43BE-B1D5-200731896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155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2E1833-4D7E-440B-86F3-458214C05E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B19509D-B7FF-450D-81EB-EAF860A22D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20A386-71B8-48D9-9F29-D2F1EE6CC2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54FDF4-F7AA-44ED-BC12-DEA6BB414E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86C98-D2BB-47D3-B940-E3FDEA854207}" type="datetime1">
              <a:rPr lang="en-US" smtClean="0"/>
              <a:t>2/9/2022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F6F15D-78D8-4435-BA60-89ED87FC4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983EB4-EF37-4D9B-A9AA-44527D885D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9FC4-81D9-43BE-B1D5-200731896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822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65D9A64-6C29-4DCB-A42A-5393DE6BB0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E1AD4A-EDFB-430D-8803-E9F0F3E052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7579AB-52C0-4C1E-9979-8C4795CDDC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584E05-D08D-43E7-A503-7811F9E8E5D4}" type="datetime1">
              <a:rPr lang="en-US" smtClean="0"/>
              <a:t>2/9/2022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445881-F174-4ACA-8A34-A6C8F1DC57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504A9B-3921-4EB1-A943-9C95A6B0E4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69FC4-81D9-43BE-B1D5-200731896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834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F41FF0-5E5A-4905-AD90-E414E4DB10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22263"/>
            <a:ext cx="9144000" cy="2387600"/>
          </a:xfrm>
        </p:spPr>
        <p:txBody>
          <a:bodyPr/>
          <a:lstStyle/>
          <a:p>
            <a:r>
              <a:rPr lang="en-US" dirty="0"/>
              <a:t>Annex-V Verification CR</a:t>
            </a:r>
            <a:br>
              <a:rPr lang="en-US" dirty="0"/>
            </a:br>
            <a:r>
              <a:rPr lang="en-US" dirty="0"/>
              <a:t>24.229, 17.5.0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143A26-2596-4B03-85A8-4635A237E0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801938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 dirty="0"/>
              <a:t>3GPP TSG-CT WG1 Meeting #134-e</a:t>
            </a:r>
          </a:p>
          <a:p>
            <a:endParaRPr lang="en-US" sz="2800" dirty="0"/>
          </a:p>
          <a:p>
            <a:r>
              <a:rPr lang="en-US" sz="2800" dirty="0"/>
              <a:t>Supporting Members</a:t>
            </a:r>
          </a:p>
        </p:txBody>
      </p:sp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0ACE97F5-746D-4F83-8DE9-BFA7FA4DBF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950" y="4714874"/>
            <a:ext cx="2103438" cy="1177925"/>
          </a:xfrm>
          <a:prstGeom prst="rect">
            <a:avLst/>
          </a:prstGeom>
        </p:spPr>
      </p:pic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04EAEEA4-F975-413B-A146-34A1F9CF04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4538" y="4400550"/>
            <a:ext cx="2143125" cy="2143125"/>
          </a:xfrm>
          <a:prstGeom prst="rect">
            <a:avLst/>
          </a:prstGeom>
        </p:spPr>
      </p:pic>
      <p:pic>
        <p:nvPicPr>
          <p:cNvPr id="9" name="Picture 8" descr="Logo, company name&#10;&#10;Description automatically generated">
            <a:extLst>
              <a:ext uri="{FF2B5EF4-FFF2-40B4-BE49-F238E27FC236}">
                <a16:creationId xmlns:a16="http://schemas.microsoft.com/office/drawing/2014/main" id="{CD0E182E-2B8C-4B8D-AF52-57C8D2064D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4306" y="4890597"/>
            <a:ext cx="1894534" cy="106093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0040693-B6D3-43E8-A122-64BC50669C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6766" y="4890597"/>
            <a:ext cx="2378359" cy="975737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0E163C-80AC-434E-97F3-82715C848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9FC4-81D9-43BE-B1D5-20073189665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716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AB825B2-66FF-472A-A394-74F290257B30}"/>
              </a:ext>
            </a:extLst>
          </p:cNvPr>
          <p:cNvSpPr txBox="1"/>
          <p:nvPr/>
        </p:nvSpPr>
        <p:spPr>
          <a:xfrm>
            <a:off x="438150" y="361950"/>
            <a:ext cx="2628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cap="all" dirty="0"/>
              <a:t>Background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139944-E783-4476-9A5A-0015BD2A1815}"/>
              </a:ext>
            </a:extLst>
          </p:cNvPr>
          <p:cNvSpPr txBox="1"/>
          <p:nvPr/>
        </p:nvSpPr>
        <p:spPr>
          <a:xfrm>
            <a:off x="438150" y="981075"/>
            <a:ext cx="112776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STIR/SHAKEN is mandated by national regulators in both the United States and Canada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STIR/SHAKEN standards were primarily published by ATIS and IETF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Many operators in both countries have implemented the SHAKEN REST APIs as  published in ATIS-1000082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In parallel, 3GPP defined SHAKEN REST APIs (24.229, Annex-V, Ms Reference Point)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ATIS/SIP Forum, specifically the IP-NNI Task Force, recently decided (late 2021) that future work on SHAKEN REST API standards be pursued in 3GPP (deprecating ATIS-1000082)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As STIR/SHAKEN standards have expanded, more vendor-specific API implementations are being introduced to address ATIS-1000082 limitations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Supporting companies are proposing </a:t>
            </a:r>
            <a:r>
              <a:rPr lang="en-US" sz="2400" u="sng" dirty="0"/>
              <a:t>verification modifications</a:t>
            </a:r>
            <a:r>
              <a:rPr lang="en-US" sz="2400" dirty="0"/>
              <a:t> to more uniformly address limitations for current country adoption and global expansion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Such modifications are based on direct ATIS and IETF standards leadership and, more importantly, implementation experience from supporting billions of daily STIR/SHAKEN transactions since regulatory mandated dates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3F52C4-3F0A-403B-94BB-8EC3122DE6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9FC4-81D9-43BE-B1D5-20073189665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730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DDA7F7F-5076-4C6B-B782-2E66483516FC}"/>
              </a:ext>
            </a:extLst>
          </p:cNvPr>
          <p:cNvSpPr txBox="1"/>
          <p:nvPr/>
        </p:nvSpPr>
        <p:spPr>
          <a:xfrm>
            <a:off x="438149" y="361950"/>
            <a:ext cx="8791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cap="all" dirty="0"/>
              <a:t>Summary of proposed 17.5.0 Annex-V Verification</a:t>
            </a: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70264A4F-0E34-471A-8A52-1D40BF6846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4393385"/>
              </p:ext>
            </p:extLst>
          </p:nvPr>
        </p:nvGraphicFramePr>
        <p:xfrm>
          <a:off x="555625" y="994410"/>
          <a:ext cx="11045825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87700">
                  <a:extLst>
                    <a:ext uri="{9D8B030D-6E8A-4147-A177-3AD203B41FA5}">
                      <a16:colId xmlns:a16="http://schemas.microsoft.com/office/drawing/2014/main" val="2155885070"/>
                    </a:ext>
                  </a:extLst>
                </a:gridCol>
                <a:gridCol w="4219575">
                  <a:extLst>
                    <a:ext uri="{9D8B030D-6E8A-4147-A177-3AD203B41FA5}">
                      <a16:colId xmlns:a16="http://schemas.microsoft.com/office/drawing/2014/main" val="1253757950"/>
                    </a:ext>
                  </a:extLst>
                </a:gridCol>
                <a:gridCol w="3638550">
                  <a:extLst>
                    <a:ext uri="{9D8B030D-6E8A-4147-A177-3AD203B41FA5}">
                      <a16:colId xmlns:a16="http://schemas.microsoft.com/office/drawing/2014/main" val="36750777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Proposed Functional Modification (Annex-V Section)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Reason For Functional Modifications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Consequence If Not Approved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35006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Resource structure </a:t>
                      </a:r>
                      <a:r>
                        <a:rPr lang="en-US" b="0" dirty="0"/>
                        <a:t>– Introduce a single /v2 verification resource in Figure V.2.2-1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Existing /v1 verification approach is to continue adding resources for each new functionality – e.g., “div”, “rph”, etc. 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Not preferred by implementors and can be greatly simplified (see </a:t>
                      </a:r>
                      <a:r>
                        <a:rPr lang="en-US" b="1" dirty="0"/>
                        <a:t>verification</a:t>
                      </a:r>
                      <a:r>
                        <a:rPr lang="en-US" dirty="0"/>
                        <a:t> on next two Slides)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Functionally equivalent but preferred approach for implementation and future extensibility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5372150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268AA3-15FD-4EB8-ADD5-0E50AB8A2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9FC4-81D9-43BE-B1D5-20073189665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7867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DDA7F7F-5076-4C6B-B782-2E66483516FC}"/>
              </a:ext>
            </a:extLst>
          </p:cNvPr>
          <p:cNvSpPr txBox="1"/>
          <p:nvPr/>
        </p:nvSpPr>
        <p:spPr>
          <a:xfrm>
            <a:off x="438148" y="361950"/>
            <a:ext cx="107632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cap="all" dirty="0"/>
              <a:t>Summary of proposed 17.5.0 Annex-V Verification (continued)</a:t>
            </a: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70264A4F-0E34-471A-8A52-1D40BF6846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9691631"/>
              </p:ext>
            </p:extLst>
          </p:nvPr>
        </p:nvGraphicFramePr>
        <p:xfrm>
          <a:off x="323850" y="994410"/>
          <a:ext cx="11553825" cy="484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96667">
                  <a:extLst>
                    <a:ext uri="{9D8B030D-6E8A-4147-A177-3AD203B41FA5}">
                      <a16:colId xmlns:a16="http://schemas.microsoft.com/office/drawing/2014/main" val="2155885070"/>
                    </a:ext>
                  </a:extLst>
                </a:gridCol>
                <a:gridCol w="5051270">
                  <a:extLst>
                    <a:ext uri="{9D8B030D-6E8A-4147-A177-3AD203B41FA5}">
                      <a16:colId xmlns:a16="http://schemas.microsoft.com/office/drawing/2014/main" val="1253757950"/>
                    </a:ext>
                  </a:extLst>
                </a:gridCol>
                <a:gridCol w="3805888">
                  <a:extLst>
                    <a:ext uri="{9D8B030D-6E8A-4147-A177-3AD203B41FA5}">
                      <a16:colId xmlns:a16="http://schemas.microsoft.com/office/drawing/2014/main" val="36750777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Proposed Functional Modification (Annex-V Section)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Reason For Functional Modifications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Consequence If Not Approved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35006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verification</a:t>
                      </a:r>
                      <a:r>
                        <a:rPr lang="en-US" dirty="0"/>
                        <a:t> – Introduce a single /v2 resource as a result of pre-meeting feedback that backwards compatibility needs to be preserved.</a:t>
                      </a:r>
                    </a:p>
                    <a:p>
                      <a:endParaRPr lang="en-US" dirty="0"/>
                    </a:p>
                    <a:p>
                      <a:r>
                        <a:rPr lang="en-US" b="1" dirty="0"/>
                        <a:t>NOTE</a:t>
                      </a:r>
                      <a:r>
                        <a:rPr lang="en-US" dirty="0"/>
                        <a:t>:  These modifications can (and probably should) be incorporated into the current /v1 in a way to minimize any backwards compatibility concerns.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dirty="0"/>
                        <a:t>No proposed functional modifications to /v1 resources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dirty="0"/>
                        <a:t>Uses single “identityHeaders” array parameter for all PASSporT types to simplify and eliminate confusion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dirty="0"/>
                        <a:t>Introduces two optional approaches so VAS can perform integrity validation checks on associated, unprotected SIP headers instead of just verifying the PASSporT claims through:</a:t>
                      </a:r>
                    </a:p>
                    <a:p>
                      <a:pPr marL="8001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lphaLcPeriod"/>
                        <a:tabLst/>
                        <a:defRPr/>
                      </a:pPr>
                      <a:r>
                        <a:rPr lang="en-US" dirty="0"/>
                        <a:t>One optional “protectedHeaders” parameter, or </a:t>
                      </a:r>
                    </a:p>
                    <a:p>
                      <a:pPr marL="8001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lphaLcPeriod"/>
                        <a:tabLst/>
                        <a:defRPr/>
                      </a:pPr>
                      <a:r>
                        <a:rPr lang="en-US" dirty="0"/>
                        <a:t>Three separate parameters – “retargets”, “rph”, and “sph”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dirty="0"/>
                        <a:t>Fail to address simplicity, flexibility and extensibility early on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dirty="0"/>
                        <a:t>Fail to allow VAS to validate identified security risks (for example, spoofing or abuse of SIP Resource-Priority header as currently described in RFC 8443)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6430697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4B4715-F58F-4F40-8DFF-9B463D3A5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9FC4-81D9-43BE-B1D5-20073189665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9044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DDA7F7F-5076-4C6B-B782-2E66483516FC}"/>
              </a:ext>
            </a:extLst>
          </p:cNvPr>
          <p:cNvSpPr txBox="1"/>
          <p:nvPr/>
        </p:nvSpPr>
        <p:spPr>
          <a:xfrm>
            <a:off x="438148" y="361950"/>
            <a:ext cx="107632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cap="all" dirty="0"/>
              <a:t>Summary of proposed 17.5.0 Annex-V Verification (continued)</a:t>
            </a: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70264A4F-0E34-471A-8A52-1D40BF6846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0337306"/>
              </p:ext>
            </p:extLst>
          </p:nvPr>
        </p:nvGraphicFramePr>
        <p:xfrm>
          <a:off x="555625" y="994410"/>
          <a:ext cx="11045825" cy="3749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8100">
                  <a:extLst>
                    <a:ext uri="{9D8B030D-6E8A-4147-A177-3AD203B41FA5}">
                      <a16:colId xmlns:a16="http://schemas.microsoft.com/office/drawing/2014/main" val="2155885070"/>
                    </a:ext>
                  </a:extLst>
                </a:gridCol>
                <a:gridCol w="4829175">
                  <a:extLst>
                    <a:ext uri="{9D8B030D-6E8A-4147-A177-3AD203B41FA5}">
                      <a16:colId xmlns:a16="http://schemas.microsoft.com/office/drawing/2014/main" val="1253757950"/>
                    </a:ext>
                  </a:extLst>
                </a:gridCol>
                <a:gridCol w="3638550">
                  <a:extLst>
                    <a:ext uri="{9D8B030D-6E8A-4147-A177-3AD203B41FA5}">
                      <a16:colId xmlns:a16="http://schemas.microsoft.com/office/drawing/2014/main" val="36750777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Proposed Functional Modification (Annex-V Section)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Reason For Functional Modifications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Consequence If Not Approved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35006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verification </a:t>
                      </a:r>
                      <a:r>
                        <a:rPr lang="en-US" b="0" dirty="0"/>
                        <a:t>(continued)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dirty="0"/>
                        <a:t>Adds failure detail and standardized reason codes, as well as failed PASSporT(s) in verification response so a 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client can know all the errors encountered during verification process and can associate them with each failing PASSporT</a:t>
                      </a:r>
                      <a:r>
                        <a:rPr lang="en-US" dirty="0"/>
                        <a:t>;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dirty="0"/>
                        <a:t>Introduces an optional “profileId” parameter for flexibility as a result of broad implementation experience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dirty="0"/>
                        <a:t>Response detail beyond verification status (e.g., “verstat”)  is absent from /v1 verification leaving the client with no useful information to address failures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dirty="0"/>
                        <a:t>An optional “profileId” parameter to allow flexibility based on direct implementation experience should be embraced</a:t>
                      </a: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6430697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4B4715-F58F-4F40-8DFF-9B463D3A5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9FC4-81D9-43BE-B1D5-20073189665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6014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</TotalTime>
  <Words>582</Words>
  <Application>Microsoft Office PowerPoint</Application>
  <PresentationFormat>Widescreen</PresentationFormat>
  <Paragraphs>49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Annex-V Verification CR 24.229, 17.5.0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Annex-V Corrections CR 24.229, 17.5.0</dc:title>
  <dc:creator>Politz, Ken</dc:creator>
  <cp:lastModifiedBy>Politz, Ken</cp:lastModifiedBy>
  <cp:revision>28</cp:revision>
  <cp:lastPrinted>2022-02-09T19:53:55Z</cp:lastPrinted>
  <dcterms:created xsi:type="dcterms:W3CDTF">2022-02-09T12:13:37Z</dcterms:created>
  <dcterms:modified xsi:type="dcterms:W3CDTF">2022-02-09T22:03:48Z</dcterms:modified>
</cp:coreProperties>
</file>