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9" r:id="rId4"/>
    <p:sldId id="258" r:id="rId5"/>
  </p:sldIdLst>
  <p:sldSz cx="12192000" cy="6858000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6" autoAdjust="0"/>
    <p:restoredTop sz="94660"/>
  </p:normalViewPr>
  <p:slideViewPr>
    <p:cSldViewPr snapToGrid="0">
      <p:cViewPr varScale="1">
        <p:scale>
          <a:sx n="80" d="100"/>
          <a:sy n="80" d="100"/>
        </p:scale>
        <p:origin x="2016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7105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7105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C695F469-5A57-4CD6-9C06-5F85B80911A0}" type="datetimeFigureOut">
              <a:rPr lang="en-US" smtClean="0"/>
              <a:t>2/9/2022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35013" y="1173163"/>
            <a:ext cx="5632450" cy="31686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518204"/>
            <a:ext cx="5681980" cy="3696712"/>
          </a:xfrm>
          <a:prstGeom prst="rect">
            <a:avLst/>
          </a:prstGeom>
        </p:spPr>
        <p:txBody>
          <a:bodyPr vert="horz" lIns="94229" tIns="47114" rIns="94229" bIns="4711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71053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917422"/>
            <a:ext cx="3077739" cy="471053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7CFA3A3C-0744-42AD-932D-56A0119AF0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35878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24922-EE94-40F0-91A4-15E1E35DAD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701AF50-B27E-44BD-9728-6A40579EF8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4CA9D8-2516-4819-B962-FFADE309F5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ED278-66D8-4689-B3A0-D2E5A9E42643}" type="datetime1">
              <a:rPr lang="en-US" smtClean="0"/>
              <a:t>2/9/2022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B18648-7238-4DC2-B053-754F10B24A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44B89B-B922-4F1F-A4AB-26D788491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69FC4-81D9-43BE-B1D5-20073189665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8914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2F3175-CF3C-483E-B570-96AF72F03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267402D-763E-45D3-8864-46376B6A5E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4D393B-6494-4D4E-B24E-8C69FB439F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4C0FD-9B81-44B8-97FA-94CBD165CA9C}" type="datetime1">
              <a:rPr lang="en-US" smtClean="0"/>
              <a:t>2/9/2022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2B7EB3-CB37-48CF-9009-ED66A1975D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DA43A3-FDC1-4D24-B132-2FD5013457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69FC4-81D9-43BE-B1D5-20073189665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51380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1210851-FE11-4841-A550-9A5B6F7E0D5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01B3D7-A920-4CD8-BCAE-A9E5CF1E2B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D76FD9-CD5D-4CBB-BF0D-E12DC569D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498E3-EB79-461D-89AF-C20AA2D3A93E}" type="datetime1">
              <a:rPr lang="en-US" smtClean="0"/>
              <a:t>2/9/2022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897335-F716-4D24-BD2D-40246E8782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B70194-589E-47AC-9BB5-58429AF8CE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69FC4-81D9-43BE-B1D5-20073189665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2184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F86D2A-4C19-4097-BC73-9DABF5EEA6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0609C2-8238-4480-B81B-9B041C67F2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DC87F4-E357-47F2-BF63-61F1A8C577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09671-E60B-4C64-B85E-A62A56769BFF}" type="datetime1">
              <a:rPr lang="en-US" smtClean="0"/>
              <a:t>2/9/2022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A5DE69-C0AC-4418-AE2A-CF18EECC2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7D0E1B-8908-47E4-B6FE-886B013E4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69FC4-81D9-43BE-B1D5-20073189665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7947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D058BA-6556-48AF-9A73-C55DAD1DF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84FA1E-4858-46F0-9A0D-2BADFE4385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629625-68ED-4031-90CD-4B8FACC7B5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483AF-D47B-4A00-BD7F-77F94645C68A}" type="datetime1">
              <a:rPr lang="en-US" smtClean="0"/>
              <a:t>2/9/2022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E83A05-88A6-4858-B9F3-3BB402CCC7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95333C-9F99-41D2-8105-FCC2F05C05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69FC4-81D9-43BE-B1D5-20073189665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96751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54E8E8-1CF4-4E02-9E42-AFF727FC62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06E7C4-4A14-4BB0-88B8-629B931A168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AE3A76-2924-41BA-AA50-5FEA14D244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DC9A9D-883C-468D-A0F4-63CF150CD2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B7B08-AD21-41FA-8CE0-A2EB3CBA5B14}" type="datetime1">
              <a:rPr lang="en-US" smtClean="0"/>
              <a:t>2/9/2022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D21B97-98DC-414A-9E66-D213B2BC00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D7E3A8-B413-4294-920F-1CCE0BE6D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69FC4-81D9-43BE-B1D5-20073189665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36523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685516-7011-4040-AB01-122B9FE156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8FA2CC-43DF-4900-A09A-09FD086D96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D76163-D1CE-4F41-9633-B971499683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615D47-78DD-4D93-BDF5-1F33DBFE74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A0D1F53-B82B-4B93-8CF0-4E1BC7873E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BABD531-C9D3-4E6E-A889-9DFFB9520A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B1937-CEA4-49E2-B8C1-6A3F9201BFB7}" type="datetime1">
              <a:rPr lang="en-US" smtClean="0"/>
              <a:t>2/9/2022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CD71BA-6BF3-4D11-BBA9-6F30703EE5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6E69D6A-26A9-445B-B9BF-5EDD0E9C84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69FC4-81D9-43BE-B1D5-20073189665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15729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B27728-7FEB-47A0-831D-E57E90E38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B2A879C-035A-4B63-B114-0AF4029472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1FCE1-8BF2-4C63-BF9A-7468FD48E4F0}" type="datetime1">
              <a:rPr lang="en-US" smtClean="0"/>
              <a:t>2/9/2022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97C007-0603-4A7B-BFE1-AB89DBF043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551F798-3C57-4CE4-BC59-F1FE6385F5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69FC4-81D9-43BE-B1D5-20073189665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8217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F2609CE-3F5D-4244-84BA-204DCE5BA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62DC8-9794-4E89-9743-9C5378D5DA6A}" type="datetime1">
              <a:rPr lang="en-US" smtClean="0"/>
              <a:t>2/9/2022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F1A5200-3CEC-4F2F-B80B-B1FD2C330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CDEE4E-59C2-4D3E-A89E-963C07B6D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69FC4-81D9-43BE-B1D5-20073189665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1855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CC132C-4941-4DBB-808E-3043738425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44CED3-6F35-4416-9D34-5854AECA00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244B25-DCBA-40B1-B6A6-666E883962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655333-D568-47FC-A94F-695DCB65D0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EA902-C012-4808-8AA2-F7CCADFF850C}" type="datetime1">
              <a:rPr lang="en-US" smtClean="0"/>
              <a:t>2/9/2022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34F301-70B5-4414-976B-D3F401722E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9EC878-8DD3-4CA2-B4C6-10656BF311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69FC4-81D9-43BE-B1D5-20073189665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1554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2E1833-4D7E-440B-86F3-458214C05E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B19509D-B7FF-450D-81EB-EAF860A22DE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20A386-71B8-48D9-9F29-D2F1EE6CC2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54FDF4-F7AA-44ED-BC12-DEA6BB414E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B8EBD-A568-408B-92D7-0D1BEB270B59}" type="datetime1">
              <a:rPr lang="en-US" smtClean="0"/>
              <a:t>2/9/2022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F6F15D-78D8-4435-BA60-89ED87FC4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983EB4-EF37-4D9B-A9AA-44527D885D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69FC4-81D9-43BE-B1D5-20073189665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38220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65D9A64-6C29-4DCB-A42A-5393DE6BB0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E1AD4A-EDFB-430D-8803-E9F0F3E052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7579AB-52C0-4C1E-9979-8C4795CDDC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830E8A-8664-4D42-B30A-62340BFA3DE1}" type="datetime1">
              <a:rPr lang="en-US" smtClean="0"/>
              <a:t>2/9/2022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445881-F174-4ACA-8A34-A6C8F1DC57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504A9B-3921-4EB1-A943-9C95A6B0E4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69FC4-81D9-43BE-B1D5-20073189665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0834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F41FF0-5E5A-4905-AD90-E414E4DB10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22263"/>
            <a:ext cx="9144000" cy="2387600"/>
          </a:xfrm>
        </p:spPr>
        <p:txBody>
          <a:bodyPr/>
          <a:lstStyle/>
          <a:p>
            <a:r>
              <a:rPr lang="en-US" dirty="0"/>
              <a:t>Annex-V Signing CR</a:t>
            </a:r>
            <a:br>
              <a:rPr lang="en-US" dirty="0"/>
            </a:br>
            <a:r>
              <a:rPr lang="en-US" dirty="0"/>
              <a:t>24.229, 17.5.0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143A26-2596-4B03-85A8-4635A237E0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801938"/>
            <a:ext cx="9144000" cy="1655762"/>
          </a:xfrm>
        </p:spPr>
        <p:txBody>
          <a:bodyPr>
            <a:normAutofit/>
          </a:bodyPr>
          <a:lstStyle/>
          <a:p>
            <a:r>
              <a:rPr lang="en-US" sz="2800" dirty="0"/>
              <a:t>3GPP TSG-CT WG1 Meeting #134-e</a:t>
            </a:r>
          </a:p>
          <a:p>
            <a:endParaRPr lang="en-US" sz="2800" dirty="0"/>
          </a:p>
          <a:p>
            <a:r>
              <a:rPr lang="en-US" sz="2800" dirty="0"/>
              <a:t>Supporting Members</a:t>
            </a:r>
          </a:p>
        </p:txBody>
      </p:sp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0ACE97F5-746D-4F83-8DE9-BFA7FA4DBF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950" y="4714874"/>
            <a:ext cx="2103438" cy="1177925"/>
          </a:xfrm>
          <a:prstGeom prst="rect">
            <a:avLst/>
          </a:prstGeom>
        </p:spPr>
      </p:pic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04EAEEA4-F975-413B-A146-34A1F9CF04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4538" y="4400550"/>
            <a:ext cx="2143125" cy="2143125"/>
          </a:xfrm>
          <a:prstGeom prst="rect">
            <a:avLst/>
          </a:prstGeom>
        </p:spPr>
      </p:pic>
      <p:pic>
        <p:nvPicPr>
          <p:cNvPr id="9" name="Picture 8" descr="Logo, company name&#10;&#10;Description automatically generated">
            <a:extLst>
              <a:ext uri="{FF2B5EF4-FFF2-40B4-BE49-F238E27FC236}">
                <a16:creationId xmlns:a16="http://schemas.microsoft.com/office/drawing/2014/main" id="{CD0E182E-2B8C-4B8D-AF52-57C8D2064D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4306" y="4890597"/>
            <a:ext cx="1894534" cy="106093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0040693-B6D3-43E8-A122-64BC50669C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6766" y="4890597"/>
            <a:ext cx="2378359" cy="975737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26C51B-FD49-4B3B-B0EC-4609D40BCC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69FC4-81D9-43BE-B1D5-200731896651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87164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AB825B2-66FF-472A-A394-74F290257B30}"/>
              </a:ext>
            </a:extLst>
          </p:cNvPr>
          <p:cNvSpPr txBox="1"/>
          <p:nvPr/>
        </p:nvSpPr>
        <p:spPr>
          <a:xfrm>
            <a:off x="438150" y="361950"/>
            <a:ext cx="2628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cap="all" dirty="0"/>
              <a:t>Background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139944-E783-4476-9A5A-0015BD2A1815}"/>
              </a:ext>
            </a:extLst>
          </p:cNvPr>
          <p:cNvSpPr txBox="1"/>
          <p:nvPr/>
        </p:nvSpPr>
        <p:spPr>
          <a:xfrm>
            <a:off x="438150" y="981075"/>
            <a:ext cx="112776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STIR/SHAKEN is mandated by national regulators in both the United States and Canada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STIR/SHAKEN standards were primarily published by ATIS and IETF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Many operators in both countries have implemented the SHAKEN REST APIs as  published in ATIS-1000082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In parallel, 3GPP defined SHAKEN REST APIs (24.229, Annex-V, Ms reference point)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ATIS/SIP Forum, specifically the IP-NNI Task Force, recently decided </a:t>
            </a:r>
            <a:r>
              <a:rPr lang="en-US" sz="2400"/>
              <a:t>(late 2021) </a:t>
            </a:r>
            <a:r>
              <a:rPr lang="en-US" sz="2400" dirty="0"/>
              <a:t>that future work on SHAKEN REST API standards be pursued in 3GPP (deprecating ATIS-1000082)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As STIR/SHAKEN standards have expanded, more vendor-specific API implementations are being introduced to address ATIS-1000082 limitations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Supporting companies in this CR are proposing </a:t>
            </a:r>
            <a:r>
              <a:rPr lang="en-US" sz="2400" u="sng" dirty="0"/>
              <a:t>signing modifications</a:t>
            </a:r>
            <a:r>
              <a:rPr lang="en-US" sz="2400" dirty="0"/>
              <a:t> to more uniformly address limitations for current country adoption and global expansion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Such modifications are based on direct ATIS and IETF standards leadership and, more importantly, implementation experience from supporting billions of daily STIR/SHAKEN transactions since regulatory mandated dates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0481C7-BC97-4CA2-BA2C-D621F4938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69FC4-81D9-43BE-B1D5-200731896651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730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DDA7F7F-5076-4C6B-B782-2E66483516FC}"/>
              </a:ext>
            </a:extLst>
          </p:cNvPr>
          <p:cNvSpPr txBox="1"/>
          <p:nvPr/>
        </p:nvSpPr>
        <p:spPr>
          <a:xfrm>
            <a:off x="438149" y="361950"/>
            <a:ext cx="8791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cap="all" dirty="0"/>
              <a:t>Summary of proposed 17.5.0 Annex-V Signing</a:t>
            </a:r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70264A4F-0E34-471A-8A52-1D40BF6846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58275"/>
              </p:ext>
            </p:extLst>
          </p:nvPr>
        </p:nvGraphicFramePr>
        <p:xfrm>
          <a:off x="555625" y="1022985"/>
          <a:ext cx="11045825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54375">
                  <a:extLst>
                    <a:ext uri="{9D8B030D-6E8A-4147-A177-3AD203B41FA5}">
                      <a16:colId xmlns:a16="http://schemas.microsoft.com/office/drawing/2014/main" val="2155885070"/>
                    </a:ext>
                  </a:extLst>
                </a:gridCol>
                <a:gridCol w="4419600">
                  <a:extLst>
                    <a:ext uri="{9D8B030D-6E8A-4147-A177-3AD203B41FA5}">
                      <a16:colId xmlns:a16="http://schemas.microsoft.com/office/drawing/2014/main" val="1253757950"/>
                    </a:ext>
                  </a:extLst>
                </a:gridCol>
                <a:gridCol w="3371850">
                  <a:extLst>
                    <a:ext uri="{9D8B030D-6E8A-4147-A177-3AD203B41FA5}">
                      <a16:colId xmlns:a16="http://schemas.microsoft.com/office/drawing/2014/main" val="36750777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Proposed Functional Modification (Annex-V Section)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Reason For Functional Modifications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Consequence If Not Approved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35006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Resource structure </a:t>
                      </a:r>
                      <a:r>
                        <a:rPr lang="en-US" b="0" dirty="0"/>
                        <a:t>– Introduce a single /v2 signing resource in </a:t>
                      </a:r>
                      <a:r>
                        <a:rPr lang="en-GB" sz="18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Figure V.2.2-1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Existing /v1 signing approach is to continue adding resources for each new functionality – e.g., “div”, “rph”, etc. 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Not preferred by implementors and can be greatly simplified (see </a:t>
                      </a:r>
                      <a:r>
                        <a:rPr lang="en-US" b="1" dirty="0"/>
                        <a:t>signing</a:t>
                      </a:r>
                      <a:r>
                        <a:rPr lang="en-US" dirty="0"/>
                        <a:t> on next Slide)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Functionally equivalent but preferred approach for implementation and future extensibility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5372150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7EF211-17F3-4E48-9C3D-4F53DDD6E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69FC4-81D9-43BE-B1D5-200731896651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38365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DDA7F7F-5076-4C6B-B782-2E66483516FC}"/>
              </a:ext>
            </a:extLst>
          </p:cNvPr>
          <p:cNvSpPr txBox="1"/>
          <p:nvPr/>
        </p:nvSpPr>
        <p:spPr>
          <a:xfrm>
            <a:off x="438148" y="361950"/>
            <a:ext cx="10153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cap="all" dirty="0"/>
              <a:t>Summary of proposed 17.5.0 Annex-V Signing (Continued)</a:t>
            </a:r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70264A4F-0E34-471A-8A52-1D40BF6846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9941048"/>
              </p:ext>
            </p:extLst>
          </p:nvPr>
        </p:nvGraphicFramePr>
        <p:xfrm>
          <a:off x="285750" y="851535"/>
          <a:ext cx="11610975" cy="594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38450">
                  <a:extLst>
                    <a:ext uri="{9D8B030D-6E8A-4147-A177-3AD203B41FA5}">
                      <a16:colId xmlns:a16="http://schemas.microsoft.com/office/drawing/2014/main" val="2155885070"/>
                    </a:ext>
                  </a:extLst>
                </a:gridCol>
                <a:gridCol w="4248150">
                  <a:extLst>
                    <a:ext uri="{9D8B030D-6E8A-4147-A177-3AD203B41FA5}">
                      <a16:colId xmlns:a16="http://schemas.microsoft.com/office/drawing/2014/main" val="1253757950"/>
                    </a:ext>
                  </a:extLst>
                </a:gridCol>
                <a:gridCol w="4524375">
                  <a:extLst>
                    <a:ext uri="{9D8B030D-6E8A-4147-A177-3AD203B41FA5}">
                      <a16:colId xmlns:a16="http://schemas.microsoft.com/office/drawing/2014/main" val="36750777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Proposed Functional Modification (Annex-V Section)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Reason For Functional Modifications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Consequence If Not Approved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35006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signing</a:t>
                      </a:r>
                      <a:r>
                        <a:rPr lang="en-US" dirty="0"/>
                        <a:t> – Introduce a single /v2 resource as a result of pre-meeting feedback that backwards compatibility needs to be preserved.  </a:t>
                      </a:r>
                    </a:p>
                    <a:p>
                      <a:endParaRPr lang="en-US" dirty="0"/>
                    </a:p>
                    <a:p>
                      <a:r>
                        <a:rPr lang="en-US" b="1" dirty="0"/>
                        <a:t>NOTE</a:t>
                      </a:r>
                      <a:r>
                        <a:rPr lang="en-US" dirty="0"/>
                        <a:t>: These modifications can (and probably should) be incorporated into the current /v1 in a way to minimize any backwards compatibility concerns.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No proposed functional modification to /v1 signing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For /v2, introduces a “ppt” parameter to eliminate the need to proliferate number of required resources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Updates the names of “iat” and “orig” to “time” and “from”, respectively, to align with /v1 verification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Separates existing “dest” parameter in /v1 signing into “to” and “dest” parameters to clarify their use, especially for “div”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Introduces an optional “profileId” parameter for flexibility as a result of broad implementation experience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Updates “Description” for “tn” parameter to require that the client perform canonicalization, not the SAS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Fail to address simplicity, flexibility and extensibility early on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Implementation issues due to confusion as to why different names are used within SAS and VAS for same parameters (also, aligns with SIP header parameter names)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Proper distinction between the “to” and “dest” parameters to facilitate client implementation (already separated in /v1 verification)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The optional “profileId” parameter to allow flexibility based on direct implementation experience should be embraced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Adds SAS complexity when the core network (client) is in much better position to canonicalize telephone numbers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6430697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68A077-84ED-4B9C-94B1-D7D88EC14E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69FC4-81D9-43BE-B1D5-200731896651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17867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563</Words>
  <Application>Microsoft Office PowerPoint</Application>
  <PresentationFormat>Widescreen</PresentationFormat>
  <Paragraphs>43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Annex-V Signing CR 24.229, 17.5.0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Annex-V Corrections CR 24.229, 17.5.0</dc:title>
  <dc:creator>Politz, Ken</dc:creator>
  <cp:lastModifiedBy>Politz, Ken</cp:lastModifiedBy>
  <cp:revision>18</cp:revision>
  <cp:lastPrinted>2022-02-09T17:47:40Z</cp:lastPrinted>
  <dcterms:created xsi:type="dcterms:W3CDTF">2022-02-09T12:13:37Z</dcterms:created>
  <dcterms:modified xsi:type="dcterms:W3CDTF">2022-02-09T22:06:39Z</dcterms:modified>
</cp:coreProperties>
</file>