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201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24922-EE94-40F0-91A4-15E1E35DA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01AF50-B27E-44BD-9728-6A40579EF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CA9D8-2516-4819-B962-FFADE309F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18648-7238-4DC2-B053-754F10B2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B89B-B922-4F1F-A4AB-26D788491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914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F3175-CF3C-483E-B570-96AF72F03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67402D-763E-45D3-8864-46376B6A5E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D393B-6494-4D4E-B24E-8C69FB439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B7EB3-CB37-48CF-9009-ED66A1975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A43A3-FDC1-4D24-B132-2FD501345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138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210851-FE11-4841-A550-9A5B6F7E0D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1B3D7-A920-4CD8-BCAE-A9E5CF1E2B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76FD9-CD5D-4CBB-BF0D-E12DC569D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97335-F716-4D24-BD2D-40246E878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70194-589E-47AC-9BB5-58429AF8C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8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86D2A-4C19-4097-BC73-9DABF5EEA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609C2-8238-4480-B81B-9B041C67F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C87F4-E357-47F2-BF63-61F1A8C57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5DE69-C0AC-4418-AE2A-CF18EECC2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D0E1B-8908-47E4-B6FE-886B013E4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94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058BA-6556-48AF-9A73-C55DAD1DF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4FA1E-4858-46F0-9A0D-2BADFE438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29625-68ED-4031-90CD-4B8FACC7B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83A05-88A6-4858-B9F3-3BB402CCC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5333C-9F99-41D2-8105-FCC2F05C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675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4E8E8-1CF4-4E02-9E42-AFF727FC6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6E7C4-4A14-4BB0-88B8-629B931A16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E3A76-2924-41BA-AA50-5FEA14D244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C9A9D-883C-468D-A0F4-63CF150CD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D21B97-98DC-414A-9E66-D213B2BC0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7E3A8-B413-4294-920F-1CCE0BE6D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652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85516-7011-4040-AB01-122B9FE15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8FA2CC-43DF-4900-A09A-09FD086D9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D76163-D1CE-4F41-9633-B971499683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15D47-78DD-4D93-BDF5-1F33DBFE74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0D1F53-B82B-4B93-8CF0-4E1BC7873E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BD531-C9D3-4E6E-A889-9DFFB9520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D71BA-6BF3-4D11-BBA9-6F30703EE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E69D6A-26A9-445B-B9BF-5EDD0E9C8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7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27728-7FEB-47A0-831D-E57E90E38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2A879C-035A-4B63-B114-0AF402947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7C007-0603-4A7B-BFE1-AB89DBF04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51F798-3C57-4CE4-BC59-F1FE6385F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21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2609CE-3F5D-4244-84BA-204DCE5BA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1A5200-3CEC-4F2F-B80B-B1FD2C33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CDEE4E-59C2-4D3E-A89E-963C07B6D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855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C132C-4941-4DBB-808E-304373842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4CED3-6F35-4416-9D34-5854AECA0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44B25-DCBA-40B1-B6A6-666E88396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55333-D568-47FC-A94F-695DCB65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4F301-70B5-4414-976B-D3F401722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9EC878-8DD3-4CA2-B4C6-10656BF3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155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E1833-4D7E-440B-86F3-458214C05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19509D-B7FF-450D-81EB-EAF860A22D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20A386-71B8-48D9-9F29-D2F1EE6CC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54FDF4-F7AA-44ED-BC12-DEA6BB414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F6F15D-78D8-4435-BA60-89ED87FC4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83EB4-EF37-4D9B-A9AA-44527D885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82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5D9A64-6C29-4DCB-A42A-5393DE6BB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1AD4A-EDFB-430D-8803-E9F0F3E05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579AB-52C0-4C1E-9979-8C4795CD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5E23F-8D79-41D1-AE0E-BD5BA4A165A4}" type="datetimeFigureOut">
              <a:rPr lang="en-US" smtClean="0"/>
              <a:t>2/9/2022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45881-F174-4ACA-8A34-A6C8F1DC57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504A9B-3921-4EB1-A943-9C95A6B0E4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69FC4-81D9-43BE-B1D5-20073189665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834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41FF0-5E5A-4905-AD90-E414E4DB10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2263"/>
            <a:ext cx="9144000" cy="2387600"/>
          </a:xfrm>
        </p:spPr>
        <p:txBody>
          <a:bodyPr/>
          <a:lstStyle/>
          <a:p>
            <a:r>
              <a:rPr lang="en-US" dirty="0"/>
              <a:t>Annex-V Corrections CR</a:t>
            </a:r>
            <a:br>
              <a:rPr lang="en-US" dirty="0"/>
            </a:br>
            <a:r>
              <a:rPr lang="en-US" dirty="0"/>
              <a:t>24.229, 17.5.0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143A26-2596-4B03-85A8-4635A237E0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1938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3GPP TSG-CT WG1 Meeting #134-e</a:t>
            </a:r>
          </a:p>
          <a:p>
            <a:endParaRPr lang="en-US" sz="2800" dirty="0"/>
          </a:p>
          <a:p>
            <a:r>
              <a:rPr lang="en-US" sz="2800" dirty="0"/>
              <a:t>Supporting Members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0ACE97F5-746D-4F83-8DE9-BFA7FA4DB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0" y="4714874"/>
            <a:ext cx="2103438" cy="1177925"/>
          </a:xfrm>
          <a:prstGeom prst="rect">
            <a:avLst/>
          </a:prstGeom>
        </p:spPr>
      </p:pic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04EAEEA4-F975-413B-A146-34A1F9CF04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538" y="4400550"/>
            <a:ext cx="2143125" cy="2143125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D0E182E-2B8C-4B8D-AF52-57C8D2064D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306" y="4890597"/>
            <a:ext cx="1894534" cy="10609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040693-B6D3-43E8-A122-64BC50669C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66" y="4890597"/>
            <a:ext cx="2378359" cy="9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16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825B2-66FF-472A-A394-74F290257B30}"/>
              </a:ext>
            </a:extLst>
          </p:cNvPr>
          <p:cNvSpPr txBox="1"/>
          <p:nvPr/>
        </p:nvSpPr>
        <p:spPr>
          <a:xfrm>
            <a:off x="438150" y="361950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Background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139944-E783-4476-9A5A-0015BD2A1815}"/>
              </a:ext>
            </a:extLst>
          </p:cNvPr>
          <p:cNvSpPr txBox="1"/>
          <p:nvPr/>
        </p:nvSpPr>
        <p:spPr>
          <a:xfrm>
            <a:off x="438150" y="981075"/>
            <a:ext cx="11277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is mandated by national regulators in both the United States and Canada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STIR/SHAKEN standards were primarily published by ATIS and IETF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Many operators in both countries have implemented the SHAKEN REST APIs as  published in ATIS-1000082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 parallel, 3GPP defined SHAKEN REST APIs (24.229, Annex-V, Ms reference point)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ATIS/SIP Forum, specifically the IP-NNI Task Force, recently decided (late 2021) that future work on SHAKEN REST API standards be pursued in 3GPP (deprecating ATIS-1000082)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 STIR/SHAKEN standards have expanded, more vendor-specific API implementations are being introduced to address ATIS-1000082 limitations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Supporting companies in this CR are proposing </a:t>
            </a:r>
            <a:r>
              <a:rPr lang="en-US" sz="2400" u="sng" dirty="0"/>
              <a:t>corrections</a:t>
            </a:r>
            <a:r>
              <a:rPr lang="en-US" sz="2400" dirty="0"/>
              <a:t> to more uniformly address limitations for current country adoption and global expansion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Such corrections are based on direct ATIS and IETF standards leadership and, more importantly, implementation experience from supporting billions of daily STIR/SHAKEN transactions since regulatory mandated dates</a:t>
            </a:r>
          </a:p>
        </p:txBody>
      </p:sp>
    </p:spTree>
    <p:extLst>
      <p:ext uri="{BB962C8B-B14F-4D97-AF65-F5344CB8AC3E}">
        <p14:creationId xmlns:p14="http://schemas.microsoft.com/office/powerpoint/2010/main" val="547730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8" y="361950"/>
            <a:ext cx="10648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corrections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697234"/>
              </p:ext>
            </p:extLst>
          </p:nvPr>
        </p:nvGraphicFramePr>
        <p:xfrm>
          <a:off x="555625" y="1203960"/>
          <a:ext cx="11045825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0450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838700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876675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Correction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Correction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General</a:t>
                      </a:r>
                      <a:r>
                        <a:rPr lang="en-US" dirty="0"/>
                        <a:t> – Define a Signing AS (SAS) and Verification AS (VAS)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Clarification and simplification for implementors and for describing associated functionality in this 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Confusion and misinterpretations of Application Server and current “AS for signing” and “AS for verification”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098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Resource structure 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– Remove /divVerification, /rphVerification, /ecbSigning, and /ecbVerification resources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Extraneous:</a:t>
                      </a:r>
                    </a:p>
                    <a:p>
                      <a:pPr marL="800100" lvl="1" indent="-342900">
                        <a:buFont typeface="+mj-lt"/>
                        <a:buAutoNum type="alphaLcPeriod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/divVerification since PASSporT includes a “ppt” claim(s) of “div” but also since “div” PASSporTs are always verified with an innermost PASSporT such as “shaken” or “rph”</a:t>
                      </a:r>
                    </a:p>
                    <a:p>
                      <a:pPr marL="800100" lvl="1" indent="-342900">
                        <a:buFont typeface="+mj-lt"/>
                        <a:buAutoNum type="alphaLcPeriod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/rphVerification since PASSporT includes a “ppt” claim of “rph”</a:t>
                      </a:r>
                    </a:p>
                    <a:p>
                      <a:pPr marL="800100" lvl="1" indent="-342900">
                        <a:buFont typeface="+mj-lt"/>
                        <a:buAutoNum type="alphaLcPeriod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/ecbSigning since /v1 signing already has an “sph” request parameter for “rph” PASSporT signing</a:t>
                      </a:r>
                    </a:p>
                    <a:p>
                      <a:pPr marL="800100" lvl="1" indent="-342900">
                        <a:buFont typeface="+mj-lt"/>
                        <a:buAutoNum type="alphaLcPeriod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/ecbVerification since “rph” PASSporT includes an “sph” claim</a:t>
                      </a:r>
                    </a:p>
                    <a:p>
                      <a:pPr marL="800100" lvl="1" indent="-342900">
                        <a:buFont typeface="+mj-lt"/>
                        <a:buAutoNum type="alphaLcPeriod"/>
                      </a:pP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Fail to address simplicity, avoid confusion and potential implementation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5372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18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DA7F7F-5076-4C6B-B782-2E66483516FC}"/>
              </a:ext>
            </a:extLst>
          </p:cNvPr>
          <p:cNvSpPr txBox="1"/>
          <p:nvPr/>
        </p:nvSpPr>
        <p:spPr>
          <a:xfrm>
            <a:off x="438149" y="361950"/>
            <a:ext cx="11477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cap="all" dirty="0"/>
              <a:t>Summary of proposed 17.5.0 Annex-V corrections (Continued)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0264A4F-0E34-471A-8A52-1D40BF684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656572"/>
              </p:ext>
            </p:extLst>
          </p:nvPr>
        </p:nvGraphicFramePr>
        <p:xfrm>
          <a:off x="304801" y="1203960"/>
          <a:ext cx="11544299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0154">
                  <a:extLst>
                    <a:ext uri="{9D8B030D-6E8A-4147-A177-3AD203B41FA5}">
                      <a16:colId xmlns:a16="http://schemas.microsoft.com/office/drawing/2014/main" val="2155885070"/>
                    </a:ext>
                  </a:extLst>
                </a:gridCol>
                <a:gridCol w="4599137">
                  <a:extLst>
                    <a:ext uri="{9D8B030D-6E8A-4147-A177-3AD203B41FA5}">
                      <a16:colId xmlns:a16="http://schemas.microsoft.com/office/drawing/2014/main" val="1253757950"/>
                    </a:ext>
                  </a:extLst>
                </a:gridCol>
                <a:gridCol w="3305008">
                  <a:extLst>
                    <a:ext uri="{9D8B030D-6E8A-4147-A177-3AD203B41FA5}">
                      <a16:colId xmlns:a16="http://schemas.microsoft.com/office/drawing/2014/main" val="367507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Proposed Correction (Annex-V Section)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Reason For Correction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Consequence If Not Approved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350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signing</a:t>
                      </a:r>
                      <a:r>
                        <a:rPr lang="en-US" dirty="0"/>
                        <a:t> – Delete incorrect text in V.2.5.1, delete confusing text in V.2.5.2 (“JSON Web Token”) and modify “Description” of “div” parameter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Client does not send, for example, a “PASSporT SHAKEN object”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Much simpler to state confusing text as, for example, “shaken” PASSporT which, by definition, is a token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“div” parameter needs to be populated with the pre-target telephone number, instead of from Identify header field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Fail to resolve incorrect or confusing text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As currently defined, /divSigning could incorrectly mend a broken authority chain if “div” parameter is populated from Identity header field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3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verification</a:t>
                      </a:r>
                      <a:r>
                        <a:rPr lang="en-US" dirty="0"/>
                        <a:t> – Modify “Descriptions” of “identityHeader” and “identityHeaders” parameters, and make “dest” parameter mandatory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Consistent with “Resource structure” correction, clarifies use of these two parameters for implementors (makes “identityHeader” optional to allow flexible client request behavior)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Allows VAS to validate against replay attacks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Confusion on if/when to use these parameters, leading to incorrect implementations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Fail to allow VAS to validate potential replay attacks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401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786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584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Annex-V Corrections CR 24.229, 17.5.0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Annex-V Corrections CR 24.229, 17.5.0</dc:title>
  <dc:creator>Politz, Ken</dc:creator>
  <cp:lastModifiedBy>Politz, Ken</cp:lastModifiedBy>
  <cp:revision>12</cp:revision>
  <dcterms:created xsi:type="dcterms:W3CDTF">2022-02-09T12:13:37Z</dcterms:created>
  <dcterms:modified xsi:type="dcterms:W3CDTF">2022-02-09T22:00:20Z</dcterms:modified>
</cp:coreProperties>
</file>