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4"/>
  </p:notesMasterIdLst>
  <p:handoutMasterIdLst>
    <p:handoutMasterId r:id="rId15"/>
  </p:handoutMasterIdLst>
  <p:sldIdLst>
    <p:sldId id="341" r:id="rId5"/>
    <p:sldId id="364" r:id="rId6"/>
    <p:sldId id="365" r:id="rId7"/>
    <p:sldId id="366" r:id="rId8"/>
    <p:sldId id="369" r:id="rId9"/>
    <p:sldId id="370" r:id="rId10"/>
    <p:sldId id="368" r:id="rId11"/>
    <p:sldId id="371" r:id="rId12"/>
    <p:sldId id="367" r:id="rId1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66"/>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81" d="100"/>
          <a:sy n="81" d="100"/>
        </p:scale>
        <p:origin x="634" y="6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8" d="100"/>
          <a:sy n="78" d="100"/>
        </p:scale>
        <p:origin x="4020" y="90"/>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nghoon Kim" userId="271d6992-43f1-4f2d-8f03-027e6027b62b" providerId="ADAL" clId="{5820310A-C5AB-4177-8670-304514A5C5B4}"/>
    <pc:docChg chg="undo custSel modSld modMainMaster">
      <pc:chgData name="Sunghoon Kim" userId="271d6992-43f1-4f2d-8f03-027e6027b62b" providerId="ADAL" clId="{5820310A-C5AB-4177-8670-304514A5C5B4}" dt="2022-01-10T05:52:20.537" v="83" actId="6549"/>
      <pc:docMkLst>
        <pc:docMk/>
      </pc:docMkLst>
      <pc:sldChg chg="modSp mod">
        <pc:chgData name="Sunghoon Kim" userId="271d6992-43f1-4f2d-8f03-027e6027b62b" providerId="ADAL" clId="{5820310A-C5AB-4177-8670-304514A5C5B4}" dt="2022-01-10T05:45:43.067" v="72" actId="20577"/>
        <pc:sldMkLst>
          <pc:docMk/>
          <pc:sldMk cId="0" sldId="341"/>
        </pc:sldMkLst>
        <pc:spChg chg="mod">
          <ac:chgData name="Sunghoon Kim" userId="271d6992-43f1-4f2d-8f03-027e6027b62b" providerId="ADAL" clId="{5820310A-C5AB-4177-8670-304514A5C5B4}" dt="2022-01-10T05:45:43.067" v="72" actId="20577"/>
          <ac:spMkLst>
            <pc:docMk/>
            <pc:sldMk cId="0" sldId="341"/>
            <ac:spMk id="5123" creationId="{9FAD3684-801E-4E1E-85EB-F5F3E5D37277}"/>
          </ac:spMkLst>
        </pc:spChg>
      </pc:sldChg>
      <pc:sldChg chg="modSp mod">
        <pc:chgData name="Sunghoon Kim" userId="271d6992-43f1-4f2d-8f03-027e6027b62b" providerId="ADAL" clId="{5820310A-C5AB-4177-8670-304514A5C5B4}" dt="2022-01-10T05:44:35.687" v="46" actId="20577"/>
        <pc:sldMkLst>
          <pc:docMk/>
          <pc:sldMk cId="3577331949" sldId="367"/>
        </pc:sldMkLst>
        <pc:spChg chg="mod">
          <ac:chgData name="Sunghoon Kim" userId="271d6992-43f1-4f2d-8f03-027e6027b62b" providerId="ADAL" clId="{5820310A-C5AB-4177-8670-304514A5C5B4}" dt="2022-01-10T05:44:35.687" v="46" actId="20577"/>
          <ac:spMkLst>
            <pc:docMk/>
            <pc:sldMk cId="3577331949" sldId="367"/>
            <ac:spMk id="3" creationId="{C3A5C21F-1F7B-45F6-AE12-F0704DC98519}"/>
          </ac:spMkLst>
        </pc:spChg>
      </pc:sldChg>
      <pc:sldChg chg="modSp mod">
        <pc:chgData name="Sunghoon Kim" userId="271d6992-43f1-4f2d-8f03-027e6027b62b" providerId="ADAL" clId="{5820310A-C5AB-4177-8670-304514A5C5B4}" dt="2022-01-10T05:52:20.537" v="83" actId="6549"/>
        <pc:sldMkLst>
          <pc:docMk/>
          <pc:sldMk cId="4045198245" sldId="369"/>
        </pc:sldMkLst>
        <pc:spChg chg="mod">
          <ac:chgData name="Sunghoon Kim" userId="271d6992-43f1-4f2d-8f03-027e6027b62b" providerId="ADAL" clId="{5820310A-C5AB-4177-8670-304514A5C5B4}" dt="2022-01-10T05:52:20.537" v="83" actId="6549"/>
          <ac:spMkLst>
            <pc:docMk/>
            <pc:sldMk cId="4045198245" sldId="369"/>
            <ac:spMk id="3" creationId="{6908F94E-BFC2-400E-8B61-8C5A9E121EF0}"/>
          </ac:spMkLst>
        </pc:spChg>
      </pc:sldChg>
      <pc:sldMasterChg chg="modSp mod">
        <pc:chgData name="Sunghoon Kim" userId="271d6992-43f1-4f2d-8f03-027e6027b62b" providerId="ADAL" clId="{5820310A-C5AB-4177-8670-304514A5C5B4}" dt="2022-01-10T05:45:26.745" v="58" actId="20577"/>
        <pc:sldMasterMkLst>
          <pc:docMk/>
          <pc:sldMasterMk cId="0" sldId="2147485146"/>
        </pc:sldMasterMkLst>
        <pc:spChg chg="mod">
          <ac:chgData name="Sunghoon Kim" userId="271d6992-43f1-4f2d-8f03-027e6027b62b" providerId="ADAL" clId="{5820310A-C5AB-4177-8670-304514A5C5B4}" dt="2022-01-10T05:45:26.745" v="58" actId="20577"/>
          <ac:spMkLst>
            <pc:docMk/>
            <pc:sldMasterMk cId="0" sldId="2147485146"/>
            <ac:spMk id="13" creationId="{AF4006C6-1A95-4284-A498-917EA49F0F95}"/>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28208402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2021</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75684" y="-2117"/>
            <a:ext cx="26019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CT1#133-bis-e	</a:t>
            </a:r>
          </a:p>
          <a:p>
            <a:pPr eaLnBrk="1" hangingPunct="1">
              <a:defRPr/>
            </a:pPr>
            <a:r>
              <a:rPr lang="sv-SE" altLang="en-US" sz="1200" b="1" dirty="0">
                <a:latin typeface="Arial "/>
              </a:rPr>
              <a:t>Metaverse Jan. 17th – 21st, 2022</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C1-220255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www.3gpp.org/ftp/tsg_sa/WG2_Arch/TSGS2_148E_Electronic_2021-11/Docs/S2-2109342.zip"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479834" y="1773113"/>
            <a:ext cx="10981853" cy="2073024"/>
          </a:xfrm>
        </p:spPr>
        <p:txBody>
          <a:bodyPr/>
          <a:lstStyle/>
          <a:p>
            <a:pPr eaLnBrk="1" hangingPunct="1"/>
            <a:r>
              <a:rPr lang="en-GB" altLang="en-US" dirty="0"/>
              <a:t>Way-forward for </a:t>
            </a:r>
            <a:br>
              <a:rPr lang="en-GB" altLang="en-US" dirty="0"/>
            </a:br>
            <a:r>
              <a:rPr lang="en-GB" altLang="en-US" dirty="0"/>
              <a:t>UAS parameter transport in EPS</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3574987" y="4770531"/>
            <a:ext cx="7886700" cy="1500187"/>
          </a:xfrm>
        </p:spPr>
        <p:txBody>
          <a:bodyPr/>
          <a:lstStyle/>
          <a:p>
            <a:pPr marL="0" indent="0" algn="r" eaLnBrk="1" hangingPunct="1">
              <a:buFontTx/>
              <a:buNone/>
            </a:pPr>
            <a:r>
              <a:rPr lang="en-GB" altLang="en-US" dirty="0"/>
              <a:t>Sunghoon Kim</a:t>
            </a:r>
          </a:p>
          <a:p>
            <a:pPr marL="0" indent="0" algn="r" eaLnBrk="1" hangingPunct="1">
              <a:buFontTx/>
              <a:buNone/>
            </a:pPr>
            <a:r>
              <a:rPr lang="en-GB" altLang="en-US" dirty="0"/>
              <a:t>Qualcomm Incorporated</a:t>
            </a:r>
          </a:p>
          <a:p>
            <a:pPr marL="0" indent="0" algn="r"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Issue summary</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sz="2400" dirty="0"/>
              <a:t>UUAA/C2 authorization parameter needs to be sent to network during Attach procedure or PDN connectivity request procedure</a:t>
            </a:r>
          </a:p>
          <a:p>
            <a:r>
              <a:rPr lang="en-US" sz="2400" dirty="0"/>
              <a:t>UUAA/C2 authorization parameter may exceed 255 byte so that two octets length is required: </a:t>
            </a:r>
            <a:r>
              <a:rPr lang="en-US" sz="2400" dirty="0" err="1"/>
              <a:t>ePCO</a:t>
            </a:r>
            <a:r>
              <a:rPr lang="en-US" sz="2400" dirty="0"/>
              <a:t> needs to be used</a:t>
            </a:r>
          </a:p>
          <a:p>
            <a:r>
              <a:rPr lang="en-US" sz="2400" dirty="0"/>
              <a:t>CT1 has discussed the issue since last Aug. 2021 meeting, and it hasn’t been converged so far.</a:t>
            </a:r>
          </a:p>
          <a:p>
            <a:pPr lvl="1"/>
            <a:r>
              <a:rPr lang="en-US" sz="2000" dirty="0"/>
              <a:t>Several approaches were discussed: 1) explicit indication in PCO for two octet lengths UAS parameter, 2) allowing to send </a:t>
            </a:r>
            <a:r>
              <a:rPr lang="en-US" sz="2000" dirty="0" err="1"/>
              <a:t>ePCO</a:t>
            </a:r>
            <a:r>
              <a:rPr lang="en-US" sz="2000" dirty="0"/>
              <a:t> in the first uplink NAS signaling, 3) sending parameters which is smaller than 255 byte in the first uplink NAS signaling</a:t>
            </a:r>
          </a:p>
          <a:p>
            <a:pPr lvl="1"/>
            <a:r>
              <a:rPr lang="en-US" sz="2000" dirty="0"/>
              <a:t>Other alternatives were also discussed but not enough support</a:t>
            </a:r>
          </a:p>
          <a:p>
            <a:r>
              <a:rPr lang="en-US" sz="2400" dirty="0"/>
              <a:t>CT1 sent LS to SA2 to ask EPS requirement, and SA2 has replied.</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Response from SA2 (</a:t>
            </a:r>
            <a:r>
              <a:rPr lang="en-GB" u="sng" dirty="0">
                <a:effectLst/>
                <a:ea typeface="Malgun Gothic" panose="020B0503020000020004" pitchFamily="34" charset="-127"/>
                <a:hlinkClick r:id="rId2">
                  <a:extLst>
                    <a:ext uri="{A12FA001-AC4F-418D-AE19-62706E023703}">
                      <ahyp:hlinkClr xmlns:ahyp="http://schemas.microsoft.com/office/drawing/2018/hyperlinkcolor" val="tx"/>
                    </a:ext>
                  </a:extLst>
                </a:hlinkClick>
              </a:rPr>
              <a:t>S2-2109342</a:t>
            </a:r>
            <a:r>
              <a:rPr lang="en-GB" u="sng" dirty="0">
                <a:effectLst/>
                <a:ea typeface="Malgun Gothic" panose="020B0503020000020004" pitchFamily="34" charset="-127"/>
              </a:rPr>
              <a:t>)</a:t>
            </a:r>
            <a:endParaRPr lang="en-GB" altLang="en-US" dirty="0"/>
          </a:p>
        </p:txBody>
      </p:sp>
      <p:pic>
        <p:nvPicPr>
          <p:cNvPr id="6" name="Picture 5">
            <a:extLst>
              <a:ext uri="{FF2B5EF4-FFF2-40B4-BE49-F238E27FC236}">
                <a16:creationId xmlns:a16="http://schemas.microsoft.com/office/drawing/2014/main" id="{7809CC47-CC4F-460B-B61F-3951CA4569B4}"/>
              </a:ext>
            </a:extLst>
          </p:cNvPr>
          <p:cNvPicPr>
            <a:picLocks noChangeAspect="1"/>
          </p:cNvPicPr>
          <p:nvPr/>
        </p:nvPicPr>
        <p:blipFill>
          <a:blip r:embed="rId3"/>
          <a:stretch>
            <a:fillRect/>
          </a:stretch>
        </p:blipFill>
        <p:spPr>
          <a:xfrm>
            <a:off x="1082351" y="1772357"/>
            <a:ext cx="9533156" cy="4584900"/>
          </a:xfrm>
          <a:prstGeom prst="rect">
            <a:avLst/>
          </a:prstGeom>
        </p:spPr>
      </p:pic>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06B52-E821-4F4D-9924-758CD4CCDDC2}"/>
              </a:ext>
            </a:extLst>
          </p:cNvPr>
          <p:cNvSpPr>
            <a:spLocks noGrp="1"/>
          </p:cNvSpPr>
          <p:nvPr>
            <p:ph type="title"/>
          </p:nvPr>
        </p:nvSpPr>
        <p:spPr/>
        <p:txBody>
          <a:bodyPr/>
          <a:lstStyle/>
          <a:p>
            <a:r>
              <a:rPr lang="en-US" dirty="0"/>
              <a:t>Discussion on reply LS from SA2</a:t>
            </a:r>
          </a:p>
        </p:txBody>
      </p:sp>
      <p:sp>
        <p:nvSpPr>
          <p:cNvPr id="3" name="Content Placeholder 2">
            <a:extLst>
              <a:ext uri="{FF2B5EF4-FFF2-40B4-BE49-F238E27FC236}">
                <a16:creationId xmlns:a16="http://schemas.microsoft.com/office/drawing/2014/main" id="{5FC8901A-AB71-4907-915B-9B333A5D86E6}"/>
              </a:ext>
            </a:extLst>
          </p:cNvPr>
          <p:cNvSpPr>
            <a:spLocks noGrp="1"/>
          </p:cNvSpPr>
          <p:nvPr>
            <p:ph idx="1"/>
          </p:nvPr>
        </p:nvSpPr>
        <p:spPr/>
        <p:txBody>
          <a:bodyPr/>
          <a:lstStyle/>
          <a:p>
            <a:r>
              <a:rPr lang="en-US" sz="2400" dirty="0"/>
              <a:t>SA2 has confirmed that there is no need that UUAA/C2 auth features need to be supported by MME/S-GW prior to rel-17</a:t>
            </a:r>
          </a:p>
          <a:p>
            <a:pPr lvl="1"/>
            <a:r>
              <a:rPr lang="en-US" sz="2000" dirty="0"/>
              <a:t>Qualcomm view: It does not have to keep avoiding MME impact any longer. Rel-17 MME requirement for supporting </a:t>
            </a:r>
            <a:r>
              <a:rPr lang="en-US" sz="2000" dirty="0" err="1"/>
              <a:t>ePCO</a:t>
            </a:r>
            <a:r>
              <a:rPr lang="en-US" sz="2000" dirty="0"/>
              <a:t> in the first uplink NAS </a:t>
            </a:r>
            <a:r>
              <a:rPr lang="en-US" sz="2000" dirty="0" err="1"/>
              <a:t>signalling</a:t>
            </a:r>
            <a:r>
              <a:rPr lang="en-US" sz="2000" dirty="0"/>
              <a:t> can be implemented by stage-3, which is simpler way </a:t>
            </a:r>
            <a:r>
              <a:rPr lang="en-US" sz="2000"/>
              <a:t>than others.</a:t>
            </a:r>
            <a:endParaRPr lang="en-US" sz="2000" dirty="0"/>
          </a:p>
          <a:p>
            <a:r>
              <a:rPr lang="en-US" sz="2400" dirty="0"/>
              <a:t>SA2 has confirmed that the mobility scenario (where a UE may end up being served by a target MME/SGW not supporting ID_UAS) has no need to support.</a:t>
            </a:r>
          </a:p>
          <a:p>
            <a:pPr lvl="1"/>
            <a:r>
              <a:rPr lang="en-US" sz="2000" dirty="0"/>
              <a:t>Qualcomm view: CT1 does not have to consider this scenario any longer. In addition, as SA2 mentioned, USS may end up revoking UUAA for the UAV, which does not have MME/SGW impact (merely it ends up with PDN connection release)</a:t>
            </a:r>
          </a:p>
          <a:p>
            <a:pPr lvl="1"/>
            <a:endParaRPr lang="en-US" sz="2000" dirty="0"/>
          </a:p>
        </p:txBody>
      </p:sp>
    </p:spTree>
    <p:extLst>
      <p:ext uri="{BB962C8B-B14F-4D97-AF65-F5344CB8AC3E}">
        <p14:creationId xmlns:p14="http://schemas.microsoft.com/office/powerpoint/2010/main" val="108148202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41E5FD-C1A8-4355-8A83-3B64273F57A9}"/>
              </a:ext>
            </a:extLst>
          </p:cNvPr>
          <p:cNvSpPr>
            <a:spLocks noGrp="1"/>
          </p:cNvSpPr>
          <p:nvPr>
            <p:ph type="title"/>
          </p:nvPr>
        </p:nvSpPr>
        <p:spPr/>
        <p:txBody>
          <a:bodyPr/>
          <a:lstStyle/>
          <a:p>
            <a:r>
              <a:rPr lang="en-US" sz="3600" dirty="0"/>
              <a:t>Issues discussed during pre-meeting Conf. call</a:t>
            </a:r>
          </a:p>
        </p:txBody>
      </p:sp>
      <p:sp>
        <p:nvSpPr>
          <p:cNvPr id="3" name="Content Placeholder 2">
            <a:extLst>
              <a:ext uri="{FF2B5EF4-FFF2-40B4-BE49-F238E27FC236}">
                <a16:creationId xmlns:a16="http://schemas.microsoft.com/office/drawing/2014/main" id="{6908F94E-BFC2-400E-8B61-8C5A9E121EF0}"/>
              </a:ext>
            </a:extLst>
          </p:cNvPr>
          <p:cNvSpPr>
            <a:spLocks noGrp="1"/>
          </p:cNvSpPr>
          <p:nvPr>
            <p:ph idx="1"/>
          </p:nvPr>
        </p:nvSpPr>
        <p:spPr/>
        <p:txBody>
          <a:bodyPr/>
          <a:lstStyle/>
          <a:p>
            <a:r>
              <a:rPr lang="en-US" sz="2400" dirty="0"/>
              <a:t>Issue 1) UE does not know in advance whether MME supports </a:t>
            </a:r>
            <a:r>
              <a:rPr lang="en-US" sz="2400" dirty="0" err="1"/>
              <a:t>ePCO</a:t>
            </a:r>
            <a:endParaRPr lang="en-US" sz="2400" dirty="0"/>
          </a:p>
          <a:p>
            <a:pPr lvl="1"/>
            <a:r>
              <a:rPr lang="en-US" sz="2000" dirty="0"/>
              <a:t>Proposal in this paper adds requirement at the MME supporting ID_UAS to support </a:t>
            </a:r>
            <a:r>
              <a:rPr lang="en-US" sz="2000" dirty="0" err="1"/>
              <a:t>ePCO</a:t>
            </a:r>
            <a:r>
              <a:rPr lang="en-US" sz="2000" dirty="0"/>
              <a:t>. Hence, the UE does not have to check whether MME supports </a:t>
            </a:r>
            <a:r>
              <a:rPr lang="en-US" sz="2000" dirty="0" err="1"/>
              <a:t>ePCO</a:t>
            </a:r>
            <a:r>
              <a:rPr lang="en-US" sz="2000" dirty="0"/>
              <a:t> in advance. It is assumed that it is supported by the network, and the UE includes </a:t>
            </a:r>
            <a:r>
              <a:rPr lang="en-US" sz="2000" dirty="0" err="1"/>
              <a:t>ePCO</a:t>
            </a:r>
            <a:r>
              <a:rPr lang="en-US" sz="2000" dirty="0"/>
              <a:t> only in case of requesting UAS services, which should work with given deployment for UAS.</a:t>
            </a:r>
          </a:p>
          <a:p>
            <a:pPr lvl="1"/>
            <a:r>
              <a:rPr lang="en-US" sz="2000" dirty="0"/>
              <a:t>As SA2 responded in the LS, Décor feature can be used – MME can check aerial subscription and determine to re-route to proper MME. </a:t>
            </a:r>
          </a:p>
          <a:p>
            <a:pPr lvl="1"/>
            <a:r>
              <a:rPr lang="en-US" sz="2000" dirty="0"/>
              <a:t>For S-GW selection from the MME, MME supporting </a:t>
            </a:r>
            <a:r>
              <a:rPr lang="en-US" sz="2000" dirty="0" err="1"/>
              <a:t>ePCO</a:t>
            </a:r>
            <a:r>
              <a:rPr lang="en-US" sz="2000" dirty="0"/>
              <a:t> should select the S-GW supporting </a:t>
            </a:r>
            <a:r>
              <a:rPr lang="en-US" sz="2000" dirty="0" err="1"/>
              <a:t>ePCO</a:t>
            </a:r>
            <a:r>
              <a:rPr lang="en-US" sz="2000" dirty="0"/>
              <a:t>.</a:t>
            </a:r>
          </a:p>
          <a:p>
            <a:pPr lvl="1">
              <a:buFont typeface="Wingdings" panose="05000000000000000000" pitchFamily="2" charset="2"/>
              <a:buChar char="à"/>
            </a:pPr>
            <a:r>
              <a:rPr lang="en-US" sz="2000" dirty="0">
                <a:sym typeface="Wingdings" panose="05000000000000000000" pitchFamily="2" charset="2"/>
              </a:rPr>
              <a:t>No additional change needed in CT1 for this issue.</a:t>
            </a:r>
          </a:p>
          <a:p>
            <a:pPr marL="0" indent="0">
              <a:buNone/>
            </a:pPr>
            <a:r>
              <a:rPr lang="en-US" sz="1800" dirty="0"/>
              <a:t>Corner case was exampled if regular USIM is inserted in the drone: it is not realistic scenario. Why would the drone user (requesting UAS services) use the USIM without aerial subscription? It is not realistic like no one would put regular USIM to NB-IoT devices if it wants to use </a:t>
            </a:r>
            <a:r>
              <a:rPr lang="en-US" sz="1800" dirty="0" err="1"/>
              <a:t>NB_IoT</a:t>
            </a:r>
            <a:r>
              <a:rPr lang="en-US" sz="1800" dirty="0"/>
              <a:t> services</a:t>
            </a:r>
            <a:r>
              <a:rPr lang="en-US" sz="1800"/>
              <a:t>. </a:t>
            </a:r>
            <a:endParaRPr lang="en-US" sz="2400" dirty="0"/>
          </a:p>
          <a:p>
            <a:pPr marL="0" indent="0">
              <a:buNone/>
            </a:pPr>
            <a:endParaRPr lang="en-US" sz="2400" dirty="0"/>
          </a:p>
        </p:txBody>
      </p:sp>
    </p:spTree>
    <p:extLst>
      <p:ext uri="{BB962C8B-B14F-4D97-AF65-F5344CB8AC3E}">
        <p14:creationId xmlns:p14="http://schemas.microsoft.com/office/powerpoint/2010/main" val="4045198245"/>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41E5FD-C1A8-4355-8A83-3B64273F57A9}"/>
              </a:ext>
            </a:extLst>
          </p:cNvPr>
          <p:cNvSpPr>
            <a:spLocks noGrp="1"/>
          </p:cNvSpPr>
          <p:nvPr>
            <p:ph type="title"/>
          </p:nvPr>
        </p:nvSpPr>
        <p:spPr/>
        <p:txBody>
          <a:bodyPr/>
          <a:lstStyle/>
          <a:p>
            <a:r>
              <a:rPr lang="en-US" sz="3600" dirty="0"/>
              <a:t>Issues discussed during pre-meeting Conf. call</a:t>
            </a:r>
          </a:p>
        </p:txBody>
      </p:sp>
      <p:sp>
        <p:nvSpPr>
          <p:cNvPr id="3" name="Content Placeholder 2">
            <a:extLst>
              <a:ext uri="{FF2B5EF4-FFF2-40B4-BE49-F238E27FC236}">
                <a16:creationId xmlns:a16="http://schemas.microsoft.com/office/drawing/2014/main" id="{6908F94E-BFC2-400E-8B61-8C5A9E121EF0}"/>
              </a:ext>
            </a:extLst>
          </p:cNvPr>
          <p:cNvSpPr>
            <a:spLocks noGrp="1"/>
          </p:cNvSpPr>
          <p:nvPr>
            <p:ph idx="1"/>
          </p:nvPr>
        </p:nvSpPr>
        <p:spPr/>
        <p:txBody>
          <a:bodyPr/>
          <a:lstStyle/>
          <a:p>
            <a:r>
              <a:rPr lang="en-US" dirty="0"/>
              <a:t>Issue 2) If selected PGW does not support Service-level-AA container with two octets length, PGW may decode it wrongly (e.g., second octet can be decoded as a value which cannot be understood)</a:t>
            </a:r>
          </a:p>
          <a:p>
            <a:pPr lvl="1"/>
            <a:r>
              <a:rPr lang="en-US" dirty="0"/>
              <a:t>It is merely misconfiguration of the network because the PGW is selected based on the APN. MME checks the UE subscription for APN. If UE has aerial subscription, then there should be APN for UAS services, the selected PGW should support UAS services (= service-level-AA container with two octets length)</a:t>
            </a:r>
          </a:p>
          <a:p>
            <a:pPr lvl="1"/>
            <a:r>
              <a:rPr lang="en-US" dirty="0"/>
              <a:t>There is another way to resolve this APN misconfiguration e.g., APN replacement at the MME which has been supported since previous release. </a:t>
            </a:r>
          </a:p>
          <a:p>
            <a:pPr marL="457200" lvl="1" indent="0">
              <a:buNone/>
            </a:pPr>
            <a:r>
              <a:rPr lang="en-US" dirty="0">
                <a:sym typeface="Wingdings" panose="05000000000000000000" pitchFamily="2" charset="2"/>
              </a:rPr>
              <a:t> No need specific handling for ID_UAS for this APN misconfiguration issue.</a:t>
            </a:r>
            <a:endParaRPr lang="en-US" dirty="0"/>
          </a:p>
        </p:txBody>
      </p:sp>
    </p:spTree>
    <p:extLst>
      <p:ext uri="{BB962C8B-B14F-4D97-AF65-F5344CB8AC3E}">
        <p14:creationId xmlns:p14="http://schemas.microsoft.com/office/powerpoint/2010/main" val="3035963640"/>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41E5FD-C1A8-4355-8A83-3B64273F57A9}"/>
              </a:ext>
            </a:extLst>
          </p:cNvPr>
          <p:cNvSpPr>
            <a:spLocks noGrp="1"/>
          </p:cNvSpPr>
          <p:nvPr>
            <p:ph type="title"/>
          </p:nvPr>
        </p:nvSpPr>
        <p:spPr/>
        <p:txBody>
          <a:bodyPr/>
          <a:lstStyle/>
          <a:p>
            <a:r>
              <a:rPr lang="en-US" sz="3600" dirty="0"/>
              <a:t>Issues discussed during pre-meeting Conf. call</a:t>
            </a:r>
          </a:p>
        </p:txBody>
      </p:sp>
      <p:sp>
        <p:nvSpPr>
          <p:cNvPr id="3" name="Content Placeholder 2">
            <a:extLst>
              <a:ext uri="{FF2B5EF4-FFF2-40B4-BE49-F238E27FC236}">
                <a16:creationId xmlns:a16="http://schemas.microsoft.com/office/drawing/2014/main" id="{6908F94E-BFC2-400E-8B61-8C5A9E121EF0}"/>
              </a:ext>
            </a:extLst>
          </p:cNvPr>
          <p:cNvSpPr>
            <a:spLocks noGrp="1"/>
          </p:cNvSpPr>
          <p:nvPr>
            <p:ph idx="1"/>
          </p:nvPr>
        </p:nvSpPr>
        <p:spPr/>
        <p:txBody>
          <a:bodyPr/>
          <a:lstStyle/>
          <a:p>
            <a:r>
              <a:rPr lang="en-US" dirty="0"/>
              <a:t>Issue 3) If non-UAS specific APN is used for UAS services, for example, if internet APN can be used also for UAS services, the UE may end up with being served by the PGW not supporting </a:t>
            </a:r>
            <a:r>
              <a:rPr lang="en-US" dirty="0" err="1"/>
              <a:t>ePCO</a:t>
            </a:r>
            <a:r>
              <a:rPr lang="en-US" dirty="0"/>
              <a:t> (or Service-level-AA container)</a:t>
            </a:r>
          </a:p>
          <a:p>
            <a:pPr lvl="1"/>
            <a:r>
              <a:rPr lang="en-US" dirty="0"/>
              <a:t>If network deploys UAS services with non-UAS specific APN e.g., internet APN, the network should ensure the PGW for the internet APN to support UAS feature (i.e., service-level-AA container in </a:t>
            </a:r>
            <a:r>
              <a:rPr lang="en-US" dirty="0" err="1"/>
              <a:t>ePCO</a:t>
            </a:r>
            <a:r>
              <a:rPr lang="en-US" dirty="0"/>
              <a:t>). </a:t>
            </a:r>
          </a:p>
          <a:p>
            <a:pPr lvl="1"/>
            <a:r>
              <a:rPr lang="en-US" dirty="0"/>
              <a:t>So, again this is misconfiguration in the network.</a:t>
            </a:r>
          </a:p>
          <a:p>
            <a:pPr marL="0" indent="0">
              <a:buNone/>
            </a:pPr>
            <a:endParaRPr lang="en-US" dirty="0"/>
          </a:p>
        </p:txBody>
      </p:sp>
    </p:spTree>
    <p:extLst>
      <p:ext uri="{BB962C8B-B14F-4D97-AF65-F5344CB8AC3E}">
        <p14:creationId xmlns:p14="http://schemas.microsoft.com/office/powerpoint/2010/main" val="3049493899"/>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41E5FD-C1A8-4355-8A83-3B64273F57A9}"/>
              </a:ext>
            </a:extLst>
          </p:cNvPr>
          <p:cNvSpPr>
            <a:spLocks noGrp="1"/>
          </p:cNvSpPr>
          <p:nvPr>
            <p:ph type="title"/>
          </p:nvPr>
        </p:nvSpPr>
        <p:spPr/>
        <p:txBody>
          <a:bodyPr/>
          <a:lstStyle/>
          <a:p>
            <a:r>
              <a:rPr lang="en-US" sz="3600" dirty="0"/>
              <a:t>Issues discussed during pre-meeting Conf. call</a:t>
            </a:r>
          </a:p>
        </p:txBody>
      </p:sp>
      <p:sp>
        <p:nvSpPr>
          <p:cNvPr id="3" name="Content Placeholder 2">
            <a:extLst>
              <a:ext uri="{FF2B5EF4-FFF2-40B4-BE49-F238E27FC236}">
                <a16:creationId xmlns:a16="http://schemas.microsoft.com/office/drawing/2014/main" id="{6908F94E-BFC2-400E-8B61-8C5A9E121EF0}"/>
              </a:ext>
            </a:extLst>
          </p:cNvPr>
          <p:cNvSpPr>
            <a:spLocks noGrp="1"/>
          </p:cNvSpPr>
          <p:nvPr>
            <p:ph idx="1"/>
          </p:nvPr>
        </p:nvSpPr>
        <p:spPr/>
        <p:txBody>
          <a:bodyPr/>
          <a:lstStyle/>
          <a:p>
            <a:r>
              <a:rPr lang="en-US" sz="2400" dirty="0"/>
              <a:t>Issue 4) what happen anyway the P-GW does not support service-level AA container with two octets length and P-GW decodes </a:t>
            </a:r>
            <a:r>
              <a:rPr lang="en-US" sz="2400" dirty="0" err="1"/>
              <a:t>ePCO</a:t>
            </a:r>
            <a:r>
              <a:rPr lang="en-US" sz="2400" dirty="0"/>
              <a:t> IE incorrectly (which may result the PDN connection established with unpredictable PCO parameters)</a:t>
            </a:r>
          </a:p>
          <a:p>
            <a:pPr lvl="1"/>
            <a:r>
              <a:rPr lang="en-US" sz="2000" dirty="0"/>
              <a:t>We can add back-up solution from UE perspective. If the UE has sent Service-level-AA container but there is no response for the service-level AA container (i.e., no received service-level-AA container from the network), then the UE can consider that UUAA has failed (or cannot be performed). Since the UE wants to use UAS services but UUAA hasn’t been performed successfully, the UE shall not use the PDN connection. If attach without PDN connection is not supported, the UE performs detach procedure. If attach without PDN connection is supported, the UE performs PDN connection release.</a:t>
            </a:r>
          </a:p>
          <a:p>
            <a:pPr marL="457200" lvl="1" indent="0">
              <a:buNone/>
            </a:pPr>
            <a:r>
              <a:rPr lang="en-US" sz="2000" dirty="0">
                <a:sym typeface="Wingdings" panose="05000000000000000000" pitchFamily="2" charset="2"/>
              </a:rPr>
              <a:t> UE operation to clear the PDN connection without successful UUAA can be clarified in NAS specification</a:t>
            </a:r>
            <a:endParaRPr lang="en-US" sz="2000" dirty="0"/>
          </a:p>
          <a:p>
            <a:pPr marL="0" indent="0">
              <a:buNone/>
            </a:pPr>
            <a:endParaRPr lang="en-US" sz="2400" dirty="0"/>
          </a:p>
        </p:txBody>
      </p:sp>
    </p:spTree>
    <p:extLst>
      <p:ext uri="{BB962C8B-B14F-4D97-AF65-F5344CB8AC3E}">
        <p14:creationId xmlns:p14="http://schemas.microsoft.com/office/powerpoint/2010/main" val="3565470567"/>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BEE48F-174C-4BDE-AC18-6AD136ADE353}"/>
              </a:ext>
            </a:extLst>
          </p:cNvPr>
          <p:cNvSpPr>
            <a:spLocks noGrp="1"/>
          </p:cNvSpPr>
          <p:nvPr>
            <p:ph type="title"/>
          </p:nvPr>
        </p:nvSpPr>
        <p:spPr/>
        <p:txBody>
          <a:bodyPr/>
          <a:lstStyle/>
          <a:p>
            <a:r>
              <a:rPr lang="en-US" dirty="0"/>
              <a:t>Way-forward Proposal</a:t>
            </a:r>
          </a:p>
        </p:txBody>
      </p:sp>
      <p:sp>
        <p:nvSpPr>
          <p:cNvPr id="3" name="Content Placeholder 2">
            <a:extLst>
              <a:ext uri="{FF2B5EF4-FFF2-40B4-BE49-F238E27FC236}">
                <a16:creationId xmlns:a16="http://schemas.microsoft.com/office/drawing/2014/main" id="{C3A5C21F-1F7B-45F6-AE12-F0704DC98519}"/>
              </a:ext>
            </a:extLst>
          </p:cNvPr>
          <p:cNvSpPr>
            <a:spLocks noGrp="1"/>
          </p:cNvSpPr>
          <p:nvPr>
            <p:ph idx="1"/>
          </p:nvPr>
        </p:nvSpPr>
        <p:spPr>
          <a:xfrm>
            <a:off x="379445" y="1825625"/>
            <a:ext cx="10974355" cy="4351338"/>
          </a:xfrm>
        </p:spPr>
        <p:txBody>
          <a:bodyPr/>
          <a:lstStyle/>
          <a:p>
            <a:r>
              <a:rPr lang="en-US" sz="2400" dirty="0"/>
              <a:t>Proposal</a:t>
            </a:r>
          </a:p>
          <a:p>
            <a:pPr lvl="1"/>
            <a:r>
              <a:rPr lang="en-US" sz="2000" dirty="0"/>
              <a:t>Adding UE/MME requirement to support </a:t>
            </a:r>
            <a:r>
              <a:rPr lang="en-US" sz="2000" dirty="0" err="1"/>
              <a:t>ePCO</a:t>
            </a:r>
            <a:r>
              <a:rPr lang="en-US" sz="2000" dirty="0"/>
              <a:t> end-to-end if it supports ID_UAS. </a:t>
            </a:r>
            <a:r>
              <a:rPr lang="en-US" sz="2000" dirty="0" err="1"/>
              <a:t>ePCO</a:t>
            </a:r>
            <a:r>
              <a:rPr lang="en-US" sz="2000" dirty="0"/>
              <a:t> is included only for the UE requesting UAS services, so no other service will be impacted.</a:t>
            </a:r>
          </a:p>
          <a:p>
            <a:pPr lvl="1">
              <a:buFont typeface="Wingdings" panose="05000000000000000000" pitchFamily="2" charset="2"/>
              <a:buChar char="à"/>
            </a:pPr>
            <a:r>
              <a:rPr lang="en-US" sz="2000" dirty="0">
                <a:sym typeface="Wingdings" panose="05000000000000000000" pitchFamily="2" charset="2"/>
              </a:rPr>
              <a:t>Changes on </a:t>
            </a:r>
            <a:r>
              <a:rPr lang="en-US" sz="2000" dirty="0"/>
              <a:t>6.6.1.1 General section of TS 24.301 with limitation to UAS services</a:t>
            </a:r>
          </a:p>
          <a:p>
            <a:pPr marL="457200" lvl="1" indent="0">
              <a:buNone/>
            </a:pPr>
            <a:endParaRPr lang="en-US" sz="2000" dirty="0"/>
          </a:p>
          <a:p>
            <a:pPr lvl="1"/>
            <a:r>
              <a:rPr lang="en-US" sz="2000" dirty="0"/>
              <a:t>UAV UE shall send UAS parameters (as a Service-level-AA container) in </a:t>
            </a:r>
            <a:r>
              <a:rPr lang="en-US" sz="2000" dirty="0" err="1"/>
              <a:t>ePCO</a:t>
            </a:r>
            <a:endParaRPr lang="en-US" sz="2000" dirty="0"/>
          </a:p>
          <a:p>
            <a:pPr lvl="1">
              <a:buFont typeface="Wingdings" panose="05000000000000000000" pitchFamily="2" charset="2"/>
              <a:buChar char="à"/>
            </a:pPr>
            <a:r>
              <a:rPr lang="en-US" sz="2000" dirty="0">
                <a:sym typeface="Wingdings" panose="05000000000000000000" pitchFamily="2" charset="2"/>
              </a:rPr>
              <a:t>Changes on procedure section for UUAA/C2 authorization</a:t>
            </a:r>
          </a:p>
          <a:p>
            <a:pPr lvl="1">
              <a:buFont typeface="Wingdings" panose="05000000000000000000" pitchFamily="2" charset="2"/>
              <a:buChar char="à"/>
            </a:pPr>
            <a:endParaRPr lang="en-US" sz="2000" dirty="0">
              <a:sym typeface="Wingdings" panose="05000000000000000000" pitchFamily="2" charset="2"/>
            </a:endParaRPr>
          </a:p>
          <a:p>
            <a:pPr lvl="1"/>
            <a:r>
              <a:rPr lang="en-US" sz="2000" dirty="0"/>
              <a:t>UAV UE shall release the PDN connection if UUAA has not been performed successfully e.g., no response of Service-level-AA container from the network</a:t>
            </a:r>
          </a:p>
          <a:p>
            <a:pPr marL="457200" lvl="1" indent="0">
              <a:buNone/>
            </a:pPr>
            <a:r>
              <a:rPr lang="en-US" sz="2000" dirty="0">
                <a:solidFill>
                  <a:srgbClr val="C00000"/>
                </a:solidFill>
                <a:sym typeface="Wingdings" panose="05000000000000000000" pitchFamily="2" charset="2"/>
              </a:rPr>
              <a:t></a:t>
            </a:r>
            <a:r>
              <a:rPr lang="en-US" sz="2000" dirty="0">
                <a:solidFill>
                  <a:srgbClr val="FF0000"/>
                </a:solidFill>
                <a:sym typeface="Wingdings" panose="05000000000000000000" pitchFamily="2" charset="2"/>
              </a:rPr>
              <a:t> </a:t>
            </a:r>
            <a:r>
              <a:rPr lang="en-US" sz="2000" dirty="0">
                <a:sym typeface="Wingdings" panose="05000000000000000000" pitchFamily="2" charset="2"/>
              </a:rPr>
              <a:t>Changes on procedure section for UE operation when PDN connection accept message </a:t>
            </a:r>
            <a:r>
              <a:rPr lang="en-US" sz="2000">
                <a:sym typeface="Wingdings" panose="05000000000000000000" pitchFamily="2" charset="2"/>
              </a:rPr>
              <a:t>is received (</a:t>
            </a:r>
            <a:r>
              <a:rPr lang="en-US" sz="1600" b="1" i="0" dirty="0">
                <a:solidFill>
                  <a:srgbClr val="808080"/>
                </a:solidFill>
                <a:effectLst/>
                <a:latin typeface="Arial" panose="020B0604020202020204" pitchFamily="34" charset="0"/>
              </a:rPr>
              <a:t>C1-220256</a:t>
            </a:r>
            <a:r>
              <a:rPr lang="en-US" sz="2000" dirty="0">
                <a:sym typeface="Wingdings" panose="05000000000000000000" pitchFamily="2" charset="2"/>
              </a:rPr>
              <a:t>)</a:t>
            </a:r>
            <a:endParaRPr lang="en-US" sz="2000" dirty="0">
              <a:solidFill>
                <a:srgbClr val="FF0000"/>
              </a:solidFill>
              <a:sym typeface="Wingdings" panose="05000000000000000000" pitchFamily="2" charset="2"/>
            </a:endParaRPr>
          </a:p>
          <a:p>
            <a:pPr>
              <a:buFont typeface="Wingdings" panose="05000000000000000000" pitchFamily="2" charset="2"/>
              <a:buChar char="à"/>
            </a:pPr>
            <a:endParaRPr lang="en-US" sz="2400" dirty="0"/>
          </a:p>
        </p:txBody>
      </p:sp>
    </p:spTree>
    <p:extLst>
      <p:ext uri="{BB962C8B-B14F-4D97-AF65-F5344CB8AC3E}">
        <p14:creationId xmlns:p14="http://schemas.microsoft.com/office/powerpoint/2010/main" val="3577331949"/>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Office Theme</Template>
  <TotalTime>5741</TotalTime>
  <Words>1038</Words>
  <Application>Microsoft Office PowerPoint</Application>
  <PresentationFormat>Widescreen</PresentationFormat>
  <Paragraphs>47</Paragraphs>
  <Slides>9</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Arial </vt:lpstr>
      <vt:lpstr>Arial</vt:lpstr>
      <vt:lpstr>Calibri</vt:lpstr>
      <vt:lpstr>Calibri Light</vt:lpstr>
      <vt:lpstr>Times New Roman</vt:lpstr>
      <vt:lpstr>Wingdings</vt:lpstr>
      <vt:lpstr>Office Theme</vt:lpstr>
      <vt:lpstr>Way-forward for  UAS parameter transport in EPS</vt:lpstr>
      <vt:lpstr>Issue summary</vt:lpstr>
      <vt:lpstr>Response from SA2 (S2-2109342)</vt:lpstr>
      <vt:lpstr>Discussion on reply LS from SA2</vt:lpstr>
      <vt:lpstr>Issues discussed during pre-meeting Conf. call</vt:lpstr>
      <vt:lpstr>Issues discussed during pre-meeting Conf. call</vt:lpstr>
      <vt:lpstr>Issues discussed during pre-meeting Conf. call</vt:lpstr>
      <vt:lpstr>Issues discussed during pre-meeting Conf. call</vt:lpstr>
      <vt:lpstr>Way-forward Proposal</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Sunghoon_rev</cp:lastModifiedBy>
  <cp:revision>609</cp:revision>
  <dcterms:created xsi:type="dcterms:W3CDTF">2010-02-05T13:52:04Z</dcterms:created>
  <dcterms:modified xsi:type="dcterms:W3CDTF">2022-01-10T05:52:31Z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