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479" r:id="rId3"/>
    <p:sldId id="548" r:id="rId4"/>
    <p:sldId id="569" r:id="rId5"/>
    <p:sldId id="556" r:id="rId6"/>
    <p:sldId id="549" r:id="rId7"/>
    <p:sldId id="551" r:id="rId8"/>
    <p:sldId id="571" r:id="rId9"/>
    <p:sldId id="558" r:id="rId10"/>
    <p:sldId id="56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v1_3008" initials="ss2" lastIdx="1" clrIdx="0">
    <p:extLst>
      <p:ext uri="{19B8F6BF-5375-455C-9EA6-DF929625EA0E}">
        <p15:presenceInfo xmlns:p15="http://schemas.microsoft.com/office/powerpoint/2012/main" userId="rev1_3008" providerId="None"/>
      </p:ext>
    </p:extLst>
  </p:cmAuthor>
  <p:cmAuthor id="2" name="Sapan" initials="ss2" lastIdx="4" clrIdx="1">
    <p:extLst>
      <p:ext uri="{19B8F6BF-5375-455C-9EA6-DF929625EA0E}">
        <p15:presenceInfo xmlns:p15="http://schemas.microsoft.com/office/powerpoint/2012/main" userId="Sap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9112" autoAdjust="0"/>
  </p:normalViewPr>
  <p:slideViewPr>
    <p:cSldViewPr snapToGrid="0">
      <p:cViewPr varScale="1">
        <p:scale>
          <a:sx n="88" d="100"/>
          <a:sy n="88" d="100"/>
        </p:scale>
        <p:origin x="523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-7938" y="-12898"/>
            <a:ext cx="11361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TSG-CT WG1 Meeting #132-e</a:t>
            </a:r>
            <a:r>
              <a:rPr lang="en-GB" sz="1200" b="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									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C1-215789</a:t>
            </a:r>
          </a:p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E-meeting, 11-15 October 2021</a:t>
            </a:r>
            <a:endParaRPr lang="en-IN" sz="1200" b="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Discussion on API based solution for EDGE-4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 smtClean="0"/>
              <a:t>Samsung, </a:t>
            </a:r>
            <a:r>
              <a:rPr lang="en-US" dirty="0"/>
              <a:t>Convida</a:t>
            </a:r>
            <a:r>
              <a:rPr lang="en-US" dirty="0"/>
              <a:t> </a:t>
            </a:r>
            <a:r>
              <a:rPr lang="en-US" dirty="0" smtClean="0"/>
              <a:t>Wireless</a:t>
            </a:r>
          </a:p>
          <a:p>
            <a:r>
              <a:rPr lang="en-GB" altLang="en-US" dirty="0"/>
              <a:t>Sapan</a:t>
            </a:r>
            <a:r>
              <a:rPr lang="en-GB" altLang="en-US" dirty="0"/>
              <a:t> </a:t>
            </a:r>
            <a:r>
              <a:rPr lang="en-GB" altLang="en-US" dirty="0" smtClean="0"/>
              <a:t>Shah</a:t>
            </a:r>
            <a:endParaRPr lang="en-GB" altLang="en-US" dirty="0" smtClean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9181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EDGE-4</a:t>
            </a:r>
          </a:p>
          <a:p>
            <a:r>
              <a:rPr lang="en-IN" dirty="0" smtClean="0"/>
              <a:t>Issue </a:t>
            </a:r>
            <a:r>
              <a:rPr lang="en-IN" dirty="0"/>
              <a:t>under discussion</a:t>
            </a:r>
          </a:p>
          <a:p>
            <a:r>
              <a:rPr lang="fr-FR" dirty="0" smtClean="0"/>
              <a:t>API </a:t>
            </a:r>
            <a:r>
              <a:rPr lang="fr-FR" dirty="0"/>
              <a:t>based</a:t>
            </a:r>
            <a:r>
              <a:rPr lang="fr-FR" dirty="0"/>
              <a:t> solution</a:t>
            </a:r>
          </a:p>
          <a:p>
            <a:pPr lvl="1"/>
            <a:r>
              <a:rPr lang="fr-FR" dirty="0"/>
              <a:t>Architecture aspects</a:t>
            </a:r>
          </a:p>
          <a:p>
            <a:pPr lvl="1"/>
            <a:r>
              <a:rPr lang="fr-FR" dirty="0"/>
              <a:t>Why</a:t>
            </a:r>
            <a:r>
              <a:rPr lang="fr-FR" dirty="0"/>
              <a:t> API?</a:t>
            </a:r>
          </a:p>
          <a:p>
            <a:pPr lvl="1"/>
            <a:r>
              <a:rPr lang="fr-FR" dirty="0"/>
              <a:t>Protocol aspects</a:t>
            </a:r>
          </a:p>
          <a:p>
            <a:pPr lvl="1"/>
            <a:r>
              <a:rPr lang="fr-FR" dirty="0"/>
              <a:t>C</a:t>
            </a:r>
            <a:r>
              <a:rPr lang="fr-FR" dirty="0" smtClean="0"/>
              <a:t>onclusion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EDGE-4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434037" cy="4500530"/>
          </a:xfrm>
        </p:spPr>
        <p:txBody>
          <a:bodyPr/>
          <a:lstStyle/>
          <a:p>
            <a:r>
              <a:rPr lang="en-IN" sz="2000" dirty="0"/>
              <a:t>EDGE-4 reference point enables interactions between the ECS and the EEC. </a:t>
            </a:r>
          </a:p>
          <a:p>
            <a:r>
              <a:rPr lang="en-IN" sz="2000" dirty="0"/>
              <a:t>It supports provisioning of Edge configuration information to the EEC.</a:t>
            </a:r>
          </a:p>
          <a:p>
            <a:r>
              <a:rPr lang="en-IN" sz="2000" dirty="0"/>
              <a:t>Edge configuration information includes: </a:t>
            </a:r>
          </a:p>
          <a:p>
            <a:pPr lvl="1"/>
            <a:r>
              <a:rPr lang="en-IN" sz="1800" dirty="0"/>
              <a:t>the information for the EEC to connect to the EES e.g. DNN, EDN service area, EES URIs</a:t>
            </a:r>
          </a:p>
          <a:p>
            <a:r>
              <a:rPr lang="en-IN" sz="2000" dirty="0"/>
              <a:t>Note that: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/>
              <a:t>EDGE-4 terminates at an application layer entity - the EEC within the UE.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/>
              <a:t>Service provisioning is the first and mandatory operation performed by EEC to avail edge services.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IN" sz="1600" dirty="0"/>
              <a:t>ECS can be deployed in the MNO domain or can be deployed in 3rd party domain by service provider.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63117" y="4302380"/>
            <a:ext cx="40681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Figure 6.2-4: Architecture for enabling edge applications - reference points representation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445029"/>
              </p:ext>
            </p:extLst>
          </p:nvPr>
        </p:nvGraphicFramePr>
        <p:xfrm>
          <a:off x="7384207" y="1944815"/>
          <a:ext cx="4425950" cy="228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Visio" r:id="rId3" imgW="6964751" imgH="3307191" progId="Visio.Drawing.15">
                  <p:embed/>
                </p:oleObj>
              </mc:Choice>
              <mc:Fallback>
                <p:oleObj name="Visio" r:id="rId3" imgW="6964751" imgH="3307191" progId="Visio.Drawing.15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4207" y="1944815"/>
                        <a:ext cx="4425950" cy="2281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84409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Issue under discussion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2400" dirty="0" smtClean="0"/>
              <a:t>CT1 is currently working on </a:t>
            </a:r>
            <a:r>
              <a:rPr lang="en-GB" sz="2400" dirty="0"/>
              <a:t>CT aspects for Enabling Edge Applications </a:t>
            </a:r>
            <a:r>
              <a:rPr lang="en-GB" sz="2400" dirty="0" smtClean="0"/>
              <a:t>(</a:t>
            </a:r>
            <a:r>
              <a:rPr lang="en-IN" sz="2400" dirty="0" smtClean="0"/>
              <a:t>EDGEAPP) work item</a:t>
            </a:r>
          </a:p>
          <a:p>
            <a:r>
              <a:rPr lang="en-IN" sz="2400" dirty="0" smtClean="0"/>
              <a:t>As per SA6 defined application architecture – EDGE-4 is an interface between Edge Enabler Client (EEC) and Edge Configuration Server (ECS)</a:t>
            </a:r>
          </a:p>
          <a:p>
            <a:pPr lvl="1"/>
            <a:r>
              <a:rPr lang="en-IN" sz="2000" dirty="0" smtClean="0"/>
              <a:t>EDGE-4 interface supports service provisioning procedure between EEC and ECS</a:t>
            </a:r>
          </a:p>
          <a:p>
            <a:r>
              <a:rPr lang="en-IN" sz="2400" dirty="0" smtClean="0"/>
              <a:t>There are two solutions being discussion in CT1 </a:t>
            </a:r>
          </a:p>
          <a:p>
            <a:pPr lvl="1"/>
            <a:r>
              <a:rPr lang="en-IN" sz="2000" dirty="0" smtClean="0"/>
              <a:t>API based solution</a:t>
            </a:r>
          </a:p>
          <a:p>
            <a:pPr lvl="1"/>
            <a:r>
              <a:rPr lang="en-IN" sz="2000" dirty="0" smtClean="0"/>
              <a:t>NAS based solution</a:t>
            </a:r>
          </a:p>
          <a:p>
            <a:r>
              <a:rPr lang="en-IN" sz="2400" dirty="0" smtClean="0"/>
              <a:t>There is no consensus in CT1 on which solution to progress.</a:t>
            </a:r>
          </a:p>
        </p:txBody>
      </p:sp>
    </p:spTree>
    <p:extLst>
      <p:ext uri="{BB962C8B-B14F-4D97-AF65-F5344CB8AC3E}">
        <p14:creationId xmlns:p14="http://schemas.microsoft.com/office/powerpoint/2010/main" val="352359772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 smtClean="0"/>
              <a:t>API </a:t>
            </a:r>
            <a:r>
              <a:rPr lang="en-IN" sz="3600" dirty="0"/>
              <a:t>based </a:t>
            </a:r>
            <a:r>
              <a:rPr lang="en-IN" sz="3600" dirty="0" smtClean="0"/>
              <a:t>solution</a:t>
            </a:r>
            <a:br>
              <a:rPr lang="en-IN" sz="3600" dirty="0" smtClean="0"/>
            </a:br>
            <a:r>
              <a:rPr lang="en-IN" sz="2800" dirty="0" smtClean="0">
                <a:solidFill>
                  <a:srgbClr val="00B0F0"/>
                </a:solidFill>
              </a:rPr>
              <a:t>- Architecture Aspects</a:t>
            </a:r>
            <a:endParaRPr lang="en-IN" sz="28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6339840" cy="4631159"/>
          </a:xfrm>
        </p:spPr>
        <p:txBody>
          <a:bodyPr/>
          <a:lstStyle/>
          <a:p>
            <a:r>
              <a:rPr lang="en-IN" sz="2000" dirty="0" smtClean="0">
                <a:ea typeface="SimSun" panose="02010600030101010101" pitchFamily="2" charset="-122"/>
              </a:rPr>
              <a:t>Edge </a:t>
            </a:r>
            <a:r>
              <a:rPr lang="en-IN" sz="2000" dirty="0">
                <a:ea typeface="SimSun" panose="02010600030101010101" pitchFamily="2" charset="-122"/>
              </a:rPr>
              <a:t>Enabler Layer is an </a:t>
            </a:r>
            <a:r>
              <a:rPr lang="en-IN" sz="2000" b="1" dirty="0">
                <a:ea typeface="SimSun" panose="02010600030101010101" pitchFamily="2" charset="-122"/>
              </a:rPr>
              <a:t>application layer </a:t>
            </a:r>
            <a:r>
              <a:rPr lang="en-IN" sz="2000" b="1" dirty="0" smtClean="0">
                <a:ea typeface="SimSun" panose="02010600030101010101" pitchFamily="2" charset="-122"/>
              </a:rPr>
              <a:t>architecture</a:t>
            </a:r>
            <a:r>
              <a:rPr lang="en-IN" sz="2000" dirty="0" smtClean="0">
                <a:ea typeface="SimSun" panose="02010600030101010101" pitchFamily="2" charset="-122"/>
              </a:rPr>
              <a:t>.</a:t>
            </a:r>
          </a:p>
          <a:p>
            <a:r>
              <a:rPr lang="en-IN" sz="2000" dirty="0" smtClean="0">
                <a:ea typeface="SimSun" panose="02010600030101010101" pitchFamily="2" charset="-122"/>
              </a:rPr>
              <a:t>TS </a:t>
            </a:r>
            <a:r>
              <a:rPr lang="en-IN" sz="2000" dirty="0">
                <a:ea typeface="SimSun" panose="02010600030101010101" pitchFamily="2" charset="-122"/>
              </a:rPr>
              <a:t>23.558 states that “Edge Enabler Layer functions </a:t>
            </a:r>
            <a:r>
              <a:rPr lang="en-IN" sz="2000" b="1" u="sng" dirty="0">
                <a:solidFill>
                  <a:srgbClr val="FF0000"/>
                </a:solidFill>
                <a:ea typeface="SimSun" panose="02010600030101010101" pitchFamily="2" charset="-122"/>
              </a:rPr>
              <a:t>shown</a:t>
            </a:r>
            <a:r>
              <a:rPr lang="en-IN" sz="2000" u="sng" dirty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IN" sz="2000" b="1" u="sng" dirty="0">
                <a:solidFill>
                  <a:srgbClr val="FF0000"/>
                </a:solidFill>
                <a:ea typeface="SimSun" panose="02010600030101010101" pitchFamily="2" charset="-122"/>
              </a:rPr>
              <a:t>in</a:t>
            </a:r>
            <a:r>
              <a:rPr lang="en-IN" sz="2000" u="sng" dirty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IN" sz="2000" dirty="0">
                <a:ea typeface="SimSun" panose="02010600030101010101" pitchFamily="2" charset="-122"/>
              </a:rPr>
              <a:t>the service-based representation of the edge architecture </a:t>
            </a:r>
            <a:r>
              <a:rPr lang="en-IN" sz="2000" b="1" u="sng" dirty="0">
                <a:solidFill>
                  <a:srgbClr val="FF0000"/>
                </a:solidFill>
                <a:ea typeface="SimSun" panose="02010600030101010101" pitchFamily="2" charset="-122"/>
              </a:rPr>
              <a:t>shall only use service-based interfaces</a:t>
            </a:r>
            <a:r>
              <a:rPr lang="en-IN" sz="2000" u="sng" dirty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IN" sz="2000" dirty="0">
                <a:ea typeface="SimSun" panose="02010600030101010101" pitchFamily="2" charset="-122"/>
              </a:rPr>
              <a:t>for their interactions</a:t>
            </a:r>
            <a:r>
              <a:rPr lang="en-IN" sz="2000" dirty="0" smtClean="0">
                <a:ea typeface="SimSun" panose="02010600030101010101" pitchFamily="2" charset="-122"/>
              </a:rPr>
              <a:t>”.</a:t>
            </a:r>
          </a:p>
          <a:p>
            <a:r>
              <a:rPr lang="en-IN" sz="2000" dirty="0" smtClean="0">
                <a:ea typeface="SimSun" panose="02010600030101010101" pitchFamily="2" charset="-122"/>
              </a:rPr>
              <a:t>Eecs</a:t>
            </a:r>
            <a:r>
              <a:rPr lang="en-IN" sz="2000" dirty="0" smtClean="0">
                <a:ea typeface="SimSun" panose="02010600030101010101" pitchFamily="2" charset="-122"/>
              </a:rPr>
              <a:t> </a:t>
            </a:r>
            <a:r>
              <a:rPr lang="en-IN" sz="2000" dirty="0">
                <a:ea typeface="SimSun" panose="02010600030101010101" pitchFamily="2" charset="-122"/>
              </a:rPr>
              <a:t>(service exposed by ECS) exposes following API to fulfil EDGE-4</a:t>
            </a:r>
            <a:r>
              <a:rPr lang="en-IN" sz="2000" dirty="0" smtClean="0">
                <a:ea typeface="SimSun" panose="02010600030101010101" pitchFamily="2" charset="-122"/>
              </a:rPr>
              <a:t>: </a:t>
            </a:r>
            <a:r>
              <a:rPr lang="en-IN" sz="2000" dirty="0" smtClean="0"/>
              <a:t>Eecs_ServiceProvisioning</a:t>
            </a:r>
            <a:endParaRPr lang="en-IN" sz="2000" dirty="0" smtClean="0"/>
          </a:p>
          <a:p>
            <a:r>
              <a:rPr lang="en-IN" sz="2000" dirty="0"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IN" sz="20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uring </a:t>
            </a:r>
            <a:r>
              <a:rPr lang="en-IN" sz="2000" dirty="0" smtClean="0">
                <a:solidFill>
                  <a:srgbClr val="FF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working agreement #39 </a:t>
            </a:r>
            <a:r>
              <a:rPr lang="en-IN" sz="20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– SA6 discussed and decided to approve </a:t>
            </a:r>
            <a:r>
              <a:rPr lang="en-IN" sz="20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pCR</a:t>
            </a:r>
            <a:r>
              <a:rPr lang="en-IN" sz="20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IN" sz="2000" dirty="0">
                <a:ea typeface="SimSun" panose="02010600030101010101" pitchFamily="2" charset="-122"/>
                <a:cs typeface="Times New Roman" panose="02020603050405020304" pitchFamily="18" charset="0"/>
              </a:rPr>
              <a:t>S6-210730 (Service-based interfaces interaction within EDGEAPP</a:t>
            </a:r>
            <a:r>
              <a:rPr lang="en-IN" sz="20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IN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345362" y="1894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330626"/>
              </p:ext>
            </p:extLst>
          </p:nvPr>
        </p:nvGraphicFramePr>
        <p:xfrm>
          <a:off x="7345362" y="1894114"/>
          <a:ext cx="4008438" cy="2705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" name="Visio" r:id="rId3" imgW="4015705" imgH="2308978" progId="Visio.Drawing.15">
                  <p:embed/>
                </p:oleObj>
              </mc:Choice>
              <mc:Fallback>
                <p:oleObj name="Visio" r:id="rId3" imgW="4015705" imgH="230897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5362" y="1894114"/>
                        <a:ext cx="4008438" cy="27058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345362" y="4599992"/>
            <a:ext cx="3937518" cy="41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000" b="1" dirty="0">
                <a:ea typeface="SimSun" panose="02010600030101010101" pitchFamily="2" charset="-122"/>
                <a:cs typeface="Times New Roman" panose="02020603050405020304" pitchFamily="18" charset="0"/>
              </a:rPr>
              <a:t>Figure 6.2-1: Architecture for enabling edge applications - service-based representation</a:t>
            </a:r>
            <a:endParaRPr lang="en-IN" sz="1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000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1159"/>
          </a:xfrm>
        </p:spPr>
        <p:txBody>
          <a:bodyPr/>
          <a:lstStyle/>
          <a:p>
            <a:r>
              <a:rPr lang="en-IN" sz="2000" dirty="0" smtClean="0"/>
              <a:t>SA6 </a:t>
            </a:r>
            <a:r>
              <a:rPr lang="en-IN" sz="2000" dirty="0"/>
              <a:t>has sent LS (S6-202009) to CT1 – which informs SA6’s decision to specify EDGE-1 and EDGE-4 reference points as API</a:t>
            </a:r>
          </a:p>
          <a:p>
            <a:pPr lvl="1"/>
            <a:r>
              <a:rPr lang="en-IN" sz="1800" dirty="0"/>
              <a:t>“SA6 would like to inform CT1 and CT3 that </a:t>
            </a:r>
            <a:r>
              <a:rPr lang="en-IN" sz="1800" dirty="0">
                <a:solidFill>
                  <a:srgbClr val="FF0000"/>
                </a:solidFill>
              </a:rPr>
              <a:t>SA6 has </a:t>
            </a:r>
            <a:r>
              <a:rPr lang="en-IN" sz="1800" b="1" dirty="0">
                <a:solidFill>
                  <a:srgbClr val="FF0000"/>
                </a:solidFill>
              </a:rPr>
              <a:t>decided</a:t>
            </a:r>
            <a:r>
              <a:rPr lang="en-IN" sz="1800" dirty="0">
                <a:solidFill>
                  <a:srgbClr val="FF0000"/>
                </a:solidFill>
              </a:rPr>
              <a:t> </a:t>
            </a:r>
            <a:r>
              <a:rPr lang="en-IN" sz="1800" dirty="0"/>
              <a:t>that the reference points from the network entities of the EDGEAPP architecture, i.e. Edge Enabler Server (EES) and </a:t>
            </a:r>
            <a:r>
              <a:rPr lang="en-IN" sz="1800" dirty="0">
                <a:solidFill>
                  <a:srgbClr val="FF0000"/>
                </a:solidFill>
              </a:rPr>
              <a:t>the Edge Configuration Server (ECS), towards the Edge Enabler Client </a:t>
            </a:r>
            <a:r>
              <a:rPr lang="en-IN" sz="1800" dirty="0"/>
              <a:t>(UE entity of the EDGEAPP architecture) as specified in TS 23.558, </a:t>
            </a:r>
            <a:r>
              <a:rPr lang="en-IN" sz="1800" b="1" dirty="0">
                <a:solidFill>
                  <a:srgbClr val="FF0000"/>
                </a:solidFill>
              </a:rPr>
              <a:t>shall be exposed as APIs</a:t>
            </a:r>
            <a:r>
              <a:rPr lang="en-IN" sz="1800" dirty="0">
                <a:solidFill>
                  <a:srgbClr val="FF0000"/>
                </a:solidFill>
              </a:rPr>
              <a:t>.</a:t>
            </a:r>
            <a:r>
              <a:rPr lang="en-IN" sz="1800" dirty="0"/>
              <a:t>”</a:t>
            </a:r>
          </a:p>
          <a:p>
            <a:r>
              <a:rPr lang="en-IN" sz="2000" dirty="0" smtClean="0"/>
              <a:t>Architectural benefits</a:t>
            </a:r>
          </a:p>
          <a:p>
            <a:pPr lvl="1"/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Better </a:t>
            </a:r>
            <a:r>
              <a:rPr lang="en-IN" sz="1800" dirty="0">
                <a:ea typeface="SimSun" panose="02010600030101010101" pitchFamily="2" charset="-122"/>
                <a:cs typeface="Times New Roman" panose="02020603050405020304" pitchFamily="18" charset="0"/>
              </a:rPr>
              <a:t>scalability and </a:t>
            </a:r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interoperability.</a:t>
            </a:r>
          </a:p>
          <a:p>
            <a:pPr lvl="1"/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New </a:t>
            </a:r>
            <a:r>
              <a:rPr lang="en-IN" sz="1800" dirty="0">
                <a:ea typeface="SimSun" panose="02010600030101010101" pitchFamily="2" charset="-122"/>
                <a:cs typeface="Times New Roman" panose="02020603050405020304" pitchFamily="18" charset="0"/>
              </a:rPr>
              <a:t>EDGE-4 functions can be developed independent from </a:t>
            </a:r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consumer.</a:t>
            </a:r>
          </a:p>
          <a:p>
            <a:pPr lvl="1"/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Works </a:t>
            </a:r>
            <a:r>
              <a:rPr lang="en-IN" sz="1800" dirty="0">
                <a:ea typeface="SimSun" panose="02010600030101010101" pitchFamily="2" charset="-122"/>
                <a:cs typeface="Times New Roman" panose="02020603050405020304" pitchFamily="18" charset="0"/>
              </a:rPr>
              <a:t>in all deployment models (MNO deployed or 3</a:t>
            </a:r>
            <a:r>
              <a:rPr lang="en-IN" sz="1800" baseline="30000" dirty="0">
                <a:ea typeface="SimSun" panose="02010600030101010101" pitchFamily="2" charset="-122"/>
                <a:cs typeface="Times New Roman" panose="02020603050405020304" pitchFamily="18" charset="0"/>
              </a:rPr>
              <a:t>rd</a:t>
            </a:r>
            <a:r>
              <a:rPr lang="en-IN" sz="1800" dirty="0">
                <a:ea typeface="SimSun" panose="02010600030101010101" pitchFamily="2" charset="-122"/>
                <a:cs typeface="Times New Roman" panose="02020603050405020304" pitchFamily="18" charset="0"/>
              </a:rPr>
              <a:t> party deployed ECS</a:t>
            </a:r>
            <a:r>
              <a:rPr lang="en-IN" sz="1800" dirty="0" smtClean="0">
                <a:ea typeface="SimSun" panose="02010600030101010101" pitchFamily="2" charset="-122"/>
                <a:cs typeface="Times New Roman" panose="02020603050405020304" pitchFamily="18" charset="0"/>
              </a:rPr>
              <a:t>).</a:t>
            </a:r>
          </a:p>
          <a:p>
            <a:pPr lvl="1"/>
            <a:r>
              <a:rPr lang="en-IN" sz="1800" dirty="0" smtClean="0">
                <a:cs typeface="Times New Roman" panose="02020603050405020304" pitchFamily="18" charset="0"/>
              </a:rPr>
              <a:t>APIs </a:t>
            </a:r>
            <a:r>
              <a:rPr lang="en-IN" sz="1800" dirty="0">
                <a:cs typeface="Times New Roman" panose="02020603050405020304" pitchFamily="18" charset="0"/>
              </a:rPr>
              <a:t>work for both LTE and 5G based deployments of </a:t>
            </a:r>
            <a:r>
              <a:rPr lang="en-IN" sz="1800" dirty="0">
                <a:cs typeface="Times New Roman" panose="02020603050405020304" pitchFamily="18" charset="0"/>
              </a:rPr>
              <a:t>EdgeApp</a:t>
            </a:r>
            <a:r>
              <a:rPr lang="en-IN" sz="1800" dirty="0">
                <a:cs typeface="Times New Roman" panose="02020603050405020304" pitchFamily="18" charset="0"/>
              </a:rPr>
              <a:t>.</a:t>
            </a:r>
          </a:p>
          <a:p>
            <a:endParaRPr lang="en-IN" sz="2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IN" sz="20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sz="3600" dirty="0" smtClean="0"/>
              <a:t>API </a:t>
            </a:r>
            <a:r>
              <a:rPr lang="en-IN" sz="3600" dirty="0"/>
              <a:t>based solution (Option 1) </a:t>
            </a:r>
            <a:r>
              <a:rPr lang="en-IN" sz="3600" dirty="0" smtClean="0"/>
              <a:t/>
            </a:r>
            <a:br>
              <a:rPr lang="en-IN" sz="3600" dirty="0" smtClean="0"/>
            </a:br>
            <a:r>
              <a:rPr lang="en-IN" sz="2800" dirty="0" smtClean="0">
                <a:solidFill>
                  <a:srgbClr val="00B0F0"/>
                </a:solidFill>
              </a:rPr>
              <a:t>- Why API/ Service based interface?</a:t>
            </a:r>
            <a:endParaRPr lang="en-IN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6503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7183"/>
          </a:xfrm>
        </p:spPr>
        <p:txBody>
          <a:bodyPr/>
          <a:lstStyle/>
          <a:p>
            <a:r>
              <a:rPr lang="en-IN" sz="2000" dirty="0" smtClean="0"/>
              <a:t>In LS (CP-172074), CT3/4 has </a:t>
            </a:r>
            <a:r>
              <a:rPr lang="en-IN" sz="2000" dirty="0"/>
              <a:t>provided Conclusion on Service Based Architecture Protocol </a:t>
            </a:r>
            <a:r>
              <a:rPr lang="en-IN" sz="2000" dirty="0" smtClean="0"/>
              <a:t>Selection</a:t>
            </a:r>
          </a:p>
          <a:p>
            <a:pPr lvl="1"/>
            <a:r>
              <a:rPr lang="en-GB" sz="1800" dirty="0"/>
              <a:t>Some of the conclusions are as below:</a:t>
            </a:r>
            <a:endParaRPr lang="en-IN" sz="1800" dirty="0"/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HTTP/2</a:t>
            </a:r>
            <a:r>
              <a:rPr lang="en-GB" sz="1600" dirty="0"/>
              <a:t> (see IETF RFC </a:t>
            </a:r>
            <a:r>
              <a:rPr lang="en-US" sz="1600" dirty="0"/>
              <a:t>7540</a:t>
            </a:r>
            <a:r>
              <a:rPr lang="en-GB" sz="1600" dirty="0"/>
              <a:t>) is adopted as the application layer protocol for the service based interfaces;</a:t>
            </a:r>
            <a:endParaRPr lang="en-IN" sz="1600" dirty="0"/>
          </a:p>
          <a:p>
            <a:pPr lvl="2"/>
            <a:r>
              <a:rPr lang="en-GB" sz="1600" dirty="0" smtClean="0">
                <a:solidFill>
                  <a:srgbClr val="FF0000"/>
                </a:solidFill>
              </a:rPr>
              <a:t>JSON</a:t>
            </a:r>
            <a:r>
              <a:rPr lang="en-GB" sz="1600" dirty="0" smtClean="0"/>
              <a:t> </a:t>
            </a:r>
            <a:r>
              <a:rPr lang="en-GB" sz="1600" dirty="0"/>
              <a:t>(see IETF</a:t>
            </a:r>
            <a:r>
              <a:rPr lang="en-US" sz="1600" dirty="0"/>
              <a:t> </a:t>
            </a:r>
            <a:r>
              <a:rPr lang="en-GB" sz="1600" dirty="0"/>
              <a:t>RFC</a:t>
            </a:r>
            <a:r>
              <a:rPr lang="en-US" sz="1600" dirty="0"/>
              <a:t> </a:t>
            </a:r>
            <a:r>
              <a:rPr lang="en-GB" sz="1600" dirty="0"/>
              <a:t>7159) is adopted as the serialization protocol;</a:t>
            </a:r>
            <a:endParaRPr lang="en-IN" sz="1600" dirty="0"/>
          </a:p>
          <a:p>
            <a:pPr lvl="2"/>
            <a:r>
              <a:rPr lang="en-GB" sz="1600" dirty="0"/>
              <a:t>To apply a </a:t>
            </a:r>
            <a:r>
              <a:rPr lang="en-GB" sz="1600" dirty="0">
                <a:solidFill>
                  <a:srgbClr val="FF0000"/>
                </a:solidFill>
              </a:rPr>
              <a:t>RESTful framework for the APIs design whenever possible </a:t>
            </a:r>
            <a:r>
              <a:rPr lang="en-GB" sz="1600" dirty="0"/>
              <a:t>and use custom methods otherwise;</a:t>
            </a:r>
            <a:endParaRPr lang="en-IN" sz="1600" dirty="0"/>
          </a:p>
          <a:p>
            <a:pPr lvl="2"/>
            <a:r>
              <a:rPr lang="en-GB" sz="1600" dirty="0"/>
              <a:t>To support notification with two HTTP client-server pairs;</a:t>
            </a:r>
            <a:endParaRPr lang="en-IN" sz="1600" dirty="0"/>
          </a:p>
          <a:p>
            <a:pPr lvl="2"/>
            <a:r>
              <a:rPr lang="en-GB" sz="1600" dirty="0"/>
              <a:t>The </a:t>
            </a:r>
            <a:r>
              <a:rPr lang="en-GB" sz="1600" dirty="0"/>
              <a:t>OpenAPI</a:t>
            </a:r>
            <a:r>
              <a:rPr lang="en-GB" sz="1600" dirty="0"/>
              <a:t> 3.0.0 is adopted as the Interface Definition Language.</a:t>
            </a:r>
          </a:p>
          <a:p>
            <a:r>
              <a:rPr lang="en-GB" sz="2000" dirty="0" smtClean="0"/>
              <a:t>In </a:t>
            </a:r>
            <a:r>
              <a:rPr lang="en-GB" sz="2000" dirty="0"/>
              <a:t>C1-210191 and C1-210023 – CT1 already discussed RESTful API and RPC API options</a:t>
            </a:r>
          </a:p>
          <a:p>
            <a:r>
              <a:rPr lang="en-IN" sz="2000" dirty="0">
                <a:cs typeface="Times New Roman" panose="02020603050405020304" pitchFamily="18" charset="0"/>
              </a:rPr>
              <a:t>RESTful APIs approach is aligned to 3GPP’s shift towards SBI and industry trends at large. CT3/4 has developed related expertise already</a:t>
            </a:r>
            <a:r>
              <a:rPr lang="en-IN" sz="2000" dirty="0" smtClean="0">
                <a:cs typeface="Times New Roman" panose="02020603050405020304" pitchFamily="18" charset="0"/>
              </a:rPr>
              <a:t>.</a:t>
            </a:r>
          </a:p>
          <a:p>
            <a:r>
              <a:rPr lang="en-IN" sz="2000" dirty="0">
                <a:cs typeface="Times New Roman" panose="02020603050405020304" pitchFamily="18" charset="0"/>
              </a:rPr>
              <a:t>Further, SA6 has provided clarification to use SBA – by removing EN </a:t>
            </a:r>
          </a:p>
          <a:p>
            <a:pPr marL="0" indent="0">
              <a:buNone/>
            </a:pPr>
            <a:r>
              <a:rPr lang="en-IN" sz="2000" dirty="0">
                <a:cs typeface="Times New Roman" panose="02020603050405020304" pitchFamily="18" charset="0"/>
              </a:rPr>
              <a:t>“</a:t>
            </a:r>
            <a:r>
              <a:rPr lang="en-IN" sz="2000" dirty="0">
                <a:solidFill>
                  <a:srgbClr val="FF0000"/>
                </a:solidFill>
                <a:cs typeface="Times New Roman" panose="02020603050405020304" pitchFamily="18" charset="0"/>
              </a:rPr>
              <a:t>Editor's note:	Whether the meaning of the term SBA in this clause needs to be modified based upon the above representation is FFS</a:t>
            </a:r>
            <a:r>
              <a:rPr lang="en-IN" sz="20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r>
              <a:rPr lang="en-IN" sz="2000" dirty="0" smtClean="0">
                <a:cs typeface="Times New Roman" panose="02020603050405020304" pitchFamily="18" charset="0"/>
              </a:rPr>
              <a:t>”</a:t>
            </a:r>
            <a:endParaRPr lang="en-GB" sz="20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sz="3600" dirty="0" smtClean="0"/>
              <a:t>API </a:t>
            </a:r>
            <a:r>
              <a:rPr lang="en-IN" sz="3600" dirty="0"/>
              <a:t>based solution (Option 1) </a:t>
            </a:r>
            <a:r>
              <a:rPr lang="en-IN" sz="3600" dirty="0" smtClean="0"/>
              <a:t/>
            </a:r>
            <a:br>
              <a:rPr lang="en-IN" sz="3600" dirty="0" smtClean="0"/>
            </a:br>
            <a:r>
              <a:rPr lang="en-IN" sz="2800" dirty="0" smtClean="0">
                <a:solidFill>
                  <a:srgbClr val="00B0F0"/>
                </a:solidFill>
              </a:rPr>
              <a:t>- Protocol Aspects – 1/2</a:t>
            </a:r>
            <a:endParaRPr lang="en-IN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992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7183"/>
          </a:xfrm>
        </p:spPr>
        <p:txBody>
          <a:bodyPr/>
          <a:lstStyle/>
          <a:p>
            <a:r>
              <a:rPr lang="en-IN" sz="2000" dirty="0" smtClean="0"/>
              <a:t>Security</a:t>
            </a:r>
          </a:p>
          <a:p>
            <a:pPr lvl="1"/>
            <a:r>
              <a:rPr lang="en-IN" sz="1600" dirty="0" smtClean="0"/>
              <a:t>SA3 is studying security aspects in KI#2 of TR 33.839</a:t>
            </a:r>
          </a:p>
          <a:p>
            <a:pPr lvl="1"/>
            <a:r>
              <a:rPr lang="en-IN" sz="1600" dirty="0" smtClean="0"/>
              <a:t>Multiple solutions are provided for KI#2, Solution #2, #3, #4, #7, #9, #10, #11, #16, #17, #18, #23, #26, #27, #28</a:t>
            </a:r>
          </a:p>
          <a:p>
            <a:pPr lvl="1"/>
            <a:r>
              <a:rPr lang="en-IN" sz="1600" dirty="0" smtClean="0"/>
              <a:t>SA3 is currently concluding on final solution</a:t>
            </a:r>
          </a:p>
          <a:p>
            <a:r>
              <a:rPr lang="en-IN" sz="2000" dirty="0" smtClean="0"/>
              <a:t>EEC Reachability and Power Consumption</a:t>
            </a:r>
          </a:p>
          <a:p>
            <a:pPr lvl="1"/>
            <a:r>
              <a:rPr lang="en-IN" sz="1600" dirty="0" smtClean="0"/>
              <a:t>SA6 has provided guidance to use push notification service based on deployment</a:t>
            </a:r>
          </a:p>
          <a:p>
            <a:pPr lvl="1"/>
            <a:r>
              <a:rPr lang="en-IN" sz="1600" dirty="0" smtClean="0"/>
              <a:t>Usage of push notification service is </a:t>
            </a:r>
            <a:r>
              <a:rPr lang="en-IN" sz="1600" dirty="0" smtClean="0">
                <a:solidFill>
                  <a:srgbClr val="FF0000"/>
                </a:solidFill>
              </a:rPr>
              <a:t>implementation specific for Rel-17</a:t>
            </a:r>
          </a:p>
          <a:p>
            <a:pPr lvl="1"/>
            <a:r>
              <a:rPr lang="en-IN" sz="1600" dirty="0" smtClean="0"/>
              <a:t>Quote from clause 8.3.3.2.3.2 of TS 23.558 </a:t>
            </a:r>
            <a:r>
              <a:rPr lang="en-IN" sz="1600" dirty="0"/>
              <a:t>– </a:t>
            </a:r>
            <a:endParaRPr lang="en-IN" sz="1600" dirty="0" smtClean="0"/>
          </a:p>
          <a:p>
            <a:pPr marL="457200" lvl="1" indent="0">
              <a:buNone/>
            </a:pPr>
            <a:r>
              <a:rPr lang="en-IN" sz="1600" dirty="0" smtClean="0"/>
              <a:t>“</a:t>
            </a:r>
            <a:r>
              <a:rPr lang="en-IN" sz="1600" dirty="0"/>
              <a:t>NOTE 2:	How the EEC acquires the notification target address or a notification channel URI to receive the notifications is out of scope of this release. The notification target address can terminate at the EEC (e.g. in an </a:t>
            </a:r>
            <a:r>
              <a:rPr lang="en-IN" sz="1600" dirty="0"/>
              <a:t>IoT</a:t>
            </a:r>
            <a:r>
              <a:rPr lang="en-IN" sz="1600" dirty="0"/>
              <a:t> device) if the deployment supports EEC reachability, or it can terminate at a </a:t>
            </a:r>
            <a:r>
              <a:rPr lang="en-IN" sz="1600" dirty="0">
                <a:solidFill>
                  <a:srgbClr val="FF0000"/>
                </a:solidFill>
              </a:rPr>
              <a:t>push notification service</a:t>
            </a:r>
            <a:r>
              <a:rPr lang="en-IN" sz="1600" dirty="0"/>
              <a:t>. Details of the push notification service are </a:t>
            </a:r>
            <a:r>
              <a:rPr lang="en-IN" sz="1600" dirty="0">
                <a:solidFill>
                  <a:srgbClr val="FF0000"/>
                </a:solidFill>
              </a:rPr>
              <a:t>out of scope of this release</a:t>
            </a:r>
            <a:r>
              <a:rPr lang="en-IN" sz="1600" dirty="0"/>
              <a:t>.” </a:t>
            </a:r>
          </a:p>
          <a:p>
            <a:pPr lvl="1"/>
            <a:r>
              <a:rPr lang="en-IN" sz="1600" dirty="0"/>
              <a:t>Push notification service reduces battery consumption of mobile device (1)</a:t>
            </a:r>
          </a:p>
          <a:p>
            <a:pPr marL="457200" lvl="1" indent="0">
              <a:buNone/>
            </a:pPr>
            <a:r>
              <a:rPr lang="en-IN" sz="1600" dirty="0"/>
              <a:t>“If your network implements Network Address Translation (NAT) or </a:t>
            </a:r>
            <a:r>
              <a:rPr lang="en-IN" sz="1600" dirty="0"/>
              <a:t>Stateful</a:t>
            </a:r>
            <a:r>
              <a:rPr lang="en-IN" sz="1600" dirty="0"/>
              <a:t> Packet Inspection (SPI), implement a 30 minute or larger timeout for our connections over ports 5228-5230. This enables us to provide reliable connectivity while </a:t>
            </a:r>
            <a:r>
              <a:rPr lang="en-IN" sz="1600" dirty="0">
                <a:solidFill>
                  <a:srgbClr val="FF0000"/>
                </a:solidFill>
              </a:rPr>
              <a:t>reducing the battery consumption </a:t>
            </a:r>
            <a:r>
              <a:rPr lang="en-IN" sz="1600" dirty="0"/>
              <a:t>of your users' mobile devices</a:t>
            </a:r>
            <a:r>
              <a:rPr lang="en-IN" sz="1600" dirty="0" smtClean="0"/>
              <a:t>.”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sz="3600" dirty="0" smtClean="0"/>
              <a:t>API </a:t>
            </a:r>
            <a:r>
              <a:rPr lang="en-IN" sz="3600" dirty="0"/>
              <a:t>based solution (Option 1) </a:t>
            </a:r>
            <a:r>
              <a:rPr lang="en-IN" sz="3600" dirty="0" smtClean="0"/>
              <a:t/>
            </a:r>
            <a:br>
              <a:rPr lang="en-IN" sz="3600" dirty="0" smtClean="0"/>
            </a:br>
            <a:r>
              <a:rPr lang="en-IN" sz="2800" dirty="0" smtClean="0">
                <a:solidFill>
                  <a:srgbClr val="00B0F0"/>
                </a:solidFill>
              </a:rPr>
              <a:t>- Protocol Aspects – 2/2</a:t>
            </a:r>
            <a:endParaRPr lang="en-IN" sz="2800" dirty="0">
              <a:solidFill>
                <a:srgbClr val="00B0F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80718" y="6634065"/>
            <a:ext cx="43345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00" dirty="0" smtClean="0"/>
              <a:t>(1) https</a:t>
            </a:r>
            <a:r>
              <a:rPr lang="en-IN" sz="1000" dirty="0"/>
              <a:t>://firebase.google.com/docs/cloud-messaging/concept-options</a:t>
            </a:r>
          </a:p>
        </p:txBody>
      </p:sp>
    </p:spTree>
    <p:extLst>
      <p:ext uri="{BB962C8B-B14F-4D97-AF65-F5344CB8AC3E}">
        <p14:creationId xmlns:p14="http://schemas.microsoft.com/office/powerpoint/2010/main" val="25323346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2000" dirty="0" smtClean="0"/>
              <a:t>Usage of API is inline with SA6 architecture decision (</a:t>
            </a:r>
            <a:r>
              <a:rPr lang="en-IN" sz="2000" dirty="0"/>
              <a:t>S6-202009)</a:t>
            </a:r>
            <a:endParaRPr lang="en-IN" sz="2000" dirty="0" smtClean="0"/>
          </a:p>
          <a:p>
            <a:r>
              <a:rPr lang="en-IN" sz="2000" dirty="0" smtClean="0"/>
              <a:t>Usage of RESTful API is aligned to CT3/4 provided </a:t>
            </a:r>
            <a:r>
              <a:rPr lang="en-IN" sz="2000" dirty="0"/>
              <a:t>Conclusion on Service Based Architecture Protocol </a:t>
            </a:r>
            <a:r>
              <a:rPr lang="en-IN" sz="2000" dirty="0" smtClean="0"/>
              <a:t>Selection </a:t>
            </a:r>
            <a:r>
              <a:rPr lang="en-IN" sz="2000" dirty="0"/>
              <a:t>(CP-172074)</a:t>
            </a:r>
            <a:endParaRPr lang="en-IN" sz="2000" dirty="0" smtClean="0"/>
          </a:p>
          <a:p>
            <a:r>
              <a:rPr lang="en-IN" sz="2000" dirty="0" smtClean="0"/>
              <a:t>API based implementation covers all requirement specified by SA6 for EDGE-4 interface</a:t>
            </a:r>
          </a:p>
          <a:p>
            <a:pPr marL="0" indent="0">
              <a:buNone/>
            </a:pPr>
            <a:endParaRPr lang="en-IN" sz="2000" dirty="0"/>
          </a:p>
          <a:p>
            <a:pPr marL="0" indent="0">
              <a:buNone/>
            </a:pPr>
            <a:endParaRPr lang="en-IN" sz="1800" dirty="0" smtClean="0"/>
          </a:p>
          <a:p>
            <a:r>
              <a:rPr lang="en-IN" i="1" dirty="0" smtClean="0"/>
              <a:t>We kindly request you to provide </a:t>
            </a:r>
            <a:r>
              <a:rPr lang="en-IN" i="1" u="sng" dirty="0" smtClean="0"/>
              <a:t>your support for API based solution</a:t>
            </a:r>
            <a:r>
              <a:rPr lang="en-IN" i="1" dirty="0" smtClean="0"/>
              <a:t> for EDGE-4 interface.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IN" sz="3600" dirty="0" smtClean="0"/>
              <a:t>API </a:t>
            </a:r>
            <a:r>
              <a:rPr lang="en-IN" sz="3600" dirty="0"/>
              <a:t>based solution (Option 1) </a:t>
            </a:r>
            <a:r>
              <a:rPr lang="en-IN" sz="3600" dirty="0" smtClean="0"/>
              <a:t/>
            </a:r>
            <a:br>
              <a:rPr lang="en-IN" sz="3600" dirty="0" smtClean="0"/>
            </a:br>
            <a:r>
              <a:rPr lang="en-IN" sz="2800" dirty="0" smtClean="0">
                <a:solidFill>
                  <a:srgbClr val="00B0F0"/>
                </a:solidFill>
              </a:rPr>
              <a:t>- Conclusion</a:t>
            </a:r>
            <a:endParaRPr lang="en-IN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5829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32157</TotalTime>
  <Words>988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Times New Roman</vt:lpstr>
      <vt:lpstr>Office Theme</vt:lpstr>
      <vt:lpstr>Visio</vt:lpstr>
      <vt:lpstr>Discussion on API based solution for EDGE-4</vt:lpstr>
      <vt:lpstr>Content</vt:lpstr>
      <vt:lpstr>Overview of EDGE-4</vt:lpstr>
      <vt:lpstr>Issue under discussion</vt:lpstr>
      <vt:lpstr>API based solution - Architecture Aspects</vt:lpstr>
      <vt:lpstr>API based solution (Option 1)  - Why API/ Service based interface?</vt:lpstr>
      <vt:lpstr>API based solution (Option 1)  - Protocol Aspects – 1/2</vt:lpstr>
      <vt:lpstr>API based solution (Option 1)  - Protocol Aspects – 2/2</vt:lpstr>
      <vt:lpstr>API based solution (Option 1)  - Conclusion</vt:lpstr>
      <vt:lpstr>Thanks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CT1#132-e_v0</cp:lastModifiedBy>
  <cp:revision>1057</cp:revision>
  <dcterms:created xsi:type="dcterms:W3CDTF">2010-02-05T13:52:04Z</dcterms:created>
  <dcterms:modified xsi:type="dcterms:W3CDTF">2021-09-30T04:30:41Z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D:\2021_Projects\CT1\EDGEAPP_TechVote\Discussion_On_EDGE-4_Solutions_v0.1.pptx</vt:lpwstr>
  </property>
</Properties>
</file>