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2"/>
  </p:notesMasterIdLst>
  <p:handoutMasterIdLst>
    <p:handoutMasterId r:id="rId13"/>
  </p:handoutMasterIdLst>
  <p:sldIdLst>
    <p:sldId id="1116" r:id="rId5"/>
    <p:sldId id="899" r:id="rId6"/>
    <p:sldId id="1122" r:id="rId7"/>
    <p:sldId id="1117" r:id="rId8"/>
    <p:sldId id="1123" r:id="rId9"/>
    <p:sldId id="1118" r:id="rId10"/>
    <p:sldId id="1125"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Qualcomm Corporate 16x9 Confidential Template" id="{2C9DC1DC-DC52-4730-B7DA-888882CCC10D}">
          <p14:sldIdLst>
            <p14:sldId id="1116"/>
          </p14:sldIdLst>
        </p14:section>
        <p14:section name="Usage Guidelines" id="{9FBA792A-A1D8-465D-9847-07C02E4F48F3}">
          <p14:sldIdLst>
            <p14:sldId id="899"/>
            <p14:sldId id="1122"/>
            <p14:sldId id="1117"/>
            <p14:sldId id="1123"/>
            <p14:sldId id="1118"/>
            <p14:sldId id="1125"/>
          </p14:sldIdLst>
        </p14:section>
        <p14:section name="Slide Layouts" id="{DBF0F1FC-5A7F-4CF0-8306-5887B4B82216}">
          <p14:sldIdLst/>
        </p14:section>
        <p14:section name="Charts and Tables" id="{2D9D6BFA-4C85-4FCD-806D-FF43EB0B9112}">
          <p14:sldIdLst/>
        </p14:section>
        <p14:section name="Typesheets" id="{6ED16060-A57D-433E-A389-48DC57B86C38}">
          <p14:sldIdLst/>
        </p14:section>
        <p14:section name="Design Elements" id="{5F86DB03-7665-4B34-8347-A8A8770292DD}">
          <p14:sldIdLst/>
        </p14:section>
        <p14:section name="Badges" id="{108E885C-6913-4B63-A69E-DB12D685001A}">
          <p14:sldIdLst/>
        </p14:section>
        <p14:section name="Sample Layouts" id="{571B1CF6-11AF-4E2D-BA41-052FF15F425A}">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CBAC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5" autoAdjust="0"/>
    <p:restoredTop sz="94128" autoAdjust="0"/>
  </p:normalViewPr>
  <p:slideViewPr>
    <p:cSldViewPr snapToGrid="0">
      <p:cViewPr varScale="1">
        <p:scale>
          <a:sx n="99" d="100"/>
          <a:sy n="99" d="100"/>
        </p:scale>
        <p:origin x="102" y="4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30" d="100"/>
        <a:sy n="130" d="100"/>
      </p:scale>
      <p:origin x="0" y="-30616"/>
    </p:cViewPr>
  </p:sorterViewPr>
  <p:notesViewPr>
    <p:cSldViewPr snapToGrid="0">
      <p:cViewPr varScale="1">
        <p:scale>
          <a:sx n="117" d="100"/>
          <a:sy n="117" d="100"/>
        </p:scale>
        <p:origin x="5028"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CEF76A-D804-46C3-83A7-183BDE5E01A2}" type="doc">
      <dgm:prSet loTypeId="urn:microsoft.com/office/officeart/2005/8/layout/process1" loCatId="process" qsTypeId="urn:microsoft.com/office/officeart/2005/8/quickstyle/simple1" qsCatId="simple" csTypeId="urn:microsoft.com/office/officeart/2005/8/colors/colorful4" csCatId="colorful" phldr="1"/>
      <dgm:spPr/>
    </dgm:pt>
    <dgm:pt modelId="{B2C96365-C3E5-4A28-9901-6DA7F802AB79}">
      <dgm:prSet phldrT="[Text]" custT="1"/>
      <dgm:spPr/>
      <dgm:t>
        <a:bodyPr/>
        <a:lstStyle/>
        <a:p>
          <a:r>
            <a:rPr lang="en-US" sz="1600" dirty="0"/>
            <a:t>1. UE determines its location</a:t>
          </a:r>
        </a:p>
      </dgm:t>
    </dgm:pt>
    <dgm:pt modelId="{C98178BD-2FF1-485A-B283-0768B83C1BC2}" type="parTrans" cxnId="{41919855-2711-4E6E-9BBB-73CAE62D24EC}">
      <dgm:prSet/>
      <dgm:spPr/>
      <dgm:t>
        <a:bodyPr/>
        <a:lstStyle/>
        <a:p>
          <a:endParaRPr lang="en-US" sz="1400"/>
        </a:p>
      </dgm:t>
    </dgm:pt>
    <dgm:pt modelId="{65B4368F-4198-464C-B4B5-7F22B7A8ED5D}" type="sibTrans" cxnId="{41919855-2711-4E6E-9BBB-73CAE62D24EC}">
      <dgm:prSet custT="1"/>
      <dgm:spPr/>
      <dgm:t>
        <a:bodyPr/>
        <a:lstStyle/>
        <a:p>
          <a:endParaRPr lang="en-US" sz="1200"/>
        </a:p>
      </dgm:t>
    </dgm:pt>
    <dgm:pt modelId="{ABA9CAC0-A074-4300-BD96-259E65920D34}">
      <dgm:prSet phldrT="[Text]" custT="1"/>
      <dgm:spPr/>
      <dgm:t>
        <a:bodyPr/>
        <a:lstStyle/>
        <a:p>
          <a:r>
            <a:rPr lang="en-US" sz="1600" dirty="0"/>
            <a:t>2. UE determines the country of its location</a:t>
          </a:r>
        </a:p>
      </dgm:t>
    </dgm:pt>
    <dgm:pt modelId="{AECE3592-2381-43FB-AA1C-091BECE6C350}" type="parTrans" cxnId="{9BE3BFE3-2503-4176-A977-4178BDFBBD8A}">
      <dgm:prSet/>
      <dgm:spPr/>
      <dgm:t>
        <a:bodyPr/>
        <a:lstStyle/>
        <a:p>
          <a:endParaRPr lang="en-US" sz="1400"/>
        </a:p>
      </dgm:t>
    </dgm:pt>
    <dgm:pt modelId="{FAADCA28-8462-4372-8E0F-4CBD8E151B88}" type="sibTrans" cxnId="{9BE3BFE3-2503-4176-A977-4178BDFBBD8A}">
      <dgm:prSet custT="1"/>
      <dgm:spPr/>
      <dgm:t>
        <a:bodyPr/>
        <a:lstStyle/>
        <a:p>
          <a:endParaRPr lang="en-US" sz="1200"/>
        </a:p>
      </dgm:t>
    </dgm:pt>
    <dgm:pt modelId="{843C5D4F-0F9F-4A13-8BF5-C36398FB9DDE}">
      <dgm:prSet phldrT="[Text]" custT="1"/>
      <dgm:spPr/>
      <dgm:t>
        <a:bodyPr/>
        <a:lstStyle/>
        <a:p>
          <a:r>
            <a:rPr lang="en-US" sz="1600" dirty="0"/>
            <a:t>3. UE filters PLMN list in USIM based on new configuration</a:t>
          </a:r>
        </a:p>
      </dgm:t>
    </dgm:pt>
    <dgm:pt modelId="{879ECD42-504B-4002-BE41-1EC54B41FBE1}" type="parTrans" cxnId="{19D5E783-8760-4DD0-B858-77A0F3ABDEC7}">
      <dgm:prSet/>
      <dgm:spPr/>
      <dgm:t>
        <a:bodyPr/>
        <a:lstStyle/>
        <a:p>
          <a:endParaRPr lang="en-US" sz="1400"/>
        </a:p>
      </dgm:t>
    </dgm:pt>
    <dgm:pt modelId="{7E532791-6B79-499E-B637-2552CB202506}" type="sibTrans" cxnId="{19D5E783-8760-4DD0-B858-77A0F3ABDEC7}">
      <dgm:prSet custT="1"/>
      <dgm:spPr/>
      <dgm:t>
        <a:bodyPr/>
        <a:lstStyle/>
        <a:p>
          <a:endParaRPr lang="en-US" sz="1200"/>
        </a:p>
      </dgm:t>
    </dgm:pt>
    <dgm:pt modelId="{084D431B-835B-4B0F-B280-7664B3D25A95}">
      <dgm:prSet phldrT="[Text]" custT="1"/>
      <dgm:spPr/>
      <dgm:t>
        <a:bodyPr/>
        <a:lstStyle/>
        <a:p>
          <a:r>
            <a:rPr lang="en-US" sz="1600" dirty="0"/>
            <a:t>4. UE follows legacy PLMN selection based on the filtered PLMN list</a:t>
          </a:r>
        </a:p>
      </dgm:t>
    </dgm:pt>
    <dgm:pt modelId="{850452C2-4614-428E-A5DA-8DBAE0C45915}" type="parTrans" cxnId="{34F2F685-B39E-4883-9D3F-EFF20EB1944B}">
      <dgm:prSet/>
      <dgm:spPr/>
      <dgm:t>
        <a:bodyPr/>
        <a:lstStyle/>
        <a:p>
          <a:endParaRPr lang="en-US"/>
        </a:p>
      </dgm:t>
    </dgm:pt>
    <dgm:pt modelId="{496F3EA1-77E5-47B8-A6ED-2AB1165573EA}" type="sibTrans" cxnId="{34F2F685-B39E-4883-9D3F-EFF20EB1944B}">
      <dgm:prSet/>
      <dgm:spPr/>
      <dgm:t>
        <a:bodyPr/>
        <a:lstStyle/>
        <a:p>
          <a:endParaRPr lang="en-US"/>
        </a:p>
      </dgm:t>
    </dgm:pt>
    <dgm:pt modelId="{FFC1F6F1-D157-4F40-A57F-A3A4D2605D9B}" type="pres">
      <dgm:prSet presAssocID="{91CEF76A-D804-46C3-83A7-183BDE5E01A2}" presName="Name0" presStyleCnt="0">
        <dgm:presLayoutVars>
          <dgm:dir/>
          <dgm:resizeHandles val="exact"/>
        </dgm:presLayoutVars>
      </dgm:prSet>
      <dgm:spPr/>
    </dgm:pt>
    <dgm:pt modelId="{8D6C78AE-F8FA-4B0C-A28F-473FBFDC003B}" type="pres">
      <dgm:prSet presAssocID="{B2C96365-C3E5-4A28-9901-6DA7F802AB79}" presName="node" presStyleLbl="node1" presStyleIdx="0" presStyleCnt="4" custLinFactNeighborX="-85241" custLinFactNeighborY="379">
        <dgm:presLayoutVars>
          <dgm:bulletEnabled val="1"/>
        </dgm:presLayoutVars>
      </dgm:prSet>
      <dgm:spPr/>
    </dgm:pt>
    <dgm:pt modelId="{41C902BF-789B-472C-A682-746A5BF12DFF}" type="pres">
      <dgm:prSet presAssocID="{65B4368F-4198-464C-B4B5-7F22B7A8ED5D}" presName="sibTrans" presStyleLbl="sibTrans2D1" presStyleIdx="0" presStyleCnt="3"/>
      <dgm:spPr/>
    </dgm:pt>
    <dgm:pt modelId="{930E0C5E-C2E1-44EF-9BEE-D90F918678B9}" type="pres">
      <dgm:prSet presAssocID="{65B4368F-4198-464C-B4B5-7F22B7A8ED5D}" presName="connectorText" presStyleLbl="sibTrans2D1" presStyleIdx="0" presStyleCnt="3"/>
      <dgm:spPr/>
    </dgm:pt>
    <dgm:pt modelId="{28707145-2B20-4060-BEFF-9BD08167D713}" type="pres">
      <dgm:prSet presAssocID="{ABA9CAC0-A074-4300-BD96-259E65920D34}" presName="node" presStyleLbl="node1" presStyleIdx="1" presStyleCnt="4" custLinFactNeighborX="-572" custLinFactNeighborY="282">
        <dgm:presLayoutVars>
          <dgm:bulletEnabled val="1"/>
        </dgm:presLayoutVars>
      </dgm:prSet>
      <dgm:spPr/>
    </dgm:pt>
    <dgm:pt modelId="{3AB07B98-8A25-4531-9AA4-0C935A78C7C8}" type="pres">
      <dgm:prSet presAssocID="{FAADCA28-8462-4372-8E0F-4CBD8E151B88}" presName="sibTrans" presStyleLbl="sibTrans2D1" presStyleIdx="1" presStyleCnt="3"/>
      <dgm:spPr/>
    </dgm:pt>
    <dgm:pt modelId="{4CB98FF8-CC50-4175-BDE8-F0428A209975}" type="pres">
      <dgm:prSet presAssocID="{FAADCA28-8462-4372-8E0F-4CBD8E151B88}" presName="connectorText" presStyleLbl="sibTrans2D1" presStyleIdx="1" presStyleCnt="3"/>
      <dgm:spPr/>
    </dgm:pt>
    <dgm:pt modelId="{65B2B524-448A-48A7-9131-AE27863B1EBC}" type="pres">
      <dgm:prSet presAssocID="{843C5D4F-0F9F-4A13-8BF5-C36398FB9DDE}" presName="node" presStyleLbl="node1" presStyleIdx="2" presStyleCnt="4" custLinFactNeighborX="-572" custLinFactNeighborY="282">
        <dgm:presLayoutVars>
          <dgm:bulletEnabled val="1"/>
        </dgm:presLayoutVars>
      </dgm:prSet>
      <dgm:spPr/>
    </dgm:pt>
    <dgm:pt modelId="{9FE03342-E26C-4BC6-A68E-A27142B4A6FF}" type="pres">
      <dgm:prSet presAssocID="{7E532791-6B79-499E-B637-2552CB202506}" presName="sibTrans" presStyleLbl="sibTrans2D1" presStyleIdx="2" presStyleCnt="3"/>
      <dgm:spPr/>
    </dgm:pt>
    <dgm:pt modelId="{F71B7C29-5483-4C3C-AE24-3A8CC5600CA7}" type="pres">
      <dgm:prSet presAssocID="{7E532791-6B79-499E-B637-2552CB202506}" presName="connectorText" presStyleLbl="sibTrans2D1" presStyleIdx="2" presStyleCnt="3"/>
      <dgm:spPr/>
    </dgm:pt>
    <dgm:pt modelId="{11243648-FCED-439C-8BF2-E595472B0CC8}" type="pres">
      <dgm:prSet presAssocID="{084D431B-835B-4B0F-B280-7664B3D25A95}" presName="node" presStyleLbl="node1" presStyleIdx="3" presStyleCnt="4">
        <dgm:presLayoutVars>
          <dgm:bulletEnabled val="1"/>
        </dgm:presLayoutVars>
      </dgm:prSet>
      <dgm:spPr/>
    </dgm:pt>
  </dgm:ptLst>
  <dgm:cxnLst>
    <dgm:cxn modelId="{214DB90A-FE2B-48A6-A1DE-EC30A5C0CF38}" type="presOf" srcId="{B2C96365-C3E5-4A28-9901-6DA7F802AB79}" destId="{8D6C78AE-F8FA-4B0C-A28F-473FBFDC003B}" srcOrd="0" destOrd="0" presId="urn:microsoft.com/office/officeart/2005/8/layout/process1"/>
    <dgm:cxn modelId="{1B0ECA27-492A-494C-9F21-142C1010E8DB}" type="presOf" srcId="{843C5D4F-0F9F-4A13-8BF5-C36398FB9DDE}" destId="{65B2B524-448A-48A7-9131-AE27863B1EBC}" srcOrd="0" destOrd="0" presId="urn:microsoft.com/office/officeart/2005/8/layout/process1"/>
    <dgm:cxn modelId="{7487E629-4546-48AC-8485-9A4A7A67B139}" type="presOf" srcId="{65B4368F-4198-464C-B4B5-7F22B7A8ED5D}" destId="{41C902BF-789B-472C-A682-746A5BF12DFF}" srcOrd="0" destOrd="0" presId="urn:microsoft.com/office/officeart/2005/8/layout/process1"/>
    <dgm:cxn modelId="{E2CEF52E-7DED-43EB-904C-DDB7EA2FEBBD}" type="presOf" srcId="{ABA9CAC0-A074-4300-BD96-259E65920D34}" destId="{28707145-2B20-4060-BEFF-9BD08167D713}" srcOrd="0" destOrd="0" presId="urn:microsoft.com/office/officeart/2005/8/layout/process1"/>
    <dgm:cxn modelId="{B1900547-F604-4717-9E7A-D1F2299786F4}" type="presOf" srcId="{084D431B-835B-4B0F-B280-7664B3D25A95}" destId="{11243648-FCED-439C-8BF2-E595472B0CC8}" srcOrd="0" destOrd="0" presId="urn:microsoft.com/office/officeart/2005/8/layout/process1"/>
    <dgm:cxn modelId="{DC10194E-D8B8-4D8F-A936-41073758E606}" type="presOf" srcId="{FAADCA28-8462-4372-8E0F-4CBD8E151B88}" destId="{4CB98FF8-CC50-4175-BDE8-F0428A209975}" srcOrd="1" destOrd="0" presId="urn:microsoft.com/office/officeart/2005/8/layout/process1"/>
    <dgm:cxn modelId="{93B97355-062B-4C65-9A1A-6FD81D665CD3}" type="presOf" srcId="{65B4368F-4198-464C-B4B5-7F22B7A8ED5D}" destId="{930E0C5E-C2E1-44EF-9BEE-D90F918678B9}" srcOrd="1" destOrd="0" presId="urn:microsoft.com/office/officeart/2005/8/layout/process1"/>
    <dgm:cxn modelId="{41919855-2711-4E6E-9BBB-73CAE62D24EC}" srcId="{91CEF76A-D804-46C3-83A7-183BDE5E01A2}" destId="{B2C96365-C3E5-4A28-9901-6DA7F802AB79}" srcOrd="0" destOrd="0" parTransId="{C98178BD-2FF1-485A-B283-0768B83C1BC2}" sibTransId="{65B4368F-4198-464C-B4B5-7F22B7A8ED5D}"/>
    <dgm:cxn modelId="{5F41E256-F0EE-4E34-BF12-31367948BE06}" type="presOf" srcId="{FAADCA28-8462-4372-8E0F-4CBD8E151B88}" destId="{3AB07B98-8A25-4531-9AA4-0C935A78C7C8}" srcOrd="0" destOrd="0" presId="urn:microsoft.com/office/officeart/2005/8/layout/process1"/>
    <dgm:cxn modelId="{19D5E783-8760-4DD0-B858-77A0F3ABDEC7}" srcId="{91CEF76A-D804-46C3-83A7-183BDE5E01A2}" destId="{843C5D4F-0F9F-4A13-8BF5-C36398FB9DDE}" srcOrd="2" destOrd="0" parTransId="{879ECD42-504B-4002-BE41-1EC54B41FBE1}" sibTransId="{7E532791-6B79-499E-B637-2552CB202506}"/>
    <dgm:cxn modelId="{34F2F685-B39E-4883-9D3F-EFF20EB1944B}" srcId="{91CEF76A-D804-46C3-83A7-183BDE5E01A2}" destId="{084D431B-835B-4B0F-B280-7664B3D25A95}" srcOrd="3" destOrd="0" parTransId="{850452C2-4614-428E-A5DA-8DBAE0C45915}" sibTransId="{496F3EA1-77E5-47B8-A6ED-2AB1165573EA}"/>
    <dgm:cxn modelId="{E0F3428C-EAA4-498B-BCA0-109122C05BA3}" type="presOf" srcId="{91CEF76A-D804-46C3-83A7-183BDE5E01A2}" destId="{FFC1F6F1-D157-4F40-A57F-A3A4D2605D9B}" srcOrd="0" destOrd="0" presId="urn:microsoft.com/office/officeart/2005/8/layout/process1"/>
    <dgm:cxn modelId="{4183739D-BCB1-4DA9-A506-1E5BFC3A1309}" type="presOf" srcId="{7E532791-6B79-499E-B637-2552CB202506}" destId="{F71B7C29-5483-4C3C-AE24-3A8CC5600CA7}" srcOrd="1" destOrd="0" presId="urn:microsoft.com/office/officeart/2005/8/layout/process1"/>
    <dgm:cxn modelId="{D65075DF-022A-4374-93ED-7BD2106D0D3D}" type="presOf" srcId="{7E532791-6B79-499E-B637-2552CB202506}" destId="{9FE03342-E26C-4BC6-A68E-A27142B4A6FF}" srcOrd="0" destOrd="0" presId="urn:microsoft.com/office/officeart/2005/8/layout/process1"/>
    <dgm:cxn modelId="{9BE3BFE3-2503-4176-A977-4178BDFBBD8A}" srcId="{91CEF76A-D804-46C3-83A7-183BDE5E01A2}" destId="{ABA9CAC0-A074-4300-BD96-259E65920D34}" srcOrd="1" destOrd="0" parTransId="{AECE3592-2381-43FB-AA1C-091BECE6C350}" sibTransId="{FAADCA28-8462-4372-8E0F-4CBD8E151B88}"/>
    <dgm:cxn modelId="{2A739F12-57E2-44D7-AFA6-51DB022E90A9}" type="presParOf" srcId="{FFC1F6F1-D157-4F40-A57F-A3A4D2605D9B}" destId="{8D6C78AE-F8FA-4B0C-A28F-473FBFDC003B}" srcOrd="0" destOrd="0" presId="urn:microsoft.com/office/officeart/2005/8/layout/process1"/>
    <dgm:cxn modelId="{E71A5EA6-9D4A-4833-81D0-0BA10DD2C7B0}" type="presParOf" srcId="{FFC1F6F1-D157-4F40-A57F-A3A4D2605D9B}" destId="{41C902BF-789B-472C-A682-746A5BF12DFF}" srcOrd="1" destOrd="0" presId="urn:microsoft.com/office/officeart/2005/8/layout/process1"/>
    <dgm:cxn modelId="{A330A718-B135-4AC2-BD44-C33F711ECA32}" type="presParOf" srcId="{41C902BF-789B-472C-A682-746A5BF12DFF}" destId="{930E0C5E-C2E1-44EF-9BEE-D90F918678B9}" srcOrd="0" destOrd="0" presId="urn:microsoft.com/office/officeart/2005/8/layout/process1"/>
    <dgm:cxn modelId="{5912EBA4-944A-458F-812E-159373EA846A}" type="presParOf" srcId="{FFC1F6F1-D157-4F40-A57F-A3A4D2605D9B}" destId="{28707145-2B20-4060-BEFF-9BD08167D713}" srcOrd="2" destOrd="0" presId="urn:microsoft.com/office/officeart/2005/8/layout/process1"/>
    <dgm:cxn modelId="{6C0E7690-1F3F-4DF2-8D78-FB022F80473E}" type="presParOf" srcId="{FFC1F6F1-D157-4F40-A57F-A3A4D2605D9B}" destId="{3AB07B98-8A25-4531-9AA4-0C935A78C7C8}" srcOrd="3" destOrd="0" presId="urn:microsoft.com/office/officeart/2005/8/layout/process1"/>
    <dgm:cxn modelId="{C209A326-DEB5-4487-92FB-3BACB9B9B428}" type="presParOf" srcId="{3AB07B98-8A25-4531-9AA4-0C935A78C7C8}" destId="{4CB98FF8-CC50-4175-BDE8-F0428A209975}" srcOrd="0" destOrd="0" presId="urn:microsoft.com/office/officeart/2005/8/layout/process1"/>
    <dgm:cxn modelId="{75164F7D-48CA-4383-82FC-CDE0FF542EBA}" type="presParOf" srcId="{FFC1F6F1-D157-4F40-A57F-A3A4D2605D9B}" destId="{65B2B524-448A-48A7-9131-AE27863B1EBC}" srcOrd="4" destOrd="0" presId="urn:microsoft.com/office/officeart/2005/8/layout/process1"/>
    <dgm:cxn modelId="{1C5A7247-1691-4B9E-8CFC-C7DCF4DD19CF}" type="presParOf" srcId="{FFC1F6F1-D157-4F40-A57F-A3A4D2605D9B}" destId="{9FE03342-E26C-4BC6-A68E-A27142B4A6FF}" srcOrd="5" destOrd="0" presId="urn:microsoft.com/office/officeart/2005/8/layout/process1"/>
    <dgm:cxn modelId="{7B6507D4-6370-44FE-BEA4-A2518493AC75}" type="presParOf" srcId="{9FE03342-E26C-4BC6-A68E-A27142B4A6FF}" destId="{F71B7C29-5483-4C3C-AE24-3A8CC5600CA7}" srcOrd="0" destOrd="0" presId="urn:microsoft.com/office/officeart/2005/8/layout/process1"/>
    <dgm:cxn modelId="{EFB3D653-7FE7-4C43-856B-F979B1001E7B}" type="presParOf" srcId="{FFC1F6F1-D157-4F40-A57F-A3A4D2605D9B}" destId="{11243648-FCED-439C-8BF2-E595472B0CC8}"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1CEF76A-D804-46C3-83A7-183BDE5E01A2}" type="doc">
      <dgm:prSet loTypeId="urn:microsoft.com/office/officeart/2005/8/layout/process1" loCatId="process" qsTypeId="urn:microsoft.com/office/officeart/2005/8/quickstyle/simple1" qsCatId="simple" csTypeId="urn:microsoft.com/office/officeart/2005/8/colors/colorful4" csCatId="colorful" phldr="1"/>
      <dgm:spPr/>
    </dgm:pt>
    <dgm:pt modelId="{B2C96365-C3E5-4A28-9901-6DA7F802AB79}">
      <dgm:prSet phldrT="[Text]" custT="1"/>
      <dgm:spPr/>
      <dgm:t>
        <a:bodyPr/>
        <a:lstStyle/>
        <a:p>
          <a:r>
            <a:rPr lang="en-US" sz="1400" dirty="0"/>
            <a:t>1. UE determines its location</a:t>
          </a:r>
        </a:p>
      </dgm:t>
    </dgm:pt>
    <dgm:pt modelId="{C98178BD-2FF1-485A-B283-0768B83C1BC2}" type="parTrans" cxnId="{41919855-2711-4E6E-9BBB-73CAE62D24EC}">
      <dgm:prSet/>
      <dgm:spPr/>
      <dgm:t>
        <a:bodyPr/>
        <a:lstStyle/>
        <a:p>
          <a:endParaRPr lang="en-US" sz="1200"/>
        </a:p>
      </dgm:t>
    </dgm:pt>
    <dgm:pt modelId="{65B4368F-4198-464C-B4B5-7F22B7A8ED5D}" type="sibTrans" cxnId="{41919855-2711-4E6E-9BBB-73CAE62D24EC}">
      <dgm:prSet custT="1"/>
      <dgm:spPr/>
      <dgm:t>
        <a:bodyPr/>
        <a:lstStyle/>
        <a:p>
          <a:endParaRPr lang="en-US" sz="1100"/>
        </a:p>
      </dgm:t>
    </dgm:pt>
    <dgm:pt modelId="{ABA9CAC0-A074-4300-BD96-259E65920D34}">
      <dgm:prSet phldrT="[Text]" custT="1"/>
      <dgm:spPr/>
      <dgm:t>
        <a:bodyPr/>
        <a:lstStyle/>
        <a:p>
          <a:r>
            <a:rPr lang="en-US" sz="1400" dirty="0"/>
            <a:t>2. UE determines the country of its location</a:t>
          </a:r>
        </a:p>
      </dgm:t>
    </dgm:pt>
    <dgm:pt modelId="{AECE3592-2381-43FB-AA1C-091BECE6C350}" type="parTrans" cxnId="{9BE3BFE3-2503-4176-A977-4178BDFBBD8A}">
      <dgm:prSet/>
      <dgm:spPr/>
      <dgm:t>
        <a:bodyPr/>
        <a:lstStyle/>
        <a:p>
          <a:endParaRPr lang="en-US" sz="1200"/>
        </a:p>
      </dgm:t>
    </dgm:pt>
    <dgm:pt modelId="{FAADCA28-8462-4372-8E0F-4CBD8E151B88}" type="sibTrans" cxnId="{9BE3BFE3-2503-4176-A977-4178BDFBBD8A}">
      <dgm:prSet custT="1"/>
      <dgm:spPr/>
      <dgm:t>
        <a:bodyPr/>
        <a:lstStyle/>
        <a:p>
          <a:endParaRPr lang="en-US" sz="1100"/>
        </a:p>
      </dgm:t>
    </dgm:pt>
    <dgm:pt modelId="{843C5D4F-0F9F-4A13-8BF5-C36398FB9DDE}">
      <dgm:prSet phldrT="[Text]" custT="1"/>
      <dgm:spPr/>
      <dgm:t>
        <a:bodyPr/>
        <a:lstStyle/>
        <a:p>
          <a:r>
            <a:rPr lang="en-US" sz="1400" dirty="0"/>
            <a:t>3. UE maps the country to one or more allowed MCC(s)  </a:t>
          </a:r>
        </a:p>
      </dgm:t>
    </dgm:pt>
    <dgm:pt modelId="{879ECD42-504B-4002-BE41-1EC54B41FBE1}" type="parTrans" cxnId="{19D5E783-8760-4DD0-B858-77A0F3ABDEC7}">
      <dgm:prSet/>
      <dgm:spPr/>
      <dgm:t>
        <a:bodyPr/>
        <a:lstStyle/>
        <a:p>
          <a:endParaRPr lang="en-US" sz="1200"/>
        </a:p>
      </dgm:t>
    </dgm:pt>
    <dgm:pt modelId="{7E532791-6B79-499E-B637-2552CB202506}" type="sibTrans" cxnId="{19D5E783-8760-4DD0-B858-77A0F3ABDEC7}">
      <dgm:prSet custT="1"/>
      <dgm:spPr/>
      <dgm:t>
        <a:bodyPr/>
        <a:lstStyle/>
        <a:p>
          <a:endParaRPr lang="en-US" sz="1100"/>
        </a:p>
      </dgm:t>
    </dgm:pt>
    <dgm:pt modelId="{CC8F287F-646E-4CB7-8D77-F03087CA6B88}">
      <dgm:prSet phldrT="[Text]" custT="1"/>
      <dgm:spPr/>
      <dgm:t>
        <a:bodyPr/>
        <a:lstStyle/>
        <a:p>
          <a:r>
            <a:rPr lang="en-US" sz="1400" dirty="0"/>
            <a:t>4. UE filters PLMN list in USIM based on allowed MCC(s)</a:t>
          </a:r>
        </a:p>
      </dgm:t>
    </dgm:pt>
    <dgm:pt modelId="{1717BED2-8746-4228-B9B0-ABA5C10552B1}" type="parTrans" cxnId="{86C96AF8-C677-4DA6-9E72-231616548E14}">
      <dgm:prSet/>
      <dgm:spPr/>
      <dgm:t>
        <a:bodyPr/>
        <a:lstStyle/>
        <a:p>
          <a:endParaRPr lang="en-US" sz="1200"/>
        </a:p>
      </dgm:t>
    </dgm:pt>
    <dgm:pt modelId="{A2083D62-01BB-473A-8F7D-C3409A44E5F2}" type="sibTrans" cxnId="{86C96AF8-C677-4DA6-9E72-231616548E14}">
      <dgm:prSet custT="1"/>
      <dgm:spPr/>
      <dgm:t>
        <a:bodyPr/>
        <a:lstStyle/>
        <a:p>
          <a:endParaRPr lang="en-US" sz="1200"/>
        </a:p>
      </dgm:t>
    </dgm:pt>
    <dgm:pt modelId="{3AAE0FD9-430D-4FCF-A285-4F0FE4953CC6}">
      <dgm:prSet phldrT="[Text]" custT="1"/>
      <dgm:spPr/>
      <dgm:t>
        <a:bodyPr/>
        <a:lstStyle/>
        <a:p>
          <a:r>
            <a:rPr lang="en-US" sz="1400" dirty="0"/>
            <a:t>5. UE follows legacy PLMN selection based on the filtered PLMN list</a:t>
          </a:r>
        </a:p>
      </dgm:t>
    </dgm:pt>
    <dgm:pt modelId="{13324C67-22EB-4FCB-B4D8-B31027ECB0F3}" type="parTrans" cxnId="{30E62BB9-B5CF-43D1-955F-521A8C8DCE8D}">
      <dgm:prSet/>
      <dgm:spPr/>
      <dgm:t>
        <a:bodyPr/>
        <a:lstStyle/>
        <a:p>
          <a:endParaRPr lang="en-US" sz="1600"/>
        </a:p>
      </dgm:t>
    </dgm:pt>
    <dgm:pt modelId="{12DB68B5-B30A-40DD-86E6-424B8801FBC9}" type="sibTrans" cxnId="{30E62BB9-B5CF-43D1-955F-521A8C8DCE8D}">
      <dgm:prSet/>
      <dgm:spPr/>
      <dgm:t>
        <a:bodyPr/>
        <a:lstStyle/>
        <a:p>
          <a:endParaRPr lang="en-US" sz="1600"/>
        </a:p>
      </dgm:t>
    </dgm:pt>
    <dgm:pt modelId="{FFC1F6F1-D157-4F40-A57F-A3A4D2605D9B}" type="pres">
      <dgm:prSet presAssocID="{91CEF76A-D804-46C3-83A7-183BDE5E01A2}" presName="Name0" presStyleCnt="0">
        <dgm:presLayoutVars>
          <dgm:dir/>
          <dgm:resizeHandles val="exact"/>
        </dgm:presLayoutVars>
      </dgm:prSet>
      <dgm:spPr/>
    </dgm:pt>
    <dgm:pt modelId="{8D6C78AE-F8FA-4B0C-A28F-473FBFDC003B}" type="pres">
      <dgm:prSet presAssocID="{B2C96365-C3E5-4A28-9901-6DA7F802AB79}" presName="node" presStyleLbl="node1" presStyleIdx="0" presStyleCnt="5" custLinFactNeighborX="-85241" custLinFactNeighborY="379">
        <dgm:presLayoutVars>
          <dgm:bulletEnabled val="1"/>
        </dgm:presLayoutVars>
      </dgm:prSet>
      <dgm:spPr/>
    </dgm:pt>
    <dgm:pt modelId="{41C902BF-789B-472C-A682-746A5BF12DFF}" type="pres">
      <dgm:prSet presAssocID="{65B4368F-4198-464C-B4B5-7F22B7A8ED5D}" presName="sibTrans" presStyleLbl="sibTrans2D1" presStyleIdx="0" presStyleCnt="4"/>
      <dgm:spPr/>
    </dgm:pt>
    <dgm:pt modelId="{930E0C5E-C2E1-44EF-9BEE-D90F918678B9}" type="pres">
      <dgm:prSet presAssocID="{65B4368F-4198-464C-B4B5-7F22B7A8ED5D}" presName="connectorText" presStyleLbl="sibTrans2D1" presStyleIdx="0" presStyleCnt="4"/>
      <dgm:spPr/>
    </dgm:pt>
    <dgm:pt modelId="{28707145-2B20-4060-BEFF-9BD08167D713}" type="pres">
      <dgm:prSet presAssocID="{ABA9CAC0-A074-4300-BD96-259E65920D34}" presName="node" presStyleLbl="node1" presStyleIdx="1" presStyleCnt="5" custLinFactNeighborX="-572" custLinFactNeighborY="282">
        <dgm:presLayoutVars>
          <dgm:bulletEnabled val="1"/>
        </dgm:presLayoutVars>
      </dgm:prSet>
      <dgm:spPr/>
    </dgm:pt>
    <dgm:pt modelId="{3AB07B98-8A25-4531-9AA4-0C935A78C7C8}" type="pres">
      <dgm:prSet presAssocID="{FAADCA28-8462-4372-8E0F-4CBD8E151B88}" presName="sibTrans" presStyleLbl="sibTrans2D1" presStyleIdx="1" presStyleCnt="4"/>
      <dgm:spPr/>
    </dgm:pt>
    <dgm:pt modelId="{4CB98FF8-CC50-4175-BDE8-F0428A209975}" type="pres">
      <dgm:prSet presAssocID="{FAADCA28-8462-4372-8E0F-4CBD8E151B88}" presName="connectorText" presStyleLbl="sibTrans2D1" presStyleIdx="1" presStyleCnt="4"/>
      <dgm:spPr/>
    </dgm:pt>
    <dgm:pt modelId="{65B2B524-448A-48A7-9131-AE27863B1EBC}" type="pres">
      <dgm:prSet presAssocID="{843C5D4F-0F9F-4A13-8BF5-C36398FB9DDE}" presName="node" presStyleLbl="node1" presStyleIdx="2" presStyleCnt="5" custLinFactNeighborX="-572" custLinFactNeighborY="282">
        <dgm:presLayoutVars>
          <dgm:bulletEnabled val="1"/>
        </dgm:presLayoutVars>
      </dgm:prSet>
      <dgm:spPr/>
    </dgm:pt>
    <dgm:pt modelId="{319D8F6C-7E84-4E12-8303-4EDD0B37F6FC}" type="pres">
      <dgm:prSet presAssocID="{7E532791-6B79-499E-B637-2552CB202506}" presName="sibTrans" presStyleLbl="sibTrans2D1" presStyleIdx="2" presStyleCnt="4"/>
      <dgm:spPr/>
    </dgm:pt>
    <dgm:pt modelId="{9E7227D1-3D26-465F-930D-FDD56DA17814}" type="pres">
      <dgm:prSet presAssocID="{7E532791-6B79-499E-B637-2552CB202506}" presName="connectorText" presStyleLbl="sibTrans2D1" presStyleIdx="2" presStyleCnt="4"/>
      <dgm:spPr/>
    </dgm:pt>
    <dgm:pt modelId="{BDD37B65-9D4B-4EF0-A3D9-072047270989}" type="pres">
      <dgm:prSet presAssocID="{CC8F287F-646E-4CB7-8D77-F03087CA6B88}" presName="node" presStyleLbl="node1" presStyleIdx="3" presStyleCnt="5" custLinFactNeighborX="-572" custLinFactNeighborY="282">
        <dgm:presLayoutVars>
          <dgm:bulletEnabled val="1"/>
        </dgm:presLayoutVars>
      </dgm:prSet>
      <dgm:spPr/>
    </dgm:pt>
    <dgm:pt modelId="{1F9A67A8-593F-4F53-A9BB-67AAF2567CE0}" type="pres">
      <dgm:prSet presAssocID="{A2083D62-01BB-473A-8F7D-C3409A44E5F2}" presName="sibTrans" presStyleLbl="sibTrans2D1" presStyleIdx="3" presStyleCnt="4"/>
      <dgm:spPr/>
    </dgm:pt>
    <dgm:pt modelId="{773A8BDD-848A-4B7D-91E5-EBFA84E2FD06}" type="pres">
      <dgm:prSet presAssocID="{A2083D62-01BB-473A-8F7D-C3409A44E5F2}" presName="connectorText" presStyleLbl="sibTrans2D1" presStyleIdx="3" presStyleCnt="4"/>
      <dgm:spPr/>
    </dgm:pt>
    <dgm:pt modelId="{CAB4B3C7-0C70-4EE7-8E4C-11403F36E06B}" type="pres">
      <dgm:prSet presAssocID="{3AAE0FD9-430D-4FCF-A285-4F0FE4953CC6}" presName="node" presStyleLbl="node1" presStyleIdx="4" presStyleCnt="5">
        <dgm:presLayoutVars>
          <dgm:bulletEnabled val="1"/>
        </dgm:presLayoutVars>
      </dgm:prSet>
      <dgm:spPr/>
    </dgm:pt>
  </dgm:ptLst>
  <dgm:cxnLst>
    <dgm:cxn modelId="{214DB90A-FE2B-48A6-A1DE-EC30A5C0CF38}" type="presOf" srcId="{B2C96365-C3E5-4A28-9901-6DA7F802AB79}" destId="{8D6C78AE-F8FA-4B0C-A28F-473FBFDC003B}" srcOrd="0" destOrd="0" presId="urn:microsoft.com/office/officeart/2005/8/layout/process1"/>
    <dgm:cxn modelId="{1B0ECA27-492A-494C-9F21-142C1010E8DB}" type="presOf" srcId="{843C5D4F-0F9F-4A13-8BF5-C36398FB9DDE}" destId="{65B2B524-448A-48A7-9131-AE27863B1EBC}" srcOrd="0" destOrd="0" presId="urn:microsoft.com/office/officeart/2005/8/layout/process1"/>
    <dgm:cxn modelId="{7487E629-4546-48AC-8485-9A4A7A67B139}" type="presOf" srcId="{65B4368F-4198-464C-B4B5-7F22B7A8ED5D}" destId="{41C902BF-789B-472C-A682-746A5BF12DFF}" srcOrd="0" destOrd="0" presId="urn:microsoft.com/office/officeart/2005/8/layout/process1"/>
    <dgm:cxn modelId="{E2CEF52E-7DED-43EB-904C-DDB7EA2FEBBD}" type="presOf" srcId="{ABA9CAC0-A074-4300-BD96-259E65920D34}" destId="{28707145-2B20-4060-BEFF-9BD08167D713}" srcOrd="0" destOrd="0" presId="urn:microsoft.com/office/officeart/2005/8/layout/process1"/>
    <dgm:cxn modelId="{AE588C5C-C452-4570-B492-3E5D5F6A9FB6}" type="presOf" srcId="{7E532791-6B79-499E-B637-2552CB202506}" destId="{9E7227D1-3D26-465F-930D-FDD56DA17814}" srcOrd="1" destOrd="0" presId="urn:microsoft.com/office/officeart/2005/8/layout/process1"/>
    <dgm:cxn modelId="{DC10194E-D8B8-4D8F-A936-41073758E606}" type="presOf" srcId="{FAADCA28-8462-4372-8E0F-4CBD8E151B88}" destId="{4CB98FF8-CC50-4175-BDE8-F0428A209975}" srcOrd="1" destOrd="0" presId="urn:microsoft.com/office/officeart/2005/8/layout/process1"/>
    <dgm:cxn modelId="{93B97355-062B-4C65-9A1A-6FD81D665CD3}" type="presOf" srcId="{65B4368F-4198-464C-B4B5-7F22B7A8ED5D}" destId="{930E0C5E-C2E1-44EF-9BEE-D90F918678B9}" srcOrd="1" destOrd="0" presId="urn:microsoft.com/office/officeart/2005/8/layout/process1"/>
    <dgm:cxn modelId="{41919855-2711-4E6E-9BBB-73CAE62D24EC}" srcId="{91CEF76A-D804-46C3-83A7-183BDE5E01A2}" destId="{B2C96365-C3E5-4A28-9901-6DA7F802AB79}" srcOrd="0" destOrd="0" parTransId="{C98178BD-2FF1-485A-B283-0768B83C1BC2}" sibTransId="{65B4368F-4198-464C-B4B5-7F22B7A8ED5D}"/>
    <dgm:cxn modelId="{55BCBF76-8308-4AAB-944B-D39A3C5CE519}" type="presOf" srcId="{A2083D62-01BB-473A-8F7D-C3409A44E5F2}" destId="{773A8BDD-848A-4B7D-91E5-EBFA84E2FD06}" srcOrd="1" destOrd="0" presId="urn:microsoft.com/office/officeart/2005/8/layout/process1"/>
    <dgm:cxn modelId="{5F41E256-F0EE-4E34-BF12-31367948BE06}" type="presOf" srcId="{FAADCA28-8462-4372-8E0F-4CBD8E151B88}" destId="{3AB07B98-8A25-4531-9AA4-0C935A78C7C8}" srcOrd="0" destOrd="0" presId="urn:microsoft.com/office/officeart/2005/8/layout/process1"/>
    <dgm:cxn modelId="{19D5E783-8760-4DD0-B858-77A0F3ABDEC7}" srcId="{91CEF76A-D804-46C3-83A7-183BDE5E01A2}" destId="{843C5D4F-0F9F-4A13-8BF5-C36398FB9DDE}" srcOrd="2" destOrd="0" parTransId="{879ECD42-504B-4002-BE41-1EC54B41FBE1}" sibTransId="{7E532791-6B79-499E-B637-2552CB202506}"/>
    <dgm:cxn modelId="{E0F3428C-EAA4-498B-BCA0-109122C05BA3}" type="presOf" srcId="{91CEF76A-D804-46C3-83A7-183BDE5E01A2}" destId="{FFC1F6F1-D157-4F40-A57F-A3A4D2605D9B}" srcOrd="0" destOrd="0" presId="urn:microsoft.com/office/officeart/2005/8/layout/process1"/>
    <dgm:cxn modelId="{1AB886A5-03FA-4731-8864-94D8C1052515}" type="presOf" srcId="{3AAE0FD9-430D-4FCF-A285-4F0FE4953CC6}" destId="{CAB4B3C7-0C70-4EE7-8E4C-11403F36E06B}" srcOrd="0" destOrd="0" presId="urn:microsoft.com/office/officeart/2005/8/layout/process1"/>
    <dgm:cxn modelId="{30E62BB9-B5CF-43D1-955F-521A8C8DCE8D}" srcId="{91CEF76A-D804-46C3-83A7-183BDE5E01A2}" destId="{3AAE0FD9-430D-4FCF-A285-4F0FE4953CC6}" srcOrd="4" destOrd="0" parTransId="{13324C67-22EB-4FCB-B4D8-B31027ECB0F3}" sibTransId="{12DB68B5-B30A-40DD-86E6-424B8801FBC9}"/>
    <dgm:cxn modelId="{9BE3BFE3-2503-4176-A977-4178BDFBBD8A}" srcId="{91CEF76A-D804-46C3-83A7-183BDE5E01A2}" destId="{ABA9CAC0-A074-4300-BD96-259E65920D34}" srcOrd="1" destOrd="0" parTransId="{AECE3592-2381-43FB-AA1C-091BECE6C350}" sibTransId="{FAADCA28-8462-4372-8E0F-4CBD8E151B88}"/>
    <dgm:cxn modelId="{F4D679F1-5FE2-41AA-8C6E-D827A1F2ACFF}" type="presOf" srcId="{7E532791-6B79-499E-B637-2552CB202506}" destId="{319D8F6C-7E84-4E12-8303-4EDD0B37F6FC}" srcOrd="0" destOrd="0" presId="urn:microsoft.com/office/officeart/2005/8/layout/process1"/>
    <dgm:cxn modelId="{F3DE5DF7-5456-488F-B303-B6142DBC5C03}" type="presOf" srcId="{A2083D62-01BB-473A-8F7D-C3409A44E5F2}" destId="{1F9A67A8-593F-4F53-A9BB-67AAF2567CE0}" srcOrd="0" destOrd="0" presId="urn:microsoft.com/office/officeart/2005/8/layout/process1"/>
    <dgm:cxn modelId="{86C96AF8-C677-4DA6-9E72-231616548E14}" srcId="{91CEF76A-D804-46C3-83A7-183BDE5E01A2}" destId="{CC8F287F-646E-4CB7-8D77-F03087CA6B88}" srcOrd="3" destOrd="0" parTransId="{1717BED2-8746-4228-B9B0-ABA5C10552B1}" sibTransId="{A2083D62-01BB-473A-8F7D-C3409A44E5F2}"/>
    <dgm:cxn modelId="{F3460AFF-5CDE-40D0-871A-6C7015EF1381}" type="presOf" srcId="{CC8F287F-646E-4CB7-8D77-F03087CA6B88}" destId="{BDD37B65-9D4B-4EF0-A3D9-072047270989}" srcOrd="0" destOrd="0" presId="urn:microsoft.com/office/officeart/2005/8/layout/process1"/>
    <dgm:cxn modelId="{2A739F12-57E2-44D7-AFA6-51DB022E90A9}" type="presParOf" srcId="{FFC1F6F1-D157-4F40-A57F-A3A4D2605D9B}" destId="{8D6C78AE-F8FA-4B0C-A28F-473FBFDC003B}" srcOrd="0" destOrd="0" presId="urn:microsoft.com/office/officeart/2005/8/layout/process1"/>
    <dgm:cxn modelId="{E71A5EA6-9D4A-4833-81D0-0BA10DD2C7B0}" type="presParOf" srcId="{FFC1F6F1-D157-4F40-A57F-A3A4D2605D9B}" destId="{41C902BF-789B-472C-A682-746A5BF12DFF}" srcOrd="1" destOrd="0" presId="urn:microsoft.com/office/officeart/2005/8/layout/process1"/>
    <dgm:cxn modelId="{A330A718-B135-4AC2-BD44-C33F711ECA32}" type="presParOf" srcId="{41C902BF-789B-472C-A682-746A5BF12DFF}" destId="{930E0C5E-C2E1-44EF-9BEE-D90F918678B9}" srcOrd="0" destOrd="0" presId="urn:microsoft.com/office/officeart/2005/8/layout/process1"/>
    <dgm:cxn modelId="{5912EBA4-944A-458F-812E-159373EA846A}" type="presParOf" srcId="{FFC1F6F1-D157-4F40-A57F-A3A4D2605D9B}" destId="{28707145-2B20-4060-BEFF-9BD08167D713}" srcOrd="2" destOrd="0" presId="urn:microsoft.com/office/officeart/2005/8/layout/process1"/>
    <dgm:cxn modelId="{6C0E7690-1F3F-4DF2-8D78-FB022F80473E}" type="presParOf" srcId="{FFC1F6F1-D157-4F40-A57F-A3A4D2605D9B}" destId="{3AB07B98-8A25-4531-9AA4-0C935A78C7C8}" srcOrd="3" destOrd="0" presId="urn:microsoft.com/office/officeart/2005/8/layout/process1"/>
    <dgm:cxn modelId="{C209A326-DEB5-4487-92FB-3BACB9B9B428}" type="presParOf" srcId="{3AB07B98-8A25-4531-9AA4-0C935A78C7C8}" destId="{4CB98FF8-CC50-4175-BDE8-F0428A209975}" srcOrd="0" destOrd="0" presId="urn:microsoft.com/office/officeart/2005/8/layout/process1"/>
    <dgm:cxn modelId="{75164F7D-48CA-4383-82FC-CDE0FF542EBA}" type="presParOf" srcId="{FFC1F6F1-D157-4F40-A57F-A3A4D2605D9B}" destId="{65B2B524-448A-48A7-9131-AE27863B1EBC}" srcOrd="4" destOrd="0" presId="urn:microsoft.com/office/officeart/2005/8/layout/process1"/>
    <dgm:cxn modelId="{626E3261-7A91-4EFE-9AA8-C400A051B097}" type="presParOf" srcId="{FFC1F6F1-D157-4F40-A57F-A3A4D2605D9B}" destId="{319D8F6C-7E84-4E12-8303-4EDD0B37F6FC}" srcOrd="5" destOrd="0" presId="urn:microsoft.com/office/officeart/2005/8/layout/process1"/>
    <dgm:cxn modelId="{197C3143-6BA8-4B44-97E9-6D9EE02030DF}" type="presParOf" srcId="{319D8F6C-7E84-4E12-8303-4EDD0B37F6FC}" destId="{9E7227D1-3D26-465F-930D-FDD56DA17814}" srcOrd="0" destOrd="0" presId="urn:microsoft.com/office/officeart/2005/8/layout/process1"/>
    <dgm:cxn modelId="{FCE4F7B3-7017-4DE7-80EB-611902FCCDF7}" type="presParOf" srcId="{FFC1F6F1-D157-4F40-A57F-A3A4D2605D9B}" destId="{BDD37B65-9D4B-4EF0-A3D9-072047270989}" srcOrd="6" destOrd="0" presId="urn:microsoft.com/office/officeart/2005/8/layout/process1"/>
    <dgm:cxn modelId="{67896539-BC00-4E03-BAF9-F55D133060BA}" type="presParOf" srcId="{FFC1F6F1-D157-4F40-A57F-A3A4D2605D9B}" destId="{1F9A67A8-593F-4F53-A9BB-67AAF2567CE0}" srcOrd="7" destOrd="0" presId="urn:microsoft.com/office/officeart/2005/8/layout/process1"/>
    <dgm:cxn modelId="{93950645-ACF2-4F2E-848B-12741E54BAF7}" type="presParOf" srcId="{1F9A67A8-593F-4F53-A9BB-67AAF2567CE0}" destId="{773A8BDD-848A-4B7D-91E5-EBFA84E2FD06}" srcOrd="0" destOrd="0" presId="urn:microsoft.com/office/officeart/2005/8/layout/process1"/>
    <dgm:cxn modelId="{E2305C60-909C-419B-BE17-2EC807B272C1}" type="presParOf" srcId="{FFC1F6F1-D157-4F40-A57F-A3A4D2605D9B}" destId="{CAB4B3C7-0C70-4EE7-8E4C-11403F36E06B}" srcOrd="8"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1CEF76A-D804-46C3-83A7-183BDE5E01A2}" type="doc">
      <dgm:prSet loTypeId="urn:microsoft.com/office/officeart/2005/8/layout/process1" loCatId="process" qsTypeId="urn:microsoft.com/office/officeart/2005/8/quickstyle/simple1" qsCatId="simple" csTypeId="urn:microsoft.com/office/officeart/2005/8/colors/colorful4" csCatId="colorful" phldr="1"/>
      <dgm:spPr/>
    </dgm:pt>
    <dgm:pt modelId="{B2C96365-C3E5-4A28-9901-6DA7F802AB79}">
      <dgm:prSet phldrT="[Text]" custT="1"/>
      <dgm:spPr/>
      <dgm:t>
        <a:bodyPr/>
        <a:lstStyle/>
        <a:p>
          <a:r>
            <a:rPr lang="en-US" sz="1400" dirty="0"/>
            <a:t>1. UE determines its location</a:t>
          </a:r>
        </a:p>
      </dgm:t>
    </dgm:pt>
    <dgm:pt modelId="{C98178BD-2FF1-485A-B283-0768B83C1BC2}" type="parTrans" cxnId="{41919855-2711-4E6E-9BBB-73CAE62D24EC}">
      <dgm:prSet/>
      <dgm:spPr/>
      <dgm:t>
        <a:bodyPr/>
        <a:lstStyle/>
        <a:p>
          <a:endParaRPr lang="en-US" sz="1200"/>
        </a:p>
      </dgm:t>
    </dgm:pt>
    <dgm:pt modelId="{65B4368F-4198-464C-B4B5-7F22B7A8ED5D}" type="sibTrans" cxnId="{41919855-2711-4E6E-9BBB-73CAE62D24EC}">
      <dgm:prSet custT="1"/>
      <dgm:spPr/>
      <dgm:t>
        <a:bodyPr/>
        <a:lstStyle/>
        <a:p>
          <a:endParaRPr lang="en-US" sz="1100"/>
        </a:p>
      </dgm:t>
    </dgm:pt>
    <dgm:pt modelId="{ABA9CAC0-A074-4300-BD96-259E65920D34}">
      <dgm:prSet phldrT="[Text]" custT="1"/>
      <dgm:spPr/>
      <dgm:t>
        <a:bodyPr/>
        <a:lstStyle/>
        <a:p>
          <a:r>
            <a:rPr lang="en-US" sz="1400" dirty="0"/>
            <a:t>2. UE determines the country of its location</a:t>
          </a:r>
        </a:p>
        <a:p>
          <a:r>
            <a:rPr lang="en-US" sz="1400" dirty="0"/>
            <a:t>(this can be based on the MCC provided by the AMF)</a:t>
          </a:r>
        </a:p>
      </dgm:t>
    </dgm:pt>
    <dgm:pt modelId="{AECE3592-2381-43FB-AA1C-091BECE6C350}" type="parTrans" cxnId="{9BE3BFE3-2503-4176-A977-4178BDFBBD8A}">
      <dgm:prSet/>
      <dgm:spPr/>
      <dgm:t>
        <a:bodyPr/>
        <a:lstStyle/>
        <a:p>
          <a:endParaRPr lang="en-US" sz="1200"/>
        </a:p>
      </dgm:t>
    </dgm:pt>
    <dgm:pt modelId="{FAADCA28-8462-4372-8E0F-4CBD8E151B88}" type="sibTrans" cxnId="{9BE3BFE3-2503-4176-A977-4178BDFBBD8A}">
      <dgm:prSet custT="1"/>
      <dgm:spPr/>
      <dgm:t>
        <a:bodyPr/>
        <a:lstStyle/>
        <a:p>
          <a:endParaRPr lang="en-US" sz="1100"/>
        </a:p>
      </dgm:t>
    </dgm:pt>
    <dgm:pt modelId="{CC8F287F-646E-4CB7-8D77-F03087CA6B88}">
      <dgm:prSet phldrT="[Text]" custT="1"/>
      <dgm:spPr/>
      <dgm:t>
        <a:bodyPr/>
        <a:lstStyle/>
        <a:p>
          <a:r>
            <a:rPr lang="en-US" sz="1400" dirty="0"/>
            <a:t>3. UE filters PLMN list in USIM based on the country of UE location</a:t>
          </a:r>
        </a:p>
      </dgm:t>
    </dgm:pt>
    <dgm:pt modelId="{1717BED2-8746-4228-B9B0-ABA5C10552B1}" type="parTrans" cxnId="{86C96AF8-C677-4DA6-9E72-231616548E14}">
      <dgm:prSet/>
      <dgm:spPr/>
      <dgm:t>
        <a:bodyPr/>
        <a:lstStyle/>
        <a:p>
          <a:endParaRPr lang="en-US" sz="1200"/>
        </a:p>
      </dgm:t>
    </dgm:pt>
    <dgm:pt modelId="{A2083D62-01BB-473A-8F7D-C3409A44E5F2}" type="sibTrans" cxnId="{86C96AF8-C677-4DA6-9E72-231616548E14}">
      <dgm:prSet custT="1"/>
      <dgm:spPr/>
      <dgm:t>
        <a:bodyPr/>
        <a:lstStyle/>
        <a:p>
          <a:endParaRPr lang="en-US" sz="1200"/>
        </a:p>
      </dgm:t>
    </dgm:pt>
    <dgm:pt modelId="{606D634B-3DE9-4EB4-9891-CEBF500C5CD8}">
      <dgm:prSet phldrT="[Text]" custT="1"/>
      <dgm:spPr/>
      <dgm:t>
        <a:bodyPr/>
        <a:lstStyle/>
        <a:p>
          <a:pPr algn="ctr"/>
          <a:r>
            <a:rPr lang="en-US" sz="1400" dirty="0"/>
            <a:t>4. UE follows legacy PLMN selection based on the filtered PLMN list</a:t>
          </a:r>
        </a:p>
      </dgm:t>
    </dgm:pt>
    <dgm:pt modelId="{673D8101-D277-456F-AC92-CB63BB615CC0}" type="parTrans" cxnId="{7D8914CB-1C51-46AF-8772-E8932DB419BA}">
      <dgm:prSet/>
      <dgm:spPr/>
      <dgm:t>
        <a:bodyPr/>
        <a:lstStyle/>
        <a:p>
          <a:endParaRPr lang="en-US" sz="1600"/>
        </a:p>
      </dgm:t>
    </dgm:pt>
    <dgm:pt modelId="{84E45E10-FAC7-4AA5-92F2-6BE3AA7A0C7A}" type="sibTrans" cxnId="{7D8914CB-1C51-46AF-8772-E8932DB419BA}">
      <dgm:prSet/>
      <dgm:spPr/>
      <dgm:t>
        <a:bodyPr/>
        <a:lstStyle/>
        <a:p>
          <a:endParaRPr lang="en-US" sz="1600"/>
        </a:p>
      </dgm:t>
    </dgm:pt>
    <dgm:pt modelId="{FFC1F6F1-D157-4F40-A57F-A3A4D2605D9B}" type="pres">
      <dgm:prSet presAssocID="{91CEF76A-D804-46C3-83A7-183BDE5E01A2}" presName="Name0" presStyleCnt="0">
        <dgm:presLayoutVars>
          <dgm:dir/>
          <dgm:resizeHandles val="exact"/>
        </dgm:presLayoutVars>
      </dgm:prSet>
      <dgm:spPr/>
    </dgm:pt>
    <dgm:pt modelId="{8D6C78AE-F8FA-4B0C-A28F-473FBFDC003B}" type="pres">
      <dgm:prSet presAssocID="{B2C96365-C3E5-4A28-9901-6DA7F802AB79}" presName="node" presStyleLbl="node1" presStyleIdx="0" presStyleCnt="4" custLinFactNeighborX="-85241" custLinFactNeighborY="379">
        <dgm:presLayoutVars>
          <dgm:bulletEnabled val="1"/>
        </dgm:presLayoutVars>
      </dgm:prSet>
      <dgm:spPr/>
    </dgm:pt>
    <dgm:pt modelId="{41C902BF-789B-472C-A682-746A5BF12DFF}" type="pres">
      <dgm:prSet presAssocID="{65B4368F-4198-464C-B4B5-7F22B7A8ED5D}" presName="sibTrans" presStyleLbl="sibTrans2D1" presStyleIdx="0" presStyleCnt="3"/>
      <dgm:spPr/>
    </dgm:pt>
    <dgm:pt modelId="{930E0C5E-C2E1-44EF-9BEE-D90F918678B9}" type="pres">
      <dgm:prSet presAssocID="{65B4368F-4198-464C-B4B5-7F22B7A8ED5D}" presName="connectorText" presStyleLbl="sibTrans2D1" presStyleIdx="0" presStyleCnt="3"/>
      <dgm:spPr/>
    </dgm:pt>
    <dgm:pt modelId="{28707145-2B20-4060-BEFF-9BD08167D713}" type="pres">
      <dgm:prSet presAssocID="{ABA9CAC0-A074-4300-BD96-259E65920D34}" presName="node" presStyleLbl="node1" presStyleIdx="1" presStyleCnt="4" custLinFactNeighborX="0" custLinFactNeighborY="-1052">
        <dgm:presLayoutVars>
          <dgm:bulletEnabled val="1"/>
        </dgm:presLayoutVars>
      </dgm:prSet>
      <dgm:spPr/>
    </dgm:pt>
    <dgm:pt modelId="{3AB07B98-8A25-4531-9AA4-0C935A78C7C8}" type="pres">
      <dgm:prSet presAssocID="{FAADCA28-8462-4372-8E0F-4CBD8E151B88}" presName="sibTrans" presStyleLbl="sibTrans2D1" presStyleIdx="1" presStyleCnt="3"/>
      <dgm:spPr/>
    </dgm:pt>
    <dgm:pt modelId="{4CB98FF8-CC50-4175-BDE8-F0428A209975}" type="pres">
      <dgm:prSet presAssocID="{FAADCA28-8462-4372-8E0F-4CBD8E151B88}" presName="connectorText" presStyleLbl="sibTrans2D1" presStyleIdx="1" presStyleCnt="3"/>
      <dgm:spPr/>
    </dgm:pt>
    <dgm:pt modelId="{BDD37B65-9D4B-4EF0-A3D9-072047270989}" type="pres">
      <dgm:prSet presAssocID="{CC8F287F-646E-4CB7-8D77-F03087CA6B88}" presName="node" presStyleLbl="node1" presStyleIdx="2" presStyleCnt="4" custLinFactNeighborX="-572" custLinFactNeighborY="282">
        <dgm:presLayoutVars>
          <dgm:bulletEnabled val="1"/>
        </dgm:presLayoutVars>
      </dgm:prSet>
      <dgm:spPr/>
    </dgm:pt>
    <dgm:pt modelId="{8EFB5BB2-A0B2-4EE2-B31E-89B82CA0AB2D}" type="pres">
      <dgm:prSet presAssocID="{A2083D62-01BB-473A-8F7D-C3409A44E5F2}" presName="sibTrans" presStyleLbl="sibTrans2D1" presStyleIdx="2" presStyleCnt="3"/>
      <dgm:spPr/>
    </dgm:pt>
    <dgm:pt modelId="{0E499E50-4FBF-4EA6-A8BE-D0F061D1D355}" type="pres">
      <dgm:prSet presAssocID="{A2083D62-01BB-473A-8F7D-C3409A44E5F2}" presName="connectorText" presStyleLbl="sibTrans2D1" presStyleIdx="2" presStyleCnt="3"/>
      <dgm:spPr/>
    </dgm:pt>
    <dgm:pt modelId="{B12094F6-896A-4153-8918-CCE34B4BE3FD}" type="pres">
      <dgm:prSet presAssocID="{606D634B-3DE9-4EB4-9891-CEBF500C5CD8}" presName="node" presStyleLbl="node1" presStyleIdx="3" presStyleCnt="4">
        <dgm:presLayoutVars>
          <dgm:bulletEnabled val="1"/>
        </dgm:presLayoutVars>
      </dgm:prSet>
      <dgm:spPr/>
    </dgm:pt>
  </dgm:ptLst>
  <dgm:cxnLst>
    <dgm:cxn modelId="{214DB90A-FE2B-48A6-A1DE-EC30A5C0CF38}" type="presOf" srcId="{B2C96365-C3E5-4A28-9901-6DA7F802AB79}" destId="{8D6C78AE-F8FA-4B0C-A28F-473FBFDC003B}" srcOrd="0" destOrd="0" presId="urn:microsoft.com/office/officeart/2005/8/layout/process1"/>
    <dgm:cxn modelId="{7487E629-4546-48AC-8485-9A4A7A67B139}" type="presOf" srcId="{65B4368F-4198-464C-B4B5-7F22B7A8ED5D}" destId="{41C902BF-789B-472C-A682-746A5BF12DFF}" srcOrd="0" destOrd="0" presId="urn:microsoft.com/office/officeart/2005/8/layout/process1"/>
    <dgm:cxn modelId="{E2CEF52E-7DED-43EB-904C-DDB7EA2FEBBD}" type="presOf" srcId="{ABA9CAC0-A074-4300-BD96-259E65920D34}" destId="{28707145-2B20-4060-BEFF-9BD08167D713}" srcOrd="0" destOrd="0" presId="urn:microsoft.com/office/officeart/2005/8/layout/process1"/>
    <dgm:cxn modelId="{8E314863-6E7C-416B-8E0E-12D11789AA71}" type="presOf" srcId="{A2083D62-01BB-473A-8F7D-C3409A44E5F2}" destId="{0E499E50-4FBF-4EA6-A8BE-D0F061D1D355}" srcOrd="1" destOrd="0" presId="urn:microsoft.com/office/officeart/2005/8/layout/process1"/>
    <dgm:cxn modelId="{DC10194E-D8B8-4D8F-A936-41073758E606}" type="presOf" srcId="{FAADCA28-8462-4372-8E0F-4CBD8E151B88}" destId="{4CB98FF8-CC50-4175-BDE8-F0428A209975}" srcOrd="1" destOrd="0" presId="urn:microsoft.com/office/officeart/2005/8/layout/process1"/>
    <dgm:cxn modelId="{93B97355-062B-4C65-9A1A-6FD81D665CD3}" type="presOf" srcId="{65B4368F-4198-464C-B4B5-7F22B7A8ED5D}" destId="{930E0C5E-C2E1-44EF-9BEE-D90F918678B9}" srcOrd="1" destOrd="0" presId="urn:microsoft.com/office/officeart/2005/8/layout/process1"/>
    <dgm:cxn modelId="{41919855-2711-4E6E-9BBB-73CAE62D24EC}" srcId="{91CEF76A-D804-46C3-83A7-183BDE5E01A2}" destId="{B2C96365-C3E5-4A28-9901-6DA7F802AB79}" srcOrd="0" destOrd="0" parTransId="{C98178BD-2FF1-485A-B283-0768B83C1BC2}" sibTransId="{65B4368F-4198-464C-B4B5-7F22B7A8ED5D}"/>
    <dgm:cxn modelId="{5F41E256-F0EE-4E34-BF12-31367948BE06}" type="presOf" srcId="{FAADCA28-8462-4372-8E0F-4CBD8E151B88}" destId="{3AB07B98-8A25-4531-9AA4-0C935A78C7C8}" srcOrd="0" destOrd="0" presId="urn:microsoft.com/office/officeart/2005/8/layout/process1"/>
    <dgm:cxn modelId="{E0F3428C-EAA4-498B-BCA0-109122C05BA3}" type="presOf" srcId="{91CEF76A-D804-46C3-83A7-183BDE5E01A2}" destId="{FFC1F6F1-D157-4F40-A57F-A3A4D2605D9B}" srcOrd="0" destOrd="0" presId="urn:microsoft.com/office/officeart/2005/8/layout/process1"/>
    <dgm:cxn modelId="{7D8914CB-1C51-46AF-8772-E8932DB419BA}" srcId="{91CEF76A-D804-46C3-83A7-183BDE5E01A2}" destId="{606D634B-3DE9-4EB4-9891-CEBF500C5CD8}" srcOrd="3" destOrd="0" parTransId="{673D8101-D277-456F-AC92-CB63BB615CC0}" sibTransId="{84E45E10-FAC7-4AA5-92F2-6BE3AA7A0C7A}"/>
    <dgm:cxn modelId="{DAFADED9-34C5-4DAE-8EDD-88B1B528BE3C}" type="presOf" srcId="{A2083D62-01BB-473A-8F7D-C3409A44E5F2}" destId="{8EFB5BB2-A0B2-4EE2-B31E-89B82CA0AB2D}" srcOrd="0" destOrd="0" presId="urn:microsoft.com/office/officeart/2005/8/layout/process1"/>
    <dgm:cxn modelId="{9BE3BFE3-2503-4176-A977-4178BDFBBD8A}" srcId="{91CEF76A-D804-46C3-83A7-183BDE5E01A2}" destId="{ABA9CAC0-A074-4300-BD96-259E65920D34}" srcOrd="1" destOrd="0" parTransId="{AECE3592-2381-43FB-AA1C-091BECE6C350}" sibTransId="{FAADCA28-8462-4372-8E0F-4CBD8E151B88}"/>
    <dgm:cxn modelId="{4045E3EB-46F8-49C6-A3C9-8F1AC4D03551}" type="presOf" srcId="{606D634B-3DE9-4EB4-9891-CEBF500C5CD8}" destId="{B12094F6-896A-4153-8918-CCE34B4BE3FD}" srcOrd="0" destOrd="0" presId="urn:microsoft.com/office/officeart/2005/8/layout/process1"/>
    <dgm:cxn modelId="{86C96AF8-C677-4DA6-9E72-231616548E14}" srcId="{91CEF76A-D804-46C3-83A7-183BDE5E01A2}" destId="{CC8F287F-646E-4CB7-8D77-F03087CA6B88}" srcOrd="2" destOrd="0" parTransId="{1717BED2-8746-4228-B9B0-ABA5C10552B1}" sibTransId="{A2083D62-01BB-473A-8F7D-C3409A44E5F2}"/>
    <dgm:cxn modelId="{F3460AFF-5CDE-40D0-871A-6C7015EF1381}" type="presOf" srcId="{CC8F287F-646E-4CB7-8D77-F03087CA6B88}" destId="{BDD37B65-9D4B-4EF0-A3D9-072047270989}" srcOrd="0" destOrd="0" presId="urn:microsoft.com/office/officeart/2005/8/layout/process1"/>
    <dgm:cxn modelId="{2A739F12-57E2-44D7-AFA6-51DB022E90A9}" type="presParOf" srcId="{FFC1F6F1-D157-4F40-A57F-A3A4D2605D9B}" destId="{8D6C78AE-F8FA-4B0C-A28F-473FBFDC003B}" srcOrd="0" destOrd="0" presId="urn:microsoft.com/office/officeart/2005/8/layout/process1"/>
    <dgm:cxn modelId="{E71A5EA6-9D4A-4833-81D0-0BA10DD2C7B0}" type="presParOf" srcId="{FFC1F6F1-D157-4F40-A57F-A3A4D2605D9B}" destId="{41C902BF-789B-472C-A682-746A5BF12DFF}" srcOrd="1" destOrd="0" presId="urn:microsoft.com/office/officeart/2005/8/layout/process1"/>
    <dgm:cxn modelId="{A330A718-B135-4AC2-BD44-C33F711ECA32}" type="presParOf" srcId="{41C902BF-789B-472C-A682-746A5BF12DFF}" destId="{930E0C5E-C2E1-44EF-9BEE-D90F918678B9}" srcOrd="0" destOrd="0" presId="urn:microsoft.com/office/officeart/2005/8/layout/process1"/>
    <dgm:cxn modelId="{5912EBA4-944A-458F-812E-159373EA846A}" type="presParOf" srcId="{FFC1F6F1-D157-4F40-A57F-A3A4D2605D9B}" destId="{28707145-2B20-4060-BEFF-9BD08167D713}" srcOrd="2" destOrd="0" presId="urn:microsoft.com/office/officeart/2005/8/layout/process1"/>
    <dgm:cxn modelId="{6C0E7690-1F3F-4DF2-8D78-FB022F80473E}" type="presParOf" srcId="{FFC1F6F1-D157-4F40-A57F-A3A4D2605D9B}" destId="{3AB07B98-8A25-4531-9AA4-0C935A78C7C8}" srcOrd="3" destOrd="0" presId="urn:microsoft.com/office/officeart/2005/8/layout/process1"/>
    <dgm:cxn modelId="{C209A326-DEB5-4487-92FB-3BACB9B9B428}" type="presParOf" srcId="{3AB07B98-8A25-4531-9AA4-0C935A78C7C8}" destId="{4CB98FF8-CC50-4175-BDE8-F0428A209975}" srcOrd="0" destOrd="0" presId="urn:microsoft.com/office/officeart/2005/8/layout/process1"/>
    <dgm:cxn modelId="{FCE4F7B3-7017-4DE7-80EB-611902FCCDF7}" type="presParOf" srcId="{FFC1F6F1-D157-4F40-A57F-A3A4D2605D9B}" destId="{BDD37B65-9D4B-4EF0-A3D9-072047270989}" srcOrd="4" destOrd="0" presId="urn:microsoft.com/office/officeart/2005/8/layout/process1"/>
    <dgm:cxn modelId="{B0C21779-109C-450E-AFBF-9C936842D79A}" type="presParOf" srcId="{FFC1F6F1-D157-4F40-A57F-A3A4D2605D9B}" destId="{8EFB5BB2-A0B2-4EE2-B31E-89B82CA0AB2D}" srcOrd="5" destOrd="0" presId="urn:microsoft.com/office/officeart/2005/8/layout/process1"/>
    <dgm:cxn modelId="{E61794EE-CB25-4BDF-A852-C7C71703B7A0}" type="presParOf" srcId="{8EFB5BB2-A0B2-4EE2-B31E-89B82CA0AB2D}" destId="{0E499E50-4FBF-4EA6-A8BE-D0F061D1D355}" srcOrd="0" destOrd="0" presId="urn:microsoft.com/office/officeart/2005/8/layout/process1"/>
    <dgm:cxn modelId="{18858535-10A8-42C5-BEA8-C8413CB3368F}" type="presParOf" srcId="{FFC1F6F1-D157-4F40-A57F-A3A4D2605D9B}" destId="{B12094F6-896A-4153-8918-CCE34B4BE3FD}" srcOrd="6"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C78AE-F8FA-4B0C-A28F-473FBFDC003B}">
      <dsp:nvSpPr>
        <dsp:cNvPr id="0" name=""/>
        <dsp:cNvSpPr/>
      </dsp:nvSpPr>
      <dsp:spPr>
        <a:xfrm>
          <a:off x="0" y="283976"/>
          <a:ext cx="1454998" cy="1455175"/>
        </a:xfrm>
        <a:prstGeom prst="roundRect">
          <a:avLst>
            <a:gd name="adj" fmla="val 1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1. UE determines its location</a:t>
          </a:r>
        </a:p>
      </dsp:txBody>
      <dsp:txXfrm>
        <a:off x="42615" y="326591"/>
        <a:ext cx="1369768" cy="1369945"/>
      </dsp:txXfrm>
    </dsp:sp>
    <dsp:sp modelId="{41C902BF-789B-472C-A682-746A5BF12DFF}">
      <dsp:nvSpPr>
        <dsp:cNvPr id="0" name=""/>
        <dsp:cNvSpPr/>
      </dsp:nvSpPr>
      <dsp:spPr>
        <a:xfrm rot="21597618">
          <a:off x="1600497" y="830432"/>
          <a:ext cx="308459" cy="360839"/>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1600497" y="902632"/>
        <a:ext cx="215921" cy="216503"/>
      </dsp:txXfrm>
    </dsp:sp>
    <dsp:sp modelId="{28707145-2B20-4060-BEFF-9BD08167D713}">
      <dsp:nvSpPr>
        <dsp:cNvPr id="0" name=""/>
        <dsp:cNvSpPr/>
      </dsp:nvSpPr>
      <dsp:spPr>
        <a:xfrm>
          <a:off x="2036996" y="282564"/>
          <a:ext cx="1454998" cy="1455175"/>
        </a:xfrm>
        <a:prstGeom prst="roundRect">
          <a:avLst>
            <a:gd name="adj" fmla="val 10000"/>
          </a:avLst>
        </a:prstGeom>
        <a:solidFill>
          <a:schemeClr val="accent4">
            <a:hueOff val="574589"/>
            <a:satOff val="-8212"/>
            <a:lumOff val="-1039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2. UE determines the country of its location</a:t>
          </a:r>
        </a:p>
      </dsp:txBody>
      <dsp:txXfrm>
        <a:off x="2079611" y="325179"/>
        <a:ext cx="1369768" cy="1369945"/>
      </dsp:txXfrm>
    </dsp:sp>
    <dsp:sp modelId="{3AB07B98-8A25-4531-9AA4-0C935A78C7C8}">
      <dsp:nvSpPr>
        <dsp:cNvPr id="0" name=""/>
        <dsp:cNvSpPr/>
      </dsp:nvSpPr>
      <dsp:spPr>
        <a:xfrm>
          <a:off x="3637494" y="829732"/>
          <a:ext cx="308459" cy="360839"/>
        </a:xfrm>
        <a:prstGeom prst="rightArrow">
          <a:avLst>
            <a:gd name="adj1" fmla="val 60000"/>
            <a:gd name="adj2" fmla="val 50000"/>
          </a:avLst>
        </a:prstGeom>
        <a:solidFill>
          <a:schemeClr val="accent4">
            <a:hueOff val="861883"/>
            <a:satOff val="-12318"/>
            <a:lumOff val="-15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3637494" y="901900"/>
        <a:ext cx="215921" cy="216503"/>
      </dsp:txXfrm>
    </dsp:sp>
    <dsp:sp modelId="{65B2B524-448A-48A7-9131-AE27863B1EBC}">
      <dsp:nvSpPr>
        <dsp:cNvPr id="0" name=""/>
        <dsp:cNvSpPr/>
      </dsp:nvSpPr>
      <dsp:spPr>
        <a:xfrm>
          <a:off x="4073993" y="282564"/>
          <a:ext cx="1454998" cy="1455175"/>
        </a:xfrm>
        <a:prstGeom prst="roundRect">
          <a:avLst>
            <a:gd name="adj" fmla="val 10000"/>
          </a:avLst>
        </a:prstGeom>
        <a:solidFill>
          <a:schemeClr val="accent4">
            <a:hueOff val="1149178"/>
            <a:satOff val="-16424"/>
            <a:lumOff val="-2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3. UE filters PLMN list in USIM based on new configuration</a:t>
          </a:r>
        </a:p>
      </dsp:txBody>
      <dsp:txXfrm>
        <a:off x="4116608" y="325179"/>
        <a:ext cx="1369768" cy="1369945"/>
      </dsp:txXfrm>
    </dsp:sp>
    <dsp:sp modelId="{9FE03342-E26C-4BC6-A68E-A27142B4A6FF}">
      <dsp:nvSpPr>
        <dsp:cNvPr id="0" name=""/>
        <dsp:cNvSpPr/>
      </dsp:nvSpPr>
      <dsp:spPr>
        <a:xfrm rot="21593086">
          <a:off x="5675323" y="827663"/>
          <a:ext cx="310224" cy="360839"/>
        </a:xfrm>
        <a:prstGeom prst="rightArrow">
          <a:avLst>
            <a:gd name="adj1" fmla="val 60000"/>
            <a:gd name="adj2" fmla="val 50000"/>
          </a:avLst>
        </a:prstGeom>
        <a:solidFill>
          <a:schemeClr val="accent4">
            <a:hueOff val="1723767"/>
            <a:satOff val="-24636"/>
            <a:lumOff val="-3117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5675323" y="899925"/>
        <a:ext cx="217157" cy="216503"/>
      </dsp:txXfrm>
    </dsp:sp>
    <dsp:sp modelId="{11243648-FCED-439C-8BF2-E595472B0CC8}">
      <dsp:nvSpPr>
        <dsp:cNvPr id="0" name=""/>
        <dsp:cNvSpPr/>
      </dsp:nvSpPr>
      <dsp:spPr>
        <a:xfrm>
          <a:off x="6114320" y="278461"/>
          <a:ext cx="1454998" cy="1455175"/>
        </a:xfrm>
        <a:prstGeom prst="roundRect">
          <a:avLst>
            <a:gd name="adj" fmla="val 10000"/>
          </a:avLst>
        </a:prstGeom>
        <a:solidFill>
          <a:schemeClr val="accent4">
            <a:hueOff val="1723767"/>
            <a:satOff val="-24636"/>
            <a:lumOff val="-3117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4. UE follows legacy PLMN selection based on the filtered PLMN list</a:t>
          </a:r>
        </a:p>
      </dsp:txBody>
      <dsp:txXfrm>
        <a:off x="6156935" y="321076"/>
        <a:ext cx="1369768" cy="136994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C78AE-F8FA-4B0C-A28F-473FBFDC003B}">
      <dsp:nvSpPr>
        <dsp:cNvPr id="0" name=""/>
        <dsp:cNvSpPr/>
      </dsp:nvSpPr>
      <dsp:spPr>
        <a:xfrm>
          <a:off x="0" y="367753"/>
          <a:ext cx="1307516" cy="1284333"/>
        </a:xfrm>
        <a:prstGeom prst="roundRect">
          <a:avLst>
            <a:gd name="adj" fmla="val 1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1. UE determines its location</a:t>
          </a:r>
        </a:p>
      </dsp:txBody>
      <dsp:txXfrm>
        <a:off x="37617" y="405370"/>
        <a:ext cx="1232282" cy="1209099"/>
      </dsp:txXfrm>
    </dsp:sp>
    <dsp:sp modelId="{41C902BF-789B-472C-A682-746A5BF12DFF}">
      <dsp:nvSpPr>
        <dsp:cNvPr id="0" name=""/>
        <dsp:cNvSpPr/>
      </dsp:nvSpPr>
      <dsp:spPr>
        <a:xfrm rot="21597662">
          <a:off x="1438575" y="847160"/>
          <a:ext cx="277843" cy="324264"/>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1438575" y="912041"/>
        <a:ext cx="194490" cy="194558"/>
      </dsp:txXfrm>
    </dsp:sp>
    <dsp:sp modelId="{28707145-2B20-4060-BEFF-9BD08167D713}">
      <dsp:nvSpPr>
        <dsp:cNvPr id="0" name=""/>
        <dsp:cNvSpPr/>
      </dsp:nvSpPr>
      <dsp:spPr>
        <a:xfrm>
          <a:off x="1831749" y="366507"/>
          <a:ext cx="1307516" cy="1284333"/>
        </a:xfrm>
        <a:prstGeom prst="roundRect">
          <a:avLst>
            <a:gd name="adj" fmla="val 10000"/>
          </a:avLst>
        </a:prstGeom>
        <a:solidFill>
          <a:schemeClr val="accent4">
            <a:hueOff val="430942"/>
            <a:satOff val="-6159"/>
            <a:lumOff val="-779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2. UE determines the country of its location</a:t>
          </a:r>
        </a:p>
      </dsp:txBody>
      <dsp:txXfrm>
        <a:off x="1869366" y="404124"/>
        <a:ext cx="1232282" cy="1209099"/>
      </dsp:txXfrm>
    </dsp:sp>
    <dsp:sp modelId="{3AB07B98-8A25-4531-9AA4-0C935A78C7C8}">
      <dsp:nvSpPr>
        <dsp:cNvPr id="0" name=""/>
        <dsp:cNvSpPr/>
      </dsp:nvSpPr>
      <dsp:spPr>
        <a:xfrm>
          <a:off x="3270018" y="846542"/>
          <a:ext cx="277193" cy="324264"/>
        </a:xfrm>
        <a:prstGeom prst="rightArrow">
          <a:avLst>
            <a:gd name="adj1" fmla="val 60000"/>
            <a:gd name="adj2" fmla="val 50000"/>
          </a:avLst>
        </a:prstGeom>
        <a:solidFill>
          <a:schemeClr val="accent4">
            <a:hueOff val="574589"/>
            <a:satOff val="-8212"/>
            <a:lumOff val="-10392"/>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3270018" y="911395"/>
        <a:ext cx="194035" cy="194558"/>
      </dsp:txXfrm>
    </dsp:sp>
    <dsp:sp modelId="{65B2B524-448A-48A7-9131-AE27863B1EBC}">
      <dsp:nvSpPr>
        <dsp:cNvPr id="0" name=""/>
        <dsp:cNvSpPr/>
      </dsp:nvSpPr>
      <dsp:spPr>
        <a:xfrm>
          <a:off x="3662273" y="366507"/>
          <a:ext cx="1307516" cy="1284333"/>
        </a:xfrm>
        <a:prstGeom prst="roundRect">
          <a:avLst>
            <a:gd name="adj" fmla="val 10000"/>
          </a:avLst>
        </a:prstGeom>
        <a:solidFill>
          <a:schemeClr val="accent4">
            <a:hueOff val="861883"/>
            <a:satOff val="-12318"/>
            <a:lumOff val="-15588"/>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3. UE maps the country to one or more allowed MCC(s)  </a:t>
          </a:r>
        </a:p>
      </dsp:txBody>
      <dsp:txXfrm>
        <a:off x="3699890" y="404124"/>
        <a:ext cx="1232282" cy="1209099"/>
      </dsp:txXfrm>
    </dsp:sp>
    <dsp:sp modelId="{319D8F6C-7E84-4E12-8303-4EDD0B37F6FC}">
      <dsp:nvSpPr>
        <dsp:cNvPr id="0" name=""/>
        <dsp:cNvSpPr/>
      </dsp:nvSpPr>
      <dsp:spPr>
        <a:xfrm>
          <a:off x="5100542" y="846542"/>
          <a:ext cx="277193" cy="324264"/>
        </a:xfrm>
        <a:prstGeom prst="rightArrow">
          <a:avLst>
            <a:gd name="adj1" fmla="val 60000"/>
            <a:gd name="adj2" fmla="val 50000"/>
          </a:avLst>
        </a:prstGeom>
        <a:solidFill>
          <a:schemeClr val="accent4">
            <a:hueOff val="1149178"/>
            <a:satOff val="-16424"/>
            <a:lumOff val="-2078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5100542" y="911395"/>
        <a:ext cx="194035" cy="194558"/>
      </dsp:txXfrm>
    </dsp:sp>
    <dsp:sp modelId="{BDD37B65-9D4B-4EF0-A3D9-072047270989}">
      <dsp:nvSpPr>
        <dsp:cNvPr id="0" name=""/>
        <dsp:cNvSpPr/>
      </dsp:nvSpPr>
      <dsp:spPr>
        <a:xfrm>
          <a:off x="5492797" y="366507"/>
          <a:ext cx="1307516" cy="1284333"/>
        </a:xfrm>
        <a:prstGeom prst="roundRect">
          <a:avLst>
            <a:gd name="adj" fmla="val 10000"/>
          </a:avLst>
        </a:prstGeom>
        <a:solidFill>
          <a:schemeClr val="accent4">
            <a:hueOff val="1292825"/>
            <a:satOff val="-18477"/>
            <a:lumOff val="-2338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4. UE filters PLMN list in USIM based on allowed MCC(s)</a:t>
          </a:r>
        </a:p>
      </dsp:txBody>
      <dsp:txXfrm>
        <a:off x="5530414" y="404124"/>
        <a:ext cx="1232282" cy="1209099"/>
      </dsp:txXfrm>
    </dsp:sp>
    <dsp:sp modelId="{1F9A67A8-593F-4F53-A9BB-67AAF2567CE0}">
      <dsp:nvSpPr>
        <dsp:cNvPr id="0" name=""/>
        <dsp:cNvSpPr/>
      </dsp:nvSpPr>
      <dsp:spPr>
        <a:xfrm rot="21593209">
          <a:off x="6931813" y="844716"/>
          <a:ext cx="278779" cy="324264"/>
        </a:xfrm>
        <a:prstGeom prst="rightArrow">
          <a:avLst>
            <a:gd name="adj1" fmla="val 60000"/>
            <a:gd name="adj2" fmla="val 50000"/>
          </a:avLst>
        </a:prstGeom>
        <a:solidFill>
          <a:schemeClr val="accent4">
            <a:hueOff val="1723767"/>
            <a:satOff val="-24636"/>
            <a:lumOff val="-3117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6931813" y="909652"/>
        <a:ext cx="195145" cy="194558"/>
      </dsp:txXfrm>
    </dsp:sp>
    <dsp:sp modelId="{CAB4B3C7-0C70-4EE7-8E4C-11403F36E06B}">
      <dsp:nvSpPr>
        <dsp:cNvPr id="0" name=""/>
        <dsp:cNvSpPr/>
      </dsp:nvSpPr>
      <dsp:spPr>
        <a:xfrm>
          <a:off x="7326312" y="362886"/>
          <a:ext cx="1307516" cy="1284333"/>
        </a:xfrm>
        <a:prstGeom prst="roundRect">
          <a:avLst>
            <a:gd name="adj" fmla="val 10000"/>
          </a:avLst>
        </a:prstGeom>
        <a:solidFill>
          <a:schemeClr val="accent4">
            <a:hueOff val="1723767"/>
            <a:satOff val="-24636"/>
            <a:lumOff val="-3117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5. UE follows legacy PLMN selection based on the filtered PLMN list</a:t>
          </a:r>
        </a:p>
      </dsp:txBody>
      <dsp:txXfrm>
        <a:off x="7363929" y="400503"/>
        <a:ext cx="1232282" cy="120909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6C78AE-F8FA-4B0C-A28F-473FBFDC003B}">
      <dsp:nvSpPr>
        <dsp:cNvPr id="0" name=""/>
        <dsp:cNvSpPr/>
      </dsp:nvSpPr>
      <dsp:spPr>
        <a:xfrm>
          <a:off x="0" y="231683"/>
          <a:ext cx="1616112" cy="1560559"/>
        </a:xfrm>
        <a:prstGeom prst="roundRect">
          <a:avLst>
            <a:gd name="adj" fmla="val 10000"/>
          </a:avLst>
        </a:prstGeom>
        <a:solidFill>
          <a:schemeClr val="accent4">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1. UE determines its location</a:t>
          </a:r>
        </a:p>
      </dsp:txBody>
      <dsp:txXfrm>
        <a:off x="45707" y="277390"/>
        <a:ext cx="1524698" cy="1469145"/>
      </dsp:txXfrm>
    </dsp:sp>
    <dsp:sp modelId="{41C902BF-789B-472C-A682-746A5BF12DFF}">
      <dsp:nvSpPr>
        <dsp:cNvPr id="0" name=""/>
        <dsp:cNvSpPr/>
      </dsp:nvSpPr>
      <dsp:spPr>
        <a:xfrm rot="21566126">
          <a:off x="1778639" y="800303"/>
          <a:ext cx="344591" cy="400796"/>
        </a:xfrm>
        <a:prstGeom prst="rightArrow">
          <a:avLst>
            <a:gd name="adj1" fmla="val 60000"/>
            <a:gd name="adj2" fmla="val 5000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1778642" y="880971"/>
        <a:ext cx="241214" cy="240478"/>
      </dsp:txXfrm>
    </dsp:sp>
    <dsp:sp modelId="{28707145-2B20-4060-BEFF-9BD08167D713}">
      <dsp:nvSpPr>
        <dsp:cNvPr id="0" name=""/>
        <dsp:cNvSpPr/>
      </dsp:nvSpPr>
      <dsp:spPr>
        <a:xfrm>
          <a:off x="2266254" y="209352"/>
          <a:ext cx="1616112" cy="1560559"/>
        </a:xfrm>
        <a:prstGeom prst="roundRect">
          <a:avLst>
            <a:gd name="adj" fmla="val 10000"/>
          </a:avLst>
        </a:prstGeom>
        <a:solidFill>
          <a:schemeClr val="accent4">
            <a:hueOff val="574589"/>
            <a:satOff val="-8212"/>
            <a:lumOff val="-10392"/>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2. UE determines the country of its location</a:t>
          </a:r>
        </a:p>
        <a:p>
          <a:pPr marL="0" lvl="0" indent="0" algn="ctr" defTabSz="622300">
            <a:lnSpc>
              <a:spcPct val="90000"/>
            </a:lnSpc>
            <a:spcBef>
              <a:spcPct val="0"/>
            </a:spcBef>
            <a:spcAft>
              <a:spcPct val="35000"/>
            </a:spcAft>
            <a:buNone/>
          </a:pPr>
          <a:r>
            <a:rPr lang="en-US" sz="1400" kern="1200" dirty="0"/>
            <a:t>(this can be based on the MCC provided by the AMF)</a:t>
          </a:r>
        </a:p>
      </dsp:txBody>
      <dsp:txXfrm>
        <a:off x="2311961" y="255059"/>
        <a:ext cx="1524698" cy="1469145"/>
      </dsp:txXfrm>
    </dsp:sp>
    <dsp:sp modelId="{3AB07B98-8A25-4531-9AA4-0C935A78C7C8}">
      <dsp:nvSpPr>
        <dsp:cNvPr id="0" name=""/>
        <dsp:cNvSpPr/>
      </dsp:nvSpPr>
      <dsp:spPr>
        <a:xfrm rot="31682">
          <a:off x="4043047" y="799731"/>
          <a:ext cx="340670" cy="400796"/>
        </a:xfrm>
        <a:prstGeom prst="rightArrow">
          <a:avLst>
            <a:gd name="adj1" fmla="val 60000"/>
            <a:gd name="adj2" fmla="val 50000"/>
          </a:avLst>
        </a:prstGeom>
        <a:solidFill>
          <a:schemeClr val="accent4">
            <a:hueOff val="861883"/>
            <a:satOff val="-12318"/>
            <a:lumOff val="-15588"/>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4043049" y="879419"/>
        <a:ext cx="238469" cy="240478"/>
      </dsp:txXfrm>
    </dsp:sp>
    <dsp:sp modelId="{BDD37B65-9D4B-4EF0-A3D9-072047270989}">
      <dsp:nvSpPr>
        <dsp:cNvPr id="0" name=""/>
        <dsp:cNvSpPr/>
      </dsp:nvSpPr>
      <dsp:spPr>
        <a:xfrm>
          <a:off x="4525114" y="230170"/>
          <a:ext cx="1616112" cy="1560559"/>
        </a:xfrm>
        <a:prstGeom prst="roundRect">
          <a:avLst>
            <a:gd name="adj" fmla="val 10000"/>
          </a:avLst>
        </a:prstGeom>
        <a:solidFill>
          <a:schemeClr val="accent4">
            <a:hueOff val="1149178"/>
            <a:satOff val="-16424"/>
            <a:lumOff val="-20784"/>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3. UE filters PLMN list in USIM based on the country of UE location</a:t>
          </a:r>
        </a:p>
      </dsp:txBody>
      <dsp:txXfrm>
        <a:off x="4570821" y="275877"/>
        <a:ext cx="1524698" cy="1469145"/>
      </dsp:txXfrm>
    </dsp:sp>
    <dsp:sp modelId="{8EFB5BB2-A0B2-4EE2-B31E-89B82CA0AB2D}">
      <dsp:nvSpPr>
        <dsp:cNvPr id="0" name=""/>
        <dsp:cNvSpPr/>
      </dsp:nvSpPr>
      <dsp:spPr>
        <a:xfrm rot="21593324">
          <a:off x="6303763" y="807832"/>
          <a:ext cx="344576" cy="400796"/>
        </a:xfrm>
        <a:prstGeom prst="rightArrow">
          <a:avLst>
            <a:gd name="adj1" fmla="val 60000"/>
            <a:gd name="adj2" fmla="val 50000"/>
          </a:avLst>
        </a:prstGeom>
        <a:solidFill>
          <a:schemeClr val="accent4">
            <a:hueOff val="1723767"/>
            <a:satOff val="-24636"/>
            <a:lumOff val="-31176"/>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6303763" y="888091"/>
        <a:ext cx="241203" cy="240478"/>
      </dsp:txXfrm>
    </dsp:sp>
    <dsp:sp modelId="{B12094F6-896A-4153-8918-CCE34B4BE3FD}">
      <dsp:nvSpPr>
        <dsp:cNvPr id="0" name=""/>
        <dsp:cNvSpPr/>
      </dsp:nvSpPr>
      <dsp:spPr>
        <a:xfrm>
          <a:off x="6791370" y="225769"/>
          <a:ext cx="1616112" cy="1560559"/>
        </a:xfrm>
        <a:prstGeom prst="roundRect">
          <a:avLst>
            <a:gd name="adj" fmla="val 10000"/>
          </a:avLst>
        </a:prstGeom>
        <a:solidFill>
          <a:schemeClr val="accent4">
            <a:hueOff val="1723767"/>
            <a:satOff val="-24636"/>
            <a:lumOff val="-31176"/>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4. UE follows legacy PLMN selection based on the filtered PLMN list</a:t>
          </a:r>
        </a:p>
      </dsp:txBody>
      <dsp:txXfrm>
        <a:off x="6837077" y="271476"/>
        <a:ext cx="1524698" cy="1469145"/>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5/11/2021</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11.05.2021</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70656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59"/>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77B51E1B-01CD-A84E-8D51-C4800B5A404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5F8994F4-6A8F-AE45-8CA6-4000DE531DD3}"/>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52169"/>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3"/>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48"/>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16156997-715B-A84A-91A1-CC43DD7A55C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488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4550F5D9-B0AA-E243-9EA5-B716724649FD}"/>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071829"/>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E593EE0-71BA-0748-ADB9-4432E4E044B0}"/>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extBox 3">
            <a:extLst>
              <a:ext uri="{FF2B5EF4-FFF2-40B4-BE49-F238E27FC236}">
                <a16:creationId xmlns:a16="http://schemas.microsoft.com/office/drawing/2014/main" id="{75407725-AA13-487E-8DDC-4AD7572E3433}"/>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endParaRPr lang="en-US" dirty="0"/>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TextBox 6">
            <a:extLst>
              <a:ext uri="{FF2B5EF4-FFF2-40B4-BE49-F238E27FC236}">
                <a16:creationId xmlns:a16="http://schemas.microsoft.com/office/drawing/2014/main" id="{F5D4B48B-E76F-C741-9782-4ED95F72B32C}"/>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8" name="Footer Placeholder 2">
            <a:extLst>
              <a:ext uri="{FF2B5EF4-FFF2-40B4-BE49-F238E27FC236}">
                <a16:creationId xmlns:a16="http://schemas.microsoft.com/office/drawing/2014/main" id="{AFBDF98F-682D-5F42-8AA2-446A044E7BE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endParaRPr lang="en-US" dirty="0"/>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C899B315-BB8D-E741-94F2-E658DCFEF894}"/>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2D914410-8B47-874F-B2F6-3CAA401EF25A}"/>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7" name="TextBox 16">
            <a:extLst>
              <a:ext uri="{FF2B5EF4-FFF2-40B4-BE49-F238E27FC236}">
                <a16:creationId xmlns:a16="http://schemas.microsoft.com/office/drawing/2014/main" id="{6ACA876A-90AF-AC41-99F2-21D138B0BA39}"/>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8" name="Footer Placeholder 2">
            <a:extLst>
              <a:ext uri="{FF2B5EF4-FFF2-40B4-BE49-F238E27FC236}">
                <a16:creationId xmlns:a16="http://schemas.microsoft.com/office/drawing/2014/main" id="{66D1FB33-90EE-634F-B350-D3D695BCA796}"/>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TextBox 18">
            <a:extLst>
              <a:ext uri="{FF2B5EF4-FFF2-40B4-BE49-F238E27FC236}">
                <a16:creationId xmlns:a16="http://schemas.microsoft.com/office/drawing/2014/main" id="{FA551EC4-3A0C-0249-B800-C7437A47B30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20" name="Footer Placeholder 2">
            <a:extLst>
              <a:ext uri="{FF2B5EF4-FFF2-40B4-BE49-F238E27FC236}">
                <a16:creationId xmlns:a16="http://schemas.microsoft.com/office/drawing/2014/main" id="{E0BDC79B-BABA-AB47-A997-882917F87989}"/>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01069D47-95DE-5F43-B272-150944773442}"/>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D63FB4A-382E-F548-A61B-40F9CE4F3BFC}"/>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79E7C4C0-37A7-6743-B135-4EE7B5A1BDFD}"/>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84DDA07D-0C7E-5C4B-A889-AE1EFB322845}"/>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6" name="TextBox 15">
            <a:extLst>
              <a:ext uri="{FF2B5EF4-FFF2-40B4-BE49-F238E27FC236}">
                <a16:creationId xmlns:a16="http://schemas.microsoft.com/office/drawing/2014/main" id="{AE90876F-8478-FE41-8A3D-8DC71D828818}"/>
              </a:ext>
            </a:extLst>
          </p:cNvPr>
          <p:cNvSpPr txBox="1"/>
          <p:nvPr userDrawn="1"/>
        </p:nvSpPr>
        <p:spPr>
          <a:xfrm>
            <a:off x="6915909" y="5092687"/>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dirty="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3274AEB1-9C83-1E4E-BE22-4F1095D89963}"/>
              </a:ext>
            </a:extLst>
          </p:cNvPr>
          <p:cNvSpPr>
            <a:spLocks noGrp="1"/>
          </p:cNvSpPr>
          <p:nvPr>
            <p:ph type="ftr" sz="quarter" idx="3"/>
          </p:nvPr>
        </p:nvSpPr>
        <p:spPr>
          <a:xfrm>
            <a:off x="495299" y="5090249"/>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TextBox 19">
            <a:extLst>
              <a:ext uri="{FF2B5EF4-FFF2-40B4-BE49-F238E27FC236}">
                <a16:creationId xmlns:a16="http://schemas.microsoft.com/office/drawing/2014/main" id="{E99DCDAD-D04A-4C13-BA71-BFF1C0F0BDED}"/>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18EABDEF-507C-4541-A264-56BD4BA8A755}"/>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916D0B5A-DEB0-449B-97E6-98F41A41CE8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2F9F6C76-F74F-4695-8A9B-C08D5557A19B}"/>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1" name="TextBox 20">
            <a:extLst>
              <a:ext uri="{FF2B5EF4-FFF2-40B4-BE49-F238E27FC236}">
                <a16:creationId xmlns:a16="http://schemas.microsoft.com/office/drawing/2014/main" id="{A22BF64A-6B65-412A-BA0B-A57151C0FB9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endParaRPr lang="en-US" dirty="0"/>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2" name="TextBox 21">
            <a:extLst>
              <a:ext uri="{FF2B5EF4-FFF2-40B4-BE49-F238E27FC236}">
                <a16:creationId xmlns:a16="http://schemas.microsoft.com/office/drawing/2014/main" id="{38683EFC-E4FE-4360-8073-7729C7BA260F}"/>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extBox 8">
            <a:extLst>
              <a:ext uri="{FF2B5EF4-FFF2-40B4-BE49-F238E27FC236}">
                <a16:creationId xmlns:a16="http://schemas.microsoft.com/office/drawing/2014/main" id="{53F3122D-5197-4451-AE1B-30E07EACE523}"/>
              </a:ext>
            </a:extLst>
          </p:cNvPr>
          <p:cNvSpPr txBox="1"/>
          <p:nvPr userDrawn="1"/>
        </p:nvSpPr>
        <p:spPr>
          <a:xfrm>
            <a:off x="8119871"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EF4333D2-D676-4312-8845-8AC4CEF6234E}"/>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614D7952-A43A-4C6E-8EDF-A4FD6E30F406}"/>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845428B5-E9B1-4094-95AA-8BF4F15D9527}"/>
              </a:ext>
            </a:extLst>
          </p:cNvPr>
          <p:cNvSpPr txBox="1"/>
          <p:nvPr userDrawn="1"/>
        </p:nvSpPr>
        <p:spPr>
          <a:xfrm>
            <a:off x="8119871"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extBox 8">
            <a:extLst>
              <a:ext uri="{FF2B5EF4-FFF2-40B4-BE49-F238E27FC236}">
                <a16:creationId xmlns:a16="http://schemas.microsoft.com/office/drawing/2014/main" id="{8F92164B-7AAC-469B-8F9E-33C1B95C7135}"/>
              </a:ext>
            </a:extLst>
          </p:cNvPr>
          <p:cNvSpPr txBox="1"/>
          <p:nvPr userDrawn="1"/>
        </p:nvSpPr>
        <p:spPr>
          <a:xfrm>
            <a:off x="8119872" y="6417159"/>
            <a:ext cx="303904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endParaRPr lang="en-US" dirty="0"/>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D4D515F0-715F-49E3-AC4C-FDF666AA6CA0}"/>
              </a:ext>
            </a:extLst>
          </p:cNvPr>
          <p:cNvSpPr txBox="1"/>
          <p:nvPr userDrawn="1"/>
        </p:nvSpPr>
        <p:spPr>
          <a:xfrm>
            <a:off x="8119872" y="6417159"/>
            <a:ext cx="3047138"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endParaRPr lang="en-US" dirty="0"/>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4"/>
            <a:ext cx="5724429" cy="138243"/>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endParaRPr lang="en-US" dirty="0"/>
          </a:p>
        </p:txBody>
      </p:sp>
      <p:sp>
        <p:nvSpPr>
          <p:cNvPr id="6" name="TextBox 5">
            <a:extLst>
              <a:ext uri="{FF2B5EF4-FFF2-40B4-BE49-F238E27FC236}">
                <a16:creationId xmlns:a16="http://schemas.microsoft.com/office/drawing/2014/main" id="{1C468BE8-DF7A-408A-8917-847FC0C4073B}"/>
              </a:ext>
            </a:extLst>
          </p:cNvPr>
          <p:cNvSpPr txBox="1"/>
          <p:nvPr userDrawn="1"/>
        </p:nvSpPr>
        <p:spPr>
          <a:xfrm>
            <a:off x="6449786" y="6534114"/>
            <a:ext cx="4891822"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905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6DA596BE-B479-4184-8DFA-99B040D82841}"/>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6CDF8F41-A2E4-4B10-8ABF-04025C344B97}"/>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D3A7ABAC-8182-4A85-AE2F-20E2CA7BB1F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E84256A5-7098-4ED2-B00A-10E40C53FEC8}"/>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9844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52653BB1-3871-4273-8DAE-A489FD7F548C}"/>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236208"/>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F8F345D6-9069-4760-8E13-E4947123A2BA}"/>
              </a:ext>
            </a:extLst>
          </p:cNvPr>
          <p:cNvSpPr txBox="1"/>
          <p:nvPr userDrawn="1"/>
        </p:nvSpPr>
        <p:spPr>
          <a:xfrm>
            <a:off x="8119872"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FF35BCC7-4BD8-49C2-BBC6-380668560F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F64645A4-71D6-4B67-8548-722C4D864A8E}"/>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9E9ACBEF-8312-4672-8CCC-A5FC918C9E3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280160"/>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DAEE56A7-95CC-430D-9E93-E4837CC6889D}"/>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C3788D1A-E641-4751-8F62-E1A2A80B7F01}"/>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280160"/>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236208"/>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3F248DD-8B74-423C-848D-F5D38F4B35C9}"/>
              </a:ext>
            </a:extLst>
          </p:cNvPr>
          <p:cNvSpPr txBox="1"/>
          <p:nvPr userDrawn="1"/>
        </p:nvSpPr>
        <p:spPr>
          <a:xfrm>
            <a:off x="495300" y="6417159"/>
            <a:ext cx="3221736"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endParaRPr lang="en-US" dirty="0"/>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8B0243F3-04E5-4F28-97C8-1C03B8F260B0}"/>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67991558-6BCC-8441-8351-686C09BD083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75A46842-2056-3F44-9816-63670CE2B367}"/>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endParaRPr lang="en-US" dirty="0"/>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B636C3FF-4CDC-474E-9F0F-96FF6A904CFA}"/>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D11C44A7-E7AD-4343-A534-9AEDB456431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endParaRPr lang="en-US" dirty="0"/>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3" name="TextBox 12">
            <a:extLst>
              <a:ext uri="{FF2B5EF4-FFF2-40B4-BE49-F238E27FC236}">
                <a16:creationId xmlns:a16="http://schemas.microsoft.com/office/drawing/2014/main" id="{558AF923-48A4-F842-B121-6B6E67ED16A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24318765-1384-3949-834E-8E8F40F2533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dirty="0"/>
              <a:t>@</a:t>
            </a:r>
            <a:r>
              <a:rPr lang="en-US" dirty="0" err="1"/>
              <a:t>qualcomm</a:t>
            </a:r>
            <a:endParaRPr lang="en-US" dirty="0"/>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endParaRPr lang="en-US" dirty="0"/>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74F09519-1A96-3948-82CE-D66FCFA0285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8CE22920-DA4A-8044-8FD7-86EAA0E288B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3198D3B6-71EA-2343-85BA-A4D9B68BE416}"/>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4F330D8F-9658-ED4C-85DD-150F64A9109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608076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endParaRPr lang="en-US" dirty="0"/>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endParaRPr lang="en-US" dirty="0"/>
          </a:p>
        </p:txBody>
      </p:sp>
      <p:sp>
        <p:nvSpPr>
          <p:cNvPr id="9" name="TextBox 8">
            <a:extLst>
              <a:ext uri="{FF2B5EF4-FFF2-40B4-BE49-F238E27FC236}">
                <a16:creationId xmlns:a16="http://schemas.microsoft.com/office/drawing/2014/main" id="{801DED88-E806-634D-8DC9-004D273832A8}"/>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562299DD-83AF-2549-B1CE-B6535CC8D56F}"/>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8" name="TextBox 7">
            <a:extLst>
              <a:ext uri="{FF2B5EF4-FFF2-40B4-BE49-F238E27FC236}">
                <a16:creationId xmlns:a16="http://schemas.microsoft.com/office/drawing/2014/main" id="{0789BA12-0270-254A-8D92-971DD001E5B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5FECE339-8B76-FA46-8355-A30DEDF083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endParaRPr lang="en-US" dirty="0"/>
          </a:p>
        </p:txBody>
      </p:sp>
      <p:sp>
        <p:nvSpPr>
          <p:cNvPr id="10" name="TextBox 9">
            <a:extLst>
              <a:ext uri="{FF2B5EF4-FFF2-40B4-BE49-F238E27FC236}">
                <a16:creationId xmlns:a16="http://schemas.microsoft.com/office/drawing/2014/main" id="{755E89F5-A4BA-784E-881D-C8ACD41A0124}"/>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A14AE744-F22F-3B4B-B1FE-797560159BA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7182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2" name="TextBox 11">
            <a:extLst>
              <a:ext uri="{FF2B5EF4-FFF2-40B4-BE49-F238E27FC236}">
                <a16:creationId xmlns:a16="http://schemas.microsoft.com/office/drawing/2014/main" id="{02E57736-0E58-D948-BC24-BB0EC5FFEA43}"/>
              </a:ext>
            </a:extLst>
          </p:cNvPr>
          <p:cNvSpPr txBox="1"/>
          <p:nvPr userDrawn="1"/>
        </p:nvSpPr>
        <p:spPr>
          <a:xfrm>
            <a:off x="498245"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724DADA-6EEA-1549-9303-429A7480AB1B}"/>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57AB7B87-79E7-E442-872E-E6ECE9E46EA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C359104A-FABA-4044-9E7B-FAF153F6485C}"/>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38BC5A2-B852-B74E-A7AB-23C1CDC6FF7E}"/>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5" name="TextBox 14">
            <a:extLst>
              <a:ext uri="{FF2B5EF4-FFF2-40B4-BE49-F238E27FC236}">
                <a16:creationId xmlns:a16="http://schemas.microsoft.com/office/drawing/2014/main" id="{FFA5A216-93BE-0C45-92D0-1B9C82DBC13D}"/>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2" name="TextBox 11">
            <a:extLst>
              <a:ext uri="{FF2B5EF4-FFF2-40B4-BE49-F238E27FC236}">
                <a16:creationId xmlns:a16="http://schemas.microsoft.com/office/drawing/2014/main" id="{BD967D8C-E3C3-D545-A0A1-E00C9BC5ADF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4" name="TextBox 13">
            <a:extLst>
              <a:ext uri="{FF2B5EF4-FFF2-40B4-BE49-F238E27FC236}">
                <a16:creationId xmlns:a16="http://schemas.microsoft.com/office/drawing/2014/main" id="{BD52EDAD-092F-924F-BA64-BE443D917875}"/>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
        <p:nvSpPr>
          <p:cNvPr id="24" name="TextBox 23">
            <a:extLst>
              <a:ext uri="{FF2B5EF4-FFF2-40B4-BE49-F238E27FC236}">
                <a16:creationId xmlns:a16="http://schemas.microsoft.com/office/drawing/2014/main" id="{7FD49ECA-ACC3-D546-BC67-A48265FE9A75}"/>
              </a:ext>
            </a:extLst>
          </p:cNvPr>
          <p:cNvSpPr txBox="1"/>
          <p:nvPr userDrawn="1"/>
        </p:nvSpPr>
        <p:spPr>
          <a:xfrm>
            <a:off x="6583680" y="6555402"/>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0B8CD0CF-575C-A147-A434-CE69FAAB0CDB}"/>
              </a:ext>
            </a:extLst>
          </p:cNvPr>
          <p:cNvSpPr txBox="1"/>
          <p:nvPr userDrawn="1"/>
        </p:nvSpPr>
        <p:spPr>
          <a:xfrm>
            <a:off x="6583680" y="6534114"/>
            <a:ext cx="4911921"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20000"/>
                    <a:lumOff val="8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3DB391A9-C928-4744-8F79-37101F90F43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608825F1-2E1D-1040-BAD1-A8AEA7FEDE7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4B37B806-F8C6-084B-9C34-0B97DC8745C7}"/>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D21F072A-EC7A-5A4E-9F96-9E8AD1BD94C6}"/>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D07CDB5C-1D8C-AB41-A106-5B74FFE51081}"/>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08166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endParaRPr lang="en-US" dirty="0"/>
          </a:p>
        </p:txBody>
      </p:sp>
      <p:sp>
        <p:nvSpPr>
          <p:cNvPr id="13" name="TextBox 12">
            <a:extLst>
              <a:ext uri="{FF2B5EF4-FFF2-40B4-BE49-F238E27FC236}">
                <a16:creationId xmlns:a16="http://schemas.microsoft.com/office/drawing/2014/main" id="{9CCA702F-9CD5-9141-B8C6-798965BC668E}"/>
              </a:ext>
            </a:extLst>
          </p:cNvPr>
          <p:cNvSpPr txBox="1"/>
          <p:nvPr userDrawn="1"/>
        </p:nvSpPr>
        <p:spPr>
          <a:xfrm>
            <a:off x="530352"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4">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5E8823C2-8350-3C47-9A24-929AEF1D3BEE}"/>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1" name="TextBox 20">
            <a:extLst>
              <a:ext uri="{FF2B5EF4-FFF2-40B4-BE49-F238E27FC236}">
                <a16:creationId xmlns:a16="http://schemas.microsoft.com/office/drawing/2014/main" id="{F14C39CB-0BFC-5F47-981E-D7A2A1319734}"/>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2" name="TextBox 21">
            <a:extLst>
              <a:ext uri="{FF2B5EF4-FFF2-40B4-BE49-F238E27FC236}">
                <a16:creationId xmlns:a16="http://schemas.microsoft.com/office/drawing/2014/main" id="{14E378EA-12C7-3F44-9356-8DF425F0DD6E}"/>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B957D6E8-8F33-A84D-AA88-77EBE2019A74}"/>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40000"/>
                    <a:lumOff val="60000"/>
                  </a:schemeClr>
                </a:solidFill>
              </a:rPr>
              <a:t>Confidential – Qualcomm Technologies, Inc. and/or its affiliated companies – May Contain Trade Secrets</a:t>
            </a:r>
          </a:p>
        </p:txBody>
      </p:sp>
      <p:sp>
        <p:nvSpPr>
          <p:cNvPr id="23" name="TextBox 22">
            <a:extLst>
              <a:ext uri="{FF2B5EF4-FFF2-40B4-BE49-F238E27FC236}">
                <a16:creationId xmlns:a16="http://schemas.microsoft.com/office/drawing/2014/main" id="{07DD3A58-9DE5-E540-8E2E-177D1AA2B570}"/>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AB7438C5-198E-D240-B63C-7F932FC15A49}"/>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CDDCADE1-4732-CA40-8011-EF340B011083}"/>
              </a:ext>
            </a:extLst>
          </p:cNvPr>
          <p:cNvSpPr txBox="1"/>
          <p:nvPr userDrawn="1"/>
        </p:nvSpPr>
        <p:spPr>
          <a:xfrm>
            <a:off x="6583680" y="6534114"/>
            <a:ext cx="4757928"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
        <p:nvSpPr>
          <p:cNvPr id="22" name="TextBox 21">
            <a:extLst>
              <a:ext uri="{FF2B5EF4-FFF2-40B4-BE49-F238E27FC236}">
                <a16:creationId xmlns:a16="http://schemas.microsoft.com/office/drawing/2014/main" id="{EC9A22AB-C0B1-1548-A956-2EF634643428}"/>
              </a:ext>
            </a:extLst>
          </p:cNvPr>
          <p:cNvSpPr txBox="1"/>
          <p:nvPr userDrawn="1"/>
        </p:nvSpPr>
        <p:spPr bwMode="gray">
          <a:xfrm>
            <a:off x="494974" y="4086843"/>
            <a:ext cx="3162626"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All data and information contained in or disclosed by this document is confidential and proprietary information of Qualcomm Technologies, Inc. and/or its affiliated companies and all rights therein are expressly reserved. By accepting this material the recipient agrees that this material and the information contained therein will not be used, copied, reproduced in whole or in part, nor its contents revealed in any manner to others without the express written permission of Qualcomm Technologies, Inc. 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p:txBody>
      </p:sp>
      <p:sp>
        <p:nvSpPr>
          <p:cNvPr id="26" name="TextBox 25">
            <a:extLst>
              <a:ext uri="{FF2B5EF4-FFF2-40B4-BE49-F238E27FC236}">
                <a16:creationId xmlns:a16="http://schemas.microsoft.com/office/drawing/2014/main" id="{43E58F6C-E2A2-0E4F-B916-F834784A9644}"/>
              </a:ext>
            </a:extLst>
          </p:cNvPr>
          <p:cNvSpPr txBox="1"/>
          <p:nvPr userDrawn="1"/>
        </p:nvSpPr>
        <p:spPr bwMode="gray">
          <a:xfrm>
            <a:off x="3921760" y="4086843"/>
            <a:ext cx="4066541" cy="170014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8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7"/>
            <a:ext cx="6391148" cy="4081664"/>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endParaRPr lang="en-US" dirty="0"/>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endParaRPr lang="en-US" dirty="0"/>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Layout" Target="../diagrams/layout1.xml"/><Relationship Id="rId7" Type="http://schemas.openxmlformats.org/officeDocument/2006/relationships/image" Target="../media/image1.jpeg"/><Relationship Id="rId2" Type="http://schemas.openxmlformats.org/officeDocument/2006/relationships/diagramData" Target="../diagrams/data1.xml"/><Relationship Id="rId1" Type="http://schemas.openxmlformats.org/officeDocument/2006/relationships/slideLayout" Target="../slideLayouts/slideLayout1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Layout" Target="../diagrams/layout2.xml"/><Relationship Id="rId7" Type="http://schemas.openxmlformats.org/officeDocument/2006/relationships/image" Target="../media/image1.jpeg"/><Relationship Id="rId2" Type="http://schemas.openxmlformats.org/officeDocument/2006/relationships/diagramData" Target="../diagrams/data2.xml"/><Relationship Id="rId1" Type="http://schemas.openxmlformats.org/officeDocument/2006/relationships/slideLayout" Target="../slideLayouts/slideLayout1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diagramLayout" Target="../diagrams/layout3.xml"/><Relationship Id="rId7" Type="http://schemas.openxmlformats.org/officeDocument/2006/relationships/image" Target="../media/image1.jpeg"/><Relationship Id="rId2" Type="http://schemas.openxmlformats.org/officeDocument/2006/relationships/diagramData" Target="../diagrams/data3.xml"/><Relationship Id="rId1" Type="http://schemas.openxmlformats.org/officeDocument/2006/relationships/slideLayout" Target="../slideLayouts/slideLayout1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endParaRPr lang="en-US"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31638" y="2524656"/>
            <a:ext cx="7415930" cy="1552989"/>
          </a:xfrm>
        </p:spPr>
        <p:txBody>
          <a:bodyPr/>
          <a:lstStyle/>
          <a:p>
            <a:r>
              <a:rPr lang="en-US" sz="5800" dirty="0"/>
              <a:t>Comparison of solutions for KI#2</a:t>
            </a:r>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solidFill>
                  <a:schemeClr val="tx1"/>
                </a:solidFill>
              </a:rPr>
              <a:t>Key Issue #2: definition from TR 24.821</a:t>
            </a:r>
          </a:p>
        </p:txBody>
      </p:sp>
      <p:sp>
        <p:nvSpPr>
          <p:cNvPr id="3" name="Content Placeholder 2"/>
          <p:cNvSpPr>
            <a:spLocks noGrp="1"/>
          </p:cNvSpPr>
          <p:nvPr>
            <p:ph idx="4294967295"/>
          </p:nvPr>
        </p:nvSpPr>
        <p:spPr>
          <a:xfrm>
            <a:off x="495299" y="1719072"/>
            <a:ext cx="11316399" cy="4681728"/>
          </a:xfrm>
        </p:spPr>
        <p:txBody>
          <a:bodyPr/>
          <a:lstStyle/>
          <a:p>
            <a:pPr marL="0" marR="0" indent="0">
              <a:spcBef>
                <a:spcPts val="0"/>
              </a:spcBef>
              <a:spcAft>
                <a:spcPts val="900"/>
              </a:spcAft>
              <a:buNone/>
            </a:pPr>
            <a:r>
              <a:rPr lang="en-US" sz="2000" dirty="0">
                <a:effectLst/>
                <a:latin typeface="Times New Roman" panose="02020603050405020304" pitchFamily="18" charset="0"/>
                <a:ea typeface="Times New Roman" panose="02020603050405020304" pitchFamily="18" charset="0"/>
              </a:rPr>
              <a:t>The following questions are expected to be studied within this key issue:</a:t>
            </a:r>
          </a:p>
          <a:p>
            <a:pPr marL="637540" marR="0" indent="-457200">
              <a:spcBef>
                <a:spcPts val="0"/>
              </a:spcBef>
              <a:spcAft>
                <a:spcPts val="900"/>
              </a:spcAft>
              <a:buFont typeface="+mj-lt"/>
              <a:buAutoNum type="alphaLcParenR"/>
            </a:pPr>
            <a:r>
              <a:rPr lang="en-US" sz="2000" dirty="0">
                <a:effectLst/>
                <a:latin typeface="Times New Roman" panose="02020603050405020304" pitchFamily="18" charset="0"/>
                <a:ea typeface="Times New Roman" panose="02020603050405020304" pitchFamily="18" charset="0"/>
              </a:rPr>
              <a:t>	how the UE determines which PLMN(s) can be selected in determined country of its physical location (if it is determined that the UE is not in an international area);</a:t>
            </a:r>
          </a:p>
          <a:p>
            <a:pPr marL="637540" marR="0" indent="-457200">
              <a:spcBef>
                <a:spcPts val="0"/>
              </a:spcBef>
              <a:spcAft>
                <a:spcPts val="900"/>
              </a:spcAft>
              <a:buFont typeface="+mj-lt"/>
              <a:buAutoNum type="alphaLcParenR"/>
            </a:pPr>
            <a:r>
              <a:rPr lang="en-US" sz="2000" dirty="0">
                <a:effectLst/>
                <a:latin typeface="Times New Roman" panose="02020603050405020304" pitchFamily="18" charset="0"/>
                <a:ea typeface="Times New Roman" panose="02020603050405020304" pitchFamily="18" charset="0"/>
              </a:rPr>
              <a:t>	what information could be available to the UE </a:t>
            </a:r>
            <a:r>
              <a:rPr lang="en-GB" sz="2000" dirty="0">
                <a:effectLst/>
                <a:latin typeface="Times New Roman" panose="02020603050405020304" pitchFamily="18" charset="0"/>
                <a:ea typeface="Times New Roman" panose="02020603050405020304" pitchFamily="18" charset="0"/>
              </a:rPr>
              <a:t>to help in selecting, in a given country, a PLMN whose CN is physically located in the same country as the UE</a:t>
            </a:r>
            <a:r>
              <a:rPr lang="en-US" sz="2000" dirty="0">
                <a:effectLst/>
                <a:latin typeface="Times New Roman" panose="02020603050405020304" pitchFamily="18" charset="0"/>
                <a:ea typeface="Times New Roman" panose="02020603050405020304" pitchFamily="18" charset="0"/>
              </a:rPr>
              <a:t>:</a:t>
            </a:r>
          </a:p>
          <a:p>
            <a:pPr marL="579501" lvl="1" indent="0">
              <a:spcAft>
                <a:spcPts val="900"/>
              </a:spcAft>
              <a:buNone/>
            </a:pPr>
            <a:r>
              <a:rPr lang="en-US" sz="1200" dirty="0">
                <a:effectLst/>
                <a:latin typeface="Times New Roman" panose="02020603050405020304" pitchFamily="18" charset="0"/>
                <a:ea typeface="Times New Roman" panose="02020603050405020304" pitchFamily="18" charset="0"/>
              </a:rPr>
              <a:t>▪	</a:t>
            </a:r>
            <a:r>
              <a:rPr lang="en-US" sz="2000" dirty="0">
                <a:effectLst/>
                <a:latin typeface="Times New Roman" panose="02020603050405020304" pitchFamily="18" charset="0"/>
                <a:ea typeface="Times New Roman" panose="02020603050405020304" pitchFamily="18" charset="0"/>
              </a:rPr>
              <a:t>pre-configured in the UE; and</a:t>
            </a:r>
          </a:p>
          <a:p>
            <a:pPr marL="579501" lvl="1" indent="0">
              <a:spcAft>
                <a:spcPts val="900"/>
              </a:spcAft>
              <a:buNone/>
            </a:pPr>
            <a:r>
              <a:rPr lang="en-US" sz="2000" dirty="0">
                <a:effectLst/>
                <a:latin typeface="Times New Roman" panose="02020603050405020304" pitchFamily="18" charset="0"/>
                <a:ea typeface="Times New Roman" panose="02020603050405020304" pitchFamily="18" charset="0"/>
              </a:rPr>
              <a:t>▪	provided by PLMN.</a:t>
            </a:r>
          </a:p>
          <a:p>
            <a:pPr lvl="6">
              <a:buNone/>
            </a:pPr>
            <a:endParaRPr lang="en-US" dirty="0"/>
          </a:p>
        </p:txBody>
      </p:sp>
      <p:sp>
        <p:nvSpPr>
          <p:cNvPr id="11" name="Subtitle 10">
            <a:extLst>
              <a:ext uri="{FF2B5EF4-FFF2-40B4-BE49-F238E27FC236}">
                <a16:creationId xmlns:a16="http://schemas.microsoft.com/office/drawing/2014/main" id="{8228FD3F-C0A7-455C-928F-5ED86125C266}"/>
              </a:ext>
            </a:extLst>
          </p:cNvPr>
          <p:cNvSpPr>
            <a:spLocks noGrp="1"/>
          </p:cNvSpPr>
          <p:nvPr>
            <p:ph type="subTitle" idx="4294967295"/>
          </p:nvPr>
        </p:nvSpPr>
        <p:spPr>
          <a:xfrm>
            <a:off x="495300" y="1132232"/>
            <a:ext cx="11187112" cy="431657"/>
          </a:xfrm>
        </p:spPr>
        <p:txBody>
          <a:bodyPr/>
          <a:lstStyle/>
          <a:p>
            <a:endParaRPr lang="en-US" sz="1800" dirty="0"/>
          </a:p>
        </p:txBody>
      </p:sp>
    </p:spTree>
    <p:extLst>
      <p:ext uri="{BB962C8B-B14F-4D97-AF65-F5344CB8AC3E}">
        <p14:creationId xmlns:p14="http://schemas.microsoft.com/office/powerpoint/2010/main" val="2138406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solidFill>
                  <a:schemeClr val="tx1"/>
                </a:solidFill>
              </a:rPr>
              <a:t>Solution 2</a:t>
            </a:r>
          </a:p>
        </p:txBody>
      </p:sp>
      <p:sp>
        <p:nvSpPr>
          <p:cNvPr id="4" name="Content Placeholder 3">
            <a:extLst>
              <a:ext uri="{FF2B5EF4-FFF2-40B4-BE49-F238E27FC236}">
                <a16:creationId xmlns:a16="http://schemas.microsoft.com/office/drawing/2014/main" id="{CB983B15-90FB-4DEB-9D0F-84E84CD69ECF}"/>
              </a:ext>
            </a:extLst>
          </p:cNvPr>
          <p:cNvSpPr>
            <a:spLocks noGrp="1"/>
          </p:cNvSpPr>
          <p:nvPr>
            <p:ph sz="quarter" idx="14"/>
          </p:nvPr>
        </p:nvSpPr>
        <p:spPr>
          <a:xfrm>
            <a:off x="419799" y="1148621"/>
            <a:ext cx="7650349" cy="1181735"/>
          </a:xfrm>
        </p:spPr>
        <p:txBody>
          <a:bodyPr/>
          <a:lstStyle/>
          <a:p>
            <a:r>
              <a:rPr lang="en-US" dirty="0"/>
              <a:t>For each PLMN in PLMN selector files in USIM, HPLMN (optionally) configures a list of countries in which that PLMN can be selected</a:t>
            </a:r>
          </a:p>
        </p:txBody>
      </p:sp>
      <p:graphicFrame>
        <p:nvGraphicFramePr>
          <p:cNvPr id="7" name="Diagram 6">
            <a:extLst>
              <a:ext uri="{FF2B5EF4-FFF2-40B4-BE49-F238E27FC236}">
                <a16:creationId xmlns:a16="http://schemas.microsoft.com/office/drawing/2014/main" id="{EFCB5C7D-3075-49D3-BFD5-10A891A226AD}"/>
              </a:ext>
            </a:extLst>
          </p:cNvPr>
          <p:cNvGraphicFramePr/>
          <p:nvPr>
            <p:extLst>
              <p:ext uri="{D42A27DB-BD31-4B8C-83A1-F6EECF244321}">
                <p14:modId xmlns:p14="http://schemas.microsoft.com/office/powerpoint/2010/main" val="1128669966"/>
              </p:ext>
            </p:extLst>
          </p:nvPr>
        </p:nvGraphicFramePr>
        <p:xfrm>
          <a:off x="321394" y="2570967"/>
          <a:ext cx="7572646" cy="2012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Principality monaco - map Royalty Free Vector Image">
            <a:extLst>
              <a:ext uri="{FF2B5EF4-FFF2-40B4-BE49-F238E27FC236}">
                <a16:creationId xmlns:a16="http://schemas.microsoft.com/office/drawing/2014/main" id="{A52E7542-1E83-4D54-824A-25083BC6CEE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19540" y="440104"/>
            <a:ext cx="2208926" cy="256520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C:\Users\aradules\AppData\Local\Microsoft\Windows\Temporary Internet Files\Content.IE5\CBLZN1HK\MC900433869[1].png">
            <a:extLst>
              <a:ext uri="{FF2B5EF4-FFF2-40B4-BE49-F238E27FC236}">
                <a16:creationId xmlns:a16="http://schemas.microsoft.com/office/drawing/2014/main" id="{23CD4D02-4B60-4500-B331-1C8B10DEA984}"/>
              </a:ext>
            </a:extLst>
          </p:cNvPr>
          <p:cNvPicPr>
            <a:picLocks noChangeAspect="1" noChangeArrowheads="1"/>
          </p:cNvPicPr>
          <p:nvPr/>
        </p:nvPicPr>
        <p:blipFill>
          <a:blip r:embed="rId8" cstate="print"/>
          <a:srcRect/>
          <a:stretch>
            <a:fillRect/>
          </a:stretch>
        </p:blipFill>
        <p:spPr bwMode="auto">
          <a:xfrm>
            <a:off x="9991493" y="1600454"/>
            <a:ext cx="383971" cy="383971"/>
          </a:xfrm>
          <a:prstGeom prst="rect">
            <a:avLst/>
          </a:prstGeom>
          <a:noFill/>
          <a:ln w="9525">
            <a:noFill/>
            <a:miter lim="800000"/>
            <a:headEnd/>
            <a:tailEnd/>
          </a:ln>
        </p:spPr>
      </p:pic>
      <p:sp>
        <p:nvSpPr>
          <p:cNvPr id="13" name="TextBox 12">
            <a:extLst>
              <a:ext uri="{FF2B5EF4-FFF2-40B4-BE49-F238E27FC236}">
                <a16:creationId xmlns:a16="http://schemas.microsoft.com/office/drawing/2014/main" id="{1D1FC403-EBFD-478E-921F-D0EE335DD28E}"/>
              </a:ext>
            </a:extLst>
          </p:cNvPr>
          <p:cNvSpPr txBox="1"/>
          <p:nvPr/>
        </p:nvSpPr>
        <p:spPr>
          <a:xfrm>
            <a:off x="310614" y="4360373"/>
            <a:ext cx="1644242" cy="206851"/>
          </a:xfrm>
          <a:prstGeom prst="rect">
            <a:avLst/>
          </a:prstGeom>
        </p:spPr>
        <p:txBody>
          <a:bodyPr wrap="square" lIns="0" tIns="0" rIns="0" bIns="0" rtlCol="0">
            <a:spAutoFit/>
          </a:bodyPr>
          <a:lstStyle/>
          <a:p>
            <a:pPr>
              <a:lnSpc>
                <a:spcPct val="96000"/>
              </a:lnSpc>
            </a:pPr>
            <a:r>
              <a:rPr lang="en-US" sz="1400" dirty="0"/>
              <a:t>(43.7322, 7.4155)</a:t>
            </a:r>
          </a:p>
        </p:txBody>
      </p:sp>
      <p:sp>
        <p:nvSpPr>
          <p:cNvPr id="15" name="TextBox 14">
            <a:extLst>
              <a:ext uri="{FF2B5EF4-FFF2-40B4-BE49-F238E27FC236}">
                <a16:creationId xmlns:a16="http://schemas.microsoft.com/office/drawing/2014/main" id="{38FB0090-280E-4841-B250-80382695CC2A}"/>
              </a:ext>
            </a:extLst>
          </p:cNvPr>
          <p:cNvSpPr txBox="1"/>
          <p:nvPr/>
        </p:nvSpPr>
        <p:spPr>
          <a:xfrm>
            <a:off x="2357792" y="4360373"/>
            <a:ext cx="1839809" cy="206851"/>
          </a:xfrm>
          <a:prstGeom prst="rect">
            <a:avLst/>
          </a:prstGeom>
        </p:spPr>
        <p:txBody>
          <a:bodyPr wrap="square" lIns="0" tIns="0" rIns="0" bIns="0" rtlCol="0">
            <a:spAutoFit/>
          </a:bodyPr>
          <a:lstStyle/>
          <a:p>
            <a:pPr>
              <a:lnSpc>
                <a:spcPct val="96000"/>
              </a:lnSpc>
            </a:pPr>
            <a:r>
              <a:rPr lang="en-US" sz="1400" dirty="0"/>
              <a:t>Monaco, MCC 212</a:t>
            </a:r>
          </a:p>
        </p:txBody>
      </p:sp>
      <p:sp>
        <p:nvSpPr>
          <p:cNvPr id="23" name="TextBox 22">
            <a:extLst>
              <a:ext uri="{FF2B5EF4-FFF2-40B4-BE49-F238E27FC236}">
                <a16:creationId xmlns:a16="http://schemas.microsoft.com/office/drawing/2014/main" id="{5ECDD6CA-2608-4E50-9447-7614A5EEBCF8}"/>
              </a:ext>
            </a:extLst>
          </p:cNvPr>
          <p:cNvSpPr txBox="1"/>
          <p:nvPr/>
        </p:nvSpPr>
        <p:spPr>
          <a:xfrm>
            <a:off x="8070148" y="439453"/>
            <a:ext cx="1839809" cy="709168"/>
          </a:xfrm>
          <a:prstGeom prst="rect">
            <a:avLst/>
          </a:prstGeom>
        </p:spPr>
        <p:txBody>
          <a:bodyPr wrap="square" lIns="0" tIns="0" rIns="0" bIns="0" rtlCol="0">
            <a:spAutoFit/>
          </a:bodyPr>
          <a:lstStyle/>
          <a:p>
            <a:pPr>
              <a:lnSpc>
                <a:spcPct val="96000"/>
              </a:lnSpc>
            </a:pPr>
            <a:r>
              <a:rPr lang="en-US" sz="1200" dirty="0"/>
              <a:t>Monaco: MCC 212</a:t>
            </a:r>
          </a:p>
          <a:p>
            <a:pPr>
              <a:lnSpc>
                <a:spcPct val="96000"/>
              </a:lnSpc>
            </a:pPr>
            <a:r>
              <a:rPr lang="en-US" sz="1200" dirty="0"/>
              <a:t>France:  MCC 208</a:t>
            </a:r>
          </a:p>
          <a:p>
            <a:pPr>
              <a:lnSpc>
                <a:spcPct val="96000"/>
              </a:lnSpc>
            </a:pPr>
            <a:r>
              <a:rPr lang="en-US" sz="1200" dirty="0"/>
              <a:t>Italy:      MCC 222</a:t>
            </a:r>
          </a:p>
          <a:p>
            <a:pPr algn="l">
              <a:lnSpc>
                <a:spcPct val="96000"/>
              </a:lnSpc>
            </a:pPr>
            <a:endParaRPr lang="en-US" sz="1200" dirty="0">
              <a:solidFill>
                <a:schemeClr val="tx2"/>
              </a:solidFill>
              <a:latin typeface="Microsoft Sans Serif"/>
              <a:cs typeface="Microsoft Sans Serif" panose="020B0604020202020204" pitchFamily="34" charset="0"/>
            </a:endParaRPr>
          </a:p>
        </p:txBody>
      </p:sp>
      <p:sp>
        <p:nvSpPr>
          <p:cNvPr id="24" name="TextBox 23">
            <a:extLst>
              <a:ext uri="{FF2B5EF4-FFF2-40B4-BE49-F238E27FC236}">
                <a16:creationId xmlns:a16="http://schemas.microsoft.com/office/drawing/2014/main" id="{EE309AD3-1443-44BC-BF11-37C3AAF79CD3}"/>
              </a:ext>
            </a:extLst>
          </p:cNvPr>
          <p:cNvSpPr txBox="1"/>
          <p:nvPr/>
        </p:nvSpPr>
        <p:spPr>
          <a:xfrm>
            <a:off x="9079015" y="3366194"/>
            <a:ext cx="2208926" cy="206851"/>
          </a:xfrm>
          <a:prstGeom prst="rect">
            <a:avLst/>
          </a:prstGeom>
        </p:spPr>
        <p:txBody>
          <a:bodyPr wrap="square" lIns="0" tIns="0" rIns="0" bIns="0" rtlCol="0">
            <a:spAutoFit/>
          </a:bodyPr>
          <a:lstStyle/>
          <a:p>
            <a:pPr>
              <a:lnSpc>
                <a:spcPct val="96000"/>
              </a:lnSpc>
            </a:pPr>
            <a:r>
              <a:rPr lang="en-US" sz="1400" dirty="0"/>
              <a:t>PLMN selector file in USIM</a:t>
            </a:r>
          </a:p>
        </p:txBody>
      </p:sp>
      <p:sp>
        <p:nvSpPr>
          <p:cNvPr id="27" name="TextBox 26">
            <a:extLst>
              <a:ext uri="{FF2B5EF4-FFF2-40B4-BE49-F238E27FC236}">
                <a16:creationId xmlns:a16="http://schemas.microsoft.com/office/drawing/2014/main" id="{A379EDFC-4C8E-48E4-AEE4-51F22398ED79}"/>
              </a:ext>
            </a:extLst>
          </p:cNvPr>
          <p:cNvSpPr txBox="1"/>
          <p:nvPr/>
        </p:nvSpPr>
        <p:spPr>
          <a:xfrm>
            <a:off x="4447458" y="4428246"/>
            <a:ext cx="1839810" cy="1654427"/>
          </a:xfrm>
          <a:prstGeom prst="rect">
            <a:avLst/>
          </a:prstGeom>
        </p:spPr>
        <p:txBody>
          <a:bodyPr wrap="square" lIns="0" tIns="0" rIns="0" bIns="0" rtlCol="0">
            <a:spAutoFit/>
          </a:bodyPr>
          <a:lstStyle/>
          <a:p>
            <a:pPr>
              <a:lnSpc>
                <a:spcPct val="96000"/>
              </a:lnSpc>
            </a:pPr>
            <a:r>
              <a:rPr lang="en-US" sz="1600" dirty="0"/>
              <a:t>PLMNs allowed in Monaco are considered</a:t>
            </a:r>
          </a:p>
          <a:p>
            <a:pPr>
              <a:lnSpc>
                <a:spcPct val="96000"/>
              </a:lnSpc>
            </a:pPr>
            <a:endParaRPr lang="en-US" sz="1600" dirty="0"/>
          </a:p>
          <a:p>
            <a:pPr>
              <a:lnSpc>
                <a:spcPct val="96000"/>
              </a:lnSpc>
            </a:pPr>
            <a:r>
              <a:rPr lang="en-US" sz="1600" dirty="0"/>
              <a:t>PLMNs not allowed in Monaco are filtered out</a:t>
            </a:r>
          </a:p>
        </p:txBody>
      </p:sp>
      <p:graphicFrame>
        <p:nvGraphicFramePr>
          <p:cNvPr id="17" name="Table 16">
            <a:extLst>
              <a:ext uri="{FF2B5EF4-FFF2-40B4-BE49-F238E27FC236}">
                <a16:creationId xmlns:a16="http://schemas.microsoft.com/office/drawing/2014/main" id="{CC2AFFCE-FC4D-4A99-A972-DDD8AFE0A616}"/>
              </a:ext>
            </a:extLst>
          </p:cNvPr>
          <p:cNvGraphicFramePr>
            <a:graphicFrameLocks noGrp="1"/>
          </p:cNvGraphicFramePr>
          <p:nvPr>
            <p:extLst>
              <p:ext uri="{D42A27DB-BD31-4B8C-83A1-F6EECF244321}">
                <p14:modId xmlns:p14="http://schemas.microsoft.com/office/powerpoint/2010/main" val="68307395"/>
              </p:ext>
            </p:extLst>
          </p:nvPr>
        </p:nvGraphicFramePr>
        <p:xfrm>
          <a:off x="8485570" y="3611830"/>
          <a:ext cx="3395816" cy="2162506"/>
        </p:xfrm>
        <a:graphic>
          <a:graphicData uri="http://schemas.openxmlformats.org/drawingml/2006/table">
            <a:tbl>
              <a:tblPr firstRow="1" firstCol="1" bandRow="1">
                <a:tableStyleId>{F5AB1C69-6EDB-4FF4-983F-18BD219EF322}</a:tableStyleId>
              </a:tblPr>
              <a:tblGrid>
                <a:gridCol w="586106">
                  <a:extLst>
                    <a:ext uri="{9D8B030D-6E8A-4147-A177-3AD203B41FA5}">
                      <a16:colId xmlns:a16="http://schemas.microsoft.com/office/drawing/2014/main" val="3394878370"/>
                    </a:ext>
                  </a:extLst>
                </a:gridCol>
                <a:gridCol w="1803030">
                  <a:extLst>
                    <a:ext uri="{9D8B030D-6E8A-4147-A177-3AD203B41FA5}">
                      <a16:colId xmlns:a16="http://schemas.microsoft.com/office/drawing/2014/main" val="3704343843"/>
                    </a:ext>
                  </a:extLst>
                </a:gridCol>
                <a:gridCol w="1006680">
                  <a:extLst>
                    <a:ext uri="{9D8B030D-6E8A-4147-A177-3AD203B41FA5}">
                      <a16:colId xmlns:a16="http://schemas.microsoft.com/office/drawing/2014/main" val="789699564"/>
                    </a:ext>
                  </a:extLst>
                </a:gridCol>
              </a:tblGrid>
              <a:tr h="184425">
                <a:tc>
                  <a:txBody>
                    <a:bodyPr/>
                    <a:lstStyle/>
                    <a:p>
                      <a:pPr marL="0" marR="0" algn="ctr">
                        <a:spcBef>
                          <a:spcPts val="0"/>
                        </a:spcBef>
                        <a:spcAft>
                          <a:spcPts val="0"/>
                        </a:spcAft>
                      </a:pPr>
                      <a:r>
                        <a:rPr lang="en-GB" sz="1000" dirty="0">
                          <a:effectLst/>
                        </a:rPr>
                        <a:t>Priority</a:t>
                      </a:r>
                      <a:endParaRPr lang="en-U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ctr">
                        <a:spcBef>
                          <a:spcPts val="0"/>
                        </a:spcBef>
                        <a:spcAft>
                          <a:spcPts val="0"/>
                        </a:spcAft>
                      </a:pPr>
                      <a:r>
                        <a:rPr lang="en-GB" sz="1000" dirty="0">
                          <a:effectLst/>
                        </a:rPr>
                        <a:t>PLMN ID</a:t>
                      </a:r>
                      <a:endParaRPr lang="en-U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ctr">
                        <a:spcBef>
                          <a:spcPts val="0"/>
                        </a:spcBef>
                        <a:spcAft>
                          <a:spcPts val="0"/>
                        </a:spcAft>
                      </a:pPr>
                      <a:r>
                        <a:rPr lang="en-GB" sz="1000" dirty="0">
                          <a:effectLst/>
                        </a:rPr>
                        <a:t>Countries allowed **</a:t>
                      </a:r>
                      <a:endParaRPr lang="en-U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solidFill>
                      <a:schemeClr val="accent4"/>
                    </a:solidFill>
                  </a:tcPr>
                </a:tc>
                <a:extLst>
                  <a:ext uri="{0D108BD9-81ED-4DB2-BD59-A6C34878D82A}">
                    <a16:rowId xmlns:a16="http://schemas.microsoft.com/office/drawing/2014/main" val="50895476"/>
                  </a:ext>
                </a:extLst>
              </a:tr>
              <a:tr h="184425">
                <a:tc>
                  <a:txBody>
                    <a:bodyPr/>
                    <a:lstStyle/>
                    <a:p>
                      <a:pPr marL="0" marR="0" algn="ctr">
                        <a:spcBef>
                          <a:spcPts val="0"/>
                        </a:spcBef>
                        <a:spcAft>
                          <a:spcPts val="0"/>
                        </a:spcAft>
                      </a:pPr>
                      <a:r>
                        <a:rPr lang="en-GB" sz="1050" dirty="0">
                          <a:effectLst/>
                        </a:rPr>
                        <a:t>1</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dirty="0">
                          <a:effectLst/>
                        </a:rPr>
                        <a:t>212 01</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solidFill>
                      <a:schemeClr val="accent4"/>
                    </a:solidFill>
                  </a:tcPr>
                </a:tc>
                <a:extLst>
                  <a:ext uri="{0D108BD9-81ED-4DB2-BD59-A6C34878D82A}">
                    <a16:rowId xmlns:a16="http://schemas.microsoft.com/office/drawing/2014/main" val="2281830032"/>
                  </a:ext>
                </a:extLst>
              </a:tr>
              <a:tr h="184425">
                <a:tc>
                  <a:txBody>
                    <a:bodyPr/>
                    <a:lstStyle/>
                    <a:p>
                      <a:pPr marL="0" marR="0" algn="ctr">
                        <a:spcBef>
                          <a:spcPts val="0"/>
                        </a:spcBef>
                        <a:spcAft>
                          <a:spcPts val="0"/>
                        </a:spcAft>
                      </a:pPr>
                      <a:r>
                        <a:rPr lang="en-GB" sz="1050">
                          <a:effectLst/>
                        </a:rPr>
                        <a:t>2</a:t>
                      </a:r>
                      <a:endParaRPr lang="en-US" sz="1050" b="1">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dirty="0">
                          <a:effectLst/>
                        </a:rPr>
                        <a:t>208 29</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dirty="0">
                          <a:effectLst/>
                        </a:rPr>
                        <a:t>212</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solidFill>
                      <a:schemeClr val="accent4"/>
                    </a:solidFill>
                  </a:tcPr>
                </a:tc>
                <a:extLst>
                  <a:ext uri="{0D108BD9-81ED-4DB2-BD59-A6C34878D82A}">
                    <a16:rowId xmlns:a16="http://schemas.microsoft.com/office/drawing/2014/main" val="3005478645"/>
                  </a:ext>
                </a:extLst>
              </a:tr>
              <a:tr h="184425">
                <a:tc>
                  <a:txBody>
                    <a:bodyPr/>
                    <a:lstStyle/>
                    <a:p>
                      <a:pPr marL="0" marR="0" algn="ctr">
                        <a:spcBef>
                          <a:spcPts val="0"/>
                        </a:spcBef>
                        <a:spcAft>
                          <a:spcPts val="0"/>
                        </a:spcAft>
                      </a:pPr>
                      <a:r>
                        <a:rPr lang="en-GB" sz="1050" dirty="0">
                          <a:effectLst/>
                        </a:rPr>
                        <a:t>3</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strike="sngStrike" baseline="0" dirty="0">
                          <a:effectLst/>
                        </a:rPr>
                        <a:t>901 26 (Telecom Italia)</a:t>
                      </a:r>
                      <a:endParaRPr lang="en-US" sz="1050" b="1" strike="sng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strike="noStrike" baseline="0" dirty="0">
                          <a:effectLst/>
                        </a:rPr>
                        <a:t>222 , 208</a:t>
                      </a:r>
                      <a:endParaRPr lang="en-US" sz="1050" b="1" strike="no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a:solidFill>
                      <a:schemeClr val="accent4"/>
                    </a:solidFill>
                  </a:tcPr>
                </a:tc>
                <a:extLst>
                  <a:ext uri="{0D108BD9-81ED-4DB2-BD59-A6C34878D82A}">
                    <a16:rowId xmlns:a16="http://schemas.microsoft.com/office/drawing/2014/main" val="2568266338"/>
                  </a:ext>
                </a:extLst>
              </a:tr>
              <a:tr h="257506">
                <a:tc>
                  <a:txBody>
                    <a:bodyPr/>
                    <a:lstStyle/>
                    <a:p>
                      <a:pPr marL="0" marR="0" algn="ctr">
                        <a:spcBef>
                          <a:spcPts val="0"/>
                        </a:spcBef>
                        <a:spcAft>
                          <a:spcPts val="0"/>
                        </a:spcAft>
                      </a:pPr>
                      <a:r>
                        <a:rPr lang="en-GB" sz="1050">
                          <a:effectLst/>
                        </a:rPr>
                        <a:t>4</a:t>
                      </a:r>
                      <a:endParaRPr lang="en-US" sz="1050" b="1">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strike="sngStrike" baseline="0" dirty="0">
                          <a:effectLst/>
                        </a:rPr>
                        <a:t>222 10</a:t>
                      </a:r>
                      <a:endParaRPr lang="en-US" sz="1050" b="1" strike="sng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US" sz="1050" b="1" strike="noStrike" baseline="0" dirty="0">
                          <a:effectLst/>
                          <a:latin typeface="Arial" panose="020B0604020202020204" pitchFamily="34" charset="0"/>
                          <a:ea typeface="Times New Roman" panose="02020603050405020304" pitchFamily="18" charset="0"/>
                          <a:cs typeface="Times New Roman" panose="02020603050405020304" pitchFamily="18" charset="0"/>
                        </a:rPr>
                        <a:t>208</a:t>
                      </a:r>
                    </a:p>
                  </a:txBody>
                  <a:tcPr>
                    <a:solidFill>
                      <a:schemeClr val="accent4"/>
                    </a:solidFill>
                  </a:tcPr>
                </a:tc>
                <a:extLst>
                  <a:ext uri="{0D108BD9-81ED-4DB2-BD59-A6C34878D82A}">
                    <a16:rowId xmlns:a16="http://schemas.microsoft.com/office/drawing/2014/main" val="1610513069"/>
                  </a:ext>
                </a:extLst>
              </a:tr>
              <a:tr h="184425">
                <a:tc>
                  <a:txBody>
                    <a:bodyPr/>
                    <a:lstStyle/>
                    <a:p>
                      <a:pPr marL="0" marR="0" algn="ctr">
                        <a:spcBef>
                          <a:spcPts val="0"/>
                        </a:spcBef>
                        <a:spcAft>
                          <a:spcPts val="0"/>
                        </a:spcAft>
                      </a:pPr>
                      <a:r>
                        <a:rPr lang="en-GB" sz="1050" dirty="0">
                          <a:effectLst/>
                        </a:rPr>
                        <a:t>5</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dirty="0">
                          <a:effectLst/>
                        </a:rPr>
                        <a:t>901 27 (Monaco Telecom)</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dirty="0">
                          <a:effectLst/>
                        </a:rPr>
                        <a:t>212, 208, 222</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solidFill>
                      <a:schemeClr val="accent4"/>
                    </a:solidFill>
                  </a:tcPr>
                </a:tc>
                <a:extLst>
                  <a:ext uri="{0D108BD9-81ED-4DB2-BD59-A6C34878D82A}">
                    <a16:rowId xmlns:a16="http://schemas.microsoft.com/office/drawing/2014/main" val="2708482400"/>
                  </a:ext>
                </a:extLst>
              </a:tr>
              <a:tr h="184425">
                <a:tc>
                  <a:txBody>
                    <a:bodyPr/>
                    <a:lstStyle/>
                    <a:p>
                      <a:pPr marL="0" marR="0" algn="ctr">
                        <a:spcBef>
                          <a:spcPts val="0"/>
                        </a:spcBef>
                        <a:spcAft>
                          <a:spcPts val="0"/>
                        </a:spcAft>
                      </a:pPr>
                      <a:r>
                        <a:rPr lang="en-US" sz="1050" b="1" dirty="0">
                          <a:effectLst/>
                          <a:latin typeface="Arial" panose="020B0604020202020204" pitchFamily="34" charset="0"/>
                          <a:ea typeface="Times New Roman" panose="02020603050405020304" pitchFamily="18" charset="0"/>
                          <a:cs typeface="Times New Roman" panose="02020603050405020304" pitchFamily="18" charset="0"/>
                        </a:rPr>
                        <a:t>6</a:t>
                      </a:r>
                    </a:p>
                  </a:txBody>
                  <a:tcPr/>
                </a:tc>
                <a:tc>
                  <a:txBody>
                    <a:bodyPr/>
                    <a:lstStyle/>
                    <a:p>
                      <a:pPr marL="0" marR="0" algn="l">
                        <a:spcBef>
                          <a:spcPts val="0"/>
                        </a:spcBef>
                        <a:spcAft>
                          <a:spcPts val="0"/>
                        </a:spcAft>
                      </a:pPr>
                      <a:r>
                        <a:rPr lang="en-US" sz="1050" b="1" strike="sngStrike" baseline="0" dirty="0">
                          <a:effectLst/>
                          <a:latin typeface="Arial" panose="020B0604020202020204" pitchFamily="34" charset="0"/>
                          <a:ea typeface="Times New Roman" panose="02020603050405020304" pitchFamily="18" charset="0"/>
                          <a:cs typeface="Times New Roman" panose="02020603050405020304" pitchFamily="18" charset="0"/>
                        </a:rPr>
                        <a:t>222 48</a:t>
                      </a:r>
                    </a:p>
                  </a:txBody>
                  <a:tcPr/>
                </a:tc>
                <a:tc>
                  <a:txBody>
                    <a:bodyPr/>
                    <a:lstStyle/>
                    <a:p>
                      <a:pPr marL="0" marR="0" algn="l">
                        <a:spcBef>
                          <a:spcPts val="0"/>
                        </a:spcBef>
                        <a:spcAft>
                          <a:spcPts val="0"/>
                        </a:spcAft>
                      </a:pPr>
                      <a:endParaRPr lang="en-US" sz="1050" b="1" strike="no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a:solidFill>
                      <a:schemeClr val="accent4"/>
                    </a:solidFill>
                  </a:tcPr>
                </a:tc>
                <a:extLst>
                  <a:ext uri="{0D108BD9-81ED-4DB2-BD59-A6C34878D82A}">
                    <a16:rowId xmlns:a16="http://schemas.microsoft.com/office/drawing/2014/main" val="1684232154"/>
                  </a:ext>
                </a:extLst>
              </a:tr>
              <a:tr h="184425">
                <a:tc>
                  <a:txBody>
                    <a:bodyPr/>
                    <a:lstStyle/>
                    <a:p>
                      <a:pPr marL="0" marR="0" algn="ctr">
                        <a:spcBef>
                          <a:spcPts val="0"/>
                        </a:spcBef>
                        <a:spcAft>
                          <a:spcPts val="0"/>
                        </a:spcAft>
                      </a:pPr>
                      <a:r>
                        <a:rPr lang="en-US" sz="1050" b="1" dirty="0">
                          <a:effectLst/>
                          <a:latin typeface="Arial" panose="020B0604020202020204" pitchFamily="34" charset="0"/>
                          <a:ea typeface="Times New Roman" panose="02020603050405020304" pitchFamily="18" charset="0"/>
                          <a:cs typeface="Times New Roman" panose="02020603050405020304" pitchFamily="18" charset="0"/>
                        </a:rPr>
                        <a:t>7</a:t>
                      </a:r>
                    </a:p>
                  </a:txBody>
                  <a:tcPr/>
                </a:tc>
                <a:tc>
                  <a:txBody>
                    <a:bodyPr/>
                    <a:lstStyle/>
                    <a:p>
                      <a:pPr marL="0" marR="0" algn="l">
                        <a:spcBef>
                          <a:spcPts val="0"/>
                        </a:spcBef>
                        <a:spcAft>
                          <a:spcPts val="0"/>
                        </a:spcAft>
                      </a:pPr>
                      <a:r>
                        <a:rPr lang="en-US" sz="1050" b="1" dirty="0">
                          <a:effectLst/>
                        </a:rPr>
                        <a:t>208 88</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US" sz="1050" b="1" dirty="0">
                          <a:effectLst/>
                        </a:rPr>
                        <a:t>212</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solidFill>
                      <a:schemeClr val="accent4"/>
                    </a:solidFill>
                  </a:tcPr>
                </a:tc>
                <a:extLst>
                  <a:ext uri="{0D108BD9-81ED-4DB2-BD59-A6C34878D82A}">
                    <a16:rowId xmlns:a16="http://schemas.microsoft.com/office/drawing/2014/main" val="3658748564"/>
                  </a:ext>
                </a:extLst>
              </a:tr>
            </a:tbl>
          </a:graphicData>
        </a:graphic>
      </p:graphicFrame>
      <p:sp>
        <p:nvSpPr>
          <p:cNvPr id="22" name="TextBox 21">
            <a:extLst>
              <a:ext uri="{FF2B5EF4-FFF2-40B4-BE49-F238E27FC236}">
                <a16:creationId xmlns:a16="http://schemas.microsoft.com/office/drawing/2014/main" id="{64A574E9-A688-4C30-995E-546D66E44150}"/>
              </a:ext>
            </a:extLst>
          </p:cNvPr>
          <p:cNvSpPr txBox="1"/>
          <p:nvPr/>
        </p:nvSpPr>
        <p:spPr>
          <a:xfrm>
            <a:off x="8694844" y="5840854"/>
            <a:ext cx="1972633" cy="324961"/>
          </a:xfrm>
          <a:prstGeom prst="rect">
            <a:avLst/>
          </a:prstGeom>
        </p:spPr>
        <p:txBody>
          <a:bodyPr wrap="square" lIns="0" tIns="0" rIns="0" bIns="0" rtlCol="0">
            <a:spAutoFit/>
          </a:bodyPr>
          <a:lstStyle/>
          <a:p>
            <a:pPr>
              <a:lnSpc>
                <a:spcPct val="96000"/>
              </a:lnSpc>
            </a:pPr>
            <a:r>
              <a:rPr lang="en-US" sz="1100" dirty="0"/>
              <a:t>** a PLMN is always allowed in its home country</a:t>
            </a:r>
          </a:p>
        </p:txBody>
      </p:sp>
      <p:sp>
        <p:nvSpPr>
          <p:cNvPr id="25" name="TextBox 24">
            <a:extLst>
              <a:ext uri="{FF2B5EF4-FFF2-40B4-BE49-F238E27FC236}">
                <a16:creationId xmlns:a16="http://schemas.microsoft.com/office/drawing/2014/main" id="{AD1AAAF6-77DB-4B8A-8876-4F24257B0B9D}"/>
              </a:ext>
            </a:extLst>
          </p:cNvPr>
          <p:cNvSpPr txBox="1"/>
          <p:nvPr/>
        </p:nvSpPr>
        <p:spPr>
          <a:xfrm>
            <a:off x="10886945" y="6143298"/>
            <a:ext cx="1147937" cy="162480"/>
          </a:xfrm>
          <a:prstGeom prst="rect">
            <a:avLst/>
          </a:prstGeom>
        </p:spPr>
        <p:txBody>
          <a:bodyPr wrap="square" lIns="0" tIns="0" rIns="0" bIns="0" rtlCol="0">
            <a:spAutoFit/>
          </a:bodyPr>
          <a:lstStyle/>
          <a:p>
            <a:pPr>
              <a:lnSpc>
                <a:spcPct val="96000"/>
              </a:lnSpc>
            </a:pPr>
            <a:r>
              <a:rPr lang="en-US" sz="1100" dirty="0"/>
              <a:t>New configuration</a:t>
            </a:r>
          </a:p>
        </p:txBody>
      </p:sp>
      <p:cxnSp>
        <p:nvCxnSpPr>
          <p:cNvPr id="10" name="Straight Arrow Connector 9">
            <a:extLst>
              <a:ext uri="{FF2B5EF4-FFF2-40B4-BE49-F238E27FC236}">
                <a16:creationId xmlns:a16="http://schemas.microsoft.com/office/drawing/2014/main" id="{F668111D-7C3D-4229-8FAF-5D562ACEDFAC}"/>
              </a:ext>
            </a:extLst>
          </p:cNvPr>
          <p:cNvCxnSpPr>
            <a:cxnSpLocks/>
          </p:cNvCxnSpPr>
          <p:nvPr/>
        </p:nvCxnSpPr>
        <p:spPr>
          <a:xfrm flipV="1">
            <a:off x="11460913" y="5774336"/>
            <a:ext cx="0" cy="310239"/>
          </a:xfrm>
          <a:prstGeom prst="straightConnector1">
            <a:avLst/>
          </a:prstGeom>
          <a:ln w="12700" cap="rnd">
            <a:solidFill>
              <a:schemeClr val="tx1"/>
            </a:solidFill>
            <a:round/>
            <a:headEnd type="none" w="sm" len="sm"/>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2216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solidFill>
                  <a:schemeClr val="tx1"/>
                </a:solidFill>
              </a:rPr>
              <a:t>Solution 3</a:t>
            </a:r>
          </a:p>
        </p:txBody>
      </p:sp>
      <p:sp>
        <p:nvSpPr>
          <p:cNvPr id="4" name="Content Placeholder 3">
            <a:extLst>
              <a:ext uri="{FF2B5EF4-FFF2-40B4-BE49-F238E27FC236}">
                <a16:creationId xmlns:a16="http://schemas.microsoft.com/office/drawing/2014/main" id="{CB983B15-90FB-4DEB-9D0F-84E84CD69ECF}"/>
              </a:ext>
            </a:extLst>
          </p:cNvPr>
          <p:cNvSpPr>
            <a:spLocks noGrp="1"/>
          </p:cNvSpPr>
          <p:nvPr>
            <p:ph sz="quarter" idx="14"/>
          </p:nvPr>
        </p:nvSpPr>
        <p:spPr>
          <a:xfrm>
            <a:off x="419799" y="1148621"/>
            <a:ext cx="7457463" cy="1181735"/>
          </a:xfrm>
        </p:spPr>
        <p:txBody>
          <a:bodyPr/>
          <a:lstStyle/>
          <a:p>
            <a:r>
              <a:rPr lang="en-US" dirty="0"/>
              <a:t>UE is pre-configured with a mapping between the MCC of the UE location and the MCC(s) allowed at that location (step 3 below)</a:t>
            </a:r>
          </a:p>
          <a:p>
            <a:pPr lvl="1"/>
            <a:r>
              <a:rPr lang="en-US" sz="1800" dirty="0"/>
              <a:t>How this pre-configuration is performed is outside of scope of 3GPP</a:t>
            </a:r>
          </a:p>
          <a:p>
            <a:pPr lvl="1"/>
            <a:endParaRPr lang="en-US" dirty="0"/>
          </a:p>
        </p:txBody>
      </p:sp>
      <p:graphicFrame>
        <p:nvGraphicFramePr>
          <p:cNvPr id="7" name="Diagram 6">
            <a:extLst>
              <a:ext uri="{FF2B5EF4-FFF2-40B4-BE49-F238E27FC236}">
                <a16:creationId xmlns:a16="http://schemas.microsoft.com/office/drawing/2014/main" id="{EFCB5C7D-3075-49D3-BFD5-10A891A226AD}"/>
              </a:ext>
            </a:extLst>
          </p:cNvPr>
          <p:cNvGraphicFramePr/>
          <p:nvPr>
            <p:extLst>
              <p:ext uri="{D42A27DB-BD31-4B8C-83A1-F6EECF244321}">
                <p14:modId xmlns:p14="http://schemas.microsoft.com/office/powerpoint/2010/main" val="425575463"/>
              </p:ext>
            </p:extLst>
          </p:nvPr>
        </p:nvGraphicFramePr>
        <p:xfrm>
          <a:off x="321394" y="2570967"/>
          <a:ext cx="8638047" cy="201010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Principality monaco - map Royalty Free Vector Image">
            <a:extLst>
              <a:ext uri="{FF2B5EF4-FFF2-40B4-BE49-F238E27FC236}">
                <a16:creationId xmlns:a16="http://schemas.microsoft.com/office/drawing/2014/main" id="{A52E7542-1E83-4D54-824A-25083BC6CEE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19540" y="440104"/>
            <a:ext cx="2208926" cy="256520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C:\Users\aradules\AppData\Local\Microsoft\Windows\Temporary Internet Files\Content.IE5\CBLZN1HK\MC900433869[1].png">
            <a:extLst>
              <a:ext uri="{FF2B5EF4-FFF2-40B4-BE49-F238E27FC236}">
                <a16:creationId xmlns:a16="http://schemas.microsoft.com/office/drawing/2014/main" id="{23CD4D02-4B60-4500-B331-1C8B10DEA984}"/>
              </a:ext>
            </a:extLst>
          </p:cNvPr>
          <p:cNvPicPr>
            <a:picLocks noChangeAspect="1" noChangeArrowheads="1"/>
          </p:cNvPicPr>
          <p:nvPr/>
        </p:nvPicPr>
        <p:blipFill>
          <a:blip r:embed="rId8" cstate="print"/>
          <a:srcRect/>
          <a:stretch>
            <a:fillRect/>
          </a:stretch>
        </p:blipFill>
        <p:spPr bwMode="auto">
          <a:xfrm>
            <a:off x="9991493" y="1600454"/>
            <a:ext cx="383971" cy="383971"/>
          </a:xfrm>
          <a:prstGeom prst="rect">
            <a:avLst/>
          </a:prstGeom>
          <a:noFill/>
          <a:ln w="9525">
            <a:noFill/>
            <a:miter lim="800000"/>
            <a:headEnd/>
            <a:tailEnd/>
          </a:ln>
        </p:spPr>
      </p:pic>
      <p:sp>
        <p:nvSpPr>
          <p:cNvPr id="13" name="TextBox 12">
            <a:extLst>
              <a:ext uri="{FF2B5EF4-FFF2-40B4-BE49-F238E27FC236}">
                <a16:creationId xmlns:a16="http://schemas.microsoft.com/office/drawing/2014/main" id="{1D1FC403-EBFD-478E-921F-D0EE335DD28E}"/>
              </a:ext>
            </a:extLst>
          </p:cNvPr>
          <p:cNvSpPr txBox="1"/>
          <p:nvPr/>
        </p:nvSpPr>
        <p:spPr>
          <a:xfrm>
            <a:off x="401168" y="4327882"/>
            <a:ext cx="1306070" cy="354584"/>
          </a:xfrm>
          <a:prstGeom prst="rect">
            <a:avLst/>
          </a:prstGeom>
        </p:spPr>
        <p:txBody>
          <a:bodyPr wrap="square" lIns="0" tIns="0" rIns="0" bIns="0" rtlCol="0">
            <a:spAutoFit/>
          </a:bodyPr>
          <a:lstStyle/>
          <a:p>
            <a:pPr>
              <a:lnSpc>
                <a:spcPct val="96000"/>
              </a:lnSpc>
            </a:pPr>
            <a:r>
              <a:rPr lang="en-US" sz="1200" dirty="0"/>
              <a:t>(43.7322, 7.4155)</a:t>
            </a:r>
          </a:p>
          <a:p>
            <a:pPr algn="l">
              <a:lnSpc>
                <a:spcPct val="96000"/>
              </a:lnSpc>
            </a:pPr>
            <a:endParaRPr lang="en-US" sz="1200" dirty="0">
              <a:solidFill>
                <a:schemeClr val="tx2"/>
              </a:solidFill>
              <a:latin typeface="Microsoft Sans Serif"/>
              <a:cs typeface="Microsoft Sans Serif" panose="020B0604020202020204" pitchFamily="34" charset="0"/>
            </a:endParaRPr>
          </a:p>
        </p:txBody>
      </p:sp>
      <p:sp>
        <p:nvSpPr>
          <p:cNvPr id="15" name="TextBox 14">
            <a:extLst>
              <a:ext uri="{FF2B5EF4-FFF2-40B4-BE49-F238E27FC236}">
                <a16:creationId xmlns:a16="http://schemas.microsoft.com/office/drawing/2014/main" id="{38FB0090-280E-4841-B250-80382695CC2A}"/>
              </a:ext>
            </a:extLst>
          </p:cNvPr>
          <p:cNvSpPr txBox="1"/>
          <p:nvPr/>
        </p:nvSpPr>
        <p:spPr>
          <a:xfrm>
            <a:off x="2144222" y="4327882"/>
            <a:ext cx="1387652" cy="177293"/>
          </a:xfrm>
          <a:prstGeom prst="rect">
            <a:avLst/>
          </a:prstGeom>
        </p:spPr>
        <p:txBody>
          <a:bodyPr wrap="square" lIns="0" tIns="0" rIns="0" bIns="0" rtlCol="0">
            <a:spAutoFit/>
          </a:bodyPr>
          <a:lstStyle/>
          <a:p>
            <a:pPr>
              <a:lnSpc>
                <a:spcPct val="96000"/>
              </a:lnSpc>
            </a:pPr>
            <a:r>
              <a:rPr lang="en-US" sz="1200" dirty="0"/>
              <a:t>Monaco, MCC 212</a:t>
            </a:r>
          </a:p>
        </p:txBody>
      </p:sp>
      <p:sp>
        <p:nvSpPr>
          <p:cNvPr id="16" name="TextBox 15">
            <a:extLst>
              <a:ext uri="{FF2B5EF4-FFF2-40B4-BE49-F238E27FC236}">
                <a16:creationId xmlns:a16="http://schemas.microsoft.com/office/drawing/2014/main" id="{1B5FE792-5E93-41FA-A2F1-695DA8E8BB34}"/>
              </a:ext>
            </a:extLst>
          </p:cNvPr>
          <p:cNvSpPr txBox="1"/>
          <p:nvPr/>
        </p:nvSpPr>
        <p:spPr>
          <a:xfrm>
            <a:off x="3968858" y="4308844"/>
            <a:ext cx="1509320" cy="620554"/>
          </a:xfrm>
          <a:prstGeom prst="rect">
            <a:avLst/>
          </a:prstGeom>
        </p:spPr>
        <p:txBody>
          <a:bodyPr wrap="square" lIns="0" tIns="0" rIns="0" bIns="0" rtlCol="0">
            <a:spAutoFit/>
          </a:bodyPr>
          <a:lstStyle/>
          <a:p>
            <a:pPr>
              <a:lnSpc>
                <a:spcPct val="96000"/>
              </a:lnSpc>
            </a:pPr>
            <a:r>
              <a:rPr lang="en-US" sz="1400" dirty="0"/>
              <a:t>New preconfigured mapping of allowed MCC(s): </a:t>
            </a:r>
          </a:p>
        </p:txBody>
      </p:sp>
      <p:sp>
        <p:nvSpPr>
          <p:cNvPr id="19" name="TextBox 18">
            <a:extLst>
              <a:ext uri="{FF2B5EF4-FFF2-40B4-BE49-F238E27FC236}">
                <a16:creationId xmlns:a16="http://schemas.microsoft.com/office/drawing/2014/main" id="{A1E1A6D9-E462-4025-BF61-04B254942B46}"/>
              </a:ext>
            </a:extLst>
          </p:cNvPr>
          <p:cNvSpPr txBox="1"/>
          <p:nvPr/>
        </p:nvSpPr>
        <p:spPr>
          <a:xfrm>
            <a:off x="5873642" y="4290364"/>
            <a:ext cx="1509320" cy="1861663"/>
          </a:xfrm>
          <a:prstGeom prst="rect">
            <a:avLst/>
          </a:prstGeom>
        </p:spPr>
        <p:txBody>
          <a:bodyPr wrap="square" lIns="0" tIns="0" rIns="0" bIns="0" rtlCol="0">
            <a:spAutoFit/>
          </a:bodyPr>
          <a:lstStyle/>
          <a:p>
            <a:pPr>
              <a:lnSpc>
                <a:spcPct val="96000"/>
              </a:lnSpc>
            </a:pPr>
            <a:r>
              <a:rPr lang="en-US" sz="1400" dirty="0"/>
              <a:t>All PLMNs with MCC 208,212 or 901 are considered</a:t>
            </a:r>
          </a:p>
          <a:p>
            <a:pPr>
              <a:lnSpc>
                <a:spcPct val="96000"/>
              </a:lnSpc>
            </a:pPr>
            <a:endParaRPr lang="en-US" sz="1400" dirty="0"/>
          </a:p>
          <a:p>
            <a:pPr>
              <a:lnSpc>
                <a:spcPct val="96000"/>
              </a:lnSpc>
            </a:pPr>
            <a:r>
              <a:rPr lang="en-US" sz="1400" dirty="0"/>
              <a:t>All PLMNs with other MCCs are filtered out</a:t>
            </a:r>
          </a:p>
          <a:p>
            <a:pPr>
              <a:lnSpc>
                <a:spcPct val="96000"/>
              </a:lnSpc>
            </a:pPr>
            <a:endParaRPr lang="en-US" sz="1400" dirty="0"/>
          </a:p>
        </p:txBody>
      </p:sp>
      <p:graphicFrame>
        <p:nvGraphicFramePr>
          <p:cNvPr id="21" name="Table 20">
            <a:extLst>
              <a:ext uri="{FF2B5EF4-FFF2-40B4-BE49-F238E27FC236}">
                <a16:creationId xmlns:a16="http://schemas.microsoft.com/office/drawing/2014/main" id="{21EE13F2-AC75-4E9C-818F-73FBA495F727}"/>
              </a:ext>
            </a:extLst>
          </p:cNvPr>
          <p:cNvGraphicFramePr>
            <a:graphicFrameLocks noGrp="1"/>
          </p:cNvGraphicFramePr>
          <p:nvPr>
            <p:extLst>
              <p:ext uri="{D42A27DB-BD31-4B8C-83A1-F6EECF244321}">
                <p14:modId xmlns:p14="http://schemas.microsoft.com/office/powerpoint/2010/main" val="3562435218"/>
              </p:ext>
            </p:extLst>
          </p:nvPr>
        </p:nvGraphicFramePr>
        <p:xfrm>
          <a:off x="9233056" y="3655312"/>
          <a:ext cx="2495410" cy="2010106"/>
        </p:xfrm>
        <a:graphic>
          <a:graphicData uri="http://schemas.openxmlformats.org/drawingml/2006/table">
            <a:tbl>
              <a:tblPr firstRow="1" firstCol="1" bandRow="1">
                <a:tableStyleId>{F5AB1C69-6EDB-4FF4-983F-18BD219EF322}</a:tableStyleId>
              </a:tblPr>
              <a:tblGrid>
                <a:gridCol w="655125">
                  <a:extLst>
                    <a:ext uri="{9D8B030D-6E8A-4147-A177-3AD203B41FA5}">
                      <a16:colId xmlns:a16="http://schemas.microsoft.com/office/drawing/2014/main" val="2835943370"/>
                    </a:ext>
                  </a:extLst>
                </a:gridCol>
                <a:gridCol w="1840285">
                  <a:extLst>
                    <a:ext uri="{9D8B030D-6E8A-4147-A177-3AD203B41FA5}">
                      <a16:colId xmlns:a16="http://schemas.microsoft.com/office/drawing/2014/main" val="2045430621"/>
                    </a:ext>
                  </a:extLst>
                </a:gridCol>
              </a:tblGrid>
              <a:tr h="184425">
                <a:tc>
                  <a:txBody>
                    <a:bodyPr/>
                    <a:lstStyle/>
                    <a:p>
                      <a:pPr marL="0" marR="0" algn="ctr">
                        <a:spcBef>
                          <a:spcPts val="0"/>
                        </a:spcBef>
                        <a:spcAft>
                          <a:spcPts val="0"/>
                        </a:spcAft>
                      </a:pPr>
                      <a:r>
                        <a:rPr lang="en-GB" sz="1000" dirty="0">
                          <a:effectLst/>
                        </a:rPr>
                        <a:t>Priority</a:t>
                      </a:r>
                      <a:endParaRPr lang="en-U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ctr">
                        <a:spcBef>
                          <a:spcPts val="0"/>
                        </a:spcBef>
                        <a:spcAft>
                          <a:spcPts val="0"/>
                        </a:spcAft>
                      </a:pPr>
                      <a:r>
                        <a:rPr lang="en-GB" sz="1000" dirty="0">
                          <a:effectLst/>
                        </a:rPr>
                        <a:t>PLMN ID</a:t>
                      </a:r>
                      <a:endParaRPr lang="en-U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983328462"/>
                  </a:ext>
                </a:extLst>
              </a:tr>
              <a:tr h="184425">
                <a:tc>
                  <a:txBody>
                    <a:bodyPr/>
                    <a:lstStyle/>
                    <a:p>
                      <a:pPr marL="0" marR="0" algn="ctr">
                        <a:spcBef>
                          <a:spcPts val="0"/>
                        </a:spcBef>
                        <a:spcAft>
                          <a:spcPts val="0"/>
                        </a:spcAft>
                      </a:pPr>
                      <a:r>
                        <a:rPr lang="en-GB" sz="1050" dirty="0">
                          <a:effectLst/>
                        </a:rPr>
                        <a:t>1</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dirty="0">
                          <a:effectLst/>
                        </a:rPr>
                        <a:t>212 01</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131486584"/>
                  </a:ext>
                </a:extLst>
              </a:tr>
              <a:tr h="184425">
                <a:tc>
                  <a:txBody>
                    <a:bodyPr/>
                    <a:lstStyle/>
                    <a:p>
                      <a:pPr marL="0" marR="0" algn="ctr">
                        <a:spcBef>
                          <a:spcPts val="0"/>
                        </a:spcBef>
                        <a:spcAft>
                          <a:spcPts val="0"/>
                        </a:spcAft>
                      </a:pPr>
                      <a:r>
                        <a:rPr lang="en-GB" sz="1050" strike="sngStrike" baseline="0">
                          <a:effectLst/>
                        </a:rPr>
                        <a:t>2</a:t>
                      </a:r>
                      <a:endParaRPr lang="en-US" sz="1050" b="1" strike="sng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dirty="0">
                          <a:effectLst/>
                        </a:rPr>
                        <a:t>208 29</a:t>
                      </a:r>
                      <a:endParaRPr lang="en-US" sz="1050" b="1" strike="sng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680388469"/>
                  </a:ext>
                </a:extLst>
              </a:tr>
              <a:tr h="184425">
                <a:tc>
                  <a:txBody>
                    <a:bodyPr/>
                    <a:lstStyle/>
                    <a:p>
                      <a:pPr marL="0" marR="0" algn="ctr">
                        <a:spcBef>
                          <a:spcPts val="0"/>
                        </a:spcBef>
                        <a:spcAft>
                          <a:spcPts val="0"/>
                        </a:spcAft>
                      </a:pPr>
                      <a:r>
                        <a:rPr lang="en-GB" sz="1050" dirty="0">
                          <a:effectLst/>
                        </a:rPr>
                        <a:t>3</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dirty="0">
                          <a:effectLst/>
                        </a:rPr>
                        <a:t>901 26 (Telecom Italia)</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13705832"/>
                  </a:ext>
                </a:extLst>
              </a:tr>
              <a:tr h="257506">
                <a:tc>
                  <a:txBody>
                    <a:bodyPr/>
                    <a:lstStyle/>
                    <a:p>
                      <a:pPr marL="0" marR="0" algn="ctr">
                        <a:spcBef>
                          <a:spcPts val="0"/>
                        </a:spcBef>
                        <a:spcAft>
                          <a:spcPts val="0"/>
                        </a:spcAft>
                      </a:pPr>
                      <a:r>
                        <a:rPr lang="en-GB" sz="1050">
                          <a:effectLst/>
                        </a:rPr>
                        <a:t>4</a:t>
                      </a:r>
                      <a:endParaRPr lang="en-US" sz="1050" b="1">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strike="sngStrike" baseline="0" dirty="0">
                          <a:effectLst/>
                        </a:rPr>
                        <a:t>222 10</a:t>
                      </a:r>
                      <a:endParaRPr lang="en-US" sz="1050" b="1" strike="sng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547280304"/>
                  </a:ext>
                </a:extLst>
              </a:tr>
              <a:tr h="184425">
                <a:tc>
                  <a:txBody>
                    <a:bodyPr/>
                    <a:lstStyle/>
                    <a:p>
                      <a:pPr marL="0" marR="0" algn="ctr">
                        <a:spcBef>
                          <a:spcPts val="0"/>
                        </a:spcBef>
                        <a:spcAft>
                          <a:spcPts val="0"/>
                        </a:spcAft>
                      </a:pPr>
                      <a:r>
                        <a:rPr lang="en-GB" sz="1050" dirty="0">
                          <a:effectLst/>
                        </a:rPr>
                        <a:t>5</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dirty="0">
                          <a:effectLst/>
                        </a:rPr>
                        <a:t>901 27 (Monaco Telecom)</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664175862"/>
                  </a:ext>
                </a:extLst>
              </a:tr>
              <a:tr h="184425">
                <a:tc>
                  <a:txBody>
                    <a:bodyPr/>
                    <a:lstStyle/>
                    <a:p>
                      <a:pPr marL="0" marR="0" algn="ctr">
                        <a:spcBef>
                          <a:spcPts val="0"/>
                        </a:spcBef>
                        <a:spcAft>
                          <a:spcPts val="0"/>
                        </a:spcAft>
                      </a:pPr>
                      <a:r>
                        <a:rPr lang="en-US" sz="1050" b="1" strike="sngStrike" baseline="0" dirty="0">
                          <a:effectLst/>
                          <a:latin typeface="Arial" panose="020B0604020202020204" pitchFamily="34" charset="0"/>
                          <a:ea typeface="Times New Roman" panose="02020603050405020304" pitchFamily="18" charset="0"/>
                          <a:cs typeface="Times New Roman" panose="02020603050405020304" pitchFamily="18" charset="0"/>
                        </a:rPr>
                        <a:t>6</a:t>
                      </a:r>
                    </a:p>
                  </a:txBody>
                  <a:tcPr/>
                </a:tc>
                <a:tc>
                  <a:txBody>
                    <a:bodyPr/>
                    <a:lstStyle/>
                    <a:p>
                      <a:pPr marL="0" marR="0" algn="l">
                        <a:spcBef>
                          <a:spcPts val="0"/>
                        </a:spcBef>
                        <a:spcAft>
                          <a:spcPts val="0"/>
                        </a:spcAft>
                      </a:pPr>
                      <a:r>
                        <a:rPr lang="en-US" sz="1050" b="1" strike="sngStrike" baseline="0" dirty="0">
                          <a:effectLst/>
                          <a:latin typeface="Arial" panose="020B0604020202020204" pitchFamily="34" charset="0"/>
                          <a:ea typeface="Times New Roman" panose="02020603050405020304" pitchFamily="18" charset="0"/>
                          <a:cs typeface="Times New Roman" panose="02020603050405020304" pitchFamily="18" charset="0"/>
                        </a:rPr>
                        <a:t>222 48</a:t>
                      </a:r>
                    </a:p>
                  </a:txBody>
                  <a:tcPr/>
                </a:tc>
                <a:extLst>
                  <a:ext uri="{0D108BD9-81ED-4DB2-BD59-A6C34878D82A}">
                    <a16:rowId xmlns:a16="http://schemas.microsoft.com/office/drawing/2014/main" val="2494284321"/>
                  </a:ext>
                </a:extLst>
              </a:tr>
              <a:tr h="184425">
                <a:tc>
                  <a:txBody>
                    <a:bodyPr/>
                    <a:lstStyle/>
                    <a:p>
                      <a:pPr marL="0" marR="0" algn="ctr">
                        <a:spcBef>
                          <a:spcPts val="0"/>
                        </a:spcBef>
                        <a:spcAft>
                          <a:spcPts val="0"/>
                        </a:spcAft>
                      </a:pPr>
                      <a:r>
                        <a:rPr lang="en-US" sz="1050" b="1" dirty="0">
                          <a:effectLst/>
                          <a:latin typeface="Arial" panose="020B0604020202020204" pitchFamily="34" charset="0"/>
                          <a:ea typeface="Times New Roman" panose="02020603050405020304" pitchFamily="18" charset="0"/>
                          <a:cs typeface="Times New Roman" panose="02020603050405020304" pitchFamily="18" charset="0"/>
                        </a:rPr>
                        <a:t>7</a:t>
                      </a:r>
                    </a:p>
                  </a:txBody>
                  <a:tcPr/>
                </a:tc>
                <a:tc>
                  <a:txBody>
                    <a:bodyPr/>
                    <a:lstStyle/>
                    <a:p>
                      <a:pPr marL="0" marR="0" algn="l">
                        <a:spcBef>
                          <a:spcPts val="0"/>
                        </a:spcBef>
                        <a:spcAft>
                          <a:spcPts val="0"/>
                        </a:spcAft>
                      </a:pPr>
                      <a:r>
                        <a:rPr lang="en-US" sz="1050" b="1" dirty="0">
                          <a:effectLst/>
                        </a:rPr>
                        <a:t>208 88</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281444162"/>
                  </a:ext>
                </a:extLst>
              </a:tr>
            </a:tbl>
          </a:graphicData>
        </a:graphic>
      </p:graphicFrame>
      <p:sp>
        <p:nvSpPr>
          <p:cNvPr id="23" name="TextBox 22">
            <a:extLst>
              <a:ext uri="{FF2B5EF4-FFF2-40B4-BE49-F238E27FC236}">
                <a16:creationId xmlns:a16="http://schemas.microsoft.com/office/drawing/2014/main" id="{5ECDD6CA-2608-4E50-9447-7614A5EEBCF8}"/>
              </a:ext>
            </a:extLst>
          </p:cNvPr>
          <p:cNvSpPr txBox="1"/>
          <p:nvPr/>
        </p:nvSpPr>
        <p:spPr>
          <a:xfrm>
            <a:off x="8070148" y="439453"/>
            <a:ext cx="1839809" cy="709168"/>
          </a:xfrm>
          <a:prstGeom prst="rect">
            <a:avLst/>
          </a:prstGeom>
        </p:spPr>
        <p:txBody>
          <a:bodyPr wrap="square" lIns="0" tIns="0" rIns="0" bIns="0" rtlCol="0">
            <a:spAutoFit/>
          </a:bodyPr>
          <a:lstStyle/>
          <a:p>
            <a:pPr>
              <a:lnSpc>
                <a:spcPct val="96000"/>
              </a:lnSpc>
            </a:pPr>
            <a:r>
              <a:rPr lang="en-US" sz="1200" dirty="0"/>
              <a:t>Monaco: MCC 212</a:t>
            </a:r>
          </a:p>
          <a:p>
            <a:pPr>
              <a:lnSpc>
                <a:spcPct val="96000"/>
              </a:lnSpc>
            </a:pPr>
            <a:r>
              <a:rPr lang="en-US" sz="1200" dirty="0"/>
              <a:t>France:  MCC 208</a:t>
            </a:r>
          </a:p>
          <a:p>
            <a:pPr>
              <a:lnSpc>
                <a:spcPct val="96000"/>
              </a:lnSpc>
            </a:pPr>
            <a:r>
              <a:rPr lang="en-US" sz="1200" dirty="0"/>
              <a:t>Italy:      MCC 222</a:t>
            </a:r>
          </a:p>
          <a:p>
            <a:pPr algn="l">
              <a:lnSpc>
                <a:spcPct val="96000"/>
              </a:lnSpc>
            </a:pPr>
            <a:endParaRPr lang="en-US" sz="1200" dirty="0">
              <a:solidFill>
                <a:schemeClr val="tx2"/>
              </a:solidFill>
              <a:latin typeface="Microsoft Sans Serif"/>
              <a:cs typeface="Microsoft Sans Serif" panose="020B0604020202020204" pitchFamily="34" charset="0"/>
            </a:endParaRPr>
          </a:p>
        </p:txBody>
      </p:sp>
      <p:sp>
        <p:nvSpPr>
          <p:cNvPr id="24" name="TextBox 23">
            <a:extLst>
              <a:ext uri="{FF2B5EF4-FFF2-40B4-BE49-F238E27FC236}">
                <a16:creationId xmlns:a16="http://schemas.microsoft.com/office/drawing/2014/main" id="{EE309AD3-1443-44BC-BF11-37C3AAF79CD3}"/>
              </a:ext>
            </a:extLst>
          </p:cNvPr>
          <p:cNvSpPr txBox="1"/>
          <p:nvPr/>
        </p:nvSpPr>
        <p:spPr>
          <a:xfrm>
            <a:off x="9634779" y="3399723"/>
            <a:ext cx="1839809" cy="177293"/>
          </a:xfrm>
          <a:prstGeom prst="rect">
            <a:avLst/>
          </a:prstGeom>
        </p:spPr>
        <p:txBody>
          <a:bodyPr wrap="square" lIns="0" tIns="0" rIns="0" bIns="0" rtlCol="0">
            <a:spAutoFit/>
          </a:bodyPr>
          <a:lstStyle/>
          <a:p>
            <a:pPr>
              <a:lnSpc>
                <a:spcPct val="96000"/>
              </a:lnSpc>
            </a:pPr>
            <a:r>
              <a:rPr lang="en-US" sz="1200" dirty="0"/>
              <a:t>PLMN selector file in USIM</a:t>
            </a:r>
          </a:p>
        </p:txBody>
      </p:sp>
      <p:sp>
        <p:nvSpPr>
          <p:cNvPr id="27" name="TextBox 26">
            <a:extLst>
              <a:ext uri="{FF2B5EF4-FFF2-40B4-BE49-F238E27FC236}">
                <a16:creationId xmlns:a16="http://schemas.microsoft.com/office/drawing/2014/main" id="{A379EDFC-4C8E-48E4-AEE4-51F22398ED79}"/>
              </a:ext>
            </a:extLst>
          </p:cNvPr>
          <p:cNvSpPr txBox="1"/>
          <p:nvPr/>
        </p:nvSpPr>
        <p:spPr>
          <a:xfrm>
            <a:off x="8835287" y="5743714"/>
            <a:ext cx="3356713" cy="354584"/>
          </a:xfrm>
          <a:prstGeom prst="rect">
            <a:avLst/>
          </a:prstGeom>
        </p:spPr>
        <p:txBody>
          <a:bodyPr wrap="square" lIns="0" tIns="0" rIns="0" bIns="0" rtlCol="0">
            <a:spAutoFit/>
          </a:bodyPr>
          <a:lstStyle/>
          <a:p>
            <a:pPr>
              <a:lnSpc>
                <a:spcPct val="96000"/>
              </a:lnSpc>
            </a:pPr>
            <a:r>
              <a:rPr lang="en-US" sz="1200" dirty="0"/>
              <a:t>All PLMNs with MCC 208, 212 or 901 considered</a:t>
            </a:r>
          </a:p>
          <a:p>
            <a:pPr>
              <a:lnSpc>
                <a:spcPct val="96000"/>
              </a:lnSpc>
            </a:pPr>
            <a:r>
              <a:rPr lang="en-US" sz="1200" dirty="0"/>
              <a:t>All PLMNs with MCC 222 filtered out</a:t>
            </a:r>
          </a:p>
        </p:txBody>
      </p:sp>
      <p:graphicFrame>
        <p:nvGraphicFramePr>
          <p:cNvPr id="29" name="Table 28">
            <a:extLst>
              <a:ext uri="{FF2B5EF4-FFF2-40B4-BE49-F238E27FC236}">
                <a16:creationId xmlns:a16="http://schemas.microsoft.com/office/drawing/2014/main" id="{6B103D5F-AA27-4377-A0A8-00B784C3AFDB}"/>
              </a:ext>
            </a:extLst>
          </p:cNvPr>
          <p:cNvGraphicFramePr>
            <a:graphicFrameLocks noGrp="1"/>
          </p:cNvGraphicFramePr>
          <p:nvPr>
            <p:extLst>
              <p:ext uri="{D42A27DB-BD31-4B8C-83A1-F6EECF244321}">
                <p14:modId xmlns:p14="http://schemas.microsoft.com/office/powerpoint/2010/main" val="82565536"/>
              </p:ext>
            </p:extLst>
          </p:nvPr>
        </p:nvGraphicFramePr>
        <p:xfrm>
          <a:off x="3700982" y="5035010"/>
          <a:ext cx="1878869" cy="510540"/>
        </p:xfrm>
        <a:graphic>
          <a:graphicData uri="http://schemas.openxmlformats.org/drawingml/2006/table">
            <a:tbl>
              <a:tblPr firstRow="1" firstCol="1" bandRow="1">
                <a:tableStyleId>{F5AB1C69-6EDB-4FF4-983F-18BD219EF322}</a:tableStyleId>
              </a:tblPr>
              <a:tblGrid>
                <a:gridCol w="651847">
                  <a:extLst>
                    <a:ext uri="{9D8B030D-6E8A-4147-A177-3AD203B41FA5}">
                      <a16:colId xmlns:a16="http://schemas.microsoft.com/office/drawing/2014/main" val="1076343806"/>
                    </a:ext>
                  </a:extLst>
                </a:gridCol>
                <a:gridCol w="1227022">
                  <a:extLst>
                    <a:ext uri="{9D8B030D-6E8A-4147-A177-3AD203B41FA5}">
                      <a16:colId xmlns:a16="http://schemas.microsoft.com/office/drawing/2014/main" val="4217233063"/>
                    </a:ext>
                  </a:extLst>
                </a:gridCol>
              </a:tblGrid>
              <a:tr h="184425">
                <a:tc>
                  <a:txBody>
                    <a:bodyPr/>
                    <a:lstStyle/>
                    <a:p>
                      <a:pPr marL="0" marR="0" algn="ctr">
                        <a:spcBef>
                          <a:spcPts val="0"/>
                        </a:spcBef>
                        <a:spcAft>
                          <a:spcPts val="0"/>
                        </a:spcAft>
                      </a:pPr>
                      <a:r>
                        <a:rPr lang="en-GB" sz="1050" dirty="0">
                          <a:effectLst/>
                        </a:rPr>
                        <a:t>Country</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ctr">
                        <a:spcBef>
                          <a:spcPts val="0"/>
                        </a:spcBef>
                        <a:spcAft>
                          <a:spcPts val="0"/>
                        </a:spcAft>
                      </a:pPr>
                      <a:r>
                        <a:rPr lang="en-GB" sz="1050" dirty="0">
                          <a:effectLst/>
                        </a:rPr>
                        <a:t>MCC(s) allowed</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021410751"/>
                  </a:ext>
                </a:extLst>
              </a:tr>
              <a:tr h="184425">
                <a:tc>
                  <a:txBody>
                    <a:bodyPr/>
                    <a:lstStyle/>
                    <a:p>
                      <a:pPr marL="0" marR="0" algn="ctr">
                        <a:spcBef>
                          <a:spcPts val="0"/>
                        </a:spcBef>
                        <a:spcAft>
                          <a:spcPts val="0"/>
                        </a:spcAft>
                      </a:pPr>
                      <a:r>
                        <a:rPr lang="en-GB" sz="1100" dirty="0">
                          <a:effectLst/>
                        </a:rPr>
                        <a:t>212</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208, 901</a:t>
                      </a:r>
                      <a:endParaRPr lang="en-US" sz="11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732686669"/>
                  </a:ext>
                </a:extLst>
              </a:tr>
            </a:tbl>
          </a:graphicData>
        </a:graphic>
      </p:graphicFrame>
    </p:spTree>
    <p:extLst>
      <p:ext uri="{BB962C8B-B14F-4D97-AF65-F5344CB8AC3E}">
        <p14:creationId xmlns:p14="http://schemas.microsoft.com/office/powerpoint/2010/main" val="95091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5300" y="565125"/>
            <a:ext cx="11187112" cy="439479"/>
          </a:xfrm>
        </p:spPr>
        <p:txBody>
          <a:bodyPr/>
          <a:lstStyle/>
          <a:p>
            <a:r>
              <a:rPr lang="en-US" dirty="0">
                <a:solidFill>
                  <a:schemeClr val="tx1"/>
                </a:solidFill>
              </a:rPr>
              <a:t>Solution 19</a:t>
            </a:r>
          </a:p>
        </p:txBody>
      </p:sp>
      <p:sp>
        <p:nvSpPr>
          <p:cNvPr id="4" name="Content Placeholder 3">
            <a:extLst>
              <a:ext uri="{FF2B5EF4-FFF2-40B4-BE49-F238E27FC236}">
                <a16:creationId xmlns:a16="http://schemas.microsoft.com/office/drawing/2014/main" id="{CB983B15-90FB-4DEB-9D0F-84E84CD69ECF}"/>
              </a:ext>
            </a:extLst>
          </p:cNvPr>
          <p:cNvSpPr>
            <a:spLocks noGrp="1"/>
          </p:cNvSpPr>
          <p:nvPr>
            <p:ph sz="quarter" idx="14"/>
          </p:nvPr>
        </p:nvSpPr>
        <p:spPr>
          <a:xfrm>
            <a:off x="419799" y="1148621"/>
            <a:ext cx="7021236" cy="1181735"/>
          </a:xfrm>
        </p:spPr>
        <p:txBody>
          <a:bodyPr/>
          <a:lstStyle/>
          <a:p>
            <a:r>
              <a:rPr lang="en-US" dirty="0"/>
              <a:t>UE selects a PLMN with either:</a:t>
            </a:r>
          </a:p>
          <a:p>
            <a:pPr lvl="1"/>
            <a:r>
              <a:rPr lang="en-US" sz="2000" dirty="0"/>
              <a:t>The same MCC as the country of UE location; or</a:t>
            </a:r>
          </a:p>
          <a:p>
            <a:pPr lvl="1"/>
            <a:r>
              <a:rPr lang="en-US" sz="2000" dirty="0"/>
              <a:t>MCC 901</a:t>
            </a:r>
          </a:p>
          <a:p>
            <a:r>
              <a:rPr lang="en-US" sz="2000" dirty="0"/>
              <a:t>UE may determine the MCC of the UE location based on MCC provided by the AMF</a:t>
            </a:r>
          </a:p>
          <a:p>
            <a:pPr lvl="1"/>
            <a:endParaRPr lang="en-US" dirty="0"/>
          </a:p>
        </p:txBody>
      </p:sp>
      <p:graphicFrame>
        <p:nvGraphicFramePr>
          <p:cNvPr id="7" name="Diagram 6">
            <a:extLst>
              <a:ext uri="{FF2B5EF4-FFF2-40B4-BE49-F238E27FC236}">
                <a16:creationId xmlns:a16="http://schemas.microsoft.com/office/drawing/2014/main" id="{EFCB5C7D-3075-49D3-BFD5-10A891A226AD}"/>
              </a:ext>
            </a:extLst>
          </p:cNvPr>
          <p:cNvGraphicFramePr/>
          <p:nvPr>
            <p:extLst>
              <p:ext uri="{D42A27DB-BD31-4B8C-83A1-F6EECF244321}">
                <p14:modId xmlns:p14="http://schemas.microsoft.com/office/powerpoint/2010/main" val="149138514"/>
              </p:ext>
            </p:extLst>
          </p:nvPr>
        </p:nvGraphicFramePr>
        <p:xfrm>
          <a:off x="271426" y="3138757"/>
          <a:ext cx="8411180" cy="2012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6" name="Picture 2" descr="Principality monaco - map Royalty Free Vector Image">
            <a:extLst>
              <a:ext uri="{FF2B5EF4-FFF2-40B4-BE49-F238E27FC236}">
                <a16:creationId xmlns:a16="http://schemas.microsoft.com/office/drawing/2014/main" id="{A52E7542-1E83-4D54-824A-25083BC6CEE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19540" y="440104"/>
            <a:ext cx="2208926" cy="256520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7" descr="C:\Users\aradules\AppData\Local\Microsoft\Windows\Temporary Internet Files\Content.IE5\CBLZN1HK\MC900433869[1].png">
            <a:extLst>
              <a:ext uri="{FF2B5EF4-FFF2-40B4-BE49-F238E27FC236}">
                <a16:creationId xmlns:a16="http://schemas.microsoft.com/office/drawing/2014/main" id="{23CD4D02-4B60-4500-B331-1C8B10DEA984}"/>
              </a:ext>
            </a:extLst>
          </p:cNvPr>
          <p:cNvPicPr>
            <a:picLocks noChangeAspect="1" noChangeArrowheads="1"/>
          </p:cNvPicPr>
          <p:nvPr/>
        </p:nvPicPr>
        <p:blipFill>
          <a:blip r:embed="rId8" cstate="print"/>
          <a:srcRect/>
          <a:stretch>
            <a:fillRect/>
          </a:stretch>
        </p:blipFill>
        <p:spPr bwMode="auto">
          <a:xfrm>
            <a:off x="9991493" y="1600454"/>
            <a:ext cx="383971" cy="383971"/>
          </a:xfrm>
          <a:prstGeom prst="rect">
            <a:avLst/>
          </a:prstGeom>
          <a:noFill/>
          <a:ln w="9525">
            <a:noFill/>
            <a:miter lim="800000"/>
            <a:headEnd/>
            <a:tailEnd/>
          </a:ln>
        </p:spPr>
      </p:pic>
      <p:sp>
        <p:nvSpPr>
          <p:cNvPr id="13" name="TextBox 12">
            <a:extLst>
              <a:ext uri="{FF2B5EF4-FFF2-40B4-BE49-F238E27FC236}">
                <a16:creationId xmlns:a16="http://schemas.microsoft.com/office/drawing/2014/main" id="{1D1FC403-EBFD-478E-921F-D0EE335DD28E}"/>
              </a:ext>
            </a:extLst>
          </p:cNvPr>
          <p:cNvSpPr txBox="1"/>
          <p:nvPr/>
        </p:nvSpPr>
        <p:spPr>
          <a:xfrm>
            <a:off x="419799" y="5093600"/>
            <a:ext cx="1644242" cy="206851"/>
          </a:xfrm>
          <a:prstGeom prst="rect">
            <a:avLst/>
          </a:prstGeom>
        </p:spPr>
        <p:txBody>
          <a:bodyPr wrap="square" lIns="0" tIns="0" rIns="0" bIns="0" rtlCol="0">
            <a:spAutoFit/>
          </a:bodyPr>
          <a:lstStyle/>
          <a:p>
            <a:pPr>
              <a:lnSpc>
                <a:spcPct val="96000"/>
              </a:lnSpc>
            </a:pPr>
            <a:r>
              <a:rPr lang="en-US" sz="1400" dirty="0"/>
              <a:t>(43.7322, 7.4155)</a:t>
            </a:r>
          </a:p>
        </p:txBody>
      </p:sp>
      <p:sp>
        <p:nvSpPr>
          <p:cNvPr id="15" name="TextBox 14">
            <a:extLst>
              <a:ext uri="{FF2B5EF4-FFF2-40B4-BE49-F238E27FC236}">
                <a16:creationId xmlns:a16="http://schemas.microsoft.com/office/drawing/2014/main" id="{38FB0090-280E-4841-B250-80382695CC2A}"/>
              </a:ext>
            </a:extLst>
          </p:cNvPr>
          <p:cNvSpPr txBox="1"/>
          <p:nvPr/>
        </p:nvSpPr>
        <p:spPr>
          <a:xfrm>
            <a:off x="2637207" y="5076837"/>
            <a:ext cx="1839809" cy="206851"/>
          </a:xfrm>
          <a:prstGeom prst="rect">
            <a:avLst/>
          </a:prstGeom>
        </p:spPr>
        <p:txBody>
          <a:bodyPr wrap="square" lIns="0" tIns="0" rIns="0" bIns="0" rtlCol="0">
            <a:spAutoFit/>
          </a:bodyPr>
          <a:lstStyle/>
          <a:p>
            <a:pPr>
              <a:lnSpc>
                <a:spcPct val="96000"/>
              </a:lnSpc>
            </a:pPr>
            <a:r>
              <a:rPr lang="en-US" sz="1400" dirty="0"/>
              <a:t>Monaco, MCC 212</a:t>
            </a:r>
          </a:p>
        </p:txBody>
      </p:sp>
      <p:graphicFrame>
        <p:nvGraphicFramePr>
          <p:cNvPr id="21" name="Table 20">
            <a:extLst>
              <a:ext uri="{FF2B5EF4-FFF2-40B4-BE49-F238E27FC236}">
                <a16:creationId xmlns:a16="http://schemas.microsoft.com/office/drawing/2014/main" id="{21EE13F2-AC75-4E9C-818F-73FBA495F727}"/>
              </a:ext>
            </a:extLst>
          </p:cNvPr>
          <p:cNvGraphicFramePr>
            <a:graphicFrameLocks noGrp="1"/>
          </p:cNvGraphicFramePr>
          <p:nvPr>
            <p:extLst>
              <p:ext uri="{D42A27DB-BD31-4B8C-83A1-F6EECF244321}">
                <p14:modId xmlns:p14="http://schemas.microsoft.com/office/powerpoint/2010/main" val="2734467090"/>
              </p:ext>
            </p:extLst>
          </p:nvPr>
        </p:nvGraphicFramePr>
        <p:xfrm>
          <a:off x="9233056" y="3655312"/>
          <a:ext cx="2495410" cy="2010106"/>
        </p:xfrm>
        <a:graphic>
          <a:graphicData uri="http://schemas.openxmlformats.org/drawingml/2006/table">
            <a:tbl>
              <a:tblPr firstRow="1" firstCol="1" bandRow="1">
                <a:tableStyleId>{F5AB1C69-6EDB-4FF4-983F-18BD219EF322}</a:tableStyleId>
              </a:tblPr>
              <a:tblGrid>
                <a:gridCol w="655125">
                  <a:extLst>
                    <a:ext uri="{9D8B030D-6E8A-4147-A177-3AD203B41FA5}">
                      <a16:colId xmlns:a16="http://schemas.microsoft.com/office/drawing/2014/main" val="2835943370"/>
                    </a:ext>
                  </a:extLst>
                </a:gridCol>
                <a:gridCol w="1840285">
                  <a:extLst>
                    <a:ext uri="{9D8B030D-6E8A-4147-A177-3AD203B41FA5}">
                      <a16:colId xmlns:a16="http://schemas.microsoft.com/office/drawing/2014/main" val="2045430621"/>
                    </a:ext>
                  </a:extLst>
                </a:gridCol>
              </a:tblGrid>
              <a:tr h="184425">
                <a:tc>
                  <a:txBody>
                    <a:bodyPr/>
                    <a:lstStyle/>
                    <a:p>
                      <a:pPr marL="0" marR="0" algn="ctr">
                        <a:spcBef>
                          <a:spcPts val="0"/>
                        </a:spcBef>
                        <a:spcAft>
                          <a:spcPts val="0"/>
                        </a:spcAft>
                      </a:pPr>
                      <a:r>
                        <a:rPr lang="en-GB" sz="1000" dirty="0">
                          <a:effectLst/>
                        </a:rPr>
                        <a:t>Priority</a:t>
                      </a:r>
                      <a:endParaRPr lang="en-U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ctr">
                        <a:spcBef>
                          <a:spcPts val="0"/>
                        </a:spcBef>
                        <a:spcAft>
                          <a:spcPts val="0"/>
                        </a:spcAft>
                      </a:pPr>
                      <a:r>
                        <a:rPr lang="en-GB" sz="1000" dirty="0">
                          <a:effectLst/>
                        </a:rPr>
                        <a:t>PLMN ID</a:t>
                      </a:r>
                      <a:endParaRPr lang="en-US" sz="100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983328462"/>
                  </a:ext>
                </a:extLst>
              </a:tr>
              <a:tr h="184425">
                <a:tc>
                  <a:txBody>
                    <a:bodyPr/>
                    <a:lstStyle/>
                    <a:p>
                      <a:pPr marL="0" marR="0" algn="ctr">
                        <a:spcBef>
                          <a:spcPts val="0"/>
                        </a:spcBef>
                        <a:spcAft>
                          <a:spcPts val="0"/>
                        </a:spcAft>
                      </a:pPr>
                      <a:r>
                        <a:rPr lang="en-GB" sz="1050" dirty="0">
                          <a:effectLst/>
                        </a:rPr>
                        <a:t>1</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dirty="0">
                          <a:effectLst/>
                        </a:rPr>
                        <a:t>212 01</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131486584"/>
                  </a:ext>
                </a:extLst>
              </a:tr>
              <a:tr h="184425">
                <a:tc>
                  <a:txBody>
                    <a:bodyPr/>
                    <a:lstStyle/>
                    <a:p>
                      <a:pPr marL="0" marR="0" algn="ctr">
                        <a:spcBef>
                          <a:spcPts val="0"/>
                        </a:spcBef>
                        <a:spcAft>
                          <a:spcPts val="0"/>
                        </a:spcAft>
                      </a:pPr>
                      <a:r>
                        <a:rPr lang="en-GB" sz="1050" strike="sngStrike" baseline="0">
                          <a:effectLst/>
                        </a:rPr>
                        <a:t>2</a:t>
                      </a:r>
                      <a:endParaRPr lang="en-US" sz="1050" b="1" strike="sngStrike" baseline="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strike="sngStrike" baseline="0" dirty="0">
                          <a:effectLst/>
                        </a:rPr>
                        <a:t>208 29</a:t>
                      </a:r>
                      <a:endParaRPr lang="en-US" sz="1050" b="1" strike="sng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680388469"/>
                  </a:ext>
                </a:extLst>
              </a:tr>
              <a:tr h="184425">
                <a:tc>
                  <a:txBody>
                    <a:bodyPr/>
                    <a:lstStyle/>
                    <a:p>
                      <a:pPr marL="0" marR="0" algn="ctr">
                        <a:spcBef>
                          <a:spcPts val="0"/>
                        </a:spcBef>
                        <a:spcAft>
                          <a:spcPts val="0"/>
                        </a:spcAft>
                      </a:pPr>
                      <a:r>
                        <a:rPr lang="en-GB" sz="1050" dirty="0">
                          <a:effectLst/>
                        </a:rPr>
                        <a:t>3</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dirty="0">
                          <a:effectLst/>
                        </a:rPr>
                        <a:t>901 26 (Telecom Italia)</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313705832"/>
                  </a:ext>
                </a:extLst>
              </a:tr>
              <a:tr h="257506">
                <a:tc>
                  <a:txBody>
                    <a:bodyPr/>
                    <a:lstStyle/>
                    <a:p>
                      <a:pPr marL="0" marR="0" algn="ctr">
                        <a:spcBef>
                          <a:spcPts val="0"/>
                        </a:spcBef>
                        <a:spcAft>
                          <a:spcPts val="0"/>
                        </a:spcAft>
                      </a:pPr>
                      <a:r>
                        <a:rPr lang="en-GB" sz="1050">
                          <a:effectLst/>
                        </a:rPr>
                        <a:t>4</a:t>
                      </a:r>
                      <a:endParaRPr lang="en-US" sz="1050" b="1">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50" b="1" strike="sngStrike" baseline="0" dirty="0">
                          <a:effectLst/>
                        </a:rPr>
                        <a:t>222 10</a:t>
                      </a:r>
                      <a:endParaRPr lang="en-US" sz="1050" b="1" strike="sng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547280304"/>
                  </a:ext>
                </a:extLst>
              </a:tr>
              <a:tr h="184425">
                <a:tc>
                  <a:txBody>
                    <a:bodyPr/>
                    <a:lstStyle/>
                    <a:p>
                      <a:pPr marL="0" marR="0" algn="ctr">
                        <a:spcBef>
                          <a:spcPts val="0"/>
                        </a:spcBef>
                        <a:spcAft>
                          <a:spcPts val="0"/>
                        </a:spcAft>
                      </a:pPr>
                      <a:r>
                        <a:rPr lang="en-GB" sz="1050" dirty="0">
                          <a:effectLst/>
                        </a:rPr>
                        <a:t>5</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tc>
                  <a:txBody>
                    <a:bodyPr/>
                    <a:lstStyle/>
                    <a:p>
                      <a:pPr marL="0" marR="0" algn="l">
                        <a:spcBef>
                          <a:spcPts val="0"/>
                        </a:spcBef>
                        <a:spcAft>
                          <a:spcPts val="0"/>
                        </a:spcAft>
                      </a:pPr>
                      <a:r>
                        <a:rPr lang="en-GB" sz="1050" b="1" dirty="0">
                          <a:effectLst/>
                        </a:rPr>
                        <a:t>901 27 (Monaco Telecom)</a:t>
                      </a:r>
                      <a:endParaRPr lang="en-US" sz="1050" b="1"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664175862"/>
                  </a:ext>
                </a:extLst>
              </a:tr>
              <a:tr h="184425">
                <a:tc>
                  <a:txBody>
                    <a:bodyPr/>
                    <a:lstStyle/>
                    <a:p>
                      <a:pPr marL="0" marR="0" algn="ctr">
                        <a:spcBef>
                          <a:spcPts val="0"/>
                        </a:spcBef>
                        <a:spcAft>
                          <a:spcPts val="0"/>
                        </a:spcAft>
                      </a:pPr>
                      <a:r>
                        <a:rPr lang="en-US" sz="1050" b="1" strike="sngStrike" baseline="0" dirty="0">
                          <a:effectLst/>
                          <a:latin typeface="Arial" panose="020B0604020202020204" pitchFamily="34" charset="0"/>
                          <a:ea typeface="Times New Roman" panose="02020603050405020304" pitchFamily="18" charset="0"/>
                          <a:cs typeface="Times New Roman" panose="02020603050405020304" pitchFamily="18" charset="0"/>
                        </a:rPr>
                        <a:t>6</a:t>
                      </a:r>
                    </a:p>
                  </a:txBody>
                  <a:tcPr/>
                </a:tc>
                <a:tc>
                  <a:txBody>
                    <a:bodyPr/>
                    <a:lstStyle/>
                    <a:p>
                      <a:pPr marL="0" marR="0" algn="l">
                        <a:spcBef>
                          <a:spcPts val="0"/>
                        </a:spcBef>
                        <a:spcAft>
                          <a:spcPts val="0"/>
                        </a:spcAft>
                      </a:pPr>
                      <a:r>
                        <a:rPr lang="en-US" sz="1050" b="1" strike="sngStrike" baseline="0" dirty="0">
                          <a:effectLst/>
                          <a:latin typeface="Arial" panose="020B0604020202020204" pitchFamily="34" charset="0"/>
                          <a:ea typeface="Times New Roman" panose="02020603050405020304" pitchFamily="18" charset="0"/>
                          <a:cs typeface="Times New Roman" panose="02020603050405020304" pitchFamily="18" charset="0"/>
                        </a:rPr>
                        <a:t>222 48</a:t>
                      </a:r>
                    </a:p>
                  </a:txBody>
                  <a:tcPr/>
                </a:tc>
                <a:extLst>
                  <a:ext uri="{0D108BD9-81ED-4DB2-BD59-A6C34878D82A}">
                    <a16:rowId xmlns:a16="http://schemas.microsoft.com/office/drawing/2014/main" val="2494284321"/>
                  </a:ext>
                </a:extLst>
              </a:tr>
              <a:tr h="184425">
                <a:tc>
                  <a:txBody>
                    <a:bodyPr/>
                    <a:lstStyle/>
                    <a:p>
                      <a:pPr marL="0" marR="0" algn="ctr">
                        <a:spcBef>
                          <a:spcPts val="0"/>
                        </a:spcBef>
                        <a:spcAft>
                          <a:spcPts val="0"/>
                        </a:spcAft>
                      </a:pPr>
                      <a:r>
                        <a:rPr lang="en-US" sz="1050" b="1" dirty="0">
                          <a:effectLst/>
                          <a:latin typeface="Arial" panose="020B0604020202020204" pitchFamily="34" charset="0"/>
                          <a:ea typeface="Times New Roman" panose="02020603050405020304" pitchFamily="18" charset="0"/>
                          <a:cs typeface="Times New Roman" panose="02020603050405020304" pitchFamily="18" charset="0"/>
                        </a:rPr>
                        <a:t>7</a:t>
                      </a:r>
                    </a:p>
                  </a:txBody>
                  <a:tcPr/>
                </a:tc>
                <a:tc>
                  <a:txBody>
                    <a:bodyPr/>
                    <a:lstStyle/>
                    <a:p>
                      <a:pPr marL="0" marR="0" algn="l">
                        <a:spcBef>
                          <a:spcPts val="0"/>
                        </a:spcBef>
                        <a:spcAft>
                          <a:spcPts val="0"/>
                        </a:spcAft>
                      </a:pPr>
                      <a:r>
                        <a:rPr lang="en-US" sz="1050" b="1" strike="sngStrike" baseline="0" dirty="0">
                          <a:effectLst/>
                        </a:rPr>
                        <a:t>208 88</a:t>
                      </a:r>
                      <a:endParaRPr lang="en-US" sz="1050" b="1" strike="sngStrike" baseline="0" dirty="0">
                        <a:effectLst/>
                        <a:latin typeface="Arial" panose="020B060402020202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281444162"/>
                  </a:ext>
                </a:extLst>
              </a:tr>
            </a:tbl>
          </a:graphicData>
        </a:graphic>
      </p:graphicFrame>
      <p:sp>
        <p:nvSpPr>
          <p:cNvPr id="23" name="TextBox 22">
            <a:extLst>
              <a:ext uri="{FF2B5EF4-FFF2-40B4-BE49-F238E27FC236}">
                <a16:creationId xmlns:a16="http://schemas.microsoft.com/office/drawing/2014/main" id="{5ECDD6CA-2608-4E50-9447-7614A5EEBCF8}"/>
              </a:ext>
            </a:extLst>
          </p:cNvPr>
          <p:cNvSpPr txBox="1"/>
          <p:nvPr/>
        </p:nvSpPr>
        <p:spPr>
          <a:xfrm>
            <a:off x="8070148" y="439453"/>
            <a:ext cx="1839809" cy="709168"/>
          </a:xfrm>
          <a:prstGeom prst="rect">
            <a:avLst/>
          </a:prstGeom>
        </p:spPr>
        <p:txBody>
          <a:bodyPr wrap="square" lIns="0" tIns="0" rIns="0" bIns="0" rtlCol="0">
            <a:spAutoFit/>
          </a:bodyPr>
          <a:lstStyle/>
          <a:p>
            <a:pPr>
              <a:lnSpc>
                <a:spcPct val="96000"/>
              </a:lnSpc>
            </a:pPr>
            <a:r>
              <a:rPr lang="en-US" sz="1200" dirty="0"/>
              <a:t>Monaco: MCC 212</a:t>
            </a:r>
          </a:p>
          <a:p>
            <a:pPr>
              <a:lnSpc>
                <a:spcPct val="96000"/>
              </a:lnSpc>
            </a:pPr>
            <a:r>
              <a:rPr lang="en-US" sz="1200" dirty="0"/>
              <a:t>France:  MCC 208</a:t>
            </a:r>
          </a:p>
          <a:p>
            <a:pPr>
              <a:lnSpc>
                <a:spcPct val="96000"/>
              </a:lnSpc>
            </a:pPr>
            <a:r>
              <a:rPr lang="en-US" sz="1200" dirty="0"/>
              <a:t>Italy:      MCC 222</a:t>
            </a:r>
          </a:p>
          <a:p>
            <a:pPr algn="l">
              <a:lnSpc>
                <a:spcPct val="96000"/>
              </a:lnSpc>
            </a:pPr>
            <a:endParaRPr lang="en-US" sz="1200" dirty="0">
              <a:solidFill>
                <a:schemeClr val="tx2"/>
              </a:solidFill>
              <a:latin typeface="Microsoft Sans Serif"/>
              <a:cs typeface="Microsoft Sans Serif" panose="020B0604020202020204" pitchFamily="34" charset="0"/>
            </a:endParaRPr>
          </a:p>
        </p:txBody>
      </p:sp>
      <p:sp>
        <p:nvSpPr>
          <p:cNvPr id="24" name="TextBox 23">
            <a:extLst>
              <a:ext uri="{FF2B5EF4-FFF2-40B4-BE49-F238E27FC236}">
                <a16:creationId xmlns:a16="http://schemas.microsoft.com/office/drawing/2014/main" id="{EE309AD3-1443-44BC-BF11-37C3AAF79CD3}"/>
              </a:ext>
            </a:extLst>
          </p:cNvPr>
          <p:cNvSpPr txBox="1"/>
          <p:nvPr/>
        </p:nvSpPr>
        <p:spPr>
          <a:xfrm>
            <a:off x="9634779" y="3399723"/>
            <a:ext cx="1839809" cy="177293"/>
          </a:xfrm>
          <a:prstGeom prst="rect">
            <a:avLst/>
          </a:prstGeom>
        </p:spPr>
        <p:txBody>
          <a:bodyPr wrap="square" lIns="0" tIns="0" rIns="0" bIns="0" rtlCol="0">
            <a:spAutoFit/>
          </a:bodyPr>
          <a:lstStyle/>
          <a:p>
            <a:pPr>
              <a:lnSpc>
                <a:spcPct val="96000"/>
              </a:lnSpc>
            </a:pPr>
            <a:r>
              <a:rPr lang="en-US" sz="1200" dirty="0"/>
              <a:t>PLMN selector file in USIM</a:t>
            </a:r>
          </a:p>
        </p:txBody>
      </p:sp>
      <p:sp>
        <p:nvSpPr>
          <p:cNvPr id="27" name="TextBox 26">
            <a:extLst>
              <a:ext uri="{FF2B5EF4-FFF2-40B4-BE49-F238E27FC236}">
                <a16:creationId xmlns:a16="http://schemas.microsoft.com/office/drawing/2014/main" id="{A379EDFC-4C8E-48E4-AEE4-51F22398ED79}"/>
              </a:ext>
            </a:extLst>
          </p:cNvPr>
          <p:cNvSpPr txBox="1"/>
          <p:nvPr/>
        </p:nvSpPr>
        <p:spPr>
          <a:xfrm>
            <a:off x="9011063" y="5743714"/>
            <a:ext cx="3079064" cy="354584"/>
          </a:xfrm>
          <a:prstGeom prst="rect">
            <a:avLst/>
          </a:prstGeom>
        </p:spPr>
        <p:txBody>
          <a:bodyPr wrap="square" lIns="0" tIns="0" rIns="0" bIns="0" rtlCol="0">
            <a:spAutoFit/>
          </a:bodyPr>
          <a:lstStyle/>
          <a:p>
            <a:pPr>
              <a:lnSpc>
                <a:spcPct val="96000"/>
              </a:lnSpc>
            </a:pPr>
            <a:r>
              <a:rPr lang="en-US" sz="1200" dirty="0"/>
              <a:t>All PLMNs with MCC 212 or 901 considered</a:t>
            </a:r>
          </a:p>
          <a:p>
            <a:pPr>
              <a:lnSpc>
                <a:spcPct val="96000"/>
              </a:lnSpc>
            </a:pPr>
            <a:r>
              <a:rPr lang="en-US" sz="1200" dirty="0"/>
              <a:t>All PLMNs with MCC 208, 222 not considered</a:t>
            </a:r>
          </a:p>
        </p:txBody>
      </p:sp>
      <p:sp>
        <p:nvSpPr>
          <p:cNvPr id="18" name="TextBox 17">
            <a:extLst>
              <a:ext uri="{FF2B5EF4-FFF2-40B4-BE49-F238E27FC236}">
                <a16:creationId xmlns:a16="http://schemas.microsoft.com/office/drawing/2014/main" id="{1C31A6FF-E74B-40B5-B93F-4952D4895B5F}"/>
              </a:ext>
            </a:extLst>
          </p:cNvPr>
          <p:cNvSpPr txBox="1"/>
          <p:nvPr/>
        </p:nvSpPr>
        <p:spPr>
          <a:xfrm>
            <a:off x="4915169" y="5093600"/>
            <a:ext cx="1626766" cy="1654812"/>
          </a:xfrm>
          <a:prstGeom prst="rect">
            <a:avLst/>
          </a:prstGeom>
        </p:spPr>
        <p:txBody>
          <a:bodyPr wrap="square" lIns="0" tIns="0" rIns="0" bIns="0" rtlCol="0">
            <a:spAutoFit/>
          </a:bodyPr>
          <a:lstStyle/>
          <a:p>
            <a:pPr>
              <a:lnSpc>
                <a:spcPct val="96000"/>
              </a:lnSpc>
            </a:pPr>
            <a:r>
              <a:rPr lang="en-US" sz="1400" dirty="0"/>
              <a:t>All PLMNs with MCC 212 or 901 are considered</a:t>
            </a:r>
          </a:p>
          <a:p>
            <a:pPr>
              <a:lnSpc>
                <a:spcPct val="96000"/>
              </a:lnSpc>
            </a:pPr>
            <a:endParaRPr lang="en-US" sz="1400" dirty="0"/>
          </a:p>
          <a:p>
            <a:pPr>
              <a:lnSpc>
                <a:spcPct val="96000"/>
              </a:lnSpc>
            </a:pPr>
            <a:r>
              <a:rPr lang="en-US" sz="1400" dirty="0"/>
              <a:t>All PLMNs with other MCCs are filtered out</a:t>
            </a:r>
          </a:p>
          <a:p>
            <a:pPr>
              <a:lnSpc>
                <a:spcPct val="96000"/>
              </a:lnSpc>
            </a:pPr>
            <a:endParaRPr lang="en-US" sz="1400" dirty="0"/>
          </a:p>
        </p:txBody>
      </p:sp>
    </p:spTree>
    <p:extLst>
      <p:ext uri="{BB962C8B-B14F-4D97-AF65-F5344CB8AC3E}">
        <p14:creationId xmlns:p14="http://schemas.microsoft.com/office/powerpoint/2010/main" val="2633346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4557E25-7A18-4E55-82AE-3E9EDF09FFF6}"/>
              </a:ext>
            </a:extLst>
          </p:cNvPr>
          <p:cNvSpPr>
            <a:spLocks noGrp="1"/>
          </p:cNvSpPr>
          <p:nvPr>
            <p:ph type="title"/>
          </p:nvPr>
        </p:nvSpPr>
        <p:spPr>
          <a:xfrm>
            <a:off x="495300" y="565125"/>
            <a:ext cx="11187112" cy="439479"/>
          </a:xfrm>
        </p:spPr>
        <p:txBody>
          <a:bodyPr/>
          <a:lstStyle/>
          <a:p>
            <a:r>
              <a:rPr lang="en-US" dirty="0"/>
              <a:t>Comparison between the solutions</a:t>
            </a:r>
          </a:p>
        </p:txBody>
      </p:sp>
      <p:graphicFrame>
        <p:nvGraphicFramePr>
          <p:cNvPr id="8" name="Table 8">
            <a:extLst>
              <a:ext uri="{FF2B5EF4-FFF2-40B4-BE49-F238E27FC236}">
                <a16:creationId xmlns:a16="http://schemas.microsoft.com/office/drawing/2014/main" id="{D0187DAC-FCCE-4B13-89DC-4952DBED4252}"/>
              </a:ext>
            </a:extLst>
          </p:cNvPr>
          <p:cNvGraphicFramePr>
            <a:graphicFrameLocks noGrp="1"/>
          </p:cNvGraphicFramePr>
          <p:nvPr>
            <p:ph sz="quarter" idx="14"/>
            <p:extLst>
              <p:ext uri="{D42A27DB-BD31-4B8C-83A1-F6EECF244321}">
                <p14:modId xmlns:p14="http://schemas.microsoft.com/office/powerpoint/2010/main" val="37322670"/>
              </p:ext>
            </p:extLst>
          </p:nvPr>
        </p:nvGraphicFramePr>
        <p:xfrm>
          <a:off x="327520" y="1278956"/>
          <a:ext cx="11354892" cy="5039360"/>
        </p:xfrm>
        <a:graphic>
          <a:graphicData uri="http://schemas.openxmlformats.org/drawingml/2006/table">
            <a:tbl>
              <a:tblPr firstRow="1" bandRow="1">
                <a:tableStyleId>{5C22544A-7EE6-4342-B048-85BDC9FD1C3A}</a:tableStyleId>
              </a:tblPr>
              <a:tblGrid>
                <a:gridCol w="2516348">
                  <a:extLst>
                    <a:ext uri="{9D8B030D-6E8A-4147-A177-3AD203B41FA5}">
                      <a16:colId xmlns:a16="http://schemas.microsoft.com/office/drawing/2014/main" val="1414686444"/>
                    </a:ext>
                  </a:extLst>
                </a:gridCol>
                <a:gridCol w="2992377">
                  <a:extLst>
                    <a:ext uri="{9D8B030D-6E8A-4147-A177-3AD203B41FA5}">
                      <a16:colId xmlns:a16="http://schemas.microsoft.com/office/drawing/2014/main" val="3392254017"/>
                    </a:ext>
                  </a:extLst>
                </a:gridCol>
                <a:gridCol w="3114808">
                  <a:extLst>
                    <a:ext uri="{9D8B030D-6E8A-4147-A177-3AD203B41FA5}">
                      <a16:colId xmlns:a16="http://schemas.microsoft.com/office/drawing/2014/main" val="2427214833"/>
                    </a:ext>
                  </a:extLst>
                </a:gridCol>
                <a:gridCol w="2731359">
                  <a:extLst>
                    <a:ext uri="{9D8B030D-6E8A-4147-A177-3AD203B41FA5}">
                      <a16:colId xmlns:a16="http://schemas.microsoft.com/office/drawing/2014/main" val="4261870119"/>
                    </a:ext>
                  </a:extLst>
                </a:gridCol>
              </a:tblGrid>
              <a:tr h="370840">
                <a:tc>
                  <a:txBody>
                    <a:bodyPr/>
                    <a:lstStyle/>
                    <a:p>
                      <a:endParaRPr lang="en-US" sz="1400" dirty="0"/>
                    </a:p>
                  </a:txBody>
                  <a:tcPr/>
                </a:tc>
                <a:tc>
                  <a:txBody>
                    <a:bodyPr/>
                    <a:lstStyle/>
                    <a:p>
                      <a:r>
                        <a:rPr lang="en-US" sz="1400" dirty="0"/>
                        <a:t>Solution 2</a:t>
                      </a:r>
                    </a:p>
                  </a:txBody>
                  <a:tcPr/>
                </a:tc>
                <a:tc>
                  <a:txBody>
                    <a:bodyPr/>
                    <a:lstStyle/>
                    <a:p>
                      <a:r>
                        <a:rPr lang="en-US" sz="1400" dirty="0"/>
                        <a:t>Solution 3</a:t>
                      </a:r>
                    </a:p>
                  </a:txBody>
                  <a:tcPr/>
                </a:tc>
                <a:tc>
                  <a:txBody>
                    <a:bodyPr/>
                    <a:lstStyle/>
                    <a:p>
                      <a:r>
                        <a:rPr lang="en-US" sz="1400" dirty="0"/>
                        <a:t>Solution 19</a:t>
                      </a:r>
                    </a:p>
                  </a:txBody>
                  <a:tcPr/>
                </a:tc>
                <a:extLst>
                  <a:ext uri="{0D108BD9-81ED-4DB2-BD59-A6C34878D82A}">
                    <a16:rowId xmlns:a16="http://schemas.microsoft.com/office/drawing/2014/main" val="3114649391"/>
                  </a:ext>
                </a:extLst>
              </a:tr>
              <a:tr h="370840">
                <a:tc>
                  <a:txBody>
                    <a:bodyPr/>
                    <a:lstStyle/>
                    <a:p>
                      <a:r>
                        <a:rPr lang="en-US" sz="1400" b="1" dirty="0"/>
                        <a:t>New configuration needed</a:t>
                      </a:r>
                    </a:p>
                  </a:txBody>
                  <a:tcPr/>
                </a:tc>
                <a:tc>
                  <a:txBody>
                    <a:bodyPr/>
                    <a:lstStyle/>
                    <a:p>
                      <a:r>
                        <a:rPr lang="en-US" sz="1400" dirty="0"/>
                        <a:t>Yes</a:t>
                      </a:r>
                    </a:p>
                  </a:txBody>
                  <a:tcPr/>
                </a:tc>
                <a:tc>
                  <a:txBody>
                    <a:bodyPr/>
                    <a:lstStyle/>
                    <a:p>
                      <a:r>
                        <a:rPr lang="en-US" sz="1400" dirty="0"/>
                        <a:t>Yes</a:t>
                      </a:r>
                    </a:p>
                  </a:txBody>
                  <a:tcPr/>
                </a:tc>
                <a:tc>
                  <a:txBody>
                    <a:bodyPr/>
                    <a:lstStyle/>
                    <a:p>
                      <a:r>
                        <a:rPr lang="en-US" sz="1400" dirty="0"/>
                        <a:t>No</a:t>
                      </a:r>
                    </a:p>
                  </a:txBody>
                  <a:tcPr/>
                </a:tc>
                <a:extLst>
                  <a:ext uri="{0D108BD9-81ED-4DB2-BD59-A6C34878D82A}">
                    <a16:rowId xmlns:a16="http://schemas.microsoft.com/office/drawing/2014/main" val="373188435"/>
                  </a:ext>
                </a:extLst>
              </a:tr>
              <a:tr h="370840">
                <a:tc>
                  <a:txBody>
                    <a:bodyPr/>
                    <a:lstStyle/>
                    <a:p>
                      <a:r>
                        <a:rPr lang="en-US" sz="1400" b="1" dirty="0"/>
                        <a:t>How is the new configuration provisioned</a:t>
                      </a:r>
                    </a:p>
                  </a:txBody>
                  <a:tcPr/>
                </a:tc>
                <a:tc>
                  <a:txBody>
                    <a:bodyPr/>
                    <a:lstStyle/>
                    <a:p>
                      <a:r>
                        <a:rPr lang="en-US" sz="1400" dirty="0"/>
                        <a:t>USIM</a:t>
                      </a:r>
                    </a:p>
                  </a:txBody>
                  <a:tcPr/>
                </a:tc>
                <a:tc>
                  <a:txBody>
                    <a:bodyPr/>
                    <a:lstStyle/>
                    <a:p>
                      <a:r>
                        <a:rPr lang="en-US" sz="1400" dirty="0"/>
                        <a:t>Not specified</a:t>
                      </a:r>
                    </a:p>
                  </a:txBody>
                  <a:tcPr/>
                </a:tc>
                <a:tc>
                  <a:txBody>
                    <a:bodyPr/>
                    <a:lstStyle/>
                    <a:p>
                      <a:r>
                        <a:rPr lang="en-US" sz="1400" dirty="0"/>
                        <a:t>N/A</a:t>
                      </a:r>
                    </a:p>
                  </a:txBody>
                  <a:tcPr/>
                </a:tc>
                <a:extLst>
                  <a:ext uri="{0D108BD9-81ED-4DB2-BD59-A6C34878D82A}">
                    <a16:rowId xmlns:a16="http://schemas.microsoft.com/office/drawing/2014/main" val="3872154153"/>
                  </a:ext>
                </a:extLst>
              </a:tr>
              <a:tr h="370840">
                <a:tc>
                  <a:txBody>
                    <a:bodyPr/>
                    <a:lstStyle/>
                    <a:p>
                      <a:r>
                        <a:rPr lang="en-US" sz="1400" b="1" dirty="0"/>
                        <a:t>Who controls the new configuration</a:t>
                      </a:r>
                    </a:p>
                  </a:txBody>
                  <a:tcPr/>
                </a:tc>
                <a:tc>
                  <a:txBody>
                    <a:bodyPr/>
                    <a:lstStyle/>
                    <a:p>
                      <a:r>
                        <a:rPr lang="en-US" sz="1400" dirty="0"/>
                        <a:t>HPLMN</a:t>
                      </a:r>
                    </a:p>
                  </a:txBody>
                  <a:tcPr/>
                </a:tc>
                <a:tc>
                  <a:txBody>
                    <a:bodyPr/>
                    <a:lstStyle/>
                    <a:p>
                      <a:r>
                        <a:rPr lang="en-US" sz="1400" dirty="0"/>
                        <a:t>Not specified</a:t>
                      </a:r>
                    </a:p>
                  </a:txBody>
                  <a:tcPr/>
                </a:tc>
                <a:tc>
                  <a:txBody>
                    <a:bodyPr/>
                    <a:lstStyle/>
                    <a:p>
                      <a:r>
                        <a:rPr lang="en-US" sz="1400" dirty="0"/>
                        <a:t>N/A</a:t>
                      </a:r>
                    </a:p>
                  </a:txBody>
                  <a:tcPr/>
                </a:tc>
                <a:extLst>
                  <a:ext uri="{0D108BD9-81ED-4DB2-BD59-A6C34878D82A}">
                    <a16:rowId xmlns:a16="http://schemas.microsoft.com/office/drawing/2014/main" val="2612534601"/>
                  </a:ext>
                </a:extLst>
              </a:tr>
              <a:tr h="370840">
                <a:tc>
                  <a:txBody>
                    <a:bodyPr/>
                    <a:lstStyle/>
                    <a:p>
                      <a:r>
                        <a:rPr lang="en-US" sz="1400" b="1" dirty="0"/>
                        <a:t>Granularity of configuration</a:t>
                      </a:r>
                    </a:p>
                  </a:txBody>
                  <a:tcPr/>
                </a:tc>
                <a:tc>
                  <a:txBody>
                    <a:bodyPr/>
                    <a:lstStyle/>
                    <a:p>
                      <a:r>
                        <a:rPr lang="en-US" sz="1400" dirty="0"/>
                        <a:t>Per PLMN</a:t>
                      </a:r>
                    </a:p>
                    <a:p>
                      <a:r>
                        <a:rPr lang="en-US" sz="1400" dirty="0"/>
                        <a:t>(for each PLMN, it is configurable in which countries it is allowed)</a:t>
                      </a:r>
                    </a:p>
                  </a:txBody>
                  <a:tcPr/>
                </a:tc>
                <a:tc>
                  <a:txBody>
                    <a:bodyPr/>
                    <a:lstStyle/>
                    <a:p>
                      <a:r>
                        <a:rPr lang="en-US" sz="1400" dirty="0"/>
                        <a:t>Per MCC</a:t>
                      </a:r>
                    </a:p>
                    <a:p>
                      <a:r>
                        <a:rPr lang="en-US" sz="1400" dirty="0"/>
                        <a:t>(it is configured which MCCs are allowed in a country. All PLMNs with allowed MCCs are allowed)</a:t>
                      </a:r>
                    </a:p>
                  </a:txBody>
                  <a:tcPr/>
                </a:tc>
                <a:tc>
                  <a:txBody>
                    <a:bodyPr/>
                    <a:lstStyle/>
                    <a:p>
                      <a:r>
                        <a:rPr lang="en-US" sz="1400" dirty="0"/>
                        <a:t>One country only</a:t>
                      </a:r>
                    </a:p>
                    <a:p>
                      <a:r>
                        <a:rPr lang="en-US" sz="1400" dirty="0"/>
                        <a:t>(only PLMNs from the country of the UE location + 901 PLMNs are allowed)</a:t>
                      </a:r>
                    </a:p>
                  </a:txBody>
                  <a:tcPr/>
                </a:tc>
                <a:extLst>
                  <a:ext uri="{0D108BD9-81ED-4DB2-BD59-A6C34878D82A}">
                    <a16:rowId xmlns:a16="http://schemas.microsoft.com/office/drawing/2014/main" val="1873593325"/>
                  </a:ext>
                </a:extLst>
              </a:tr>
              <a:tr h="370840">
                <a:tc>
                  <a:txBody>
                    <a:bodyPr/>
                    <a:lstStyle/>
                    <a:p>
                      <a:r>
                        <a:rPr lang="en-US" sz="1400" b="1" dirty="0"/>
                        <a:t>Handling of 901 PLMNs</a:t>
                      </a:r>
                    </a:p>
                  </a:txBody>
                  <a:tcPr/>
                </a:tc>
                <a:tc>
                  <a:txBody>
                    <a:bodyPr/>
                    <a:lstStyle/>
                    <a:p>
                      <a:r>
                        <a:rPr lang="en-US" sz="1400" dirty="0"/>
                        <a:t>Per PLMN</a:t>
                      </a:r>
                    </a:p>
                    <a:p>
                      <a:r>
                        <a:rPr lang="en-US" sz="1400" dirty="0"/>
                        <a:t>(For each 901 PLMN, it is configurable in which countries it is allowed.</a:t>
                      </a:r>
                    </a:p>
                    <a:p>
                      <a:r>
                        <a:rPr lang="en-US" sz="1400" dirty="0"/>
                        <a:t>default: allowed everywhere)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Per MCC</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(if one 901 PLMN is allowed in a country, all 901 PLMNs are allowed in that country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default: TBD)</a:t>
                      </a:r>
                    </a:p>
                  </a:txBody>
                  <a:tcPr/>
                </a:tc>
                <a:tc>
                  <a:txBody>
                    <a:bodyPr/>
                    <a:lstStyle/>
                    <a:p>
                      <a:r>
                        <a:rPr lang="en-US" sz="1400" dirty="0"/>
                        <a:t>Allowed everywhere</a:t>
                      </a:r>
                    </a:p>
                  </a:txBody>
                  <a:tcPr/>
                </a:tc>
                <a:extLst>
                  <a:ext uri="{0D108BD9-81ED-4DB2-BD59-A6C34878D82A}">
                    <a16:rowId xmlns:a16="http://schemas.microsoft.com/office/drawing/2014/main" val="3512435842"/>
                  </a:ext>
                </a:extLst>
              </a:tr>
              <a:tr h="370840">
                <a:tc>
                  <a:txBody>
                    <a:bodyPr/>
                    <a:lstStyle/>
                    <a:p>
                      <a:r>
                        <a:rPr lang="en-US" sz="1400" b="1" dirty="0"/>
                        <a:t>Impact on the legacy PLMN selection procedure</a:t>
                      </a:r>
                    </a:p>
                  </a:txBody>
                  <a:tcPr/>
                </a:tc>
                <a:tc>
                  <a:txBody>
                    <a:bodyPr/>
                    <a:lstStyle/>
                    <a:p>
                      <a:r>
                        <a:rPr lang="en-US" sz="1400" dirty="0"/>
                        <a:t>New PLMN filtering step based on the new USIM configuration.</a:t>
                      </a:r>
                    </a:p>
                    <a:p>
                      <a:r>
                        <a:rPr lang="en-US" sz="1400" dirty="0"/>
                        <a:t>The rest of the PLMN procedure unchanged.</a:t>
                      </a:r>
                    </a:p>
                  </a:txBody>
                  <a:tcPr/>
                </a:tc>
                <a:tc>
                  <a:txBody>
                    <a:bodyPr/>
                    <a:lstStyle/>
                    <a:p>
                      <a:r>
                        <a:rPr lang="en-US" sz="1400" dirty="0"/>
                        <a:t>New PLMN </a:t>
                      </a:r>
                      <a:r>
                        <a:rPr lang="en-US" sz="1400"/>
                        <a:t>filtering step based </a:t>
                      </a:r>
                      <a:r>
                        <a:rPr lang="en-US" sz="1400" dirty="0"/>
                        <a:t>on the new pre-configuration.</a:t>
                      </a:r>
                    </a:p>
                    <a:p>
                      <a:r>
                        <a:rPr lang="en-US" sz="1400" dirty="0"/>
                        <a:t>The rest of the PLMN procedure unchanged.</a:t>
                      </a:r>
                    </a:p>
                  </a:txBody>
                  <a:tcPr/>
                </a:tc>
                <a:tc>
                  <a:txBody>
                    <a:bodyPr/>
                    <a:lstStyle/>
                    <a:p>
                      <a:r>
                        <a:rPr lang="en-US" sz="1400" dirty="0"/>
                        <a:t>New PLMN filtering step based on the country of UE location.</a:t>
                      </a:r>
                    </a:p>
                    <a:p>
                      <a:r>
                        <a:rPr lang="en-US" sz="1400" dirty="0"/>
                        <a:t>The rest of the PLMN procedure unchanged.</a:t>
                      </a:r>
                    </a:p>
                    <a:p>
                      <a:endParaRPr lang="en-US" sz="1400" dirty="0"/>
                    </a:p>
                  </a:txBody>
                  <a:tcPr/>
                </a:tc>
                <a:extLst>
                  <a:ext uri="{0D108BD9-81ED-4DB2-BD59-A6C34878D82A}">
                    <a16:rowId xmlns:a16="http://schemas.microsoft.com/office/drawing/2014/main" val="1624187708"/>
                  </a:ext>
                </a:extLst>
              </a:tr>
            </a:tbl>
          </a:graphicData>
        </a:graphic>
      </p:graphicFrame>
      <p:sp>
        <p:nvSpPr>
          <p:cNvPr id="4" name="Footer Placeholder 3">
            <a:extLst>
              <a:ext uri="{FF2B5EF4-FFF2-40B4-BE49-F238E27FC236}">
                <a16:creationId xmlns:a16="http://schemas.microsoft.com/office/drawing/2014/main" id="{CD7346D5-884E-4B9A-BDF9-43E88FB5A702}"/>
              </a:ext>
            </a:extLst>
          </p:cNvPr>
          <p:cNvSpPr>
            <a:spLocks noGrp="1"/>
          </p:cNvSpPr>
          <p:nvPr>
            <p:ph type="ftr" sz="quarter" idx="4294967295"/>
          </p:nvPr>
        </p:nvSpPr>
        <p:spPr>
          <a:xfrm>
            <a:off x="495299" y="6531676"/>
            <a:ext cx="5954053" cy="118174"/>
          </a:xfrm>
        </p:spPr>
        <p:txBody>
          <a:bodyPr/>
          <a:lstStyle/>
          <a:p>
            <a:r>
              <a:rPr lang="en-US"/>
              <a:t>Source sample text</a:t>
            </a:r>
            <a:endParaRPr lang="en-US" dirty="0"/>
          </a:p>
        </p:txBody>
      </p:sp>
    </p:spTree>
    <p:extLst>
      <p:ext uri="{BB962C8B-B14F-4D97-AF65-F5344CB8AC3E}">
        <p14:creationId xmlns:p14="http://schemas.microsoft.com/office/powerpoint/2010/main" val="34397056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F67521-3B1E-4E98-8863-A040461C2466}"/>
              </a:ext>
            </a:extLst>
          </p:cNvPr>
          <p:cNvSpPr>
            <a:spLocks noGrp="1"/>
          </p:cNvSpPr>
          <p:nvPr>
            <p:ph type="title"/>
          </p:nvPr>
        </p:nvSpPr>
        <p:spPr>
          <a:xfrm>
            <a:off x="495300" y="565125"/>
            <a:ext cx="11187112" cy="439479"/>
          </a:xfrm>
        </p:spPr>
        <p:txBody>
          <a:bodyPr/>
          <a:lstStyle/>
          <a:p>
            <a:r>
              <a:rPr lang="en-US" dirty="0"/>
              <a:t>Questions for reaching the conclusion</a:t>
            </a:r>
          </a:p>
        </p:txBody>
      </p:sp>
      <p:sp>
        <p:nvSpPr>
          <p:cNvPr id="3" name="Content Placeholder 2">
            <a:extLst>
              <a:ext uri="{FF2B5EF4-FFF2-40B4-BE49-F238E27FC236}">
                <a16:creationId xmlns:a16="http://schemas.microsoft.com/office/drawing/2014/main" id="{9146E7EF-8A34-4F01-BCC5-72AB40086617}"/>
              </a:ext>
            </a:extLst>
          </p:cNvPr>
          <p:cNvSpPr>
            <a:spLocks noGrp="1"/>
          </p:cNvSpPr>
          <p:nvPr>
            <p:ph sz="quarter" idx="14"/>
          </p:nvPr>
        </p:nvSpPr>
        <p:spPr>
          <a:xfrm>
            <a:off x="495299" y="1165400"/>
            <a:ext cx="11187112" cy="5025676"/>
          </a:xfrm>
        </p:spPr>
        <p:txBody>
          <a:bodyPr/>
          <a:lstStyle/>
          <a:p>
            <a:pPr marL="402336" indent="-457200">
              <a:buFont typeface="+mj-lt"/>
              <a:buAutoNum type="arabicPeriod"/>
            </a:pPr>
            <a:r>
              <a:rPr lang="en-US" dirty="0"/>
              <a:t>Should the UE configuration to aid the UE in determining which PLMNs are allowed at the UE location be:</a:t>
            </a:r>
          </a:p>
          <a:p>
            <a:pPr marL="534924" lvl="1" indent="-342900">
              <a:buFont typeface="+mj-lt"/>
              <a:buAutoNum type="alphaLcParenR"/>
            </a:pPr>
            <a:r>
              <a:rPr lang="en-US" sz="2000" dirty="0"/>
              <a:t>Configured in USIM (Solution 2); or</a:t>
            </a:r>
          </a:p>
          <a:p>
            <a:pPr marL="534924" lvl="1" indent="-342900">
              <a:buFont typeface="+mj-lt"/>
              <a:buAutoNum type="alphaLcParenR"/>
            </a:pPr>
            <a:r>
              <a:rPr lang="en-US" sz="2000" dirty="0"/>
              <a:t>Provisioned in the UE by means outside of scope of 3GPP (Solution 3)</a:t>
            </a:r>
          </a:p>
          <a:p>
            <a:pPr marL="315468" indent="-342900">
              <a:buFont typeface="+mj-lt"/>
              <a:buAutoNum type="arabicPeriod"/>
            </a:pPr>
            <a:r>
              <a:rPr lang="en-US" dirty="0"/>
              <a:t>Is MCC-level granularity for filtering PLMNs in a given location acceptable? </a:t>
            </a:r>
          </a:p>
          <a:p>
            <a:pPr lvl="1"/>
            <a:r>
              <a:rPr lang="en-US" sz="2000" dirty="0"/>
              <a:t>Is it OK to only be able to allow/disallow all French PLMNs to be selected in Monaco? </a:t>
            </a:r>
          </a:p>
          <a:p>
            <a:pPr lvl="1"/>
            <a:r>
              <a:rPr lang="en-US" sz="2000" dirty="0"/>
              <a:t>Is it OK to only be able to allow/disallow all 901 PLMNs to be selected in a country? </a:t>
            </a:r>
          </a:p>
          <a:p>
            <a:pPr marL="0" indent="0">
              <a:buNone/>
            </a:pPr>
            <a:r>
              <a:rPr lang="en-US" sz="2000" dirty="0"/>
              <a:t>Qualcomm view: </a:t>
            </a:r>
          </a:p>
          <a:p>
            <a:pPr marL="457200" indent="-457200">
              <a:buFont typeface="+mj-lt"/>
              <a:buAutoNum type="arabicPeriod"/>
            </a:pPr>
            <a:r>
              <a:rPr lang="en-US" sz="2000" dirty="0"/>
              <a:t>PLMN selection cannot be based on configuration outside of scope of 3GPP (solution 3) </a:t>
            </a:r>
          </a:p>
          <a:p>
            <a:pPr marL="676656" lvl="1" indent="-457200">
              <a:buFontTx/>
              <a:buChar char="-"/>
            </a:pPr>
            <a:r>
              <a:rPr lang="en-US" sz="1800" dirty="0"/>
              <a:t>It is not compatible with the 3GPP approach to PLMN selection</a:t>
            </a:r>
          </a:p>
          <a:p>
            <a:pPr marL="676656" lvl="1" indent="-457200">
              <a:buFontTx/>
              <a:buChar char="-"/>
            </a:pPr>
            <a:r>
              <a:rPr lang="en-US" sz="1800" dirty="0"/>
              <a:t>Is it even a standardized solution?</a:t>
            </a:r>
            <a:r>
              <a:rPr lang="en-US" dirty="0"/>
              <a:t> </a:t>
            </a:r>
          </a:p>
          <a:p>
            <a:pPr marL="676656" lvl="1" indent="-457200">
              <a:buFontTx/>
              <a:buChar char="-"/>
            </a:pPr>
            <a:r>
              <a:rPr lang="en-US" sz="1800" dirty="0"/>
              <a:t>Impossible to manage for a UE vendor</a:t>
            </a:r>
          </a:p>
          <a:p>
            <a:pPr marL="457200" indent="-457200">
              <a:buFont typeface="+mj-lt"/>
              <a:buAutoNum type="arabicPeriod"/>
            </a:pPr>
            <a:r>
              <a:rPr lang="en-US" sz="2000" dirty="0"/>
              <a:t>It is not correct to have to allow either all PLMNs with a given MCC to provide service in a country or none. The granularity should be per PLMN, not per MCC</a:t>
            </a:r>
          </a:p>
          <a:p>
            <a:endParaRPr lang="en-US" sz="2800" dirty="0"/>
          </a:p>
          <a:p>
            <a:endParaRPr lang="en-US" dirty="0"/>
          </a:p>
        </p:txBody>
      </p:sp>
      <p:sp>
        <p:nvSpPr>
          <p:cNvPr id="5" name="Footer Placeholder 4">
            <a:extLst>
              <a:ext uri="{FF2B5EF4-FFF2-40B4-BE49-F238E27FC236}">
                <a16:creationId xmlns:a16="http://schemas.microsoft.com/office/drawing/2014/main" id="{FA1CD74C-468B-4F54-A4B0-3409765A7A00}"/>
              </a:ext>
            </a:extLst>
          </p:cNvPr>
          <p:cNvSpPr>
            <a:spLocks noGrp="1"/>
          </p:cNvSpPr>
          <p:nvPr>
            <p:ph type="ftr" sz="quarter" idx="4294967295"/>
          </p:nvPr>
        </p:nvSpPr>
        <p:spPr>
          <a:xfrm>
            <a:off x="495299" y="6531676"/>
            <a:ext cx="5954053" cy="118174"/>
          </a:xfrm>
        </p:spPr>
        <p:txBody>
          <a:bodyPr/>
          <a:lstStyle/>
          <a:p>
            <a:r>
              <a:rPr lang="en-US"/>
              <a:t>Source sample text</a:t>
            </a:r>
            <a:endParaRPr lang="en-US" dirty="0"/>
          </a:p>
        </p:txBody>
      </p:sp>
    </p:spTree>
    <p:extLst>
      <p:ext uri="{BB962C8B-B14F-4D97-AF65-F5344CB8AC3E}">
        <p14:creationId xmlns:p14="http://schemas.microsoft.com/office/powerpoint/2010/main" val="4207960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5" id="{3E1FF87E-8DD1-9743-97A4-A4E694DB3A1F}" vid="{2EDF2CA8-8F06-3E4B-8E5B-EB2CFACD5DAD}"/>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1" ma:contentTypeDescription="Create a new document." ma:contentTypeScope="" ma:versionID="34e5ac9a8caec3b3a307c3cc058e3352">
  <xsd:schema xmlns:xsd="http://www.w3.org/2001/XMLSchema" xmlns:xs="http://www.w3.org/2001/XMLSchema" xmlns:p="http://schemas.microsoft.com/office/2006/metadata/properties" xmlns:ns3="ba37140e-f4c5-4a6c-a9b4-20a691ce6c8a" xmlns:ns4="cc9c437c-ae0c-4066-8d90-a0f7de786127" targetNamespace="http://schemas.microsoft.com/office/2006/metadata/properties" ma:root="true" ma:fieldsID="7ba339c1bd1ad2ececb802600786a551" ns3:_="" ns4:_="">
    <xsd:import namespace="ba37140e-f4c5-4a6c-a9b4-20a691ce6c8a"/>
    <xsd:import namespace="cc9c437c-ae0c-4066-8d90-a0f7de786127"/>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DateTaken" minOccurs="0"/>
                <xsd:element ref="ns4:MediaServiceLocation"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Tags" ma:index="13" nillable="true" ma:displayName="MediaServiceAutoTags" ma:description="" ma:internalName="MediaServiceAutoTags" ma:readOnly="true">
      <xsd:simpleType>
        <xsd:restriction base="dms:Text"/>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C9DDD9B-7B51-4060-9BB8-22D3FE05A75B}">
  <ds:schemaRefs>
    <ds:schemaRef ds:uri="http://schemas.microsoft.com/sharepoint/v3/contenttype/forms"/>
  </ds:schemaRefs>
</ds:datastoreItem>
</file>

<file path=customXml/itemProps2.xml><?xml version="1.0" encoding="utf-8"?>
<ds:datastoreItem xmlns:ds="http://schemas.openxmlformats.org/officeDocument/2006/customXml" ds:itemID="{41C23E6D-F14A-4278-BF72-70091051FB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a37140e-f4c5-4a6c-a9b4-20a691ce6c8a"/>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5230DE-62DB-43E1-8074-0E224BDBB3A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blank</Template>
  <TotalTime>6368</TotalTime>
  <Words>1078</Words>
  <Application>Microsoft Office PowerPoint</Application>
  <PresentationFormat>Widescreen</PresentationFormat>
  <Paragraphs>177</Paragraphs>
  <Slides>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Century Gothic</vt:lpstr>
      <vt:lpstr>Microsoft Sans Serif</vt:lpstr>
      <vt:lpstr>Times New Roman</vt:lpstr>
      <vt:lpstr>Qualcomm Executive External</vt:lpstr>
      <vt:lpstr>Comparison of solutions for KI#2</vt:lpstr>
      <vt:lpstr>Key Issue #2: definition from TR 24.821</vt:lpstr>
      <vt:lpstr>Solution 2</vt:lpstr>
      <vt:lpstr>Solution 3</vt:lpstr>
      <vt:lpstr>Solution 19</vt:lpstr>
      <vt:lpstr>Comparison between the solutions</vt:lpstr>
      <vt:lpstr>Questions for reaching the conclusion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CONFIDENTIAL 16x9 Template</dc:title>
  <dc:subject/>
  <dc:creator>Rapporteur_v1.1.0.</dc:creator>
  <cp:keywords/>
  <dc:description/>
  <cp:lastModifiedBy>Qualcomm_Amer</cp:lastModifiedBy>
  <cp:revision>61</cp:revision>
  <dcterms:created xsi:type="dcterms:W3CDTF">2021-04-29T20:07:27Z</dcterms:created>
  <dcterms:modified xsi:type="dcterms:W3CDTF">2021-05-11T15:52:38Z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0x010100EB28163D68FE8E4D9361964FDD814FC4</vt:lpwstr>
  </property>
</Properties>
</file>