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349" r:id="rId2"/>
    <p:sldId id="391" r:id="rId3"/>
    <p:sldId id="388" r:id="rId4"/>
    <p:sldId id="399" r:id="rId5"/>
    <p:sldId id="400" r:id="rId6"/>
    <p:sldId id="401" r:id="rId7"/>
    <p:sldId id="402" r:id="rId8"/>
    <p:sldId id="389" r:id="rId9"/>
    <p:sldId id="404" r:id="rId10"/>
    <p:sldId id="403" r:id="rId11"/>
    <p:sldId id="405" r:id="rId12"/>
    <p:sldId id="406" r:id="rId13"/>
    <p:sldId id="408" r:id="rId14"/>
    <p:sldId id="373" r:id="rId15"/>
    <p:sldId id="382" r:id="rId16"/>
    <p:sldId id="383" r:id="rId17"/>
    <p:sldId id="410" r:id="rId18"/>
    <p:sldId id="409" r:id="rId19"/>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8F0D"/>
    <a:srgbClr val="353630"/>
    <a:srgbClr val="00B9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82" autoAdjust="0"/>
    <p:restoredTop sz="86410" autoAdjust="0"/>
  </p:normalViewPr>
  <p:slideViewPr>
    <p:cSldViewPr snapToGrid="0" snapToObjects="1" showGuides="1">
      <p:cViewPr varScale="1">
        <p:scale>
          <a:sx n="155" d="100"/>
          <a:sy n="155" d="100"/>
        </p:scale>
        <p:origin x="156" y="582"/>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5/26/2020</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dirty="0"/>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26/05/2020</a:t>
            </a:fld>
            <a:endParaRPr lang="en-GB" dirty="0"/>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dirty="0"/>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dirty="0"/>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200" dirty="0" smtClean="0"/>
              <a:t>Discussion on </a:t>
            </a:r>
            <a:r>
              <a:rPr lang="en-GB" sz="3200" dirty="0"/>
              <a:t>UE consideration for </a:t>
            </a:r>
            <a:r>
              <a:rPr lang="en-GB" sz="3200" dirty="0" smtClean="0"/>
              <a:t>"a CAG cell" and "not </a:t>
            </a:r>
            <a:r>
              <a:rPr lang="en-GB" sz="3200" dirty="0"/>
              <a:t>a CAG </a:t>
            </a:r>
            <a:r>
              <a:rPr lang="en-GB" sz="3200" dirty="0" smtClean="0"/>
              <a:t>cell“ for TS23.122 / TS24.501</a:t>
            </a:r>
            <a:endParaRPr lang="en-US" sz="3200"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dirty="0"/>
          </a:p>
        </p:txBody>
      </p:sp>
      <p:sp>
        <p:nvSpPr>
          <p:cNvPr id="7" name="Text Placeholder 6"/>
          <p:cNvSpPr>
            <a:spLocks noGrp="1"/>
          </p:cNvSpPr>
          <p:nvPr>
            <p:ph type="body" sz="quarter" idx="13"/>
          </p:nvPr>
        </p:nvSpPr>
        <p:spPr>
          <a:xfrm>
            <a:off x="488678" y="5551570"/>
            <a:ext cx="10854974" cy="589939"/>
          </a:xfrm>
        </p:spPr>
        <p:txBody>
          <a:bodyPr/>
          <a:lstStyle/>
          <a:p>
            <a:r>
              <a:rPr lang="en-US" sz="1800" dirty="0"/>
              <a:t>MediaTek Inc</a:t>
            </a:r>
            <a:r>
              <a:rPr lang="en-US" sz="1800" dirty="0" smtClean="0"/>
              <a:t>.</a:t>
            </a:r>
            <a:endParaRPr lang="en-US" sz="1800" dirty="0"/>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b="1" dirty="0">
                <a:latin typeface="+mj-lt"/>
              </a:rPr>
              <a:t>3GPP TSG-CT WG1 Meeting #</a:t>
            </a:r>
            <a:r>
              <a:rPr lang="en-US" b="1" dirty="0" smtClean="0">
                <a:latin typeface="+mj-lt"/>
              </a:rPr>
              <a:t>124-e</a:t>
            </a:r>
            <a:r>
              <a:rPr lang="en-US" b="1" dirty="0">
                <a:latin typeface="+mj-lt"/>
              </a:rPr>
              <a:t>	</a:t>
            </a:r>
            <a:r>
              <a:rPr lang="en-US" b="1" dirty="0" smtClean="0">
                <a:latin typeface="+mj-lt"/>
              </a:rPr>
              <a:t>C1-203300</a:t>
            </a:r>
            <a:endParaRPr lang="en-US" b="1" dirty="0">
              <a:latin typeface="+mj-lt"/>
            </a:endParaRPr>
          </a:p>
          <a:p>
            <a:pPr>
              <a:tabLst>
                <a:tab pos="11199813" algn="r"/>
              </a:tabLst>
            </a:pPr>
            <a:r>
              <a:rPr lang="en-US" dirty="0"/>
              <a:t>Electronic meeting, </a:t>
            </a:r>
            <a:r>
              <a:rPr lang="en-US" dirty="0" smtClean="0"/>
              <a:t>2-10 June </a:t>
            </a:r>
            <a:r>
              <a:rPr lang="en-US" dirty="0"/>
              <a:t>2020	Agenda Item </a:t>
            </a:r>
            <a:r>
              <a:rPr lang="en-US" dirty="0" smtClean="0"/>
              <a:t>16.2.7.2</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184" y="6151778"/>
            <a:ext cx="1825720" cy="457200"/>
          </a:xfrm>
          <a:prstGeom prst="rect">
            <a:avLst/>
          </a:prstGeom>
        </p:spPr>
      </p:pic>
    </p:spTree>
    <p:extLst>
      <p:ext uri="{BB962C8B-B14F-4D97-AF65-F5344CB8AC3E}">
        <p14:creationId xmlns:p14="http://schemas.microsoft.com/office/powerpoint/2010/main" val="3937625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a:t>TS24.501 Problem statement</a:t>
            </a:r>
          </a:p>
        </p:txBody>
      </p:sp>
      <p:sp>
        <p:nvSpPr>
          <p:cNvPr id="3" name="內容版面配置區 2"/>
          <p:cNvSpPr>
            <a:spLocks noGrp="1"/>
          </p:cNvSpPr>
          <p:nvPr>
            <p:ph idx="1"/>
          </p:nvPr>
        </p:nvSpPr>
        <p:spPr>
          <a:xfrm>
            <a:off x="481013" y="1276350"/>
            <a:ext cx="11233149" cy="5581650"/>
          </a:xfrm>
        </p:spPr>
        <p:txBody>
          <a:bodyPr/>
          <a:lstStyle/>
          <a:p>
            <a:r>
              <a:rPr lang="en-US" dirty="0"/>
              <a:t>For an UE not operates in SNPN access mode, there are three types of cells for the UE to </a:t>
            </a:r>
            <a:r>
              <a:rPr lang="en-US" dirty="0" smtClean="0"/>
              <a:t>consider</a:t>
            </a:r>
          </a:p>
          <a:p>
            <a:pPr lvl="4"/>
            <a:r>
              <a:rPr lang="en-US" sz="1600" dirty="0"/>
              <a:t>Cell type 1): the cell only provides PLMN </a:t>
            </a:r>
            <a:r>
              <a:rPr lang="en-US" sz="1600" dirty="0" smtClean="0"/>
              <a:t>service</a:t>
            </a:r>
            <a:endParaRPr lang="en-US" sz="1600" dirty="0"/>
          </a:p>
          <a:p>
            <a:pPr lvl="4"/>
            <a:r>
              <a:rPr lang="en-US" sz="1600" dirty="0"/>
              <a:t>Cell type 2): the cell only provides CAG service (this cell fits the definition of a "CAG Cell").</a:t>
            </a:r>
          </a:p>
          <a:p>
            <a:pPr lvl="4"/>
            <a:r>
              <a:rPr lang="en-US" sz="1600" dirty="0"/>
              <a:t>Cell type 3): the cell provides CAG service as well as PLMN service (this cell fits the definition of a "CAG Cell")</a:t>
            </a:r>
          </a:p>
          <a:p>
            <a:r>
              <a:rPr lang="en-US" dirty="0" smtClean="0"/>
              <a:t>When </a:t>
            </a:r>
            <a:r>
              <a:rPr lang="en-US" dirty="0"/>
              <a:t>considering the “CAG cell”, these </a:t>
            </a:r>
            <a:r>
              <a:rPr lang="en-US" dirty="0" err="1"/>
              <a:t>subclauses</a:t>
            </a:r>
            <a:r>
              <a:rPr lang="en-US" dirty="0"/>
              <a:t> only consider Cell type 2</a:t>
            </a:r>
            <a:r>
              <a:rPr lang="en-US" dirty="0" smtClean="0"/>
              <a:t>) properly, </a:t>
            </a:r>
            <a:r>
              <a:rPr lang="en-US" dirty="0"/>
              <a:t>but not consider Cell type 3</a:t>
            </a:r>
            <a:r>
              <a:rPr lang="en-US" dirty="0" smtClean="0"/>
              <a:t>) properly</a:t>
            </a:r>
          </a:p>
          <a:p>
            <a:pPr lvl="1">
              <a:lnSpc>
                <a:spcPct val="100000"/>
              </a:lnSpc>
            </a:pPr>
            <a:r>
              <a:rPr lang="en-US" sz="1000" dirty="0"/>
              <a:t>4.14.3	Public network integrated non-public network (PNI-NPN)</a:t>
            </a:r>
          </a:p>
          <a:p>
            <a:pPr lvl="1">
              <a:lnSpc>
                <a:spcPct val="100000"/>
              </a:lnSpc>
            </a:pPr>
            <a:r>
              <a:rPr lang="en-US" sz="1000" dirty="0" smtClean="0"/>
              <a:t>5.1.3.2.1.3.3</a:t>
            </a:r>
            <a:r>
              <a:rPr lang="en-US" sz="1000" dirty="0"/>
              <a:t>	</a:t>
            </a:r>
            <a:r>
              <a:rPr lang="en-US" sz="1000" dirty="0" smtClean="0"/>
              <a:t>5GMM-DEREGISTERED.LIMITED-SERVICE</a:t>
            </a:r>
          </a:p>
          <a:p>
            <a:pPr lvl="1">
              <a:lnSpc>
                <a:spcPct val="100000"/>
              </a:lnSpc>
            </a:pPr>
            <a:r>
              <a:rPr lang="en-US" sz="1000" dirty="0"/>
              <a:t>5.4.4.2	Generic UE configuration update procedure initiated by the </a:t>
            </a:r>
            <a:r>
              <a:rPr lang="en-US" sz="1000" dirty="0" smtClean="0"/>
              <a:t>network</a:t>
            </a:r>
          </a:p>
          <a:p>
            <a:pPr lvl="1">
              <a:lnSpc>
                <a:spcPct val="100000"/>
              </a:lnSpc>
            </a:pPr>
            <a:r>
              <a:rPr lang="en-US" sz="1000" dirty="0"/>
              <a:t>5.4.4.3	Generic UE configuration update accepted by the </a:t>
            </a:r>
            <a:r>
              <a:rPr lang="en-US" sz="1000" dirty="0" smtClean="0"/>
              <a:t>UE</a:t>
            </a:r>
          </a:p>
          <a:p>
            <a:pPr lvl="1">
              <a:lnSpc>
                <a:spcPct val="100000"/>
              </a:lnSpc>
            </a:pPr>
            <a:r>
              <a:rPr lang="en-US" sz="1000" dirty="0"/>
              <a:t>5.5.1.2.5	Initial registration not accepted by the </a:t>
            </a:r>
            <a:r>
              <a:rPr lang="en-US" sz="1000" dirty="0" smtClean="0"/>
              <a:t>network</a:t>
            </a:r>
          </a:p>
          <a:p>
            <a:pPr lvl="1">
              <a:lnSpc>
                <a:spcPct val="100000"/>
              </a:lnSpc>
            </a:pPr>
            <a:r>
              <a:rPr lang="en-US" sz="1000" dirty="0"/>
              <a:t>5.5.1.3.5	Mobility and periodic registration update not accepted by the </a:t>
            </a:r>
            <a:r>
              <a:rPr lang="en-US" sz="1000" dirty="0" smtClean="0"/>
              <a:t>network</a:t>
            </a:r>
          </a:p>
          <a:p>
            <a:pPr lvl="1">
              <a:lnSpc>
                <a:spcPct val="100000"/>
              </a:lnSpc>
            </a:pPr>
            <a:r>
              <a:rPr lang="en-US" sz="1000" dirty="0"/>
              <a:t>5.5.2.2.7	Abnormal cases in the network </a:t>
            </a:r>
            <a:r>
              <a:rPr lang="en-US" sz="1000" dirty="0" smtClean="0"/>
              <a:t>side</a:t>
            </a:r>
          </a:p>
          <a:p>
            <a:pPr lvl="1">
              <a:lnSpc>
                <a:spcPct val="100000"/>
              </a:lnSpc>
            </a:pPr>
            <a:r>
              <a:rPr lang="en-US" sz="1000" dirty="0"/>
              <a:t>5.5.2.3.2	Network-initiated de-registration procedure completion by the </a:t>
            </a:r>
            <a:r>
              <a:rPr lang="en-US" sz="1000" dirty="0" smtClean="0"/>
              <a:t>UE</a:t>
            </a:r>
          </a:p>
          <a:p>
            <a:pPr lvl="1">
              <a:lnSpc>
                <a:spcPct val="100000"/>
              </a:lnSpc>
            </a:pPr>
            <a:r>
              <a:rPr lang="en-US" sz="1000" dirty="0"/>
              <a:t>5.6.1.4.1	UE is not using 5GS services with control plane </a:t>
            </a:r>
            <a:r>
              <a:rPr lang="en-US" sz="1000" dirty="0" err="1"/>
              <a:t>CIoT</a:t>
            </a:r>
            <a:r>
              <a:rPr lang="en-US" sz="1000" dirty="0"/>
              <a:t> 5GS </a:t>
            </a:r>
            <a:r>
              <a:rPr lang="en-US" sz="1000" dirty="0" smtClean="0"/>
              <a:t>optimization</a:t>
            </a:r>
          </a:p>
          <a:p>
            <a:pPr lvl="1">
              <a:lnSpc>
                <a:spcPct val="100000"/>
              </a:lnSpc>
            </a:pPr>
            <a:r>
              <a:rPr lang="en-US" sz="1000" dirty="0"/>
              <a:t>5.6.1.5	Service request procedure not accepted by the network</a:t>
            </a:r>
            <a:endParaRPr lang="en-US" sz="1000" dirty="0" smtClean="0"/>
          </a:p>
          <a:p>
            <a:pPr lvl="1"/>
            <a:endParaRPr lang="en-US"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10</a:t>
            </a:fld>
            <a:endParaRPr lang="en-GB" dirty="0"/>
          </a:p>
        </p:txBody>
      </p:sp>
      <p:sp>
        <p:nvSpPr>
          <p:cNvPr id="5" name="左大括弧 4"/>
          <p:cNvSpPr/>
          <p:nvPr/>
        </p:nvSpPr>
        <p:spPr>
          <a:xfrm>
            <a:off x="1593850" y="2019300"/>
            <a:ext cx="127000" cy="330200"/>
          </a:xfrm>
          <a:prstGeom prst="leftBrace">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左大括弧 5"/>
          <p:cNvSpPr/>
          <p:nvPr/>
        </p:nvSpPr>
        <p:spPr>
          <a:xfrm>
            <a:off x="1593850" y="2414590"/>
            <a:ext cx="127000" cy="500059"/>
          </a:xfrm>
          <a:prstGeom prst="leftBrace">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矩形 6"/>
          <p:cNvSpPr/>
          <p:nvPr/>
        </p:nvSpPr>
        <p:spPr>
          <a:xfrm>
            <a:off x="728341" y="2510730"/>
            <a:ext cx="903517" cy="307777"/>
          </a:xfrm>
          <a:prstGeom prst="rect">
            <a:avLst/>
          </a:prstGeom>
        </p:spPr>
        <p:txBody>
          <a:bodyPr wrap="none">
            <a:spAutoFit/>
          </a:bodyPr>
          <a:lstStyle/>
          <a:p>
            <a:r>
              <a:rPr lang="en-US" sz="1400" dirty="0" smtClean="0">
                <a:solidFill>
                  <a:schemeClr val="accent3"/>
                </a:solidFill>
              </a:rPr>
              <a:t>a CAG </a:t>
            </a:r>
            <a:r>
              <a:rPr lang="en-US" sz="1400" dirty="0">
                <a:solidFill>
                  <a:schemeClr val="accent3"/>
                </a:solidFill>
              </a:rPr>
              <a:t>cell</a:t>
            </a:r>
          </a:p>
        </p:txBody>
      </p:sp>
      <p:sp>
        <p:nvSpPr>
          <p:cNvPr id="9" name="矩形 8"/>
          <p:cNvSpPr/>
          <p:nvPr/>
        </p:nvSpPr>
        <p:spPr>
          <a:xfrm>
            <a:off x="443006" y="2030511"/>
            <a:ext cx="1188852" cy="307777"/>
          </a:xfrm>
          <a:prstGeom prst="rect">
            <a:avLst/>
          </a:prstGeom>
        </p:spPr>
        <p:txBody>
          <a:bodyPr wrap="none">
            <a:spAutoFit/>
          </a:bodyPr>
          <a:lstStyle/>
          <a:p>
            <a:r>
              <a:rPr lang="en-US" sz="1400" dirty="0" smtClean="0">
                <a:solidFill>
                  <a:schemeClr val="accent3"/>
                </a:solidFill>
              </a:rPr>
              <a:t>not a CAG </a:t>
            </a:r>
            <a:r>
              <a:rPr lang="en-US" sz="1400" dirty="0">
                <a:solidFill>
                  <a:schemeClr val="accent3"/>
                </a:solidFill>
              </a:rPr>
              <a:t>cell</a:t>
            </a:r>
          </a:p>
        </p:txBody>
      </p:sp>
    </p:spTree>
    <p:extLst>
      <p:ext uri="{BB962C8B-B14F-4D97-AF65-F5344CB8AC3E}">
        <p14:creationId xmlns:p14="http://schemas.microsoft.com/office/powerpoint/2010/main" val="682783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013" y="69863"/>
            <a:ext cx="11233150" cy="965979"/>
          </a:xfrm>
        </p:spPr>
        <p:txBody>
          <a:bodyPr/>
          <a:lstStyle/>
          <a:p>
            <a:r>
              <a:rPr lang="en-US" dirty="0"/>
              <a:t>TS24.501 Problem </a:t>
            </a:r>
            <a:r>
              <a:rPr lang="en-US" dirty="0" smtClean="0"/>
              <a:t>statement</a:t>
            </a:r>
            <a:r>
              <a:rPr lang="en-US" dirty="0"/>
              <a:t> (1 example)</a:t>
            </a:r>
          </a:p>
        </p:txBody>
      </p:sp>
      <p:sp>
        <p:nvSpPr>
          <p:cNvPr id="3" name="內容版面配置區 2"/>
          <p:cNvSpPr>
            <a:spLocks noGrp="1"/>
          </p:cNvSpPr>
          <p:nvPr>
            <p:ph idx="1"/>
          </p:nvPr>
        </p:nvSpPr>
        <p:spPr>
          <a:xfrm>
            <a:off x="577851" y="586575"/>
            <a:ext cx="11233149" cy="2616695"/>
          </a:xfrm>
        </p:spPr>
        <p:txBody>
          <a:bodyPr/>
          <a:lstStyle/>
          <a:p>
            <a:r>
              <a:rPr lang="en-US" sz="2000" dirty="0" smtClean="0"/>
              <a:t>Take 5.5.2.2.7 as an example </a:t>
            </a:r>
            <a:r>
              <a:rPr lang="en-US" sz="2000" dirty="0"/>
              <a:t>for </a:t>
            </a:r>
            <a:r>
              <a:rPr lang="en-US" sz="2000" dirty="0" smtClean="0"/>
              <a:t>a MS </a:t>
            </a:r>
          </a:p>
          <a:p>
            <a:pPr lvl="1"/>
            <a:r>
              <a:rPr lang="en-US" sz="1600" dirty="0" smtClean="0"/>
              <a:t>with “CAG </a:t>
            </a:r>
            <a:r>
              <a:rPr lang="en-US" sz="1600" dirty="0"/>
              <a:t>information </a:t>
            </a:r>
            <a:r>
              <a:rPr lang="en-US" sz="1600" dirty="0" smtClean="0"/>
              <a:t>list” = </a:t>
            </a:r>
            <a:r>
              <a:rPr lang="en-US" sz="1600" dirty="0" smtClean="0">
                <a:solidFill>
                  <a:schemeClr val="accent1">
                    <a:lumMod val="75000"/>
                  </a:schemeClr>
                </a:solidFill>
              </a:rPr>
              <a:t>PLMN1</a:t>
            </a:r>
            <a:r>
              <a:rPr lang="en-US" sz="1600" dirty="0" smtClean="0"/>
              <a:t>-</a:t>
            </a:r>
            <a:r>
              <a:rPr lang="en-US" sz="1600" dirty="0" smtClean="0">
                <a:solidFill>
                  <a:schemeClr val="accent5">
                    <a:lumMod val="75000"/>
                  </a:schemeClr>
                </a:solidFill>
              </a:rPr>
              <a:t>CAG1</a:t>
            </a:r>
            <a:r>
              <a:rPr lang="en-US" sz="1600" dirty="0"/>
              <a:t>, </a:t>
            </a:r>
            <a:endParaRPr lang="en-US" sz="1600" dirty="0" smtClean="0"/>
          </a:p>
          <a:p>
            <a:pPr lvl="1"/>
            <a:r>
              <a:rPr lang="en-US" sz="1600" dirty="0" smtClean="0"/>
              <a:t>"</a:t>
            </a:r>
            <a:r>
              <a:rPr lang="en-US" sz="1600" dirty="0"/>
              <a:t>indication that the MS is only allowed to access 5GS via CAG cells" is </a:t>
            </a:r>
            <a:r>
              <a:rPr lang="en-US" sz="1600" dirty="0">
                <a:solidFill>
                  <a:srgbClr val="FF0000"/>
                </a:solidFill>
              </a:rPr>
              <a:t>not</a:t>
            </a:r>
            <a:r>
              <a:rPr lang="en-US" sz="1600" dirty="0"/>
              <a:t> included</a:t>
            </a:r>
          </a:p>
          <a:p>
            <a:endParaRPr lang="en-US" sz="2000"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11</a:t>
            </a:fld>
            <a:endParaRPr lang="en-GB" dirty="0"/>
          </a:p>
        </p:txBody>
      </p:sp>
      <p:sp>
        <p:nvSpPr>
          <p:cNvPr id="39" name="矩形 38"/>
          <p:cNvSpPr/>
          <p:nvPr/>
        </p:nvSpPr>
        <p:spPr>
          <a:xfrm>
            <a:off x="668718" y="1591277"/>
            <a:ext cx="11142282" cy="4662651"/>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矩形 39"/>
          <p:cNvSpPr/>
          <p:nvPr/>
        </p:nvSpPr>
        <p:spPr>
          <a:xfrm>
            <a:off x="8031633" y="16738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41" name="圖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1736751"/>
            <a:ext cx="354932" cy="381769"/>
          </a:xfrm>
          <a:prstGeom prst="rect">
            <a:avLst/>
          </a:prstGeom>
        </p:spPr>
      </p:pic>
      <p:sp>
        <p:nvSpPr>
          <p:cNvPr id="42" name="矩形 41"/>
          <p:cNvSpPr/>
          <p:nvPr/>
        </p:nvSpPr>
        <p:spPr>
          <a:xfrm>
            <a:off x="7957947" y="20922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43" name="矩形 42"/>
          <p:cNvSpPr/>
          <p:nvPr/>
        </p:nvSpPr>
        <p:spPr>
          <a:xfrm>
            <a:off x="9938088" y="16717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44" name="圖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0982" y="1731286"/>
            <a:ext cx="354932" cy="381769"/>
          </a:xfrm>
          <a:prstGeom prst="rect">
            <a:avLst/>
          </a:prstGeom>
        </p:spPr>
      </p:pic>
      <p:sp>
        <p:nvSpPr>
          <p:cNvPr id="45" name="矩形 44"/>
          <p:cNvSpPr/>
          <p:nvPr/>
        </p:nvSpPr>
        <p:spPr>
          <a:xfrm>
            <a:off x="9864402" y="20868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cxnSp>
        <p:nvCxnSpPr>
          <p:cNvPr id="49" name="直線接點 48"/>
          <p:cNvCxnSpPr/>
          <p:nvPr/>
        </p:nvCxnSpPr>
        <p:spPr>
          <a:xfrm>
            <a:off x="674474" y="25387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0" name="矩形 49"/>
          <p:cNvSpPr/>
          <p:nvPr/>
        </p:nvSpPr>
        <p:spPr>
          <a:xfrm>
            <a:off x="7561478" y="253923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a:t>
            </a:r>
            <a:r>
              <a:rPr lang="en-US" sz="600" b="1" dirty="0" smtClean="0">
                <a:solidFill>
                  <a:srgbClr val="FFFFFF"/>
                </a:solidFill>
                <a:highlight>
                  <a:srgbClr val="808000"/>
                </a:highlight>
                <a:latin typeface="Courier New" panose="02070309020205020404" pitchFamily="49" charset="0"/>
                <a:ea typeface="Times New Roman" panose="02020603050405020304" pitchFamily="18" charset="0"/>
              </a:rPr>
              <a:t>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51" name="矩形 50"/>
          <p:cNvSpPr/>
          <p:nvPr/>
        </p:nvSpPr>
        <p:spPr>
          <a:xfrm>
            <a:off x="1830276" y="308906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cxnSp>
        <p:nvCxnSpPr>
          <p:cNvPr id="55" name="直線接點 54"/>
          <p:cNvCxnSpPr/>
          <p:nvPr/>
        </p:nvCxnSpPr>
        <p:spPr>
          <a:xfrm flipV="1">
            <a:off x="7605780" y="1584927"/>
            <a:ext cx="0"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直線接點 55"/>
          <p:cNvCxnSpPr/>
          <p:nvPr/>
        </p:nvCxnSpPr>
        <p:spPr>
          <a:xfrm flipH="1" flipV="1">
            <a:off x="9463241" y="1584927"/>
            <a:ext cx="16164"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直線接點 56"/>
          <p:cNvCxnSpPr/>
          <p:nvPr/>
        </p:nvCxnSpPr>
        <p:spPr>
          <a:xfrm>
            <a:off x="674474" y="4218837"/>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0" name="矩形 59"/>
          <p:cNvSpPr/>
          <p:nvPr/>
        </p:nvSpPr>
        <p:spPr>
          <a:xfrm>
            <a:off x="7998572" y="4207573"/>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61" name="矩形 60"/>
          <p:cNvSpPr/>
          <p:nvPr/>
        </p:nvSpPr>
        <p:spPr>
          <a:xfrm>
            <a:off x="9812893" y="4186001"/>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62" name="矩形 61"/>
          <p:cNvSpPr/>
          <p:nvPr/>
        </p:nvSpPr>
        <p:spPr>
          <a:xfrm>
            <a:off x="2963457" y="4179651"/>
            <a:ext cx="919034" cy="338554"/>
          </a:xfrm>
          <a:prstGeom prst="rect">
            <a:avLst/>
          </a:prstGeom>
        </p:spPr>
        <p:txBody>
          <a:bodyPr wrap="none">
            <a:spAutoFit/>
          </a:bodyPr>
          <a:lstStyle/>
          <a:p>
            <a:r>
              <a:rPr lang="en-GB" sz="1600" dirty="0" smtClean="0"/>
              <a:t>Cell Type</a:t>
            </a:r>
            <a:endParaRPr lang="en-US" sz="1600" dirty="0"/>
          </a:p>
        </p:txBody>
      </p:sp>
      <p:cxnSp>
        <p:nvCxnSpPr>
          <p:cNvPr id="63" name="直線接點 62"/>
          <p:cNvCxnSpPr/>
          <p:nvPr/>
        </p:nvCxnSpPr>
        <p:spPr>
          <a:xfrm>
            <a:off x="654127" y="4456650"/>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5" name="矩形 64"/>
          <p:cNvSpPr/>
          <p:nvPr/>
        </p:nvSpPr>
        <p:spPr>
          <a:xfrm>
            <a:off x="7605780" y="4566969"/>
            <a:ext cx="1857461" cy="1338828"/>
          </a:xfrm>
          <a:prstGeom prst="rect">
            <a:avLst/>
          </a:prstGeom>
        </p:spPr>
        <p:txBody>
          <a:bodyPr wrap="square">
            <a:spAutoFit/>
          </a:bodyPr>
          <a:lstStyle/>
          <a:p>
            <a:r>
              <a:rPr lang="en-US" sz="900" dirty="0"/>
              <a:t>UE initiates a de-registration </a:t>
            </a:r>
            <a:r>
              <a:rPr lang="en-US" sz="900" dirty="0" smtClean="0"/>
              <a:t>procedure not due to “switch off”, the AMF send DEREGISTRATION REQUET message including </a:t>
            </a:r>
            <a:r>
              <a:rPr lang="en-US" sz="900" b="1" u="sng" dirty="0" smtClean="0"/>
              <a:t>cause #76</a:t>
            </a:r>
            <a:r>
              <a:rPr lang="en-US" sz="900" dirty="0" smtClean="0"/>
              <a:t>, which is a </a:t>
            </a:r>
            <a:r>
              <a:rPr lang="en-US" sz="900" dirty="0" smtClean="0">
                <a:solidFill>
                  <a:srgbClr val="FF0000"/>
                </a:solidFill>
              </a:rPr>
              <a:t>wrong behavior</a:t>
            </a:r>
            <a:r>
              <a:rPr lang="en-US" sz="900" dirty="0" smtClean="0"/>
              <a:t>, because UE can use the PLMN1 service due to “</a:t>
            </a:r>
            <a:r>
              <a:rPr lang="en-US" sz="900" dirty="0"/>
              <a:t>indication that the MS is only allowed to access 5GS via CAG cells</a:t>
            </a:r>
            <a:r>
              <a:rPr lang="en-US" sz="900" dirty="0" smtClean="0"/>
              <a:t>” is not included</a:t>
            </a:r>
            <a:endParaRPr lang="en-GB" sz="900" dirty="0" smtClean="0"/>
          </a:p>
        </p:txBody>
      </p:sp>
      <p:sp>
        <p:nvSpPr>
          <p:cNvPr id="38" name="矩形 37"/>
          <p:cNvSpPr/>
          <p:nvPr/>
        </p:nvSpPr>
        <p:spPr>
          <a:xfrm>
            <a:off x="1081902" y="4504275"/>
            <a:ext cx="6096000" cy="1615827"/>
          </a:xfrm>
          <a:prstGeom prst="rect">
            <a:avLst/>
          </a:prstGeom>
        </p:spPr>
        <p:txBody>
          <a:bodyPr>
            <a:spAutoFit/>
          </a:bodyPr>
          <a:lstStyle/>
          <a:p>
            <a:r>
              <a:rPr lang="en-US" sz="1100" dirty="0"/>
              <a:t>5.5.2.2.7	Abnormal cases in the network side</a:t>
            </a:r>
          </a:p>
          <a:p>
            <a:endParaRPr lang="en-US" sz="1100" dirty="0" smtClean="0"/>
          </a:p>
          <a:p>
            <a:r>
              <a:rPr lang="en-US" sz="1100" dirty="0" smtClean="0"/>
              <a:t>c) De-registration </a:t>
            </a:r>
            <a:r>
              <a:rPr lang="en-US" sz="1100" dirty="0"/>
              <a:t>request received in a CAG cell with a CAG-ID which is not included in the UE's "allowed CAG list" for the current PLMN</a:t>
            </a:r>
          </a:p>
          <a:p>
            <a:endParaRPr lang="en-US" sz="1100" dirty="0" smtClean="0"/>
          </a:p>
          <a:p>
            <a:r>
              <a:rPr lang="en-US" sz="1100" dirty="0" smtClean="0"/>
              <a:t>If </a:t>
            </a:r>
            <a:r>
              <a:rPr lang="en-US" sz="1100" dirty="0"/>
              <a:t>the UE initiates a de-registration procedure in </a:t>
            </a:r>
            <a:r>
              <a:rPr lang="en-US" sz="1100" b="1" u="sng" dirty="0"/>
              <a:t>a CAG cell </a:t>
            </a:r>
            <a:r>
              <a:rPr lang="en-US" sz="1100" dirty="0"/>
              <a:t>with a CAG-ID which is not included in the UE's "allowed CAG list" for the current PLMN and the de-registration procedure is not due to "switch off", the AMF shall initiate the de-registration procedure. The AMF shall send a DEREGISTRATION REQUEST message including the 5GMM cause #76 "Not authorized for this CAG or authorized for CAG cells only".</a:t>
            </a:r>
          </a:p>
        </p:txBody>
      </p:sp>
      <p:sp>
        <p:nvSpPr>
          <p:cNvPr id="68" name="矩形 67"/>
          <p:cNvSpPr/>
          <p:nvPr/>
        </p:nvSpPr>
        <p:spPr>
          <a:xfrm>
            <a:off x="9536663" y="4580835"/>
            <a:ext cx="1857461" cy="1338828"/>
          </a:xfrm>
          <a:prstGeom prst="rect">
            <a:avLst/>
          </a:prstGeom>
        </p:spPr>
        <p:txBody>
          <a:bodyPr wrap="square">
            <a:spAutoFit/>
          </a:bodyPr>
          <a:lstStyle/>
          <a:p>
            <a:r>
              <a:rPr lang="en-US" sz="900" dirty="0"/>
              <a:t>UE initiates a de-registration </a:t>
            </a:r>
            <a:r>
              <a:rPr lang="en-US" sz="900" dirty="0" smtClean="0"/>
              <a:t>procedure not due to “switch off”, the AMF send DEREGISTRATION REQUET message </a:t>
            </a:r>
            <a:r>
              <a:rPr lang="en-US" sz="900" b="1" u="sng" dirty="0" smtClean="0"/>
              <a:t>including cause #76</a:t>
            </a:r>
            <a:r>
              <a:rPr lang="en-US" sz="900" dirty="0" smtClean="0"/>
              <a:t>, which is a correct behavior, because UE can use the PLMN1 service due to “</a:t>
            </a:r>
            <a:r>
              <a:rPr lang="en-US" sz="900" dirty="0"/>
              <a:t>indication that the MS is only allowed to access 5GS via CAG cells</a:t>
            </a:r>
            <a:r>
              <a:rPr lang="en-US" sz="900" dirty="0" smtClean="0"/>
              <a:t>” is not included</a:t>
            </a:r>
            <a:endParaRPr lang="en-GB" sz="900" dirty="0" smtClean="0"/>
          </a:p>
        </p:txBody>
      </p:sp>
      <p:sp>
        <p:nvSpPr>
          <p:cNvPr id="26" name="矩形 25"/>
          <p:cNvSpPr/>
          <p:nvPr/>
        </p:nvSpPr>
        <p:spPr>
          <a:xfrm>
            <a:off x="9435449" y="2555322"/>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814577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013" y="69863"/>
            <a:ext cx="11233150" cy="965979"/>
          </a:xfrm>
        </p:spPr>
        <p:txBody>
          <a:bodyPr/>
          <a:lstStyle/>
          <a:p>
            <a:r>
              <a:rPr lang="en-US" dirty="0"/>
              <a:t>TS24.501 </a:t>
            </a:r>
            <a:r>
              <a:rPr lang="en-US" dirty="0" smtClean="0"/>
              <a:t>Solution (1 example)</a:t>
            </a:r>
            <a:endParaRPr lang="en-US" dirty="0"/>
          </a:p>
        </p:txBody>
      </p:sp>
      <p:sp>
        <p:nvSpPr>
          <p:cNvPr id="3" name="內容版面配置區 2"/>
          <p:cNvSpPr>
            <a:spLocks noGrp="1"/>
          </p:cNvSpPr>
          <p:nvPr>
            <p:ph idx="1"/>
          </p:nvPr>
        </p:nvSpPr>
        <p:spPr>
          <a:xfrm>
            <a:off x="577851" y="586575"/>
            <a:ext cx="11233149" cy="2616695"/>
          </a:xfrm>
        </p:spPr>
        <p:txBody>
          <a:bodyPr/>
          <a:lstStyle/>
          <a:p>
            <a:r>
              <a:rPr lang="en-US" sz="2000" dirty="0" smtClean="0"/>
              <a:t>Take 5.5.2.2.7 as an example </a:t>
            </a:r>
            <a:r>
              <a:rPr lang="en-US" sz="2000" dirty="0"/>
              <a:t>for </a:t>
            </a:r>
            <a:r>
              <a:rPr lang="en-US" sz="2000" dirty="0" smtClean="0"/>
              <a:t>a MS </a:t>
            </a:r>
          </a:p>
          <a:p>
            <a:pPr lvl="1"/>
            <a:r>
              <a:rPr lang="en-US" sz="1600" dirty="0" smtClean="0"/>
              <a:t>with “CAG </a:t>
            </a:r>
            <a:r>
              <a:rPr lang="en-US" sz="1600" dirty="0"/>
              <a:t>information </a:t>
            </a:r>
            <a:r>
              <a:rPr lang="en-US" sz="1600" dirty="0" smtClean="0"/>
              <a:t>list” = </a:t>
            </a:r>
            <a:r>
              <a:rPr lang="en-US" sz="1600" dirty="0" smtClean="0">
                <a:solidFill>
                  <a:schemeClr val="accent1">
                    <a:lumMod val="75000"/>
                  </a:schemeClr>
                </a:solidFill>
              </a:rPr>
              <a:t>PLMN1</a:t>
            </a:r>
            <a:r>
              <a:rPr lang="en-US" sz="1600" dirty="0" smtClean="0"/>
              <a:t>-</a:t>
            </a:r>
            <a:r>
              <a:rPr lang="en-US" sz="1600" dirty="0" smtClean="0">
                <a:solidFill>
                  <a:schemeClr val="accent5">
                    <a:lumMod val="75000"/>
                  </a:schemeClr>
                </a:solidFill>
              </a:rPr>
              <a:t>CAG1</a:t>
            </a:r>
            <a:r>
              <a:rPr lang="en-US" sz="1600" dirty="0"/>
              <a:t>, </a:t>
            </a:r>
            <a:r>
              <a:rPr lang="en-US" sz="1600" dirty="0" smtClean="0"/>
              <a:t>"</a:t>
            </a:r>
            <a:r>
              <a:rPr lang="en-US" sz="1600" dirty="0"/>
              <a:t>indication that the MS is only allowed to access 5GS via CAG cells" is </a:t>
            </a:r>
            <a:r>
              <a:rPr lang="en-US" sz="1600" dirty="0">
                <a:solidFill>
                  <a:srgbClr val="FF0000"/>
                </a:solidFill>
              </a:rPr>
              <a:t>not</a:t>
            </a:r>
            <a:r>
              <a:rPr lang="en-US" sz="1600" dirty="0"/>
              <a:t> included</a:t>
            </a:r>
          </a:p>
          <a:p>
            <a:endParaRPr lang="en-US" sz="2000"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12</a:t>
            </a:fld>
            <a:endParaRPr lang="en-GB" dirty="0"/>
          </a:p>
        </p:txBody>
      </p:sp>
      <p:sp>
        <p:nvSpPr>
          <p:cNvPr id="39" name="矩形 38"/>
          <p:cNvSpPr/>
          <p:nvPr/>
        </p:nvSpPr>
        <p:spPr>
          <a:xfrm>
            <a:off x="668718" y="1591277"/>
            <a:ext cx="11142282" cy="5036656"/>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矩形 39"/>
          <p:cNvSpPr/>
          <p:nvPr/>
        </p:nvSpPr>
        <p:spPr>
          <a:xfrm>
            <a:off x="8031633" y="16738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41" name="圖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1736751"/>
            <a:ext cx="354932" cy="381769"/>
          </a:xfrm>
          <a:prstGeom prst="rect">
            <a:avLst/>
          </a:prstGeom>
        </p:spPr>
      </p:pic>
      <p:sp>
        <p:nvSpPr>
          <p:cNvPr id="42" name="矩形 41"/>
          <p:cNvSpPr/>
          <p:nvPr/>
        </p:nvSpPr>
        <p:spPr>
          <a:xfrm>
            <a:off x="7957947" y="20922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43" name="矩形 42"/>
          <p:cNvSpPr/>
          <p:nvPr/>
        </p:nvSpPr>
        <p:spPr>
          <a:xfrm>
            <a:off x="9938088" y="16717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44" name="圖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0982" y="1731286"/>
            <a:ext cx="354932" cy="381769"/>
          </a:xfrm>
          <a:prstGeom prst="rect">
            <a:avLst/>
          </a:prstGeom>
        </p:spPr>
      </p:pic>
      <p:sp>
        <p:nvSpPr>
          <p:cNvPr id="45" name="矩形 44"/>
          <p:cNvSpPr/>
          <p:nvPr/>
        </p:nvSpPr>
        <p:spPr>
          <a:xfrm>
            <a:off x="9864402" y="20868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cxnSp>
        <p:nvCxnSpPr>
          <p:cNvPr id="49" name="直線接點 48"/>
          <p:cNvCxnSpPr/>
          <p:nvPr/>
        </p:nvCxnSpPr>
        <p:spPr>
          <a:xfrm>
            <a:off x="674474" y="25387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0" name="矩形 49"/>
          <p:cNvSpPr/>
          <p:nvPr/>
        </p:nvSpPr>
        <p:spPr>
          <a:xfrm>
            <a:off x="7561478" y="253923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a:t>
            </a:r>
            <a:r>
              <a:rPr lang="en-US" sz="600" b="1" dirty="0" smtClean="0">
                <a:solidFill>
                  <a:srgbClr val="FFFFFF"/>
                </a:solidFill>
                <a:highlight>
                  <a:srgbClr val="808000"/>
                </a:highlight>
                <a:latin typeface="Courier New" panose="02070309020205020404" pitchFamily="49" charset="0"/>
                <a:ea typeface="Times New Roman" panose="02020603050405020304" pitchFamily="18" charset="0"/>
              </a:rPr>
              <a:t>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51" name="矩形 50"/>
          <p:cNvSpPr/>
          <p:nvPr/>
        </p:nvSpPr>
        <p:spPr>
          <a:xfrm>
            <a:off x="1830276" y="308906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cxnSp>
        <p:nvCxnSpPr>
          <p:cNvPr id="55" name="直線接點 54"/>
          <p:cNvCxnSpPr/>
          <p:nvPr/>
        </p:nvCxnSpPr>
        <p:spPr>
          <a:xfrm flipV="1">
            <a:off x="7605780" y="1584928"/>
            <a:ext cx="0" cy="504300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直線接點 55"/>
          <p:cNvCxnSpPr/>
          <p:nvPr/>
        </p:nvCxnSpPr>
        <p:spPr>
          <a:xfrm flipH="1" flipV="1">
            <a:off x="9463241" y="1584928"/>
            <a:ext cx="16164" cy="504300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直線接點 56"/>
          <p:cNvCxnSpPr/>
          <p:nvPr/>
        </p:nvCxnSpPr>
        <p:spPr>
          <a:xfrm>
            <a:off x="674474" y="4218837"/>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0" name="矩形 59"/>
          <p:cNvSpPr/>
          <p:nvPr/>
        </p:nvSpPr>
        <p:spPr>
          <a:xfrm>
            <a:off x="7998572" y="4207573"/>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61" name="矩形 60"/>
          <p:cNvSpPr/>
          <p:nvPr/>
        </p:nvSpPr>
        <p:spPr>
          <a:xfrm>
            <a:off x="9812893" y="4186001"/>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62" name="矩形 61"/>
          <p:cNvSpPr/>
          <p:nvPr/>
        </p:nvSpPr>
        <p:spPr>
          <a:xfrm>
            <a:off x="2963457" y="4179651"/>
            <a:ext cx="919034" cy="338554"/>
          </a:xfrm>
          <a:prstGeom prst="rect">
            <a:avLst/>
          </a:prstGeom>
        </p:spPr>
        <p:txBody>
          <a:bodyPr wrap="none">
            <a:spAutoFit/>
          </a:bodyPr>
          <a:lstStyle/>
          <a:p>
            <a:r>
              <a:rPr lang="en-GB" sz="1600" dirty="0" smtClean="0"/>
              <a:t>Cell Type</a:t>
            </a:r>
            <a:endParaRPr lang="en-US" sz="1600" dirty="0"/>
          </a:p>
        </p:txBody>
      </p:sp>
      <p:cxnSp>
        <p:nvCxnSpPr>
          <p:cNvPr id="63" name="直線接點 62"/>
          <p:cNvCxnSpPr/>
          <p:nvPr/>
        </p:nvCxnSpPr>
        <p:spPr>
          <a:xfrm>
            <a:off x="654127" y="4456650"/>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5" name="矩形 64"/>
          <p:cNvSpPr/>
          <p:nvPr/>
        </p:nvSpPr>
        <p:spPr>
          <a:xfrm>
            <a:off x="7605780" y="4566969"/>
            <a:ext cx="1857461" cy="1477328"/>
          </a:xfrm>
          <a:prstGeom prst="rect">
            <a:avLst/>
          </a:prstGeom>
        </p:spPr>
        <p:txBody>
          <a:bodyPr wrap="square">
            <a:spAutoFit/>
          </a:bodyPr>
          <a:lstStyle/>
          <a:p>
            <a:r>
              <a:rPr lang="en-US" sz="900" dirty="0"/>
              <a:t>UE initiates a de-registration </a:t>
            </a:r>
            <a:r>
              <a:rPr lang="en-US" sz="900" dirty="0" smtClean="0"/>
              <a:t>procedure not due to “switch off”, the AMF send DEREGISTRATION REQUET message </a:t>
            </a:r>
            <a:r>
              <a:rPr lang="en-US" sz="900" dirty="0" smtClean="0">
                <a:solidFill>
                  <a:srgbClr val="FF0000"/>
                </a:solidFill>
              </a:rPr>
              <a:t>not</a:t>
            </a:r>
            <a:r>
              <a:rPr lang="en-US" sz="900" dirty="0" smtClean="0"/>
              <a:t> including </a:t>
            </a:r>
            <a:r>
              <a:rPr lang="en-US" sz="900" b="1" u="sng" dirty="0" smtClean="0"/>
              <a:t>cause #76</a:t>
            </a:r>
            <a:r>
              <a:rPr lang="en-US" sz="900" dirty="0" smtClean="0"/>
              <a:t>, which is a </a:t>
            </a:r>
            <a:r>
              <a:rPr lang="en-US" sz="900" dirty="0" smtClean="0">
                <a:solidFill>
                  <a:srgbClr val="FF0000"/>
                </a:solidFill>
              </a:rPr>
              <a:t>correct behavior</a:t>
            </a:r>
            <a:r>
              <a:rPr lang="en-US" sz="900" dirty="0" smtClean="0"/>
              <a:t>, because UE can use the PLMN1 service due to “</a:t>
            </a:r>
            <a:r>
              <a:rPr lang="en-US" sz="900" dirty="0"/>
              <a:t>indication that the MS is only allowed to access 5GS via CAG cells</a:t>
            </a:r>
            <a:r>
              <a:rPr lang="en-US" sz="900" dirty="0" smtClean="0"/>
              <a:t>” is not included</a:t>
            </a:r>
            <a:endParaRPr lang="en-GB" sz="900" dirty="0" smtClean="0"/>
          </a:p>
        </p:txBody>
      </p:sp>
      <p:sp>
        <p:nvSpPr>
          <p:cNvPr id="38" name="矩形 37"/>
          <p:cNvSpPr/>
          <p:nvPr/>
        </p:nvSpPr>
        <p:spPr>
          <a:xfrm>
            <a:off x="1081902" y="4504275"/>
            <a:ext cx="6096000" cy="2123658"/>
          </a:xfrm>
          <a:prstGeom prst="rect">
            <a:avLst/>
          </a:prstGeom>
        </p:spPr>
        <p:txBody>
          <a:bodyPr>
            <a:spAutoFit/>
          </a:bodyPr>
          <a:lstStyle/>
          <a:p>
            <a:r>
              <a:rPr lang="en-US" sz="1100" dirty="0"/>
              <a:t>5.5.2.2.7	Abnormal cases in the network side</a:t>
            </a:r>
          </a:p>
          <a:p>
            <a:endParaRPr lang="en-US" sz="1100" dirty="0" smtClean="0"/>
          </a:p>
          <a:p>
            <a:r>
              <a:rPr lang="en-US" sz="1100" dirty="0" smtClean="0"/>
              <a:t>c)De-registration </a:t>
            </a:r>
            <a:r>
              <a:rPr lang="en-US" sz="1100" dirty="0"/>
              <a:t>request received in a CAG cell with a CAG-ID which is not included in the UE's "allowed CAG list" for the current PLMN</a:t>
            </a:r>
          </a:p>
          <a:p>
            <a:endParaRPr lang="en-US" sz="1100" dirty="0" smtClean="0"/>
          </a:p>
          <a:p>
            <a:r>
              <a:rPr lang="en-US" sz="1100" dirty="0" smtClean="0"/>
              <a:t>If </a:t>
            </a:r>
            <a:r>
              <a:rPr lang="en-US" sz="1100" dirty="0"/>
              <a:t>the UE initiates a de-registration procedure in </a:t>
            </a:r>
            <a:r>
              <a:rPr lang="en-US" sz="1100" b="1" u="sng" dirty="0"/>
              <a:t>a CAG cell</a:t>
            </a:r>
            <a:r>
              <a:rPr lang="en-US" sz="1100" dirty="0"/>
              <a:t> with a CAG-ID which is not included in the UE's "allowed CAG list" for the current PLMN and the de-registration procedure is not due to "switch off", </a:t>
            </a:r>
            <a:r>
              <a:rPr lang="en-US" sz="1100" u="sng" dirty="0">
                <a:solidFill>
                  <a:srgbClr val="FF0000"/>
                </a:solidFill>
              </a:rPr>
              <a:t>and</a:t>
            </a:r>
          </a:p>
          <a:p>
            <a:pPr lvl="1"/>
            <a:r>
              <a:rPr lang="en-US" sz="1100" u="sng" dirty="0" smtClean="0">
                <a:solidFill>
                  <a:srgbClr val="FF0000"/>
                </a:solidFill>
              </a:rPr>
              <a:t>1)the </a:t>
            </a:r>
            <a:r>
              <a:rPr lang="en-US" sz="1100" u="sng" dirty="0">
                <a:solidFill>
                  <a:srgbClr val="FF0000"/>
                </a:solidFill>
              </a:rPr>
              <a:t>CAG cell does not support PLMN service for the current PLMN; or </a:t>
            </a:r>
          </a:p>
          <a:p>
            <a:pPr lvl="1"/>
            <a:r>
              <a:rPr lang="en-US" sz="1100" u="sng" dirty="0" smtClean="0">
                <a:solidFill>
                  <a:srgbClr val="FF0000"/>
                </a:solidFill>
              </a:rPr>
              <a:t>2)the </a:t>
            </a:r>
            <a:r>
              <a:rPr lang="en-US" sz="1100" u="sng" dirty="0">
                <a:solidFill>
                  <a:srgbClr val="FF0000"/>
                </a:solidFill>
              </a:rPr>
              <a:t>CAG cell supports PLMN service for the current PLMN but the entry for the current PLMN includes an "indication that the UE is only allowed to access 5GS via CAG cells</a:t>
            </a:r>
            <a:r>
              <a:rPr lang="en-US" sz="1100" u="sng" dirty="0" smtClean="0">
                <a:solidFill>
                  <a:srgbClr val="FF0000"/>
                </a:solidFill>
              </a:rPr>
              <a:t>",</a:t>
            </a:r>
          </a:p>
          <a:p>
            <a:r>
              <a:rPr lang="en-US" sz="1100" dirty="0" smtClean="0"/>
              <a:t>the </a:t>
            </a:r>
            <a:r>
              <a:rPr lang="en-US" sz="1100" dirty="0"/>
              <a:t>AMF shall initiate the de-registration procedure. The AMF shall send a DEREGISTRATION REQUEST message including the 5GMM cause #76 "Not authorized for this CAG or authorized for CAG cells only".</a:t>
            </a:r>
            <a:endParaRPr lang="en-US" sz="1100" dirty="0" smtClean="0"/>
          </a:p>
        </p:txBody>
      </p:sp>
      <p:sp>
        <p:nvSpPr>
          <p:cNvPr id="68" name="矩形 67"/>
          <p:cNvSpPr/>
          <p:nvPr/>
        </p:nvSpPr>
        <p:spPr>
          <a:xfrm>
            <a:off x="9536663" y="4580835"/>
            <a:ext cx="1857461" cy="1338828"/>
          </a:xfrm>
          <a:prstGeom prst="rect">
            <a:avLst/>
          </a:prstGeom>
        </p:spPr>
        <p:txBody>
          <a:bodyPr wrap="square">
            <a:spAutoFit/>
          </a:bodyPr>
          <a:lstStyle/>
          <a:p>
            <a:r>
              <a:rPr lang="en-US" sz="900" dirty="0"/>
              <a:t>UE initiates a de-registration </a:t>
            </a:r>
            <a:r>
              <a:rPr lang="en-US" sz="900" dirty="0" smtClean="0"/>
              <a:t>procedure not due to “switch off”, the AMF send DEREGISTRATION REQUET message including </a:t>
            </a:r>
            <a:r>
              <a:rPr lang="en-US" sz="900" b="1" u="sng" dirty="0" smtClean="0"/>
              <a:t>cause #76</a:t>
            </a:r>
            <a:r>
              <a:rPr lang="en-US" sz="900" dirty="0" smtClean="0"/>
              <a:t>, which is a correct behavior, because UE can use the PLMN1 service due to “</a:t>
            </a:r>
            <a:r>
              <a:rPr lang="en-US" sz="900" dirty="0"/>
              <a:t>indication that the MS is only allowed to access 5GS via CAG cells</a:t>
            </a:r>
            <a:r>
              <a:rPr lang="en-US" sz="900" dirty="0" smtClean="0"/>
              <a:t>” is not included</a:t>
            </a:r>
            <a:endParaRPr lang="en-GB" sz="900" dirty="0" smtClean="0"/>
          </a:p>
        </p:txBody>
      </p:sp>
      <p:sp>
        <p:nvSpPr>
          <p:cNvPr id="26" name="矩形 25"/>
          <p:cNvSpPr/>
          <p:nvPr/>
        </p:nvSpPr>
        <p:spPr>
          <a:xfrm>
            <a:off x="9455762" y="2556700"/>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2971817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Proposal</a:t>
            </a:r>
            <a:endParaRPr lang="en-US" dirty="0"/>
          </a:p>
        </p:txBody>
      </p:sp>
      <p:sp>
        <p:nvSpPr>
          <p:cNvPr id="3" name="內容版面配置區 2"/>
          <p:cNvSpPr>
            <a:spLocks noGrp="1"/>
          </p:cNvSpPr>
          <p:nvPr>
            <p:ph idx="1"/>
          </p:nvPr>
        </p:nvSpPr>
        <p:spPr/>
        <p:txBody>
          <a:bodyPr/>
          <a:lstStyle/>
          <a:p>
            <a:r>
              <a:rPr lang="en-US" dirty="0" smtClean="0"/>
              <a:t>It is proposed that CT1 discusses the solution</a:t>
            </a:r>
            <a:endParaRPr lang="en-US" dirty="0"/>
          </a:p>
          <a:p>
            <a:r>
              <a:rPr lang="en-US" dirty="0" smtClean="0"/>
              <a:t>A CR corresponding </a:t>
            </a:r>
            <a:r>
              <a:rPr lang="en-US" dirty="0"/>
              <a:t>solution </a:t>
            </a:r>
            <a:r>
              <a:rPr lang="en-US" altLang="zh-TW" dirty="0" smtClean="0"/>
              <a:t>proposed in C1-203302</a:t>
            </a:r>
            <a:endParaRPr lang="en-US" dirty="0"/>
          </a:p>
          <a:p>
            <a:endParaRPr lang="en-US"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13</a:t>
            </a:fld>
            <a:endParaRPr lang="en-GB" dirty="0"/>
          </a:p>
        </p:txBody>
      </p:sp>
    </p:spTree>
    <p:extLst>
      <p:ext uri="{BB962C8B-B14F-4D97-AF65-F5344CB8AC3E}">
        <p14:creationId xmlns:p14="http://schemas.microsoft.com/office/powerpoint/2010/main" val="2409543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098A8-AA09-47B6-90E4-0FA29276AF13}"/>
              </a:ext>
            </a:extLst>
          </p:cNvPr>
          <p:cNvSpPr>
            <a:spLocks noGrp="1"/>
          </p:cNvSpPr>
          <p:nvPr>
            <p:ph type="title"/>
          </p:nvPr>
        </p:nvSpPr>
        <p:spPr>
          <a:xfrm>
            <a:off x="3759672" y="2745379"/>
            <a:ext cx="4552306" cy="1048851"/>
          </a:xfrm>
        </p:spPr>
        <p:txBody>
          <a:bodyPr/>
          <a:lstStyle/>
          <a:p>
            <a:pPr algn="ctr"/>
            <a:r>
              <a:rPr lang="en-US" dirty="0"/>
              <a:t>References</a:t>
            </a:r>
          </a:p>
        </p:txBody>
      </p:sp>
      <p:sp>
        <p:nvSpPr>
          <p:cNvPr id="4" name="Slide Number Placeholder 3">
            <a:extLst>
              <a:ext uri="{FF2B5EF4-FFF2-40B4-BE49-F238E27FC236}">
                <a16:creationId xmlns="" xmlns:a16="http://schemas.microsoft.com/office/drawing/2014/main" id="{0013B002-BC4D-49CB-85F1-6EFB6720739B}"/>
              </a:ext>
            </a:extLst>
          </p:cNvPr>
          <p:cNvSpPr>
            <a:spLocks noGrp="1"/>
          </p:cNvSpPr>
          <p:nvPr>
            <p:ph type="sldNum" sz="quarter" idx="12"/>
          </p:nvPr>
        </p:nvSpPr>
        <p:spPr/>
        <p:txBody>
          <a:bodyPr/>
          <a:lstStyle/>
          <a:p>
            <a:fld id="{0AEF9A4B-07C9-404C-9053-A3A2AC3AD5D6}" type="slidenum">
              <a:rPr lang="en-GB" smtClean="0"/>
              <a:pPr/>
              <a:t>14</a:t>
            </a:fld>
            <a:endParaRPr lang="en-GB" dirty="0"/>
          </a:p>
        </p:txBody>
      </p:sp>
    </p:spTree>
    <p:extLst>
      <p:ext uri="{BB962C8B-B14F-4D97-AF65-F5344CB8AC3E}">
        <p14:creationId xmlns:p14="http://schemas.microsoft.com/office/powerpoint/2010/main" val="1848819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013" y="104466"/>
            <a:ext cx="11233150" cy="1048851"/>
          </a:xfrm>
        </p:spPr>
        <p:txBody>
          <a:bodyPr/>
          <a:lstStyle/>
          <a:p>
            <a:r>
              <a:rPr lang="en-US" altLang="zh-TW" dirty="0" smtClean="0"/>
              <a:t>Reference</a:t>
            </a:r>
            <a:endParaRPr lang="en-US" dirty="0"/>
          </a:p>
        </p:txBody>
      </p:sp>
      <p:sp>
        <p:nvSpPr>
          <p:cNvPr id="3" name="內容版面配置區 2"/>
          <p:cNvSpPr>
            <a:spLocks noGrp="1"/>
          </p:cNvSpPr>
          <p:nvPr>
            <p:ph idx="1"/>
          </p:nvPr>
        </p:nvSpPr>
        <p:spPr>
          <a:xfrm>
            <a:off x="481013" y="596900"/>
            <a:ext cx="11233149" cy="5487989"/>
          </a:xfrm>
        </p:spPr>
        <p:txBody>
          <a:bodyPr/>
          <a:lstStyle/>
          <a:p>
            <a:r>
              <a:rPr lang="en-US" dirty="0" smtClean="0"/>
              <a:t>23.501 </a:t>
            </a:r>
            <a:r>
              <a:rPr lang="en-US" altLang="zh-TW" dirty="0" smtClean="0"/>
              <a:t>V16.4.0</a:t>
            </a:r>
          </a:p>
          <a:p>
            <a:pPr lvl="1"/>
            <a:r>
              <a:rPr lang="en-US" dirty="0"/>
              <a:t>5.30.3.2  </a:t>
            </a:r>
            <a:r>
              <a:rPr lang="en-US" dirty="0" smtClean="0"/>
              <a:t>Identifiers</a:t>
            </a:r>
          </a:p>
          <a:p>
            <a:pPr lvl="2"/>
            <a:r>
              <a:rPr lang="en-US" dirty="0"/>
              <a:t>The following is required for identification</a:t>
            </a:r>
            <a:r>
              <a:rPr lang="en-US" dirty="0" smtClean="0"/>
              <a:t>:</a:t>
            </a:r>
          </a:p>
          <a:p>
            <a:pPr lvl="2"/>
            <a:r>
              <a:rPr lang="en-US" altLang="zh-TW" dirty="0" smtClean="0"/>
              <a:t>……</a:t>
            </a:r>
            <a:endParaRPr lang="en-US" dirty="0" smtClean="0"/>
          </a:p>
          <a:p>
            <a:pPr lvl="2"/>
            <a:r>
              <a:rPr lang="en-US" dirty="0"/>
              <a:t>A </a:t>
            </a:r>
            <a:r>
              <a:rPr lang="en-US" dirty="0">
                <a:solidFill>
                  <a:schemeClr val="accent3"/>
                </a:solidFill>
              </a:rPr>
              <a:t>CAG cell </a:t>
            </a:r>
            <a:r>
              <a:rPr lang="en-US" dirty="0"/>
              <a:t>broadcasts one or multiple CAG Identifiers per </a:t>
            </a:r>
            <a:r>
              <a:rPr lang="en-US" dirty="0" smtClean="0"/>
              <a:t>PLMN</a:t>
            </a:r>
          </a:p>
          <a:p>
            <a:pPr lvl="2"/>
            <a:r>
              <a:rPr lang="en-US" altLang="zh-TW" dirty="0" smtClean="0"/>
              <a:t>……</a:t>
            </a:r>
          </a:p>
          <a:p>
            <a:pPr lvl="1"/>
            <a:r>
              <a:rPr lang="en-US" dirty="0"/>
              <a:t>5.18.1 General concepts</a:t>
            </a:r>
          </a:p>
          <a:p>
            <a:pPr lvl="2"/>
            <a:r>
              <a:rPr lang="en-US" altLang="zh-TW" dirty="0"/>
              <a:t>……</a:t>
            </a:r>
            <a:endParaRPr lang="en-US" dirty="0"/>
          </a:p>
          <a:p>
            <a:pPr lvl="2"/>
            <a:r>
              <a:rPr lang="en-US" dirty="0"/>
              <a:t>5G MOCN also supports the following sharing scenarios involving non-public networks:</a:t>
            </a:r>
          </a:p>
          <a:p>
            <a:pPr lvl="3"/>
            <a:r>
              <a:rPr lang="en-US" dirty="0"/>
              <a:t>NG-RAN is shared by multiple SNPNs (each identified by PLMN ID and NID);</a:t>
            </a:r>
          </a:p>
          <a:p>
            <a:pPr lvl="3"/>
            <a:r>
              <a:rPr lang="en-US" dirty="0"/>
              <a:t>NG-RAN is shared by one or multiple SNPNs and one or multiple PLMNs;</a:t>
            </a:r>
          </a:p>
          <a:p>
            <a:pPr lvl="3"/>
            <a:r>
              <a:rPr lang="en-US" dirty="0"/>
              <a:t>NG-RAN is shared by one or more PNI-NPNs (with CAG) and one or more SNPNs; and</a:t>
            </a:r>
          </a:p>
          <a:p>
            <a:pPr lvl="3"/>
            <a:r>
              <a:rPr lang="en-US" dirty="0"/>
              <a:t>NG-RAN is shared by </a:t>
            </a:r>
            <a:r>
              <a:rPr lang="en-US" b="1" dirty="0">
                <a:solidFill>
                  <a:schemeClr val="accent1">
                    <a:lumMod val="75000"/>
                  </a:schemeClr>
                </a:solidFill>
              </a:rPr>
              <a:t>one or multiple PLMNs </a:t>
            </a:r>
            <a:r>
              <a:rPr lang="en-US" dirty="0"/>
              <a:t>and </a:t>
            </a:r>
            <a:r>
              <a:rPr lang="en-US" b="1" dirty="0">
                <a:solidFill>
                  <a:schemeClr val="accent5">
                    <a:lumMod val="75000"/>
                  </a:schemeClr>
                </a:solidFill>
              </a:rPr>
              <a:t>one or multiple PNI-NPNs (with CAG).</a:t>
            </a:r>
          </a:p>
          <a:p>
            <a:pPr lvl="3"/>
            <a:r>
              <a:rPr lang="en-GB" dirty="0"/>
              <a:t>NOTE 1:	PNI-NPNs (without CAG) are not explicitly listed above as it does not require additional NG-RAN sharing functionality compared to sharing by one or multiple PLMNs.</a:t>
            </a:r>
            <a:endParaRPr lang="en-US" dirty="0"/>
          </a:p>
          <a:p>
            <a:pPr lvl="2"/>
            <a:r>
              <a:rPr lang="en-US" altLang="zh-TW" dirty="0" smtClean="0"/>
              <a:t>……</a:t>
            </a:r>
            <a:endParaRPr lang="en-US"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15</a:t>
            </a:fld>
            <a:endParaRPr lang="en-GB" dirty="0"/>
          </a:p>
        </p:txBody>
      </p:sp>
    </p:spTree>
    <p:extLst>
      <p:ext uri="{BB962C8B-B14F-4D97-AF65-F5344CB8AC3E}">
        <p14:creationId xmlns:p14="http://schemas.microsoft.com/office/powerpoint/2010/main" val="39384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013" y="104466"/>
            <a:ext cx="11233150" cy="1048851"/>
          </a:xfrm>
        </p:spPr>
        <p:txBody>
          <a:bodyPr/>
          <a:lstStyle/>
          <a:p>
            <a:r>
              <a:rPr lang="en-US" altLang="zh-TW" dirty="0"/>
              <a:t>Reference</a:t>
            </a:r>
            <a:endParaRPr lang="en-US" dirty="0"/>
          </a:p>
        </p:txBody>
      </p:sp>
      <p:sp>
        <p:nvSpPr>
          <p:cNvPr id="3" name="內容版面配置區 2"/>
          <p:cNvSpPr>
            <a:spLocks noGrp="1"/>
          </p:cNvSpPr>
          <p:nvPr>
            <p:ph idx="1"/>
          </p:nvPr>
        </p:nvSpPr>
        <p:spPr>
          <a:xfrm>
            <a:off x="481013" y="596900"/>
            <a:ext cx="11233149" cy="5487989"/>
          </a:xfrm>
        </p:spPr>
        <p:txBody>
          <a:bodyPr/>
          <a:lstStyle/>
          <a:p>
            <a:r>
              <a:rPr lang="en-US" dirty="0"/>
              <a:t>38.300 V16.1.0</a:t>
            </a:r>
          </a:p>
          <a:p>
            <a:pPr lvl="1"/>
            <a:r>
              <a:rPr lang="en-US" dirty="0"/>
              <a:t>3.2 Definitions</a:t>
            </a:r>
          </a:p>
          <a:p>
            <a:pPr lvl="2"/>
            <a:r>
              <a:rPr lang="en-US" dirty="0">
                <a:solidFill>
                  <a:schemeClr val="accent3"/>
                </a:solidFill>
              </a:rPr>
              <a:t>CAG Cell</a:t>
            </a:r>
            <a:r>
              <a:rPr lang="en-US" dirty="0"/>
              <a:t>: a cell broadcasting at least one Closed Access Group identity.</a:t>
            </a:r>
          </a:p>
          <a:p>
            <a:pPr lvl="2"/>
            <a:r>
              <a:rPr lang="en-US" dirty="0">
                <a:solidFill>
                  <a:schemeClr val="accent3"/>
                </a:solidFill>
              </a:rPr>
              <a:t>CAG-only cell</a:t>
            </a:r>
            <a:r>
              <a:rPr lang="en-US" dirty="0"/>
              <a:t>: a cell that is only available for normal service for CAG UEs.</a:t>
            </a:r>
          </a:p>
          <a:p>
            <a:pPr lvl="2"/>
            <a:r>
              <a:rPr lang="en-US" dirty="0">
                <a:solidFill>
                  <a:schemeClr val="accent3"/>
                </a:solidFill>
              </a:rPr>
              <a:t>SNPN-only cell</a:t>
            </a:r>
            <a:r>
              <a:rPr lang="en-US" dirty="0"/>
              <a:t>: a cell that is only available for normal service for SNPN subscribers</a:t>
            </a:r>
          </a:p>
          <a:p>
            <a:r>
              <a:rPr lang="en-US" dirty="0"/>
              <a:t>38.304 V16.0.0</a:t>
            </a:r>
          </a:p>
          <a:p>
            <a:pPr lvl="1"/>
            <a:r>
              <a:rPr lang="en-US" dirty="0"/>
              <a:t>3.1 Definitions</a:t>
            </a:r>
          </a:p>
          <a:p>
            <a:pPr lvl="2"/>
            <a:r>
              <a:rPr lang="en-US" dirty="0">
                <a:solidFill>
                  <a:schemeClr val="accent3"/>
                </a:solidFill>
              </a:rPr>
              <a:t>CAG cell</a:t>
            </a:r>
            <a:r>
              <a:rPr lang="en-US" dirty="0"/>
              <a:t>: A cell broadcasting at least one Closed Access Group Identifier</a:t>
            </a:r>
          </a:p>
          <a:p>
            <a:r>
              <a:rPr lang="en-US" dirty="0" smtClean="0"/>
              <a:t>38.331 V16.0.0</a:t>
            </a:r>
          </a:p>
          <a:p>
            <a:pPr lvl="1"/>
            <a:r>
              <a:rPr lang="en-US" dirty="0"/>
              <a:t>3.1 Definitions</a:t>
            </a:r>
          </a:p>
          <a:p>
            <a:pPr lvl="2"/>
            <a:r>
              <a:rPr lang="en-US" dirty="0">
                <a:solidFill>
                  <a:schemeClr val="accent3"/>
                </a:solidFill>
              </a:rPr>
              <a:t>NPN-only Cell</a:t>
            </a:r>
            <a:r>
              <a:rPr lang="en-US" dirty="0"/>
              <a:t>: A cell that is only available for normal service for NPNs' subscriber. An NPN-capable UE determines that a cell is NPN-only Cell by detecting that the </a:t>
            </a:r>
            <a:r>
              <a:rPr lang="en-US" dirty="0" err="1">
                <a:solidFill>
                  <a:srgbClr val="FF0000"/>
                </a:solidFill>
              </a:rPr>
              <a:t>cellReservedForOtherUse</a:t>
            </a:r>
            <a:r>
              <a:rPr lang="en-US" dirty="0">
                <a:solidFill>
                  <a:srgbClr val="FF0000"/>
                </a:solidFill>
              </a:rPr>
              <a:t> </a:t>
            </a:r>
            <a:r>
              <a:rPr lang="en-US" dirty="0"/>
              <a:t>IE is set to </a:t>
            </a:r>
            <a:r>
              <a:rPr lang="en-US" dirty="0">
                <a:solidFill>
                  <a:srgbClr val="FF0000"/>
                </a:solidFill>
              </a:rPr>
              <a:t>true</a:t>
            </a:r>
            <a:r>
              <a:rPr lang="en-US" dirty="0"/>
              <a:t> while the </a:t>
            </a:r>
            <a:r>
              <a:rPr lang="en-US" dirty="0" err="1">
                <a:solidFill>
                  <a:srgbClr val="FF0000"/>
                </a:solidFill>
              </a:rPr>
              <a:t>npn-IdentityInfoList</a:t>
            </a:r>
            <a:r>
              <a:rPr lang="en-US" dirty="0">
                <a:solidFill>
                  <a:srgbClr val="FF0000"/>
                </a:solidFill>
              </a:rPr>
              <a:t> IE is present </a:t>
            </a:r>
            <a:r>
              <a:rPr lang="en-US" dirty="0"/>
              <a:t>in </a:t>
            </a:r>
            <a:r>
              <a:rPr lang="en-US" dirty="0" err="1"/>
              <a:t>CellAccessRelatedInfo</a:t>
            </a:r>
            <a:r>
              <a:rPr lang="en-US" dirty="0" smtClean="0"/>
              <a:t>.</a:t>
            </a:r>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16</a:t>
            </a:fld>
            <a:endParaRPr lang="en-GB" dirty="0"/>
          </a:p>
        </p:txBody>
      </p:sp>
    </p:spTree>
    <p:extLst>
      <p:ext uri="{BB962C8B-B14F-4D97-AF65-F5344CB8AC3E}">
        <p14:creationId xmlns:p14="http://schemas.microsoft.com/office/powerpoint/2010/main" val="128805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098A8-AA09-47B6-90E4-0FA29276AF13}"/>
              </a:ext>
            </a:extLst>
          </p:cNvPr>
          <p:cNvSpPr>
            <a:spLocks noGrp="1"/>
          </p:cNvSpPr>
          <p:nvPr>
            <p:ph type="title"/>
          </p:nvPr>
        </p:nvSpPr>
        <p:spPr>
          <a:xfrm>
            <a:off x="3759672" y="2745379"/>
            <a:ext cx="4552306" cy="1048851"/>
          </a:xfrm>
        </p:spPr>
        <p:txBody>
          <a:bodyPr/>
          <a:lstStyle/>
          <a:p>
            <a:pPr algn="ctr"/>
            <a:r>
              <a:rPr lang="en-US" dirty="0" err="1" smtClean="0"/>
              <a:t>Misc</a:t>
            </a:r>
            <a:endParaRPr lang="en-US" dirty="0"/>
          </a:p>
        </p:txBody>
      </p:sp>
      <p:sp>
        <p:nvSpPr>
          <p:cNvPr id="4" name="Slide Number Placeholder 3">
            <a:extLst>
              <a:ext uri="{FF2B5EF4-FFF2-40B4-BE49-F238E27FC236}">
                <a16:creationId xmlns="" xmlns:a16="http://schemas.microsoft.com/office/drawing/2014/main" id="{0013B002-BC4D-49CB-85F1-6EFB6720739B}"/>
              </a:ext>
            </a:extLst>
          </p:cNvPr>
          <p:cNvSpPr>
            <a:spLocks noGrp="1"/>
          </p:cNvSpPr>
          <p:nvPr>
            <p:ph type="sldNum" sz="quarter" idx="12"/>
          </p:nvPr>
        </p:nvSpPr>
        <p:spPr/>
        <p:txBody>
          <a:bodyPr/>
          <a:lstStyle/>
          <a:p>
            <a:fld id="{0AEF9A4B-07C9-404C-9053-A3A2AC3AD5D6}" type="slidenum">
              <a:rPr lang="en-GB" smtClean="0"/>
              <a:pPr/>
              <a:t>17</a:t>
            </a:fld>
            <a:endParaRPr lang="en-GB" dirty="0"/>
          </a:p>
        </p:txBody>
      </p:sp>
    </p:spTree>
    <p:extLst>
      <p:ext uri="{BB962C8B-B14F-4D97-AF65-F5344CB8AC3E}">
        <p14:creationId xmlns:p14="http://schemas.microsoft.com/office/powerpoint/2010/main" val="2386447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err="1" smtClean="0"/>
              <a:t>Misc</a:t>
            </a:r>
            <a:endParaRPr lang="en-US"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18</a:t>
            </a:fld>
            <a:endParaRPr lang="en-GB" dirty="0"/>
          </a:p>
        </p:txBody>
      </p:sp>
      <p:sp>
        <p:nvSpPr>
          <p:cNvPr id="5" name="矩形 4"/>
          <p:cNvSpPr/>
          <p:nvPr/>
        </p:nvSpPr>
        <p:spPr>
          <a:xfrm>
            <a:off x="6355945" y="2564629"/>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8839" y="2627559"/>
            <a:ext cx="354932" cy="381769"/>
          </a:xfrm>
          <a:prstGeom prst="rect">
            <a:avLst/>
          </a:prstGeom>
        </p:spPr>
      </p:pic>
      <p:sp>
        <p:nvSpPr>
          <p:cNvPr id="7" name="矩形 6"/>
          <p:cNvSpPr/>
          <p:nvPr/>
        </p:nvSpPr>
        <p:spPr>
          <a:xfrm>
            <a:off x="6282259" y="2983104"/>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8" name="矩形 7"/>
          <p:cNvSpPr/>
          <p:nvPr/>
        </p:nvSpPr>
        <p:spPr>
          <a:xfrm>
            <a:off x="5885789" y="3430038"/>
            <a:ext cx="2990139" cy="2585323"/>
          </a:xfrm>
          <a:prstGeom prst="rect">
            <a:avLst/>
          </a:prstGeom>
        </p:spPr>
        <p:txBody>
          <a:bodyPr wrap="square">
            <a:spAutoFit/>
          </a:bodyPr>
          <a:lstStyle/>
          <a:p>
            <a:pPr hangingPunct="0">
              <a:spcAft>
                <a:spcPts val="0"/>
              </a:spcAft>
            </a:pPr>
            <a:r>
              <a:rPr lang="en-GB" sz="900" dirty="0" err="1" smtClean="0">
                <a:latin typeface="Courier New" panose="02070309020205020404" pitchFamily="49" charset="0"/>
                <a:ea typeface="Times New Roman" panose="02020603050405020304" pitchFamily="18" charset="0"/>
              </a:rPr>
              <a:t>CellAccessRelatedInfo</a:t>
            </a:r>
            <a:r>
              <a:rPr lang="en-GB" sz="900" dirty="0" smtClean="0">
                <a:latin typeface="Courier New" panose="02070309020205020404" pitchFamily="49" charset="0"/>
                <a:ea typeface="Times New Roman" panose="02020603050405020304" pitchFamily="18" charset="0"/>
              </a:rPr>
              <a:t> {</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PLMN-</a:t>
            </a:r>
            <a:r>
              <a:rPr lang="en-GB" sz="900" dirty="0" err="1">
                <a:latin typeface="Courier New" panose="02070309020205020404" pitchFamily="49" charset="0"/>
                <a:ea typeface="Times New Roman" panose="02020603050405020304" pitchFamily="18" charset="0"/>
              </a:rPr>
              <a:t>IdentityInfoList</a:t>
            </a:r>
            <a:r>
              <a:rPr lang="en-GB" sz="900" dirty="0">
                <a:latin typeface="Courier New" panose="02070309020205020404" pitchFamily="49" charset="0"/>
                <a:ea typeface="Times New Roman" panose="02020603050405020304" pitchFamily="18" charset="0"/>
              </a:rPr>
              <a:t>{</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r>
              <a:rPr lang="en-GB" sz="900" b="1" dirty="0">
                <a:highlight>
                  <a:srgbClr val="00FF00"/>
                </a:highlight>
                <a:latin typeface="Courier New" panose="02070309020205020404" pitchFamily="49" charset="0"/>
                <a:ea typeface="Times New Roman" panose="02020603050405020304" pitchFamily="18" charset="0"/>
              </a:rPr>
              <a:t>PLMN1</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r>
              <a:rPr lang="en-GB" sz="900" dirty="0" smtClean="0">
                <a:latin typeface="Courier New" panose="02070309020205020404" pitchFamily="49" charset="0"/>
                <a:ea typeface="Times New Roman" panose="02020603050405020304" pitchFamily="18" charset="0"/>
              </a:rPr>
              <a:t>}</a:t>
            </a:r>
          </a:p>
          <a:p>
            <a:pPr hangingPunct="0">
              <a:spcAft>
                <a:spcPts val="0"/>
              </a:spcAft>
            </a:pPr>
            <a:endParaRPr lang="en-GB" sz="900" dirty="0" smtClean="0">
              <a:latin typeface="Courier New" panose="02070309020205020404" pitchFamily="49" charset="0"/>
              <a:ea typeface="Times New Roman" panose="02020603050405020304" pitchFamily="18" charset="0"/>
            </a:endParaRPr>
          </a:p>
          <a:p>
            <a:pPr hangingPunct="0">
              <a:spcAft>
                <a:spcPts val="0"/>
              </a:spcAft>
            </a:pPr>
            <a:r>
              <a:rPr lang="en-US" sz="900" dirty="0">
                <a:latin typeface="Courier New" panose="02070309020205020404" pitchFamily="49" charset="0"/>
                <a:ea typeface="Times New Roman" panose="02020603050405020304" pitchFamily="18" charset="0"/>
              </a:rPr>
              <a:t>    </a:t>
            </a:r>
            <a:r>
              <a:rPr lang="en-US" sz="900" dirty="0" err="1">
                <a:latin typeface="Courier New" panose="02070309020205020404" pitchFamily="49" charset="0"/>
                <a:ea typeface="Times New Roman" panose="02020603050405020304" pitchFamily="18" charset="0"/>
              </a:rPr>
              <a:t>cellReservedForOtherUse</a:t>
            </a:r>
            <a:r>
              <a:rPr lang="en-US" sz="900" dirty="0">
                <a:latin typeface="Courier New" panose="02070309020205020404" pitchFamily="49" charset="0"/>
                <a:ea typeface="Times New Roman" panose="02020603050405020304" pitchFamily="18" charset="0"/>
              </a:rPr>
              <a:t>: </a:t>
            </a:r>
            <a:r>
              <a:rPr lang="en-US" sz="900" dirty="0" smtClean="0">
                <a:latin typeface="Courier New" panose="02070309020205020404" pitchFamily="49" charset="0"/>
                <a:ea typeface="Times New Roman" panose="02020603050405020304" pitchFamily="18" charset="0"/>
              </a:rPr>
              <a:t>not present</a:t>
            </a:r>
            <a:endParaRPr lang="en-US" sz="900" dirty="0" smtClean="0">
              <a:latin typeface="Courier New" panose="02070309020205020404" pitchFamily="49" charset="0"/>
              <a:ea typeface="Times New Roman" panose="02020603050405020304" pitchFamily="18" charset="0"/>
            </a:endParaRPr>
          </a:p>
          <a:p>
            <a:pPr hangingPunct="0">
              <a:spcAft>
                <a:spcPts val="0"/>
              </a:spcAft>
            </a:pP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NPN-IdentityInfoList-r16{</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NPN-IdentityInfo-r16{</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NPN-Identity-r16{</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r>
              <a:rPr lang="en-GB" sz="9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900" dirty="0">
                <a:latin typeface="Courier New" panose="02070309020205020404" pitchFamily="49" charset="0"/>
                <a:ea typeface="Times New Roman" panose="02020603050405020304" pitchFamily="18" charset="0"/>
              </a:rPr>
              <a:t>-r16{</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r>
              <a:rPr lang="en-GB" sz="900" b="1" dirty="0">
                <a:highlight>
                  <a:srgbClr val="00FF00"/>
                </a:highlight>
                <a:latin typeface="Courier New" panose="02070309020205020404" pitchFamily="49" charset="0"/>
                <a:ea typeface="Times New Roman" panose="02020603050405020304" pitchFamily="18" charset="0"/>
              </a:rPr>
              <a:t>PLMN1</a:t>
            </a:r>
            <a:r>
              <a:rPr lang="en-GB" sz="900" dirty="0">
                <a:latin typeface="Courier New" panose="02070309020205020404" pitchFamily="49" charset="0"/>
                <a:ea typeface="Times New Roman" panose="02020603050405020304" pitchFamily="18" charset="0"/>
              </a:rPr>
              <a:t>,</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r>
              <a:rPr lang="en-GB" sz="900" b="1" dirty="0" smtClean="0">
                <a:solidFill>
                  <a:srgbClr val="FFFFFF"/>
                </a:solidFill>
                <a:highlight>
                  <a:srgbClr val="808000"/>
                </a:highlight>
                <a:latin typeface="Courier New" panose="02070309020205020404" pitchFamily="49" charset="0"/>
                <a:ea typeface="Times New Roman" panose="02020603050405020304" pitchFamily="18" charset="0"/>
              </a:rPr>
              <a:t>CAG</a:t>
            </a:r>
            <a:r>
              <a:rPr lang="en-US" sz="900" b="1" dirty="0" smtClean="0">
                <a:solidFill>
                  <a:srgbClr val="FFFFFF"/>
                </a:solidFill>
                <a:highlight>
                  <a:srgbClr val="808000"/>
                </a:highlight>
                <a:latin typeface="Courier New" panose="02070309020205020404" pitchFamily="49" charset="0"/>
                <a:ea typeface="Times New Roman" panose="02020603050405020304" pitchFamily="18" charset="0"/>
              </a:rPr>
              <a:t>2</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a:latin typeface="Courier New" panose="02070309020205020404" pitchFamily="49" charset="0"/>
                <a:ea typeface="Times New Roman" panose="02020603050405020304" pitchFamily="18" charset="0"/>
              </a:rPr>
              <a:t>    }</a:t>
            </a:r>
            <a:endParaRPr lang="en-US" sz="900" dirty="0">
              <a:latin typeface="Courier New" panose="02070309020205020404" pitchFamily="49" charset="0"/>
              <a:ea typeface="Times New Roman" panose="02020603050405020304" pitchFamily="18" charset="0"/>
            </a:endParaRPr>
          </a:p>
          <a:p>
            <a:pPr hangingPunct="0">
              <a:spcAft>
                <a:spcPts val="0"/>
              </a:spcAft>
            </a:pPr>
            <a:r>
              <a:rPr lang="en-GB" sz="900" dirty="0" smtClean="0">
                <a:latin typeface="Courier New" panose="02070309020205020404" pitchFamily="49" charset="0"/>
                <a:ea typeface="Times New Roman" panose="02020603050405020304" pitchFamily="18" charset="0"/>
              </a:rPr>
              <a:t>}</a:t>
            </a:r>
            <a:endParaRPr lang="en-US" sz="900" dirty="0">
              <a:effectLst/>
              <a:latin typeface="Courier New" panose="02070309020205020404" pitchFamily="49" charset="0"/>
              <a:ea typeface="Times New Roman" panose="02020603050405020304" pitchFamily="18" charset="0"/>
            </a:endParaRPr>
          </a:p>
        </p:txBody>
      </p:sp>
      <p:sp>
        <p:nvSpPr>
          <p:cNvPr id="9" name="圓角矩形 8"/>
          <p:cNvSpPr/>
          <p:nvPr/>
        </p:nvSpPr>
        <p:spPr>
          <a:xfrm>
            <a:off x="2995159" y="3408936"/>
            <a:ext cx="1124465" cy="8279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R15 UE</a:t>
            </a:r>
            <a:endParaRPr lang="en-US" dirty="0"/>
          </a:p>
        </p:txBody>
      </p:sp>
      <p:sp>
        <p:nvSpPr>
          <p:cNvPr id="11" name="矩形 10"/>
          <p:cNvSpPr/>
          <p:nvPr/>
        </p:nvSpPr>
        <p:spPr>
          <a:xfrm>
            <a:off x="6355945" y="3725383"/>
            <a:ext cx="527306" cy="1884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線單箭頭接點 12"/>
          <p:cNvCxnSpPr>
            <a:stCxn id="9" idx="3"/>
            <a:endCxn id="11" idx="1"/>
          </p:cNvCxnSpPr>
          <p:nvPr/>
        </p:nvCxnSpPr>
        <p:spPr>
          <a:xfrm flipV="1">
            <a:off x="4119624" y="3819631"/>
            <a:ext cx="2236321" cy="32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119624" y="3808018"/>
            <a:ext cx="1306768" cy="246221"/>
          </a:xfrm>
          <a:prstGeom prst="rect">
            <a:avLst/>
          </a:prstGeom>
        </p:spPr>
        <p:txBody>
          <a:bodyPr wrap="none">
            <a:spAutoFit/>
          </a:bodyPr>
          <a:lstStyle/>
          <a:p>
            <a:pPr algn="ctr"/>
            <a:r>
              <a:rPr lang="en-GB" sz="1000" b="1" dirty="0" smtClean="0"/>
              <a:t>Access PLMN1 Service</a:t>
            </a:r>
            <a:endParaRPr lang="en-US" sz="1000" dirty="0"/>
          </a:p>
        </p:txBody>
      </p:sp>
    </p:spTree>
    <p:extLst>
      <p:ext uri="{BB962C8B-B14F-4D97-AF65-F5344CB8AC3E}">
        <p14:creationId xmlns:p14="http://schemas.microsoft.com/office/powerpoint/2010/main" val="295975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Outline</a:t>
            </a:r>
            <a:endParaRPr lang="en-US" dirty="0"/>
          </a:p>
        </p:txBody>
      </p:sp>
      <p:sp>
        <p:nvSpPr>
          <p:cNvPr id="3" name="內容版面配置區 2"/>
          <p:cNvSpPr>
            <a:spLocks noGrp="1"/>
          </p:cNvSpPr>
          <p:nvPr>
            <p:ph idx="1"/>
          </p:nvPr>
        </p:nvSpPr>
        <p:spPr/>
        <p:txBody>
          <a:bodyPr/>
          <a:lstStyle/>
          <a:p>
            <a:r>
              <a:rPr lang="en-US" dirty="0"/>
              <a:t>TS23.122 Problem and Solution </a:t>
            </a:r>
            <a:r>
              <a:rPr lang="en-US" dirty="0" smtClean="0"/>
              <a:t>Proposal</a:t>
            </a:r>
          </a:p>
          <a:p>
            <a:r>
              <a:rPr lang="en-US" dirty="0" smtClean="0"/>
              <a:t>TS24.501 </a:t>
            </a:r>
            <a:r>
              <a:rPr lang="en-US" dirty="0"/>
              <a:t>Problem and Solution </a:t>
            </a:r>
            <a:r>
              <a:rPr lang="en-US" dirty="0" smtClean="0"/>
              <a:t>Proposal</a:t>
            </a:r>
          </a:p>
          <a:p>
            <a:r>
              <a:rPr lang="en-US" dirty="0"/>
              <a:t>References</a:t>
            </a:r>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2</a:t>
            </a:fld>
            <a:endParaRPr lang="en-GB" dirty="0"/>
          </a:p>
        </p:txBody>
      </p:sp>
    </p:spTree>
    <p:extLst>
      <p:ext uri="{BB962C8B-B14F-4D97-AF65-F5344CB8AC3E}">
        <p14:creationId xmlns:p14="http://schemas.microsoft.com/office/powerpoint/2010/main" val="3519118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098A8-AA09-47B6-90E4-0FA29276AF13}"/>
              </a:ext>
            </a:extLst>
          </p:cNvPr>
          <p:cNvSpPr>
            <a:spLocks noGrp="1"/>
          </p:cNvSpPr>
          <p:nvPr>
            <p:ph type="title"/>
          </p:nvPr>
        </p:nvSpPr>
        <p:spPr>
          <a:xfrm>
            <a:off x="3759672" y="2745379"/>
            <a:ext cx="4552306" cy="1048851"/>
          </a:xfrm>
        </p:spPr>
        <p:txBody>
          <a:bodyPr/>
          <a:lstStyle/>
          <a:p>
            <a:pPr algn="ctr"/>
            <a:r>
              <a:rPr lang="en-US" dirty="0"/>
              <a:t>TS23.122 </a:t>
            </a:r>
            <a:r>
              <a:rPr lang="en-US" dirty="0" smtClean="0"/>
              <a:t>Problem and Solution Proposal</a:t>
            </a:r>
            <a:endParaRPr lang="en-US" dirty="0"/>
          </a:p>
        </p:txBody>
      </p:sp>
      <p:sp>
        <p:nvSpPr>
          <p:cNvPr id="4" name="Slide Number Placeholder 3">
            <a:extLst>
              <a:ext uri="{FF2B5EF4-FFF2-40B4-BE49-F238E27FC236}">
                <a16:creationId xmlns="" xmlns:a16="http://schemas.microsoft.com/office/drawing/2014/main" id="{0013B002-BC4D-49CB-85F1-6EFB6720739B}"/>
              </a:ext>
            </a:extLst>
          </p:cNvPr>
          <p:cNvSpPr>
            <a:spLocks noGrp="1"/>
          </p:cNvSpPr>
          <p:nvPr>
            <p:ph type="sldNum" sz="quarter" idx="12"/>
          </p:nvPr>
        </p:nvSpPr>
        <p:spPr/>
        <p:txBody>
          <a:bodyPr/>
          <a:lstStyle/>
          <a:p>
            <a:fld id="{0AEF9A4B-07C9-404C-9053-A3A2AC3AD5D6}" type="slidenum">
              <a:rPr lang="en-GB" smtClean="0"/>
              <a:pPr/>
              <a:t>3</a:t>
            </a:fld>
            <a:endParaRPr lang="en-GB" dirty="0"/>
          </a:p>
        </p:txBody>
      </p:sp>
    </p:spTree>
    <p:extLst>
      <p:ext uri="{BB962C8B-B14F-4D97-AF65-F5344CB8AC3E}">
        <p14:creationId xmlns:p14="http://schemas.microsoft.com/office/powerpoint/2010/main" val="2625553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a:off x="668718" y="1921477"/>
            <a:ext cx="11142282" cy="4873023"/>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1013" y="364644"/>
            <a:ext cx="11233150" cy="1048851"/>
          </a:xfrm>
        </p:spPr>
        <p:txBody>
          <a:bodyPr/>
          <a:lstStyle/>
          <a:p>
            <a:r>
              <a:rPr lang="en-US" dirty="0" smtClean="0"/>
              <a:t>TS23.122 Problem statement</a:t>
            </a:r>
            <a:endParaRPr lang="en-US" dirty="0"/>
          </a:p>
        </p:txBody>
      </p:sp>
      <p:sp>
        <p:nvSpPr>
          <p:cNvPr id="3" name="Content Placeholder 2"/>
          <p:cNvSpPr>
            <a:spLocks noGrp="1"/>
          </p:cNvSpPr>
          <p:nvPr>
            <p:ph idx="1"/>
          </p:nvPr>
        </p:nvSpPr>
        <p:spPr>
          <a:xfrm>
            <a:off x="481013" y="881686"/>
            <a:ext cx="11233149" cy="4383881"/>
          </a:xfrm>
        </p:spPr>
        <p:txBody>
          <a:bodyPr/>
          <a:lstStyle/>
          <a:p>
            <a:r>
              <a:rPr lang="en-US" sz="2400" dirty="0"/>
              <a:t>According to 38.331 V16.0.0, </a:t>
            </a:r>
            <a:r>
              <a:rPr lang="en-US" sz="2400" dirty="0" smtClean="0"/>
              <a:t>definition of </a:t>
            </a:r>
            <a:r>
              <a:rPr lang="en-GB" sz="2400" dirty="0"/>
              <a:t>"</a:t>
            </a:r>
            <a:r>
              <a:rPr lang="en-GB" sz="2400" i="1" dirty="0" err="1" smtClean="0"/>
              <a:t>CellAccessRelatedInfo</a:t>
            </a:r>
            <a:r>
              <a:rPr lang="en-GB" sz="2400" dirty="0" smtClean="0"/>
              <a:t> </a:t>
            </a:r>
            <a:r>
              <a:rPr lang="en-GB" sz="2400" dirty="0"/>
              <a:t>information </a:t>
            </a:r>
            <a:r>
              <a:rPr lang="en-GB" sz="2400" dirty="0" smtClean="0"/>
              <a:t>element"</a:t>
            </a:r>
          </a:p>
          <a:p>
            <a:pPr lvl="1"/>
            <a:r>
              <a:rPr lang="en-GB" sz="1800" dirty="0" smtClean="0"/>
              <a:t>When taking CAG into considering, there </a:t>
            </a:r>
            <a:r>
              <a:rPr lang="en-GB" sz="1800" dirty="0"/>
              <a:t>are </a:t>
            </a:r>
            <a:r>
              <a:rPr lang="en-GB" sz="1800" dirty="0" smtClean="0"/>
              <a:t>3 </a:t>
            </a:r>
            <a:r>
              <a:rPr lang="en-GB" sz="1800" dirty="0"/>
              <a:t>categories of </a:t>
            </a:r>
            <a:r>
              <a:rPr lang="en-GB" sz="1800" dirty="0" smtClean="0"/>
              <a:t>cells (PN Only, PN+PNI-NPN, PNI-NPN Only), </a:t>
            </a:r>
            <a:r>
              <a:rPr lang="en-GB" sz="1800" dirty="0"/>
              <a:t>which can be </a:t>
            </a:r>
            <a:r>
              <a:rPr lang="en-GB" sz="1800" dirty="0" smtClean="0"/>
              <a:t>illustrated below</a:t>
            </a:r>
          </a:p>
          <a:p>
            <a:pPr lvl="2"/>
            <a:endParaRPr lang="en-US" sz="1200" dirty="0"/>
          </a:p>
        </p:txBody>
      </p:sp>
      <p:sp>
        <p:nvSpPr>
          <p:cNvPr id="5" name="矩形 4"/>
          <p:cNvSpPr/>
          <p:nvPr/>
        </p:nvSpPr>
        <p:spPr>
          <a:xfrm>
            <a:off x="8031633" y="20040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2066951"/>
            <a:ext cx="354932" cy="381769"/>
          </a:xfrm>
          <a:prstGeom prst="rect">
            <a:avLst/>
          </a:prstGeom>
        </p:spPr>
      </p:pic>
      <p:sp>
        <p:nvSpPr>
          <p:cNvPr id="7" name="矩形 6"/>
          <p:cNvSpPr/>
          <p:nvPr/>
        </p:nvSpPr>
        <p:spPr>
          <a:xfrm>
            <a:off x="7957947" y="24224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8" name="矩形 7"/>
          <p:cNvSpPr/>
          <p:nvPr/>
        </p:nvSpPr>
        <p:spPr>
          <a:xfrm>
            <a:off x="9487238" y="20019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0132" y="2061486"/>
            <a:ext cx="354932" cy="381769"/>
          </a:xfrm>
          <a:prstGeom prst="rect">
            <a:avLst/>
          </a:prstGeom>
        </p:spPr>
      </p:pic>
      <p:sp>
        <p:nvSpPr>
          <p:cNvPr id="10" name="矩形 9"/>
          <p:cNvSpPr/>
          <p:nvPr/>
        </p:nvSpPr>
        <p:spPr>
          <a:xfrm>
            <a:off x="9413552" y="24170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sp>
        <p:nvSpPr>
          <p:cNvPr id="11" name="矩形 10"/>
          <p:cNvSpPr/>
          <p:nvPr/>
        </p:nvSpPr>
        <p:spPr>
          <a:xfrm>
            <a:off x="6668279" y="2008310"/>
            <a:ext cx="527306" cy="799935"/>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12" name="圖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143" y="2226131"/>
            <a:ext cx="354932" cy="381769"/>
          </a:xfrm>
          <a:prstGeom prst="rect">
            <a:avLst/>
          </a:prstGeom>
        </p:spPr>
      </p:pic>
      <p:sp>
        <p:nvSpPr>
          <p:cNvPr id="13" name="矩形 12"/>
          <p:cNvSpPr/>
          <p:nvPr/>
        </p:nvSpPr>
        <p:spPr>
          <a:xfrm>
            <a:off x="6618445" y="2562024"/>
            <a:ext cx="615874" cy="246221"/>
          </a:xfrm>
          <a:prstGeom prst="rect">
            <a:avLst/>
          </a:prstGeom>
        </p:spPr>
        <p:txBody>
          <a:bodyPr wrap="none">
            <a:spAutoFit/>
          </a:bodyPr>
          <a:lstStyle/>
          <a:p>
            <a:pPr algn="ctr"/>
            <a:r>
              <a:rPr lang="en-GB" sz="1000" b="1" dirty="0" smtClean="0"/>
              <a:t>PN Only</a:t>
            </a:r>
            <a:endParaRPr lang="en-US" sz="1000" dirty="0"/>
          </a:p>
        </p:txBody>
      </p:sp>
      <p:sp>
        <p:nvSpPr>
          <p:cNvPr id="26" name="矩形 25"/>
          <p:cNvSpPr/>
          <p:nvPr/>
        </p:nvSpPr>
        <p:spPr>
          <a:xfrm>
            <a:off x="1472064" y="2991342"/>
            <a:ext cx="4661707" cy="577081"/>
          </a:xfrm>
          <a:prstGeom prst="rect">
            <a:avLst/>
          </a:prstGeom>
        </p:spPr>
        <p:txBody>
          <a:bodyPr wrap="square">
            <a:spAutoFit/>
          </a:bodyPr>
          <a:lstStyle/>
          <a:p>
            <a:r>
              <a:rPr lang="en-GB" sz="1050" i="1" dirty="0" smtClean="0">
                <a:latin typeface="Times New Roman" panose="02020603050405020304" pitchFamily="18" charset="0"/>
                <a:ea typeface="Times New Roman" panose="02020603050405020304" pitchFamily="18" charset="0"/>
              </a:rPr>
              <a:t>38.300</a:t>
            </a:r>
            <a:r>
              <a:rPr lang="en-GB" sz="1050" i="1" dirty="0">
                <a:latin typeface="Times New Roman" panose="02020603050405020304" pitchFamily="18" charset="0"/>
                <a:ea typeface="Times New Roman" panose="02020603050405020304" pitchFamily="18" charset="0"/>
              </a:rPr>
              <a:t>: </a:t>
            </a:r>
            <a:r>
              <a:rPr lang="en-GB" sz="1050" i="1" dirty="0" smtClean="0">
                <a:highlight>
                  <a:srgbClr val="FFFF00"/>
                </a:highlight>
                <a:latin typeface="Times New Roman" panose="02020603050405020304" pitchFamily="18" charset="0"/>
                <a:ea typeface="Times New Roman" panose="02020603050405020304" pitchFamily="18" charset="0"/>
              </a:rPr>
              <a:t>CAG </a:t>
            </a:r>
            <a:r>
              <a:rPr lang="en-GB" sz="1050" i="1" dirty="0">
                <a:highlight>
                  <a:srgbClr val="FFFF00"/>
                </a:highlight>
                <a:latin typeface="Times New Roman" panose="02020603050405020304" pitchFamily="18" charset="0"/>
                <a:ea typeface="Times New Roman" panose="02020603050405020304" pitchFamily="18" charset="0"/>
              </a:rPr>
              <a:t>Cell</a:t>
            </a:r>
            <a:r>
              <a:rPr lang="en-GB" sz="1050" i="1" dirty="0">
                <a:latin typeface="Times New Roman" panose="02020603050405020304" pitchFamily="18" charset="0"/>
                <a:ea typeface="Times New Roman" panose="02020603050405020304" pitchFamily="18" charset="0"/>
              </a:rPr>
              <a:t>: a cell broadcasting at least one Closed Access Group </a:t>
            </a:r>
            <a:r>
              <a:rPr lang="en-GB" sz="1050" i="1" dirty="0" smtClean="0">
                <a:latin typeface="Times New Roman" panose="02020603050405020304" pitchFamily="18" charset="0"/>
                <a:ea typeface="Times New Roman" panose="02020603050405020304" pitchFamily="18" charset="0"/>
              </a:rPr>
              <a:t>identity</a:t>
            </a:r>
          </a:p>
          <a:p>
            <a:r>
              <a:rPr lang="en-GB" sz="1050" i="1" dirty="0" smtClean="0">
                <a:latin typeface="Times New Roman" panose="02020603050405020304" pitchFamily="18" charset="0"/>
                <a:ea typeface="Times New Roman" panose="02020603050405020304" pitchFamily="18" charset="0"/>
              </a:rPr>
              <a:t>38.304</a:t>
            </a:r>
            <a:r>
              <a:rPr lang="en-GB" sz="1050" i="1" dirty="0">
                <a:latin typeface="Times New Roman" panose="02020603050405020304" pitchFamily="18" charset="0"/>
                <a:ea typeface="Times New Roman" panose="02020603050405020304" pitchFamily="18" charset="0"/>
              </a:rPr>
              <a:t>: </a:t>
            </a:r>
            <a:r>
              <a:rPr lang="en-GB" sz="1050" i="1" dirty="0">
                <a:highlight>
                  <a:srgbClr val="FFFF00"/>
                </a:highlight>
                <a:latin typeface="Times New Roman" panose="02020603050405020304" pitchFamily="18" charset="0"/>
                <a:ea typeface="Times New Roman" panose="02020603050405020304" pitchFamily="18" charset="0"/>
              </a:rPr>
              <a:t>CAG cell</a:t>
            </a:r>
            <a:r>
              <a:rPr lang="en-GB" sz="1050" i="1" dirty="0">
                <a:latin typeface="Times New Roman" panose="02020603050405020304" pitchFamily="18" charset="0"/>
                <a:ea typeface="Times New Roman" panose="02020603050405020304" pitchFamily="18" charset="0"/>
              </a:rPr>
              <a:t>: A cell broadcasting at least one Closed Access Group </a:t>
            </a:r>
            <a:r>
              <a:rPr lang="en-GB" sz="1050" i="1" dirty="0" smtClean="0">
                <a:latin typeface="Times New Roman" panose="02020603050405020304" pitchFamily="18" charset="0"/>
                <a:ea typeface="Times New Roman" panose="02020603050405020304" pitchFamily="18" charset="0"/>
              </a:rPr>
              <a:t>Identifier</a:t>
            </a:r>
          </a:p>
          <a:p>
            <a:r>
              <a:rPr lang="en-GB" sz="1050" i="1" dirty="0">
                <a:latin typeface="Times New Roman" panose="02020603050405020304" pitchFamily="18" charset="0"/>
                <a:ea typeface="Times New Roman" panose="02020603050405020304" pitchFamily="18" charset="0"/>
              </a:rPr>
              <a:t>23.501: A </a:t>
            </a:r>
            <a:r>
              <a:rPr lang="en-GB" sz="1050" i="1" dirty="0">
                <a:highlight>
                  <a:srgbClr val="FFFF00"/>
                </a:highlight>
                <a:latin typeface="Times New Roman" panose="02020603050405020304" pitchFamily="18" charset="0"/>
                <a:ea typeface="Times New Roman" panose="02020603050405020304" pitchFamily="18" charset="0"/>
              </a:rPr>
              <a:t>CAG cell</a:t>
            </a:r>
            <a:r>
              <a:rPr lang="en-GB" sz="1050" i="1" dirty="0">
                <a:latin typeface="Times New Roman" panose="02020603050405020304" pitchFamily="18" charset="0"/>
                <a:ea typeface="Times New Roman" panose="02020603050405020304" pitchFamily="18" charset="0"/>
              </a:rPr>
              <a:t> broadcasts one or multiple CAG Identifiers per </a:t>
            </a:r>
            <a:r>
              <a:rPr lang="en-GB" sz="1050" i="1" dirty="0" smtClean="0">
                <a:latin typeface="Times New Roman" panose="02020603050405020304" pitchFamily="18" charset="0"/>
                <a:ea typeface="Times New Roman" panose="02020603050405020304" pitchFamily="18" charset="0"/>
              </a:rPr>
              <a:t>PLMN</a:t>
            </a:r>
            <a:endParaRPr lang="en-US" sz="1050" i="1" dirty="0"/>
          </a:p>
        </p:txBody>
      </p:sp>
      <p:sp>
        <p:nvSpPr>
          <p:cNvPr id="27" name="甜甜圈 26"/>
          <p:cNvSpPr/>
          <p:nvPr/>
        </p:nvSpPr>
        <p:spPr>
          <a:xfrm>
            <a:off x="9613831" y="3133157"/>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0" name="甜甜圈 29"/>
          <p:cNvSpPr/>
          <p:nvPr/>
        </p:nvSpPr>
        <p:spPr>
          <a:xfrm>
            <a:off x="8172199" y="3140467"/>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1" name="矩形 30"/>
          <p:cNvSpPr/>
          <p:nvPr/>
        </p:nvSpPr>
        <p:spPr>
          <a:xfrm>
            <a:off x="1490859" y="3783679"/>
            <a:ext cx="2746101" cy="261610"/>
          </a:xfrm>
          <a:prstGeom prst="rect">
            <a:avLst/>
          </a:prstGeom>
        </p:spPr>
        <p:txBody>
          <a:bodyPr wrap="square">
            <a:spAutoFit/>
          </a:bodyPr>
          <a:lstStyle/>
          <a:p>
            <a:r>
              <a:rPr lang="en-GB" sz="1100" dirty="0">
                <a:latin typeface="Times New Roman" panose="02020603050405020304" pitchFamily="18" charset="0"/>
                <a:ea typeface="Times New Roman" panose="02020603050405020304" pitchFamily="18" charset="0"/>
              </a:rPr>
              <a:t>Therefore, </a:t>
            </a:r>
            <a:r>
              <a:rPr lang="en-GB" sz="1100" dirty="0" smtClean="0">
                <a:highlight>
                  <a:srgbClr val="FFFF00"/>
                </a:highlight>
                <a:latin typeface="Times New Roman" panose="02020603050405020304" pitchFamily="18" charset="0"/>
                <a:ea typeface="Times New Roman" panose="02020603050405020304" pitchFamily="18" charset="0"/>
              </a:rPr>
              <a:t>“not CAG Cell” are</a:t>
            </a:r>
            <a:endParaRPr lang="en-US" sz="1100" dirty="0">
              <a:latin typeface="Times New Roman" panose="02020603050405020304" pitchFamily="18" charset="0"/>
              <a:ea typeface="Times New Roman" panose="02020603050405020304" pitchFamily="18" charset="0"/>
            </a:endParaRPr>
          </a:p>
        </p:txBody>
      </p:sp>
      <p:cxnSp>
        <p:nvCxnSpPr>
          <p:cNvPr id="32" name="直線接點 31"/>
          <p:cNvCxnSpPr/>
          <p:nvPr/>
        </p:nvCxnSpPr>
        <p:spPr>
          <a:xfrm>
            <a:off x="674474" y="28689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直線接點 32"/>
          <p:cNvCxnSpPr/>
          <p:nvPr/>
        </p:nvCxnSpPr>
        <p:spPr>
          <a:xfrm>
            <a:off x="1566231" y="3680470"/>
            <a:ext cx="9995164"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直線接點 33"/>
          <p:cNvCxnSpPr/>
          <p:nvPr/>
        </p:nvCxnSpPr>
        <p:spPr>
          <a:xfrm>
            <a:off x="674474" y="4135571"/>
            <a:ext cx="10905715"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甜甜圈 35"/>
          <p:cNvSpPr/>
          <p:nvPr/>
        </p:nvSpPr>
        <p:spPr>
          <a:xfrm>
            <a:off x="6769800" y="3751091"/>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8" name="矩形 37"/>
          <p:cNvSpPr/>
          <p:nvPr/>
        </p:nvSpPr>
        <p:spPr>
          <a:xfrm>
            <a:off x="1566231" y="4216896"/>
            <a:ext cx="4714560" cy="253916"/>
          </a:xfrm>
          <a:prstGeom prst="rect">
            <a:avLst/>
          </a:prstGeom>
        </p:spPr>
        <p:txBody>
          <a:bodyPr wrap="square">
            <a:spAutoFit/>
          </a:bodyPr>
          <a:lstStyle/>
          <a:p>
            <a:r>
              <a:rPr lang="en-GB" sz="1050" i="1" dirty="0">
                <a:latin typeface="Times New Roman" panose="02020603050405020304" pitchFamily="18" charset="0"/>
                <a:ea typeface="Times New Roman" panose="02020603050405020304" pitchFamily="18" charset="0"/>
              </a:rPr>
              <a:t>38.300: </a:t>
            </a:r>
            <a:r>
              <a:rPr lang="en-GB" sz="1050" i="1" dirty="0" smtClean="0">
                <a:highlight>
                  <a:srgbClr val="FFFF00"/>
                </a:highlight>
                <a:latin typeface="Times New Roman" panose="02020603050405020304" pitchFamily="18" charset="0"/>
                <a:ea typeface="Times New Roman" panose="02020603050405020304" pitchFamily="18" charset="0"/>
              </a:rPr>
              <a:t>CAG-only </a:t>
            </a:r>
            <a:r>
              <a:rPr lang="en-GB" sz="1050" i="1" dirty="0">
                <a:highlight>
                  <a:srgbClr val="FFFF00"/>
                </a:highlight>
                <a:latin typeface="Times New Roman" panose="02020603050405020304" pitchFamily="18" charset="0"/>
                <a:ea typeface="Times New Roman" panose="02020603050405020304" pitchFamily="18" charset="0"/>
              </a:rPr>
              <a:t>cell</a:t>
            </a:r>
            <a:r>
              <a:rPr lang="en-GB" sz="1050" i="1" dirty="0">
                <a:latin typeface="Times New Roman" panose="02020603050405020304" pitchFamily="18" charset="0"/>
                <a:ea typeface="Times New Roman" panose="02020603050405020304" pitchFamily="18" charset="0"/>
              </a:rPr>
              <a:t>: a cell that is only available for normal service for CAG UEs</a:t>
            </a:r>
            <a:endParaRPr lang="en-US" sz="1050" i="1" dirty="0"/>
          </a:p>
        </p:txBody>
      </p:sp>
      <p:sp>
        <p:nvSpPr>
          <p:cNvPr id="39" name="甜甜圈 38"/>
          <p:cNvSpPr/>
          <p:nvPr/>
        </p:nvSpPr>
        <p:spPr>
          <a:xfrm>
            <a:off x="9621900" y="4167786"/>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41" name="直線接點 40"/>
          <p:cNvCxnSpPr/>
          <p:nvPr/>
        </p:nvCxnSpPr>
        <p:spPr>
          <a:xfrm>
            <a:off x="1585025" y="4562331"/>
            <a:ext cx="9995164" cy="232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4" name="矩形 63"/>
          <p:cNvSpPr/>
          <p:nvPr/>
        </p:nvSpPr>
        <p:spPr>
          <a:xfrm>
            <a:off x="7561478" y="512368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65" name="矩形 64"/>
          <p:cNvSpPr/>
          <p:nvPr/>
        </p:nvSpPr>
        <p:spPr>
          <a:xfrm>
            <a:off x="1806908" y="554892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sp>
        <p:nvSpPr>
          <p:cNvPr id="66" name="矩形 65"/>
          <p:cNvSpPr/>
          <p:nvPr/>
        </p:nvSpPr>
        <p:spPr>
          <a:xfrm>
            <a:off x="9028555" y="5120811"/>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67" name="矩形 66"/>
          <p:cNvSpPr/>
          <p:nvPr/>
        </p:nvSpPr>
        <p:spPr>
          <a:xfrm>
            <a:off x="6193449" y="5129765"/>
            <a:ext cx="1710718" cy="553998"/>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600" dirty="0">
                <a:latin typeface="Courier New" panose="02070309020205020404" pitchFamily="49" charset="0"/>
                <a:ea typeface="Times New Roman" panose="02020603050405020304" pitchFamily="18" charset="0"/>
              </a:rPr>
              <a:t>}</a:t>
            </a:r>
            <a:endParaRPr lang="en-GB" sz="600" dirty="0" smtClean="0">
              <a:latin typeface="Courier New" panose="02070309020205020404" pitchFamily="49" charset="0"/>
              <a:ea typeface="Times New Roman" panose="02020603050405020304" pitchFamily="18" charset="0"/>
            </a:endParaRPr>
          </a:p>
        </p:txBody>
      </p:sp>
      <p:cxnSp>
        <p:nvCxnSpPr>
          <p:cNvPr id="68" name="直線接點 67"/>
          <p:cNvCxnSpPr/>
          <p:nvPr/>
        </p:nvCxnSpPr>
        <p:spPr>
          <a:xfrm flipV="1">
            <a:off x="6205419" y="1954010"/>
            <a:ext cx="0" cy="473099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1" name="直線接點 70"/>
          <p:cNvCxnSpPr/>
          <p:nvPr/>
        </p:nvCxnSpPr>
        <p:spPr>
          <a:xfrm flipV="1">
            <a:off x="7605780" y="1921477"/>
            <a:ext cx="0" cy="476352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直線接點 71"/>
          <p:cNvCxnSpPr/>
          <p:nvPr/>
        </p:nvCxnSpPr>
        <p:spPr>
          <a:xfrm flipH="1" flipV="1">
            <a:off x="9012391" y="1921477"/>
            <a:ext cx="16164" cy="476352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3" name="矩形 72"/>
          <p:cNvSpPr/>
          <p:nvPr/>
        </p:nvSpPr>
        <p:spPr>
          <a:xfrm>
            <a:off x="834675" y="3267222"/>
            <a:ext cx="584391" cy="584775"/>
          </a:xfrm>
          <a:prstGeom prst="rect">
            <a:avLst/>
          </a:prstGeom>
        </p:spPr>
        <p:txBody>
          <a:bodyPr wrap="none">
            <a:spAutoFit/>
          </a:bodyPr>
          <a:lstStyle/>
          <a:p>
            <a:pPr algn="ctr"/>
            <a:r>
              <a:rPr lang="en-GB" sz="1600" dirty="0" smtClean="0"/>
              <a:t>CAG </a:t>
            </a:r>
          </a:p>
          <a:p>
            <a:pPr algn="ctr"/>
            <a:r>
              <a:rPr lang="en-GB" sz="1600" dirty="0" smtClean="0"/>
              <a:t>Cell</a:t>
            </a:r>
            <a:endParaRPr lang="en-US" sz="1600" dirty="0"/>
          </a:p>
        </p:txBody>
      </p:sp>
      <p:sp>
        <p:nvSpPr>
          <p:cNvPr id="81" name="矩形 80"/>
          <p:cNvSpPr/>
          <p:nvPr/>
        </p:nvSpPr>
        <p:spPr>
          <a:xfrm>
            <a:off x="1487723" y="4614148"/>
            <a:ext cx="2746101" cy="261610"/>
          </a:xfrm>
          <a:prstGeom prst="rect">
            <a:avLst/>
          </a:prstGeom>
        </p:spPr>
        <p:txBody>
          <a:bodyPr wrap="square">
            <a:spAutoFit/>
          </a:bodyPr>
          <a:lstStyle/>
          <a:p>
            <a:r>
              <a:rPr lang="en-GB" sz="1100" dirty="0">
                <a:latin typeface="Times New Roman" panose="02020603050405020304" pitchFamily="18" charset="0"/>
                <a:ea typeface="Times New Roman" panose="02020603050405020304" pitchFamily="18" charset="0"/>
              </a:rPr>
              <a:t>Therefore, </a:t>
            </a:r>
            <a:r>
              <a:rPr lang="en-GB" sz="1100" dirty="0" smtClean="0">
                <a:highlight>
                  <a:srgbClr val="FFFF00"/>
                </a:highlight>
                <a:latin typeface="Times New Roman" panose="02020603050405020304" pitchFamily="18" charset="0"/>
                <a:ea typeface="Times New Roman" panose="02020603050405020304" pitchFamily="18" charset="0"/>
              </a:rPr>
              <a:t>“not CAG-only Cell” are</a:t>
            </a:r>
            <a:endParaRPr lang="en-US" sz="1100" dirty="0">
              <a:latin typeface="Times New Roman" panose="02020603050405020304" pitchFamily="18" charset="0"/>
              <a:ea typeface="Times New Roman" panose="02020603050405020304" pitchFamily="18" charset="0"/>
            </a:endParaRPr>
          </a:p>
        </p:txBody>
      </p:sp>
      <p:sp>
        <p:nvSpPr>
          <p:cNvPr id="83" name="矩形 82"/>
          <p:cNvSpPr/>
          <p:nvPr/>
        </p:nvSpPr>
        <p:spPr>
          <a:xfrm>
            <a:off x="651934" y="4272267"/>
            <a:ext cx="949875" cy="584775"/>
          </a:xfrm>
          <a:prstGeom prst="rect">
            <a:avLst/>
          </a:prstGeom>
        </p:spPr>
        <p:txBody>
          <a:bodyPr wrap="none">
            <a:spAutoFit/>
          </a:bodyPr>
          <a:lstStyle/>
          <a:p>
            <a:pPr algn="ctr"/>
            <a:r>
              <a:rPr lang="en-GB" sz="1600" dirty="0" smtClean="0"/>
              <a:t>CAG-only</a:t>
            </a:r>
          </a:p>
          <a:p>
            <a:pPr algn="ctr"/>
            <a:r>
              <a:rPr lang="en-GB" sz="1600" dirty="0" smtClean="0"/>
              <a:t>Cell</a:t>
            </a:r>
            <a:endParaRPr lang="en-US" sz="1600" dirty="0"/>
          </a:p>
        </p:txBody>
      </p:sp>
      <p:cxnSp>
        <p:nvCxnSpPr>
          <p:cNvPr id="88" name="直線接點 87"/>
          <p:cNvCxnSpPr/>
          <p:nvPr/>
        </p:nvCxnSpPr>
        <p:spPr>
          <a:xfrm>
            <a:off x="674474" y="4937359"/>
            <a:ext cx="10905715" cy="232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90" name="甜甜圈 89"/>
          <p:cNvSpPr/>
          <p:nvPr/>
        </p:nvSpPr>
        <p:spPr>
          <a:xfrm>
            <a:off x="8172199" y="4582798"/>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1" name="甜甜圈 90"/>
          <p:cNvSpPr/>
          <p:nvPr/>
        </p:nvSpPr>
        <p:spPr>
          <a:xfrm>
            <a:off x="6762589" y="4583440"/>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00516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8718" y="1591277"/>
            <a:ext cx="11142282" cy="4662651"/>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TS23.122 Problem </a:t>
            </a:r>
            <a:r>
              <a:rPr lang="en-US" dirty="0" smtClean="0"/>
              <a:t>statement</a:t>
            </a:r>
            <a:endParaRPr lang="en-US" dirty="0"/>
          </a:p>
        </p:txBody>
      </p:sp>
      <p:sp>
        <p:nvSpPr>
          <p:cNvPr id="3" name="Content Placeholder 2"/>
          <p:cNvSpPr>
            <a:spLocks noGrp="1"/>
          </p:cNvSpPr>
          <p:nvPr>
            <p:ph idx="1"/>
          </p:nvPr>
        </p:nvSpPr>
        <p:spPr>
          <a:xfrm>
            <a:off x="481014" y="1040609"/>
            <a:ext cx="8669336" cy="891606"/>
          </a:xfrm>
        </p:spPr>
        <p:txBody>
          <a:bodyPr/>
          <a:lstStyle/>
          <a:p>
            <a:r>
              <a:rPr lang="en-US" sz="1600" dirty="0" smtClean="0"/>
              <a:t>When “</a:t>
            </a:r>
            <a:r>
              <a:rPr lang="en-US" sz="1600" dirty="0"/>
              <a:t>CAG information list” </a:t>
            </a:r>
            <a:r>
              <a:rPr lang="en-US" sz="1600" dirty="0" smtClean="0"/>
              <a:t>content:</a:t>
            </a:r>
            <a:endParaRPr lang="en-US" sz="1600" dirty="0"/>
          </a:p>
          <a:p>
            <a:pPr lvl="1"/>
            <a:r>
              <a:rPr lang="en-US" sz="1000" b="1" dirty="0" smtClean="0">
                <a:solidFill>
                  <a:schemeClr val="accent1">
                    <a:lumMod val="75000"/>
                  </a:schemeClr>
                </a:solidFill>
              </a:rPr>
              <a:t>PLMN1</a:t>
            </a:r>
            <a:r>
              <a:rPr lang="en-US" sz="1000" dirty="0" smtClean="0"/>
              <a:t>-</a:t>
            </a:r>
            <a:r>
              <a:rPr lang="en-US" sz="1000" b="1" dirty="0" smtClean="0">
                <a:solidFill>
                  <a:schemeClr val="accent5">
                    <a:lumMod val="75000"/>
                  </a:schemeClr>
                </a:solidFill>
              </a:rPr>
              <a:t>CAG1</a:t>
            </a:r>
            <a:r>
              <a:rPr lang="en-US" sz="1000" dirty="0"/>
              <a:t>, </a:t>
            </a:r>
            <a:r>
              <a:rPr lang="en-US" sz="1000" i="1" dirty="0" smtClean="0"/>
              <a:t>"indication </a:t>
            </a:r>
            <a:r>
              <a:rPr lang="en-US" sz="1000" i="1" dirty="0"/>
              <a:t>that the MS is only allowed to access 5GS via CAG cells"</a:t>
            </a:r>
            <a:r>
              <a:rPr lang="en-US" sz="1000" dirty="0"/>
              <a:t> is </a:t>
            </a:r>
            <a:r>
              <a:rPr lang="en-US" sz="1000" dirty="0">
                <a:solidFill>
                  <a:srgbClr val="FF0000"/>
                </a:solidFill>
              </a:rPr>
              <a:t>not </a:t>
            </a:r>
            <a:r>
              <a:rPr lang="en-US" sz="1000" dirty="0" smtClean="0">
                <a:solidFill>
                  <a:srgbClr val="FF0000"/>
                </a:solidFill>
              </a:rPr>
              <a:t>included</a:t>
            </a:r>
            <a:endParaRPr lang="en-US" sz="1000" dirty="0">
              <a:solidFill>
                <a:srgbClr val="FF0000"/>
              </a:solidFill>
            </a:endParaRPr>
          </a:p>
        </p:txBody>
      </p:sp>
      <p:sp>
        <p:nvSpPr>
          <p:cNvPr id="91" name="矩形 90"/>
          <p:cNvSpPr/>
          <p:nvPr/>
        </p:nvSpPr>
        <p:spPr>
          <a:xfrm>
            <a:off x="8031633" y="16738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2" name="圖片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1736751"/>
            <a:ext cx="354932" cy="381769"/>
          </a:xfrm>
          <a:prstGeom prst="rect">
            <a:avLst/>
          </a:prstGeom>
        </p:spPr>
      </p:pic>
      <p:sp>
        <p:nvSpPr>
          <p:cNvPr id="93" name="矩形 92"/>
          <p:cNvSpPr/>
          <p:nvPr/>
        </p:nvSpPr>
        <p:spPr>
          <a:xfrm>
            <a:off x="7957947" y="20922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94" name="矩形 93"/>
          <p:cNvSpPr/>
          <p:nvPr/>
        </p:nvSpPr>
        <p:spPr>
          <a:xfrm>
            <a:off x="9938088" y="16717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5" name="圖片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0982" y="1731286"/>
            <a:ext cx="354932" cy="381769"/>
          </a:xfrm>
          <a:prstGeom prst="rect">
            <a:avLst/>
          </a:prstGeom>
        </p:spPr>
      </p:pic>
      <p:sp>
        <p:nvSpPr>
          <p:cNvPr id="97" name="矩形 96"/>
          <p:cNvSpPr/>
          <p:nvPr/>
        </p:nvSpPr>
        <p:spPr>
          <a:xfrm>
            <a:off x="9864402" y="20868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sp>
        <p:nvSpPr>
          <p:cNvPr id="98" name="矩形 97"/>
          <p:cNvSpPr/>
          <p:nvPr/>
        </p:nvSpPr>
        <p:spPr>
          <a:xfrm>
            <a:off x="6668279" y="1678110"/>
            <a:ext cx="527306" cy="799935"/>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9" name="圖片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143" y="1895931"/>
            <a:ext cx="354932" cy="381769"/>
          </a:xfrm>
          <a:prstGeom prst="rect">
            <a:avLst/>
          </a:prstGeom>
        </p:spPr>
      </p:pic>
      <p:sp>
        <p:nvSpPr>
          <p:cNvPr id="100" name="矩形 99"/>
          <p:cNvSpPr/>
          <p:nvPr/>
        </p:nvSpPr>
        <p:spPr>
          <a:xfrm>
            <a:off x="6618445" y="2231824"/>
            <a:ext cx="615874" cy="246221"/>
          </a:xfrm>
          <a:prstGeom prst="rect">
            <a:avLst/>
          </a:prstGeom>
        </p:spPr>
        <p:txBody>
          <a:bodyPr wrap="none">
            <a:spAutoFit/>
          </a:bodyPr>
          <a:lstStyle/>
          <a:p>
            <a:pPr algn="ctr"/>
            <a:r>
              <a:rPr lang="en-GB" sz="1000" b="1" dirty="0" smtClean="0"/>
              <a:t>PN Only</a:t>
            </a:r>
            <a:endParaRPr lang="en-US" sz="1000" dirty="0"/>
          </a:p>
        </p:txBody>
      </p:sp>
      <p:cxnSp>
        <p:nvCxnSpPr>
          <p:cNvPr id="105" name="直線接點 104"/>
          <p:cNvCxnSpPr/>
          <p:nvPr/>
        </p:nvCxnSpPr>
        <p:spPr>
          <a:xfrm>
            <a:off x="674474" y="25387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12" name="矩形 111"/>
          <p:cNvSpPr/>
          <p:nvPr/>
        </p:nvSpPr>
        <p:spPr>
          <a:xfrm>
            <a:off x="7561478" y="253923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a:t>
            </a:r>
            <a:r>
              <a:rPr lang="en-US" sz="600" b="1" dirty="0" smtClean="0">
                <a:solidFill>
                  <a:srgbClr val="FFFFFF"/>
                </a:solidFill>
                <a:highlight>
                  <a:srgbClr val="808000"/>
                </a:highlight>
                <a:latin typeface="Courier New" panose="02070309020205020404" pitchFamily="49" charset="0"/>
                <a:ea typeface="Times New Roman" panose="02020603050405020304" pitchFamily="18" charset="0"/>
              </a:rPr>
              <a:t>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113" name="矩形 112"/>
          <p:cNvSpPr/>
          <p:nvPr/>
        </p:nvSpPr>
        <p:spPr>
          <a:xfrm>
            <a:off x="1830276" y="308906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sp>
        <p:nvSpPr>
          <p:cNvPr id="115" name="矩形 114"/>
          <p:cNvSpPr/>
          <p:nvPr/>
        </p:nvSpPr>
        <p:spPr>
          <a:xfrm>
            <a:off x="6193449" y="2545315"/>
            <a:ext cx="1710718" cy="553998"/>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600" dirty="0">
                <a:latin typeface="Courier New" panose="02070309020205020404" pitchFamily="49" charset="0"/>
                <a:ea typeface="Times New Roman" panose="02020603050405020304" pitchFamily="18" charset="0"/>
              </a:rPr>
              <a:t>}</a:t>
            </a:r>
            <a:endParaRPr lang="en-GB" sz="600" dirty="0" smtClean="0">
              <a:latin typeface="Courier New" panose="02070309020205020404" pitchFamily="49" charset="0"/>
              <a:ea typeface="Times New Roman" panose="02020603050405020304" pitchFamily="18" charset="0"/>
            </a:endParaRPr>
          </a:p>
        </p:txBody>
      </p:sp>
      <p:cxnSp>
        <p:nvCxnSpPr>
          <p:cNvPr id="116" name="直線接點 115"/>
          <p:cNvCxnSpPr/>
          <p:nvPr/>
        </p:nvCxnSpPr>
        <p:spPr>
          <a:xfrm flipV="1">
            <a:off x="6216044" y="1591277"/>
            <a:ext cx="0" cy="466265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7" name="直線接點 116"/>
          <p:cNvCxnSpPr/>
          <p:nvPr/>
        </p:nvCxnSpPr>
        <p:spPr>
          <a:xfrm flipV="1">
            <a:off x="7605780" y="1584927"/>
            <a:ext cx="0"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8" name="直線接點 117"/>
          <p:cNvCxnSpPr/>
          <p:nvPr/>
        </p:nvCxnSpPr>
        <p:spPr>
          <a:xfrm flipH="1" flipV="1">
            <a:off x="9463241" y="1584927"/>
            <a:ext cx="16164"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2" name="直線接點 201"/>
          <p:cNvCxnSpPr/>
          <p:nvPr/>
        </p:nvCxnSpPr>
        <p:spPr>
          <a:xfrm>
            <a:off x="674474" y="4218837"/>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03" name="矩形 202"/>
          <p:cNvSpPr/>
          <p:nvPr/>
        </p:nvSpPr>
        <p:spPr>
          <a:xfrm>
            <a:off x="734298" y="4476518"/>
            <a:ext cx="5411298" cy="1777410"/>
          </a:xfrm>
          <a:prstGeom prst="rect">
            <a:avLst/>
          </a:prstGeom>
        </p:spPr>
        <p:txBody>
          <a:bodyPr wrap="square">
            <a:spAutoFit/>
          </a:bodyPr>
          <a:lstStyle/>
          <a:p>
            <a:pPr marL="360680" indent="-180340">
              <a:spcAft>
                <a:spcPts val="900"/>
              </a:spcAft>
            </a:pPr>
            <a:r>
              <a:rPr lang="en-GB" sz="800" dirty="0">
                <a:latin typeface="Times New Roman" panose="02020603050405020304" pitchFamily="18" charset="0"/>
                <a:ea typeface="新細明體" panose="02020500000000000000" pitchFamily="18" charset="-120"/>
              </a:rPr>
              <a:t>4.4.3.1.1	Automatic Network Selection Mode Procedure</a:t>
            </a:r>
            <a:endParaRPr lang="en-US" sz="800" dirty="0"/>
          </a:p>
          <a:p>
            <a:pPr marL="360680" indent="-180340">
              <a:spcAft>
                <a:spcPts val="900"/>
              </a:spcAft>
            </a:pPr>
            <a:r>
              <a:rPr lang="en-GB" sz="800" dirty="0" smtClean="0">
                <a:latin typeface="Times New Roman" panose="02020603050405020304" pitchFamily="18" charset="0"/>
                <a:ea typeface="新細明體" panose="02020500000000000000" pitchFamily="18" charset="-120"/>
              </a:rPr>
              <a:t>m)	In </a:t>
            </a:r>
            <a:r>
              <a:rPr lang="en-GB" sz="800" dirty="0" err="1" smtClean="0">
                <a:latin typeface="Times New Roman" panose="02020603050405020304" pitchFamily="18" charset="0"/>
                <a:ea typeface="新細明體" panose="02020500000000000000" pitchFamily="18" charset="-120"/>
              </a:rPr>
              <a:t>i</a:t>
            </a:r>
            <a:r>
              <a:rPr lang="en-GB" sz="800" dirty="0" smtClean="0">
                <a:latin typeface="Times New Roman" panose="02020603050405020304" pitchFamily="18" charset="0"/>
                <a:ea typeface="新細明體" panose="02020500000000000000" pitchFamily="18" charset="-120"/>
              </a:rPr>
              <a:t> to v, if the MS supports CAG and is provisioned with a non-empty "CAG information list", the MS shall not consider a PLMN indicated by an NG-RAN cell unless:</a:t>
            </a:r>
            <a:endParaRPr lang="en-US" sz="800" dirty="0" smtClean="0">
              <a:latin typeface="Times New Roman" panose="02020603050405020304" pitchFamily="18" charset="0"/>
              <a:ea typeface="新細明體" panose="02020500000000000000" pitchFamily="18" charset="-120"/>
            </a:endParaRPr>
          </a:p>
          <a:p>
            <a:pPr marL="540385" indent="-180340">
              <a:spcAft>
                <a:spcPts val="900"/>
              </a:spcAft>
            </a:pPr>
            <a:r>
              <a:rPr lang="en-GB" sz="800" dirty="0" smtClean="0">
                <a:latin typeface="Times New Roman" panose="02020603050405020304" pitchFamily="18" charset="0"/>
                <a:ea typeface="新細明體" panose="02020500000000000000" pitchFamily="18" charset="-120"/>
              </a:rPr>
              <a:t>1</a:t>
            </a:r>
            <a:r>
              <a:rPr lang="en-GB" sz="800" dirty="0">
                <a:latin typeface="Times New Roman" panose="02020603050405020304" pitchFamily="18" charset="0"/>
                <a:ea typeface="新細明體" panose="02020500000000000000" pitchFamily="18" charset="-120"/>
              </a:rPr>
              <a:t>)	the cell is a CAG cell and broadcasts a CAG-ID for the PLMN such that there exists an entry with the PLMN ID of the PLMN in </a:t>
            </a:r>
            <a:r>
              <a:rPr lang="en-GB" sz="800" dirty="0" smtClean="0">
                <a:latin typeface="Times New Roman" panose="02020603050405020304" pitchFamily="18" charset="0"/>
                <a:ea typeface="新細明體" panose="02020500000000000000" pitchFamily="18" charset="-120"/>
              </a:rPr>
              <a:t>the "CAG information list" and </a:t>
            </a:r>
            <a:r>
              <a:rPr lang="en-GB" sz="800" dirty="0">
                <a:latin typeface="Times New Roman" panose="02020603050405020304" pitchFamily="18" charset="0"/>
                <a:ea typeface="新細明體" panose="02020500000000000000" pitchFamily="18" charset="-120"/>
              </a:rPr>
              <a:t>the CAG-ID is included in the "Allowed CAG list" of the entry; </a:t>
            </a:r>
            <a:r>
              <a:rPr lang="en-GB" sz="800" dirty="0" smtClean="0">
                <a:latin typeface="Times New Roman" panose="02020603050405020304" pitchFamily="18" charset="0"/>
                <a:ea typeface="新細明體" panose="02020500000000000000" pitchFamily="18" charset="-120"/>
              </a:rPr>
              <a:t>or</a:t>
            </a:r>
            <a:endParaRPr lang="en-US" sz="800" dirty="0">
              <a:latin typeface="Times New Roman" panose="02020603050405020304" pitchFamily="18" charset="0"/>
              <a:ea typeface="新細明體" panose="02020500000000000000" pitchFamily="18" charset="-120"/>
            </a:endParaRPr>
          </a:p>
          <a:p>
            <a:pPr marL="540385" indent="-180340">
              <a:spcAft>
                <a:spcPts val="900"/>
              </a:spcAft>
            </a:pPr>
            <a:r>
              <a:rPr lang="en-GB" sz="800" dirty="0">
                <a:latin typeface="Times New Roman" panose="02020603050405020304" pitchFamily="18" charset="0"/>
                <a:ea typeface="新細明體" panose="02020500000000000000" pitchFamily="18" charset="-120"/>
              </a:rPr>
              <a:t>2)	the cell is </a:t>
            </a:r>
            <a:r>
              <a:rPr lang="en-GB" sz="800" dirty="0">
                <a:highlight>
                  <a:srgbClr val="FFFF00"/>
                </a:highlight>
                <a:latin typeface="Times New Roman" panose="02020603050405020304" pitchFamily="18" charset="0"/>
                <a:ea typeface="新細明體" panose="02020500000000000000" pitchFamily="18" charset="-120"/>
              </a:rPr>
              <a:t>not a CAG cell</a:t>
            </a:r>
            <a:r>
              <a:rPr lang="en-GB" sz="800" dirty="0">
                <a:latin typeface="Times New Roman" panose="02020603050405020304" pitchFamily="18" charset="0"/>
                <a:ea typeface="新細明體" panose="02020500000000000000" pitchFamily="18" charset="-120"/>
              </a:rPr>
              <a:t> and:</a:t>
            </a:r>
            <a:endParaRPr lang="en-US" sz="800" dirty="0">
              <a:latin typeface="Times New Roman" panose="02020603050405020304" pitchFamily="18" charset="0"/>
              <a:ea typeface="新細明體" panose="02020500000000000000" pitchFamily="18" charset="-120"/>
            </a:endParaRPr>
          </a:p>
          <a:p>
            <a:pPr marL="720725" indent="-180340">
              <a:spcAft>
                <a:spcPts val="900"/>
              </a:spcAft>
            </a:pPr>
            <a:r>
              <a:rPr lang="en-GB" sz="800" dirty="0">
                <a:latin typeface="Times New Roman" panose="02020603050405020304" pitchFamily="18" charset="0"/>
                <a:ea typeface="新細明體" panose="02020500000000000000" pitchFamily="18" charset="-120"/>
              </a:rPr>
              <a:t>-	there is no entry with the PLMN ID of the PLMN in the "CAG information list"; or</a:t>
            </a:r>
            <a:endParaRPr lang="en-US" sz="800" dirty="0">
              <a:latin typeface="Times New Roman" panose="02020603050405020304" pitchFamily="18" charset="0"/>
              <a:ea typeface="新細明體" panose="02020500000000000000" pitchFamily="18" charset="-120"/>
            </a:endParaRPr>
          </a:p>
          <a:p>
            <a:pPr marL="720725" indent="-180340">
              <a:spcAft>
                <a:spcPts val="900"/>
              </a:spcAft>
            </a:pPr>
            <a:r>
              <a:rPr lang="en-GB" sz="800" dirty="0">
                <a:latin typeface="Times New Roman" panose="02020603050405020304" pitchFamily="18" charset="0"/>
                <a:ea typeface="新細明體" panose="02020500000000000000" pitchFamily="18" charset="-120"/>
              </a:rPr>
              <a:t>-	there exists an entry with the PLMN ID of the PLMN in the "CAG information list" but the "indication that the MS is only allowed to access 5GS via CAG cells" is not included in the entry.</a:t>
            </a:r>
            <a:endParaRPr lang="en-US" sz="800" dirty="0">
              <a:effectLst/>
              <a:latin typeface="Times New Roman" panose="02020603050405020304" pitchFamily="18" charset="0"/>
              <a:ea typeface="新細明體" panose="02020500000000000000" pitchFamily="18" charset="-120"/>
            </a:endParaRPr>
          </a:p>
        </p:txBody>
      </p:sp>
      <p:sp>
        <p:nvSpPr>
          <p:cNvPr id="204" name="Content Placeholder 2"/>
          <p:cNvSpPr txBox="1">
            <a:spLocks/>
          </p:cNvSpPr>
          <p:nvPr/>
        </p:nvSpPr>
        <p:spPr>
          <a:xfrm>
            <a:off x="481014" y="6382471"/>
            <a:ext cx="11590336" cy="560147"/>
          </a:xfrm>
          <a:prstGeom prst="rect">
            <a:avLst/>
          </a:prstGeom>
        </p:spPr>
        <p:txBody>
          <a:bodyPr vert="horz" lIns="0" tIns="0" rIns="0" bIns="0" rtlCol="0">
            <a:noAutofit/>
          </a:bodyPr>
          <a:lst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smtClean="0"/>
              <a:t>According to 23.122  4.4.3.1.1 the UE will not consider the </a:t>
            </a:r>
            <a:r>
              <a:rPr lang="en-US" altLang="zh-TW" sz="1600" dirty="0" smtClean="0"/>
              <a:t>PLMN of a cell support both </a:t>
            </a:r>
            <a:r>
              <a:rPr lang="en-US" sz="1600" dirty="0" smtClean="0"/>
              <a:t>PN and PNI-NPN, which is </a:t>
            </a:r>
            <a:r>
              <a:rPr lang="en-US" sz="1600" dirty="0" smtClean="0">
                <a:solidFill>
                  <a:srgbClr val="FF0000"/>
                </a:solidFill>
              </a:rPr>
              <a:t>wrong </a:t>
            </a:r>
            <a:r>
              <a:rPr lang="en-US" sz="1600" dirty="0" smtClean="0"/>
              <a:t>UE behavior</a:t>
            </a:r>
            <a:endParaRPr lang="en-US" sz="1600" dirty="0"/>
          </a:p>
        </p:txBody>
      </p:sp>
      <p:sp>
        <p:nvSpPr>
          <p:cNvPr id="8" name="矩形 7"/>
          <p:cNvSpPr/>
          <p:nvPr/>
        </p:nvSpPr>
        <p:spPr>
          <a:xfrm>
            <a:off x="6301608" y="4186001"/>
            <a:ext cx="1140056" cy="276999"/>
          </a:xfrm>
          <a:prstGeom prst="rect">
            <a:avLst/>
          </a:prstGeom>
        </p:spPr>
        <p:txBody>
          <a:bodyPr wrap="none">
            <a:spAutoFit/>
          </a:bodyPr>
          <a:lstStyle/>
          <a:p>
            <a:r>
              <a:rPr lang="en-GB" sz="1200" i="1" dirty="0">
                <a:latin typeface="Times New Roman" panose="02020603050405020304" pitchFamily="18" charset="0"/>
                <a:ea typeface="Times New Roman" panose="02020603050405020304" pitchFamily="18" charset="0"/>
              </a:rPr>
              <a:t>n</a:t>
            </a:r>
            <a:r>
              <a:rPr lang="en-GB" sz="1200" i="1" dirty="0" smtClean="0">
                <a:latin typeface="Times New Roman" panose="02020603050405020304" pitchFamily="18" charset="0"/>
                <a:ea typeface="Times New Roman" panose="02020603050405020304" pitchFamily="18" charset="0"/>
              </a:rPr>
              <a:t>ot a CAG Cell</a:t>
            </a:r>
            <a:endParaRPr lang="en-US" sz="1200" dirty="0"/>
          </a:p>
        </p:txBody>
      </p:sp>
      <p:sp>
        <p:nvSpPr>
          <p:cNvPr id="205" name="矩形 204"/>
          <p:cNvSpPr/>
          <p:nvPr/>
        </p:nvSpPr>
        <p:spPr>
          <a:xfrm>
            <a:off x="7998572" y="4207573"/>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206" name="矩形 205"/>
          <p:cNvSpPr/>
          <p:nvPr/>
        </p:nvSpPr>
        <p:spPr>
          <a:xfrm>
            <a:off x="9812893" y="4186001"/>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207" name="矩形 206"/>
          <p:cNvSpPr/>
          <p:nvPr/>
        </p:nvSpPr>
        <p:spPr>
          <a:xfrm>
            <a:off x="2963457" y="4179651"/>
            <a:ext cx="919034" cy="338554"/>
          </a:xfrm>
          <a:prstGeom prst="rect">
            <a:avLst/>
          </a:prstGeom>
        </p:spPr>
        <p:txBody>
          <a:bodyPr wrap="none">
            <a:spAutoFit/>
          </a:bodyPr>
          <a:lstStyle/>
          <a:p>
            <a:r>
              <a:rPr lang="en-GB" sz="1600" dirty="0" smtClean="0"/>
              <a:t>Cell Type</a:t>
            </a:r>
            <a:endParaRPr lang="en-US" sz="1600" dirty="0"/>
          </a:p>
        </p:txBody>
      </p:sp>
      <p:cxnSp>
        <p:nvCxnSpPr>
          <p:cNvPr id="208" name="直線接點 207"/>
          <p:cNvCxnSpPr/>
          <p:nvPr/>
        </p:nvCxnSpPr>
        <p:spPr>
          <a:xfrm>
            <a:off x="654127" y="4456650"/>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09" name="矩形 208"/>
          <p:cNvSpPr/>
          <p:nvPr/>
        </p:nvSpPr>
        <p:spPr>
          <a:xfrm>
            <a:off x="6174265" y="5410311"/>
            <a:ext cx="1412331" cy="769441"/>
          </a:xfrm>
          <a:prstGeom prst="rect">
            <a:avLst/>
          </a:prstGeom>
        </p:spPr>
        <p:txBody>
          <a:bodyPr wrap="square">
            <a:spAutoFit/>
          </a:bodyPr>
          <a:lstStyle/>
          <a:p>
            <a:r>
              <a:rPr lang="en-GB" sz="1100" dirty="0" smtClean="0"/>
              <a:t>According to 2), UE consider</a:t>
            </a:r>
            <a:r>
              <a:rPr lang="en-US" sz="1100" dirty="0"/>
              <a:t> </a:t>
            </a:r>
            <a:r>
              <a:rPr lang="en-US" sz="1100" b="1" dirty="0" smtClean="0">
                <a:solidFill>
                  <a:schemeClr val="accent1">
                    <a:lumMod val="75000"/>
                  </a:schemeClr>
                </a:solidFill>
              </a:rPr>
              <a:t>PLMN1</a:t>
            </a:r>
            <a:r>
              <a:rPr lang="en-US" sz="1100" dirty="0" smtClean="0">
                <a:solidFill>
                  <a:schemeClr val="accent1">
                    <a:lumMod val="75000"/>
                  </a:schemeClr>
                </a:solidFill>
              </a:rPr>
              <a:t> </a:t>
            </a:r>
            <a:r>
              <a:rPr lang="en-US" sz="1100" dirty="0" smtClean="0"/>
              <a:t>for NW </a:t>
            </a:r>
            <a:r>
              <a:rPr lang="en-US" sz="1100" dirty="0" smtClean="0"/>
              <a:t>selection, Correct behavior</a:t>
            </a:r>
            <a:endParaRPr lang="en-GB" sz="1100" dirty="0" smtClean="0"/>
          </a:p>
        </p:txBody>
      </p:sp>
      <p:sp>
        <p:nvSpPr>
          <p:cNvPr id="211" name="矩形 210"/>
          <p:cNvSpPr/>
          <p:nvPr/>
        </p:nvSpPr>
        <p:spPr>
          <a:xfrm>
            <a:off x="7605780" y="4456650"/>
            <a:ext cx="1857461" cy="1061829"/>
          </a:xfrm>
          <a:prstGeom prst="rect">
            <a:avLst/>
          </a:prstGeom>
        </p:spPr>
        <p:txBody>
          <a:bodyPr wrap="square">
            <a:spAutoFit/>
          </a:bodyPr>
          <a:lstStyle/>
          <a:p>
            <a:r>
              <a:rPr lang="en-GB" sz="900" dirty="0" smtClean="0"/>
              <a:t>According to 1), UE </a:t>
            </a:r>
            <a:r>
              <a:rPr lang="en-GB" sz="900" dirty="0" smtClean="0">
                <a:solidFill>
                  <a:srgbClr val="FF0000"/>
                </a:solidFill>
              </a:rPr>
              <a:t>not</a:t>
            </a:r>
            <a:r>
              <a:rPr lang="en-GB" sz="900" dirty="0" smtClean="0"/>
              <a:t> consider</a:t>
            </a:r>
            <a:r>
              <a:rPr lang="en-US" sz="900" dirty="0" smtClean="0"/>
              <a:t> </a:t>
            </a:r>
            <a:r>
              <a:rPr lang="en-US" sz="900" b="1" dirty="0" smtClean="0">
                <a:solidFill>
                  <a:schemeClr val="accent1">
                    <a:lumMod val="75000"/>
                  </a:schemeClr>
                </a:solidFill>
              </a:rPr>
              <a:t>PLMN1</a:t>
            </a:r>
            <a:r>
              <a:rPr lang="en-US" sz="900" dirty="0" smtClean="0">
                <a:solidFill>
                  <a:schemeClr val="accent1">
                    <a:lumMod val="75000"/>
                  </a:schemeClr>
                </a:solidFill>
              </a:rPr>
              <a:t> </a:t>
            </a:r>
            <a:r>
              <a:rPr lang="en-US" sz="900" dirty="0" smtClean="0"/>
              <a:t>for NW selection because the </a:t>
            </a:r>
            <a:r>
              <a:rPr lang="en-US" sz="900" b="1" dirty="0" smtClean="0">
                <a:solidFill>
                  <a:schemeClr val="accent5">
                    <a:lumMod val="75000"/>
                  </a:schemeClr>
                </a:solidFill>
              </a:rPr>
              <a:t>CAG2</a:t>
            </a:r>
            <a:r>
              <a:rPr lang="en-US" sz="900" dirty="0" smtClean="0"/>
              <a:t> supported by the cell is not contained in UE’s </a:t>
            </a:r>
            <a:r>
              <a:rPr lang="en-US" altLang="zh-TW" sz="900" dirty="0" smtClean="0"/>
              <a:t>PLMN1 “Allowed CAG list”, which only supports </a:t>
            </a:r>
            <a:r>
              <a:rPr lang="en-US" altLang="zh-TW" sz="900" b="1" dirty="0" smtClean="0">
                <a:solidFill>
                  <a:schemeClr val="accent5">
                    <a:lumMod val="75000"/>
                  </a:schemeClr>
                </a:solidFill>
              </a:rPr>
              <a:t>CAG1</a:t>
            </a:r>
            <a:r>
              <a:rPr lang="en-US" sz="900" dirty="0" smtClean="0"/>
              <a:t>, </a:t>
            </a:r>
            <a:r>
              <a:rPr lang="en-US" sz="900" b="1" dirty="0" smtClean="0">
                <a:solidFill>
                  <a:srgbClr val="FF0000"/>
                </a:solidFill>
              </a:rPr>
              <a:t>Wrong behavior</a:t>
            </a:r>
          </a:p>
          <a:p>
            <a:endParaRPr lang="en-GB" sz="900" dirty="0" smtClean="0"/>
          </a:p>
        </p:txBody>
      </p:sp>
      <p:cxnSp>
        <p:nvCxnSpPr>
          <p:cNvPr id="212" name="直線接點 211"/>
          <p:cNvCxnSpPr/>
          <p:nvPr/>
        </p:nvCxnSpPr>
        <p:spPr>
          <a:xfrm>
            <a:off x="1171552" y="5421850"/>
            <a:ext cx="10436071" cy="0"/>
          </a:xfrm>
          <a:prstGeom prst="line">
            <a:avLst/>
          </a:prstGeom>
          <a:ln w="12700">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213" name="矩形 212"/>
          <p:cNvSpPr/>
          <p:nvPr/>
        </p:nvSpPr>
        <p:spPr>
          <a:xfrm>
            <a:off x="9479405" y="4463000"/>
            <a:ext cx="1857461" cy="1061829"/>
          </a:xfrm>
          <a:prstGeom prst="rect">
            <a:avLst/>
          </a:prstGeom>
        </p:spPr>
        <p:txBody>
          <a:bodyPr wrap="square">
            <a:spAutoFit/>
          </a:bodyPr>
          <a:lstStyle/>
          <a:p>
            <a:r>
              <a:rPr lang="en-GB" sz="900" dirty="0" smtClean="0"/>
              <a:t>According to 1), UE </a:t>
            </a:r>
            <a:r>
              <a:rPr lang="en-GB" sz="900" dirty="0" smtClean="0">
                <a:solidFill>
                  <a:srgbClr val="FF0000"/>
                </a:solidFill>
              </a:rPr>
              <a:t>not</a:t>
            </a:r>
            <a:r>
              <a:rPr lang="en-GB" sz="900" dirty="0" smtClean="0"/>
              <a:t> consider</a:t>
            </a:r>
            <a:r>
              <a:rPr lang="en-US" sz="900" dirty="0" smtClean="0"/>
              <a:t> </a:t>
            </a:r>
            <a:r>
              <a:rPr lang="en-US" sz="900" b="1" dirty="0" smtClean="0">
                <a:solidFill>
                  <a:schemeClr val="accent1">
                    <a:lumMod val="75000"/>
                  </a:schemeClr>
                </a:solidFill>
              </a:rPr>
              <a:t>PLMN1</a:t>
            </a:r>
            <a:r>
              <a:rPr lang="en-US" sz="900" dirty="0" smtClean="0">
                <a:solidFill>
                  <a:schemeClr val="accent1">
                    <a:lumMod val="75000"/>
                  </a:schemeClr>
                </a:solidFill>
              </a:rPr>
              <a:t> </a:t>
            </a:r>
            <a:r>
              <a:rPr lang="en-US" sz="900" dirty="0" smtClean="0"/>
              <a:t>for NW selection because the </a:t>
            </a:r>
            <a:r>
              <a:rPr lang="en-US" sz="900" b="1" dirty="0" smtClean="0">
                <a:solidFill>
                  <a:schemeClr val="accent5">
                    <a:lumMod val="75000"/>
                  </a:schemeClr>
                </a:solidFill>
              </a:rPr>
              <a:t>CAG2</a:t>
            </a:r>
            <a:r>
              <a:rPr lang="en-US" sz="900" dirty="0" smtClean="0"/>
              <a:t> supported by the cell is not contained in UE’s </a:t>
            </a:r>
            <a:r>
              <a:rPr lang="en-US" altLang="zh-TW" sz="900" dirty="0" smtClean="0"/>
              <a:t>PLMN1 “Allowed CAG list”, which only supports </a:t>
            </a:r>
            <a:r>
              <a:rPr lang="en-US" altLang="zh-TW" sz="900" b="1" dirty="0" smtClean="0">
                <a:solidFill>
                  <a:schemeClr val="accent5">
                    <a:lumMod val="75000"/>
                  </a:schemeClr>
                </a:solidFill>
              </a:rPr>
              <a:t>CAG1</a:t>
            </a:r>
            <a:r>
              <a:rPr lang="en-US" sz="900" dirty="0" smtClean="0"/>
              <a:t>, Correct behavior</a:t>
            </a:r>
            <a:endParaRPr lang="en-US" sz="900" dirty="0"/>
          </a:p>
          <a:p>
            <a:endParaRPr lang="en-GB" sz="900" dirty="0" smtClean="0"/>
          </a:p>
        </p:txBody>
      </p:sp>
      <p:sp>
        <p:nvSpPr>
          <p:cNvPr id="34" name="矩形 33"/>
          <p:cNvSpPr/>
          <p:nvPr/>
        </p:nvSpPr>
        <p:spPr>
          <a:xfrm>
            <a:off x="9455762" y="2544899"/>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1651171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TS23.122 </a:t>
            </a:r>
            <a:r>
              <a:rPr lang="en-US" dirty="0" smtClean="0"/>
              <a:t>Solution</a:t>
            </a:r>
            <a:r>
              <a:rPr lang="en-US" sz="2000" dirty="0" smtClean="0"/>
              <a:t> =&gt; </a:t>
            </a:r>
            <a:r>
              <a:rPr lang="en-US" sz="2000" dirty="0"/>
              <a:t>Change  "not a CAG cell" to "not a CAG</a:t>
            </a:r>
            <a:r>
              <a:rPr lang="en-US" sz="2000" dirty="0">
                <a:solidFill>
                  <a:srgbClr val="FF0000"/>
                </a:solidFill>
              </a:rPr>
              <a:t>-only</a:t>
            </a:r>
            <a:r>
              <a:rPr lang="en-US" sz="2000" dirty="0"/>
              <a:t>" </a:t>
            </a:r>
            <a:r>
              <a:rPr lang="en-US" sz="2000" dirty="0" smtClean="0"/>
              <a:t>cell</a:t>
            </a:r>
            <a:endParaRPr lang="en-US" dirty="0"/>
          </a:p>
        </p:txBody>
      </p:sp>
      <p:sp>
        <p:nvSpPr>
          <p:cNvPr id="3" name="Content Placeholder 2"/>
          <p:cNvSpPr>
            <a:spLocks noGrp="1"/>
          </p:cNvSpPr>
          <p:nvPr>
            <p:ph idx="1"/>
          </p:nvPr>
        </p:nvSpPr>
        <p:spPr>
          <a:xfrm>
            <a:off x="481014" y="1104109"/>
            <a:ext cx="5381318" cy="891606"/>
          </a:xfrm>
        </p:spPr>
        <p:txBody>
          <a:bodyPr/>
          <a:lstStyle/>
          <a:p>
            <a:r>
              <a:rPr lang="en-US" sz="1600" dirty="0"/>
              <a:t>MS “CAG information list” </a:t>
            </a:r>
          </a:p>
          <a:p>
            <a:pPr lvl="1"/>
            <a:r>
              <a:rPr lang="en-US" sz="1000" b="1" dirty="0">
                <a:solidFill>
                  <a:schemeClr val="accent1">
                    <a:lumMod val="75000"/>
                  </a:schemeClr>
                </a:solidFill>
              </a:rPr>
              <a:t>PLMN1</a:t>
            </a:r>
            <a:r>
              <a:rPr lang="en-US" sz="1000" dirty="0"/>
              <a:t>-</a:t>
            </a:r>
            <a:r>
              <a:rPr lang="en-US" sz="1000" b="1" dirty="0">
                <a:solidFill>
                  <a:schemeClr val="accent5">
                    <a:lumMod val="75000"/>
                  </a:schemeClr>
                </a:solidFill>
              </a:rPr>
              <a:t>CAG1</a:t>
            </a:r>
            <a:r>
              <a:rPr lang="en-US" sz="1000" dirty="0"/>
              <a:t>, </a:t>
            </a:r>
            <a:r>
              <a:rPr lang="en-US" sz="1000" i="1" dirty="0"/>
              <a:t>"indication that the MS is only allowed to access 5GS via CAG cells"</a:t>
            </a:r>
            <a:r>
              <a:rPr lang="en-US" sz="1000" dirty="0"/>
              <a:t> is </a:t>
            </a:r>
            <a:r>
              <a:rPr lang="en-US" sz="1000" dirty="0">
                <a:solidFill>
                  <a:srgbClr val="FF0000"/>
                </a:solidFill>
              </a:rPr>
              <a:t>not included</a:t>
            </a:r>
          </a:p>
        </p:txBody>
      </p:sp>
      <p:sp>
        <p:nvSpPr>
          <p:cNvPr id="4" name="Slide Number Placeholder 3"/>
          <p:cNvSpPr>
            <a:spLocks noGrp="1"/>
          </p:cNvSpPr>
          <p:nvPr>
            <p:ph type="sldNum" sz="quarter" idx="12"/>
          </p:nvPr>
        </p:nvSpPr>
        <p:spPr>
          <a:xfrm>
            <a:off x="11343652" y="6600362"/>
            <a:ext cx="370511" cy="144000"/>
          </a:xfrm>
        </p:spPr>
        <p:txBody>
          <a:bodyPr/>
          <a:lstStyle/>
          <a:p>
            <a:fld id="{0AEF9A4B-07C9-404C-9053-A3A2AC3AD5D6}" type="slidenum">
              <a:rPr lang="en-GB" smtClean="0"/>
              <a:pPr/>
              <a:t>6</a:t>
            </a:fld>
            <a:endParaRPr lang="en-GB" dirty="0"/>
          </a:p>
        </p:txBody>
      </p:sp>
      <p:sp>
        <p:nvSpPr>
          <p:cNvPr id="90" name="矩形 89"/>
          <p:cNvSpPr/>
          <p:nvPr/>
        </p:nvSpPr>
        <p:spPr>
          <a:xfrm>
            <a:off x="668718" y="1591277"/>
            <a:ext cx="11142282" cy="486480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矩形 93"/>
          <p:cNvSpPr/>
          <p:nvPr/>
        </p:nvSpPr>
        <p:spPr>
          <a:xfrm>
            <a:off x="8031633" y="16738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5" name="圖片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1736751"/>
            <a:ext cx="354932" cy="381769"/>
          </a:xfrm>
          <a:prstGeom prst="rect">
            <a:avLst/>
          </a:prstGeom>
        </p:spPr>
      </p:pic>
      <p:sp>
        <p:nvSpPr>
          <p:cNvPr id="96" name="矩形 95"/>
          <p:cNvSpPr/>
          <p:nvPr/>
        </p:nvSpPr>
        <p:spPr>
          <a:xfrm>
            <a:off x="7957947" y="20922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97" name="矩形 96"/>
          <p:cNvSpPr/>
          <p:nvPr/>
        </p:nvSpPr>
        <p:spPr>
          <a:xfrm>
            <a:off x="9938088" y="16717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8" name="圖片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30982" y="1731286"/>
            <a:ext cx="354932" cy="381769"/>
          </a:xfrm>
          <a:prstGeom prst="rect">
            <a:avLst/>
          </a:prstGeom>
        </p:spPr>
      </p:pic>
      <p:sp>
        <p:nvSpPr>
          <p:cNvPr id="99" name="矩形 98"/>
          <p:cNvSpPr/>
          <p:nvPr/>
        </p:nvSpPr>
        <p:spPr>
          <a:xfrm>
            <a:off x="9864402" y="20868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sp>
        <p:nvSpPr>
          <p:cNvPr id="100" name="矩形 99"/>
          <p:cNvSpPr/>
          <p:nvPr/>
        </p:nvSpPr>
        <p:spPr>
          <a:xfrm>
            <a:off x="6668279" y="1678110"/>
            <a:ext cx="527306" cy="799935"/>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101" name="圖片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143" y="1895931"/>
            <a:ext cx="354932" cy="381769"/>
          </a:xfrm>
          <a:prstGeom prst="rect">
            <a:avLst/>
          </a:prstGeom>
        </p:spPr>
      </p:pic>
      <p:sp>
        <p:nvSpPr>
          <p:cNvPr id="102" name="矩形 101"/>
          <p:cNvSpPr/>
          <p:nvPr/>
        </p:nvSpPr>
        <p:spPr>
          <a:xfrm>
            <a:off x="6618445" y="2231824"/>
            <a:ext cx="615874" cy="246221"/>
          </a:xfrm>
          <a:prstGeom prst="rect">
            <a:avLst/>
          </a:prstGeom>
        </p:spPr>
        <p:txBody>
          <a:bodyPr wrap="none">
            <a:spAutoFit/>
          </a:bodyPr>
          <a:lstStyle/>
          <a:p>
            <a:pPr algn="ctr"/>
            <a:r>
              <a:rPr lang="en-GB" sz="1000" b="1" dirty="0" smtClean="0"/>
              <a:t>PN Only</a:t>
            </a:r>
            <a:endParaRPr lang="en-US" sz="1000" dirty="0"/>
          </a:p>
        </p:txBody>
      </p:sp>
      <p:cxnSp>
        <p:nvCxnSpPr>
          <p:cNvPr id="103" name="直線接點 102"/>
          <p:cNvCxnSpPr/>
          <p:nvPr/>
        </p:nvCxnSpPr>
        <p:spPr>
          <a:xfrm>
            <a:off x="674474" y="25387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04" name="矩形 103"/>
          <p:cNvSpPr/>
          <p:nvPr/>
        </p:nvSpPr>
        <p:spPr>
          <a:xfrm>
            <a:off x="7561478" y="253923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a:t>
            </a:r>
            <a:r>
              <a:rPr lang="en-US" sz="600" b="1" dirty="0" smtClean="0">
                <a:solidFill>
                  <a:srgbClr val="FFFFFF"/>
                </a:solidFill>
                <a:highlight>
                  <a:srgbClr val="808000"/>
                </a:highlight>
                <a:latin typeface="Courier New" panose="02070309020205020404" pitchFamily="49" charset="0"/>
                <a:ea typeface="Times New Roman" panose="02020603050405020304" pitchFamily="18" charset="0"/>
              </a:rPr>
              <a:t>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105" name="矩形 104"/>
          <p:cNvSpPr/>
          <p:nvPr/>
        </p:nvSpPr>
        <p:spPr>
          <a:xfrm>
            <a:off x="1830276" y="308906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sp>
        <p:nvSpPr>
          <p:cNvPr id="107" name="矩形 106"/>
          <p:cNvSpPr/>
          <p:nvPr/>
        </p:nvSpPr>
        <p:spPr>
          <a:xfrm>
            <a:off x="6193449" y="2545315"/>
            <a:ext cx="1710718" cy="553998"/>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600" dirty="0">
                <a:latin typeface="Courier New" panose="02070309020205020404" pitchFamily="49" charset="0"/>
                <a:ea typeface="Times New Roman" panose="02020603050405020304" pitchFamily="18" charset="0"/>
              </a:rPr>
              <a:t>}</a:t>
            </a:r>
            <a:endParaRPr lang="en-GB" sz="600" dirty="0" smtClean="0">
              <a:latin typeface="Courier New" panose="02070309020205020404" pitchFamily="49" charset="0"/>
              <a:ea typeface="Times New Roman" panose="02020603050405020304" pitchFamily="18" charset="0"/>
            </a:endParaRPr>
          </a:p>
        </p:txBody>
      </p:sp>
      <p:cxnSp>
        <p:nvCxnSpPr>
          <p:cNvPr id="108" name="直線接點 107"/>
          <p:cNvCxnSpPr/>
          <p:nvPr/>
        </p:nvCxnSpPr>
        <p:spPr>
          <a:xfrm flipV="1">
            <a:off x="6216044" y="1591277"/>
            <a:ext cx="0" cy="466265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9" name="直線接點 108"/>
          <p:cNvCxnSpPr/>
          <p:nvPr/>
        </p:nvCxnSpPr>
        <p:spPr>
          <a:xfrm flipV="1">
            <a:off x="7605780" y="1584927"/>
            <a:ext cx="0"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0" name="直線接點 109"/>
          <p:cNvCxnSpPr/>
          <p:nvPr/>
        </p:nvCxnSpPr>
        <p:spPr>
          <a:xfrm flipH="1" flipV="1">
            <a:off x="9463241" y="1584927"/>
            <a:ext cx="16164" cy="46690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1" name="直線接點 110"/>
          <p:cNvCxnSpPr/>
          <p:nvPr/>
        </p:nvCxnSpPr>
        <p:spPr>
          <a:xfrm>
            <a:off x="674474" y="4218837"/>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13" name="矩形 112"/>
          <p:cNvSpPr/>
          <p:nvPr/>
        </p:nvSpPr>
        <p:spPr>
          <a:xfrm>
            <a:off x="6301608" y="4186001"/>
            <a:ext cx="1140056" cy="276999"/>
          </a:xfrm>
          <a:prstGeom prst="rect">
            <a:avLst/>
          </a:prstGeom>
        </p:spPr>
        <p:txBody>
          <a:bodyPr wrap="none">
            <a:spAutoFit/>
          </a:bodyPr>
          <a:lstStyle/>
          <a:p>
            <a:r>
              <a:rPr lang="en-GB" sz="1200" i="1" dirty="0">
                <a:latin typeface="Times New Roman" panose="02020603050405020304" pitchFamily="18" charset="0"/>
                <a:ea typeface="Times New Roman" panose="02020603050405020304" pitchFamily="18" charset="0"/>
              </a:rPr>
              <a:t>n</a:t>
            </a:r>
            <a:r>
              <a:rPr lang="en-GB" sz="1200" i="1" dirty="0" smtClean="0">
                <a:latin typeface="Times New Roman" panose="02020603050405020304" pitchFamily="18" charset="0"/>
                <a:ea typeface="Times New Roman" panose="02020603050405020304" pitchFamily="18" charset="0"/>
              </a:rPr>
              <a:t>ot a CAG Cell</a:t>
            </a:r>
            <a:endParaRPr lang="en-US" sz="1200" dirty="0"/>
          </a:p>
        </p:txBody>
      </p:sp>
      <p:sp>
        <p:nvSpPr>
          <p:cNvPr id="114" name="矩形 113"/>
          <p:cNvSpPr/>
          <p:nvPr/>
        </p:nvSpPr>
        <p:spPr>
          <a:xfrm>
            <a:off x="7998572" y="4207573"/>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115" name="矩形 114"/>
          <p:cNvSpPr/>
          <p:nvPr/>
        </p:nvSpPr>
        <p:spPr>
          <a:xfrm>
            <a:off x="9812893" y="4186001"/>
            <a:ext cx="904415"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 Cell</a:t>
            </a:r>
            <a:endParaRPr lang="en-US" sz="1200" dirty="0"/>
          </a:p>
        </p:txBody>
      </p:sp>
      <p:sp>
        <p:nvSpPr>
          <p:cNvPr id="116" name="矩形 115"/>
          <p:cNvSpPr/>
          <p:nvPr/>
        </p:nvSpPr>
        <p:spPr>
          <a:xfrm>
            <a:off x="2963457" y="4179651"/>
            <a:ext cx="919034" cy="338554"/>
          </a:xfrm>
          <a:prstGeom prst="rect">
            <a:avLst/>
          </a:prstGeom>
        </p:spPr>
        <p:txBody>
          <a:bodyPr wrap="none">
            <a:spAutoFit/>
          </a:bodyPr>
          <a:lstStyle/>
          <a:p>
            <a:r>
              <a:rPr lang="en-GB" sz="1600" dirty="0" smtClean="0"/>
              <a:t>Cell Type</a:t>
            </a:r>
            <a:endParaRPr lang="en-US" sz="1600" dirty="0"/>
          </a:p>
        </p:txBody>
      </p:sp>
      <p:cxnSp>
        <p:nvCxnSpPr>
          <p:cNvPr id="117" name="直線接點 116"/>
          <p:cNvCxnSpPr/>
          <p:nvPr/>
        </p:nvCxnSpPr>
        <p:spPr>
          <a:xfrm>
            <a:off x="654127" y="4678900"/>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18" name="矩形 117"/>
          <p:cNvSpPr/>
          <p:nvPr/>
        </p:nvSpPr>
        <p:spPr>
          <a:xfrm>
            <a:off x="6174265" y="5607161"/>
            <a:ext cx="1412331" cy="769441"/>
          </a:xfrm>
          <a:prstGeom prst="rect">
            <a:avLst/>
          </a:prstGeom>
        </p:spPr>
        <p:txBody>
          <a:bodyPr wrap="square">
            <a:spAutoFit/>
          </a:bodyPr>
          <a:lstStyle/>
          <a:p>
            <a:r>
              <a:rPr lang="en-GB" sz="1100" dirty="0" smtClean="0"/>
              <a:t>According to 2), UE consider</a:t>
            </a:r>
            <a:r>
              <a:rPr lang="en-US" sz="1100" dirty="0"/>
              <a:t> </a:t>
            </a:r>
            <a:r>
              <a:rPr lang="en-US" sz="1100" b="1" dirty="0" smtClean="0">
                <a:solidFill>
                  <a:schemeClr val="accent1">
                    <a:lumMod val="75000"/>
                  </a:schemeClr>
                </a:solidFill>
              </a:rPr>
              <a:t>PLMN1</a:t>
            </a:r>
            <a:r>
              <a:rPr lang="en-US" sz="1100" dirty="0" smtClean="0">
                <a:solidFill>
                  <a:schemeClr val="accent1">
                    <a:lumMod val="75000"/>
                  </a:schemeClr>
                </a:solidFill>
              </a:rPr>
              <a:t> </a:t>
            </a:r>
            <a:r>
              <a:rPr lang="en-US" sz="1100" dirty="0" smtClean="0"/>
              <a:t>for NW selection, Correct behavior</a:t>
            </a:r>
            <a:endParaRPr lang="en-GB" sz="1100" dirty="0" smtClean="0"/>
          </a:p>
        </p:txBody>
      </p:sp>
      <p:sp>
        <p:nvSpPr>
          <p:cNvPr id="119" name="矩形 118"/>
          <p:cNvSpPr/>
          <p:nvPr/>
        </p:nvSpPr>
        <p:spPr>
          <a:xfrm>
            <a:off x="7605780" y="4653500"/>
            <a:ext cx="1857461" cy="1061829"/>
          </a:xfrm>
          <a:prstGeom prst="rect">
            <a:avLst/>
          </a:prstGeom>
        </p:spPr>
        <p:txBody>
          <a:bodyPr wrap="square">
            <a:spAutoFit/>
          </a:bodyPr>
          <a:lstStyle/>
          <a:p>
            <a:r>
              <a:rPr lang="en-GB" sz="900" dirty="0" smtClean="0"/>
              <a:t>According to 1), UE </a:t>
            </a:r>
            <a:r>
              <a:rPr lang="en-GB" sz="900" dirty="0" smtClean="0">
                <a:solidFill>
                  <a:srgbClr val="FF0000"/>
                </a:solidFill>
              </a:rPr>
              <a:t>not</a:t>
            </a:r>
            <a:r>
              <a:rPr lang="en-GB" sz="900" dirty="0" smtClean="0"/>
              <a:t> consider</a:t>
            </a:r>
            <a:r>
              <a:rPr lang="en-US" sz="900" dirty="0" smtClean="0"/>
              <a:t> </a:t>
            </a:r>
            <a:r>
              <a:rPr lang="en-US" sz="900" b="1" dirty="0" smtClean="0">
                <a:solidFill>
                  <a:schemeClr val="accent1">
                    <a:lumMod val="75000"/>
                  </a:schemeClr>
                </a:solidFill>
              </a:rPr>
              <a:t>PLMN1</a:t>
            </a:r>
            <a:r>
              <a:rPr lang="en-US" sz="900" dirty="0" smtClean="0">
                <a:solidFill>
                  <a:schemeClr val="accent1">
                    <a:lumMod val="75000"/>
                  </a:schemeClr>
                </a:solidFill>
              </a:rPr>
              <a:t> </a:t>
            </a:r>
            <a:r>
              <a:rPr lang="en-US" sz="900" dirty="0" smtClean="0"/>
              <a:t>for NW selection because the </a:t>
            </a:r>
            <a:r>
              <a:rPr lang="en-US" sz="900" b="1" dirty="0" smtClean="0">
                <a:solidFill>
                  <a:schemeClr val="accent5">
                    <a:lumMod val="75000"/>
                  </a:schemeClr>
                </a:solidFill>
              </a:rPr>
              <a:t>CAG2</a:t>
            </a:r>
            <a:r>
              <a:rPr lang="en-US" sz="900" dirty="0" smtClean="0"/>
              <a:t> supported by the cell is not contained in UE’s </a:t>
            </a:r>
            <a:r>
              <a:rPr lang="en-US" altLang="zh-TW" sz="900" dirty="0" smtClean="0"/>
              <a:t>PLMN1 “Allowed CAG list”, which only supports </a:t>
            </a:r>
            <a:r>
              <a:rPr lang="en-US" altLang="zh-TW" sz="900" b="1" dirty="0" smtClean="0">
                <a:solidFill>
                  <a:schemeClr val="accent5">
                    <a:lumMod val="75000"/>
                  </a:schemeClr>
                </a:solidFill>
              </a:rPr>
              <a:t>CAG1</a:t>
            </a:r>
            <a:endParaRPr lang="en-US" sz="900" b="1" dirty="0" smtClean="0">
              <a:solidFill>
                <a:srgbClr val="FF0000"/>
              </a:solidFill>
            </a:endParaRPr>
          </a:p>
          <a:p>
            <a:endParaRPr lang="en-GB" sz="900" dirty="0" smtClean="0"/>
          </a:p>
        </p:txBody>
      </p:sp>
      <p:cxnSp>
        <p:nvCxnSpPr>
          <p:cNvPr id="120" name="直線接點 119"/>
          <p:cNvCxnSpPr/>
          <p:nvPr/>
        </p:nvCxnSpPr>
        <p:spPr>
          <a:xfrm>
            <a:off x="1171552" y="5618700"/>
            <a:ext cx="10436071" cy="0"/>
          </a:xfrm>
          <a:prstGeom prst="line">
            <a:avLst/>
          </a:prstGeom>
          <a:ln w="12700">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121" name="矩形 120"/>
          <p:cNvSpPr/>
          <p:nvPr/>
        </p:nvSpPr>
        <p:spPr>
          <a:xfrm>
            <a:off x="9479405" y="4659850"/>
            <a:ext cx="1857461" cy="1061829"/>
          </a:xfrm>
          <a:prstGeom prst="rect">
            <a:avLst/>
          </a:prstGeom>
        </p:spPr>
        <p:txBody>
          <a:bodyPr wrap="square">
            <a:spAutoFit/>
          </a:bodyPr>
          <a:lstStyle/>
          <a:p>
            <a:r>
              <a:rPr lang="en-GB" sz="900" dirty="0" smtClean="0"/>
              <a:t>According to 1), UE </a:t>
            </a:r>
            <a:r>
              <a:rPr lang="en-GB" sz="900" dirty="0" smtClean="0">
                <a:solidFill>
                  <a:srgbClr val="FF0000"/>
                </a:solidFill>
              </a:rPr>
              <a:t>not</a:t>
            </a:r>
            <a:r>
              <a:rPr lang="en-GB" sz="900" dirty="0" smtClean="0"/>
              <a:t> consider</a:t>
            </a:r>
            <a:r>
              <a:rPr lang="en-US" sz="900" dirty="0" smtClean="0"/>
              <a:t> </a:t>
            </a:r>
            <a:r>
              <a:rPr lang="en-US" sz="900" b="1" dirty="0" smtClean="0">
                <a:solidFill>
                  <a:schemeClr val="accent1">
                    <a:lumMod val="75000"/>
                  </a:schemeClr>
                </a:solidFill>
              </a:rPr>
              <a:t>PLMN1</a:t>
            </a:r>
            <a:r>
              <a:rPr lang="en-US" sz="900" dirty="0" smtClean="0">
                <a:solidFill>
                  <a:schemeClr val="accent1">
                    <a:lumMod val="75000"/>
                  </a:schemeClr>
                </a:solidFill>
              </a:rPr>
              <a:t> </a:t>
            </a:r>
            <a:r>
              <a:rPr lang="en-US" sz="900" dirty="0" smtClean="0"/>
              <a:t>for NW selection because the </a:t>
            </a:r>
            <a:r>
              <a:rPr lang="en-US" sz="900" b="1" dirty="0" smtClean="0">
                <a:solidFill>
                  <a:schemeClr val="accent5">
                    <a:lumMod val="75000"/>
                  </a:schemeClr>
                </a:solidFill>
              </a:rPr>
              <a:t>CAG2</a:t>
            </a:r>
            <a:r>
              <a:rPr lang="en-US" sz="900" dirty="0" smtClean="0"/>
              <a:t> supported by the cell is not contained in UE’s </a:t>
            </a:r>
            <a:r>
              <a:rPr lang="en-US" altLang="zh-TW" sz="900" dirty="0" smtClean="0"/>
              <a:t>PLMN1 “Allowed CAG list”, which only supports </a:t>
            </a:r>
            <a:r>
              <a:rPr lang="en-US" altLang="zh-TW" sz="900" b="1" dirty="0" smtClean="0">
                <a:solidFill>
                  <a:schemeClr val="accent5">
                    <a:lumMod val="75000"/>
                  </a:schemeClr>
                </a:solidFill>
              </a:rPr>
              <a:t>CAG1</a:t>
            </a:r>
            <a:r>
              <a:rPr lang="en-US" sz="900" dirty="0" smtClean="0"/>
              <a:t>, </a:t>
            </a:r>
            <a:r>
              <a:rPr lang="en-US" sz="900" dirty="0"/>
              <a:t>Correct behavior</a:t>
            </a:r>
          </a:p>
          <a:p>
            <a:endParaRPr lang="en-GB" sz="900" dirty="0" smtClean="0"/>
          </a:p>
        </p:txBody>
      </p:sp>
      <p:sp>
        <p:nvSpPr>
          <p:cNvPr id="149" name="矩形 148"/>
          <p:cNvSpPr/>
          <p:nvPr/>
        </p:nvSpPr>
        <p:spPr>
          <a:xfrm>
            <a:off x="736732" y="4678667"/>
            <a:ext cx="5411298" cy="1777410"/>
          </a:xfrm>
          <a:prstGeom prst="rect">
            <a:avLst/>
          </a:prstGeom>
        </p:spPr>
        <p:txBody>
          <a:bodyPr wrap="square">
            <a:spAutoFit/>
          </a:bodyPr>
          <a:lstStyle/>
          <a:p>
            <a:pPr marL="360680" indent="-180340">
              <a:spcAft>
                <a:spcPts val="900"/>
              </a:spcAft>
            </a:pPr>
            <a:r>
              <a:rPr lang="en-GB" sz="800" dirty="0">
                <a:latin typeface="Times New Roman" panose="02020603050405020304" pitchFamily="18" charset="0"/>
                <a:ea typeface="新細明體" panose="02020500000000000000" pitchFamily="18" charset="-120"/>
              </a:rPr>
              <a:t>4.4.3.1.1	Automatic Network Selection Mode Procedure</a:t>
            </a:r>
            <a:endParaRPr lang="en-US" sz="800" dirty="0"/>
          </a:p>
          <a:p>
            <a:pPr marL="360680" indent="-180340">
              <a:spcAft>
                <a:spcPts val="900"/>
              </a:spcAft>
            </a:pPr>
            <a:r>
              <a:rPr lang="en-GB" sz="800" dirty="0">
                <a:latin typeface="Times New Roman" panose="02020603050405020304" pitchFamily="18" charset="0"/>
                <a:ea typeface="新細明體" panose="02020500000000000000" pitchFamily="18" charset="-120"/>
              </a:rPr>
              <a:t>m)	In </a:t>
            </a:r>
            <a:r>
              <a:rPr lang="en-GB" sz="800" dirty="0" err="1">
                <a:latin typeface="Times New Roman" panose="02020603050405020304" pitchFamily="18" charset="0"/>
                <a:ea typeface="新細明體" panose="02020500000000000000" pitchFamily="18" charset="-120"/>
              </a:rPr>
              <a:t>i</a:t>
            </a:r>
            <a:r>
              <a:rPr lang="en-GB" sz="800" dirty="0">
                <a:latin typeface="Times New Roman" panose="02020603050405020304" pitchFamily="18" charset="0"/>
                <a:ea typeface="新細明體" panose="02020500000000000000" pitchFamily="18" charset="-120"/>
              </a:rPr>
              <a:t> to v, if the MS supports CAG and is provisioned with a non-empty "CAG information list", the MS shall not consider a PLMN indicated by an NG-RAN cell unless:</a:t>
            </a:r>
            <a:endParaRPr lang="en-US" sz="800" dirty="0">
              <a:latin typeface="Times New Roman" panose="02020603050405020304" pitchFamily="18" charset="0"/>
              <a:ea typeface="新細明體" panose="02020500000000000000" pitchFamily="18" charset="-120"/>
            </a:endParaRPr>
          </a:p>
          <a:p>
            <a:pPr marL="540385" indent="-180340">
              <a:spcAft>
                <a:spcPts val="900"/>
              </a:spcAft>
            </a:pPr>
            <a:r>
              <a:rPr lang="en-GB" sz="800" dirty="0">
                <a:latin typeface="Times New Roman" panose="02020603050405020304" pitchFamily="18" charset="0"/>
                <a:ea typeface="新細明體" panose="02020500000000000000" pitchFamily="18" charset="-120"/>
              </a:rPr>
              <a:t>1)	the cell is a CAG cell and broadcasts a CAG-ID for the PLMN such that there exists an entry with the PLMN ID of the PLMN in the "CAG information list" and the CAG-ID is included in the "Allowed CAG list" of the entry; or</a:t>
            </a:r>
            <a:endParaRPr lang="en-US" sz="800" dirty="0">
              <a:latin typeface="Times New Roman" panose="02020603050405020304" pitchFamily="18" charset="0"/>
              <a:ea typeface="新細明體" panose="02020500000000000000" pitchFamily="18" charset="-120"/>
            </a:endParaRPr>
          </a:p>
          <a:p>
            <a:pPr marL="540385" indent="-180340">
              <a:spcAft>
                <a:spcPts val="900"/>
              </a:spcAft>
            </a:pPr>
            <a:r>
              <a:rPr lang="en-GB" sz="800" dirty="0">
                <a:latin typeface="Times New Roman" panose="02020603050405020304" pitchFamily="18" charset="0"/>
                <a:ea typeface="新細明體" panose="02020500000000000000" pitchFamily="18" charset="-120"/>
              </a:rPr>
              <a:t>2)	the cell is </a:t>
            </a:r>
            <a:r>
              <a:rPr lang="en-GB" sz="800" dirty="0">
                <a:highlight>
                  <a:srgbClr val="FFFF00"/>
                </a:highlight>
                <a:latin typeface="Times New Roman" panose="02020603050405020304" pitchFamily="18" charset="0"/>
                <a:ea typeface="新細明體" panose="02020500000000000000" pitchFamily="18" charset="-120"/>
              </a:rPr>
              <a:t>not a </a:t>
            </a:r>
            <a:r>
              <a:rPr lang="en-GB" sz="800" dirty="0" smtClean="0">
                <a:highlight>
                  <a:srgbClr val="FFFF00"/>
                </a:highlight>
                <a:latin typeface="Times New Roman" panose="02020603050405020304" pitchFamily="18" charset="0"/>
                <a:ea typeface="新細明體" panose="02020500000000000000" pitchFamily="18" charset="-120"/>
              </a:rPr>
              <a:t>CAG</a:t>
            </a:r>
            <a:r>
              <a:rPr lang="en-GB" sz="800" dirty="0" smtClean="0">
                <a:solidFill>
                  <a:srgbClr val="FF0000"/>
                </a:solidFill>
                <a:highlight>
                  <a:srgbClr val="FFFF00"/>
                </a:highlight>
                <a:latin typeface="Times New Roman" panose="02020603050405020304" pitchFamily="18" charset="0"/>
                <a:ea typeface="新細明體" panose="02020500000000000000" pitchFamily="18" charset="-120"/>
              </a:rPr>
              <a:t>-only</a:t>
            </a:r>
            <a:r>
              <a:rPr lang="en-GB" sz="800" dirty="0" smtClean="0">
                <a:highlight>
                  <a:srgbClr val="FFFF00"/>
                </a:highlight>
                <a:latin typeface="Times New Roman" panose="02020603050405020304" pitchFamily="18" charset="0"/>
                <a:ea typeface="新細明體" panose="02020500000000000000" pitchFamily="18" charset="-120"/>
              </a:rPr>
              <a:t> </a:t>
            </a:r>
            <a:r>
              <a:rPr lang="en-GB" sz="800" dirty="0">
                <a:highlight>
                  <a:srgbClr val="FFFF00"/>
                </a:highlight>
                <a:latin typeface="Times New Roman" panose="02020603050405020304" pitchFamily="18" charset="0"/>
                <a:ea typeface="新細明體" panose="02020500000000000000" pitchFamily="18" charset="-120"/>
              </a:rPr>
              <a:t>cell</a:t>
            </a:r>
            <a:r>
              <a:rPr lang="en-GB" sz="800" dirty="0">
                <a:latin typeface="Times New Roman" panose="02020603050405020304" pitchFamily="18" charset="0"/>
                <a:ea typeface="新細明體" panose="02020500000000000000" pitchFamily="18" charset="-120"/>
              </a:rPr>
              <a:t> and:</a:t>
            </a:r>
            <a:endParaRPr lang="en-US" sz="800" dirty="0">
              <a:latin typeface="Times New Roman" panose="02020603050405020304" pitchFamily="18" charset="0"/>
              <a:ea typeface="新細明體" panose="02020500000000000000" pitchFamily="18" charset="-120"/>
            </a:endParaRPr>
          </a:p>
          <a:p>
            <a:pPr marL="720725" indent="-180340">
              <a:spcAft>
                <a:spcPts val="900"/>
              </a:spcAft>
            </a:pPr>
            <a:r>
              <a:rPr lang="en-GB" sz="800" dirty="0">
                <a:latin typeface="Times New Roman" panose="02020603050405020304" pitchFamily="18" charset="0"/>
                <a:ea typeface="新細明體" panose="02020500000000000000" pitchFamily="18" charset="-120"/>
              </a:rPr>
              <a:t>-	there is no entry with the PLMN ID of the PLMN in the "CAG information list"; or</a:t>
            </a:r>
            <a:endParaRPr lang="en-US" sz="800" dirty="0">
              <a:latin typeface="Times New Roman" panose="02020603050405020304" pitchFamily="18" charset="0"/>
              <a:ea typeface="新細明體" panose="02020500000000000000" pitchFamily="18" charset="-120"/>
            </a:endParaRPr>
          </a:p>
          <a:p>
            <a:pPr marL="720725" indent="-180340">
              <a:spcAft>
                <a:spcPts val="900"/>
              </a:spcAft>
            </a:pPr>
            <a:r>
              <a:rPr lang="en-GB" sz="800" dirty="0">
                <a:latin typeface="Times New Roman" panose="02020603050405020304" pitchFamily="18" charset="0"/>
                <a:ea typeface="新細明體" panose="02020500000000000000" pitchFamily="18" charset="-120"/>
              </a:rPr>
              <a:t>-	there exists an entry with the PLMN ID of the PLMN in the "CAG information list" but the "indication that the MS is only allowed to access 5GS via CAG cells" is not included in the entry.</a:t>
            </a:r>
            <a:endParaRPr lang="en-US" sz="800" dirty="0">
              <a:latin typeface="Times New Roman" panose="02020603050405020304" pitchFamily="18" charset="0"/>
              <a:ea typeface="新細明體" panose="02020500000000000000" pitchFamily="18" charset="-120"/>
            </a:endParaRPr>
          </a:p>
        </p:txBody>
      </p:sp>
      <p:cxnSp>
        <p:nvCxnSpPr>
          <p:cNvPr id="6" name="直線接點 5"/>
          <p:cNvCxnSpPr/>
          <p:nvPr/>
        </p:nvCxnSpPr>
        <p:spPr>
          <a:xfrm>
            <a:off x="2203450" y="5796479"/>
            <a:ext cx="266700"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52" name="矩形 151"/>
          <p:cNvSpPr/>
          <p:nvPr/>
        </p:nvSpPr>
        <p:spPr>
          <a:xfrm>
            <a:off x="9821134" y="4396131"/>
            <a:ext cx="1221809"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a CAG-only Cell</a:t>
            </a:r>
            <a:endParaRPr lang="en-US" sz="1200" dirty="0"/>
          </a:p>
        </p:txBody>
      </p:sp>
      <p:sp>
        <p:nvSpPr>
          <p:cNvPr id="153" name="矩形 152"/>
          <p:cNvSpPr/>
          <p:nvPr/>
        </p:nvSpPr>
        <p:spPr>
          <a:xfrm>
            <a:off x="7735839" y="4418134"/>
            <a:ext cx="1457450"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not a CAG-only Cell</a:t>
            </a:r>
            <a:endParaRPr lang="en-US" sz="1200" dirty="0"/>
          </a:p>
        </p:txBody>
      </p:sp>
      <p:sp>
        <p:nvSpPr>
          <p:cNvPr id="154" name="矩形 153"/>
          <p:cNvSpPr/>
          <p:nvPr/>
        </p:nvSpPr>
        <p:spPr>
          <a:xfrm>
            <a:off x="6169218" y="4387735"/>
            <a:ext cx="1457450" cy="276999"/>
          </a:xfrm>
          <a:prstGeom prst="rect">
            <a:avLst/>
          </a:prstGeom>
        </p:spPr>
        <p:txBody>
          <a:bodyPr wrap="none">
            <a:spAutoFit/>
          </a:bodyPr>
          <a:lstStyle/>
          <a:p>
            <a:r>
              <a:rPr lang="en-GB" sz="1200" i="1" dirty="0" smtClean="0">
                <a:latin typeface="Times New Roman" panose="02020603050405020304" pitchFamily="18" charset="0"/>
                <a:ea typeface="Times New Roman" panose="02020603050405020304" pitchFamily="18" charset="0"/>
              </a:rPr>
              <a:t>not a CAG-only Cell</a:t>
            </a:r>
            <a:endParaRPr lang="en-US" sz="1200" dirty="0"/>
          </a:p>
        </p:txBody>
      </p:sp>
      <p:sp>
        <p:nvSpPr>
          <p:cNvPr id="167" name="矩形 166"/>
          <p:cNvSpPr/>
          <p:nvPr/>
        </p:nvSpPr>
        <p:spPr>
          <a:xfrm>
            <a:off x="7609191" y="5612461"/>
            <a:ext cx="1412331" cy="769441"/>
          </a:xfrm>
          <a:prstGeom prst="rect">
            <a:avLst/>
          </a:prstGeom>
        </p:spPr>
        <p:txBody>
          <a:bodyPr wrap="square">
            <a:spAutoFit/>
          </a:bodyPr>
          <a:lstStyle/>
          <a:p>
            <a:r>
              <a:rPr lang="en-GB" sz="1100" dirty="0" smtClean="0"/>
              <a:t>According to 2), UE consider</a:t>
            </a:r>
            <a:r>
              <a:rPr lang="en-US" sz="1100" dirty="0"/>
              <a:t> </a:t>
            </a:r>
            <a:r>
              <a:rPr lang="en-US" sz="1100" b="1" dirty="0" smtClean="0">
                <a:solidFill>
                  <a:schemeClr val="accent1">
                    <a:lumMod val="75000"/>
                  </a:schemeClr>
                </a:solidFill>
              </a:rPr>
              <a:t>PLMN1</a:t>
            </a:r>
            <a:r>
              <a:rPr lang="en-US" sz="1100" dirty="0" smtClean="0">
                <a:solidFill>
                  <a:schemeClr val="accent1">
                    <a:lumMod val="75000"/>
                  </a:schemeClr>
                </a:solidFill>
              </a:rPr>
              <a:t> </a:t>
            </a:r>
            <a:r>
              <a:rPr lang="en-US" sz="1100" dirty="0" smtClean="0"/>
              <a:t>for NW selection, Correct behavior</a:t>
            </a:r>
            <a:endParaRPr lang="en-GB" sz="1100" dirty="0" smtClean="0"/>
          </a:p>
        </p:txBody>
      </p:sp>
      <p:sp>
        <p:nvSpPr>
          <p:cNvPr id="39" name="矩形 38"/>
          <p:cNvSpPr/>
          <p:nvPr/>
        </p:nvSpPr>
        <p:spPr>
          <a:xfrm>
            <a:off x="9436312" y="2531241"/>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418246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Proposal</a:t>
            </a:r>
            <a:endParaRPr lang="en-US" dirty="0"/>
          </a:p>
        </p:txBody>
      </p:sp>
      <p:sp>
        <p:nvSpPr>
          <p:cNvPr id="3" name="內容版面配置區 2"/>
          <p:cNvSpPr>
            <a:spLocks noGrp="1"/>
          </p:cNvSpPr>
          <p:nvPr>
            <p:ph idx="1"/>
          </p:nvPr>
        </p:nvSpPr>
        <p:spPr/>
        <p:txBody>
          <a:bodyPr/>
          <a:lstStyle/>
          <a:p>
            <a:r>
              <a:rPr lang="en-US" dirty="0" smtClean="0"/>
              <a:t>It is proposed that CT1 discusses the solution</a:t>
            </a:r>
            <a:endParaRPr lang="en-US" dirty="0"/>
          </a:p>
          <a:p>
            <a:r>
              <a:rPr lang="en-US" dirty="0" smtClean="0"/>
              <a:t>A CR corresponding </a:t>
            </a:r>
            <a:r>
              <a:rPr lang="en-US" dirty="0"/>
              <a:t>solution </a:t>
            </a:r>
            <a:r>
              <a:rPr lang="en-US" altLang="zh-TW" dirty="0" smtClean="0"/>
              <a:t>proposed in </a:t>
            </a:r>
            <a:r>
              <a:rPr lang="en-US" altLang="zh-TW" dirty="0"/>
              <a:t>C1-203301</a:t>
            </a:r>
            <a:endParaRPr lang="en-US" dirty="0"/>
          </a:p>
          <a:p>
            <a:endParaRPr lang="en-US" dirty="0"/>
          </a:p>
        </p:txBody>
      </p:sp>
      <p:sp>
        <p:nvSpPr>
          <p:cNvPr id="4" name="投影片編號版面配置區 3"/>
          <p:cNvSpPr>
            <a:spLocks noGrp="1"/>
          </p:cNvSpPr>
          <p:nvPr>
            <p:ph type="sldNum" sz="quarter" idx="12"/>
          </p:nvPr>
        </p:nvSpPr>
        <p:spPr/>
        <p:txBody>
          <a:bodyPr/>
          <a:lstStyle/>
          <a:p>
            <a:fld id="{0AEF9A4B-07C9-404C-9053-A3A2AC3AD5D6}" type="slidenum">
              <a:rPr lang="en-GB" smtClean="0"/>
              <a:pPr/>
              <a:t>7</a:t>
            </a:fld>
            <a:endParaRPr lang="en-GB" dirty="0"/>
          </a:p>
        </p:txBody>
      </p:sp>
    </p:spTree>
    <p:extLst>
      <p:ext uri="{BB962C8B-B14F-4D97-AF65-F5344CB8AC3E}">
        <p14:creationId xmlns:p14="http://schemas.microsoft.com/office/powerpoint/2010/main" val="3667133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098A8-AA09-47B6-90E4-0FA29276AF13}"/>
              </a:ext>
            </a:extLst>
          </p:cNvPr>
          <p:cNvSpPr>
            <a:spLocks noGrp="1"/>
          </p:cNvSpPr>
          <p:nvPr>
            <p:ph type="title"/>
          </p:nvPr>
        </p:nvSpPr>
        <p:spPr>
          <a:xfrm>
            <a:off x="3759672" y="2745379"/>
            <a:ext cx="4552306" cy="1048851"/>
          </a:xfrm>
        </p:spPr>
        <p:txBody>
          <a:bodyPr/>
          <a:lstStyle/>
          <a:p>
            <a:pPr algn="ctr"/>
            <a:r>
              <a:rPr lang="en-US" dirty="0" smtClean="0"/>
              <a:t>TS24.501 Problem and Solution Proposal</a:t>
            </a:r>
            <a:endParaRPr lang="en-US" dirty="0"/>
          </a:p>
        </p:txBody>
      </p:sp>
      <p:sp>
        <p:nvSpPr>
          <p:cNvPr id="4" name="Slide Number Placeholder 3">
            <a:extLst>
              <a:ext uri="{FF2B5EF4-FFF2-40B4-BE49-F238E27FC236}">
                <a16:creationId xmlns="" xmlns:a16="http://schemas.microsoft.com/office/drawing/2014/main" id="{0013B002-BC4D-49CB-85F1-6EFB6720739B}"/>
              </a:ext>
            </a:extLst>
          </p:cNvPr>
          <p:cNvSpPr>
            <a:spLocks noGrp="1"/>
          </p:cNvSpPr>
          <p:nvPr>
            <p:ph type="sldNum" sz="quarter" idx="12"/>
          </p:nvPr>
        </p:nvSpPr>
        <p:spPr/>
        <p:txBody>
          <a:bodyPr/>
          <a:lstStyle/>
          <a:p>
            <a:fld id="{0AEF9A4B-07C9-404C-9053-A3A2AC3AD5D6}" type="slidenum">
              <a:rPr lang="en-GB" smtClean="0"/>
              <a:pPr/>
              <a:t>8</a:t>
            </a:fld>
            <a:endParaRPr lang="en-GB" dirty="0"/>
          </a:p>
        </p:txBody>
      </p:sp>
    </p:spTree>
    <p:extLst>
      <p:ext uri="{BB962C8B-B14F-4D97-AF65-F5344CB8AC3E}">
        <p14:creationId xmlns:p14="http://schemas.microsoft.com/office/powerpoint/2010/main" val="3194022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a:off x="668718" y="1921477"/>
            <a:ext cx="11142282" cy="4873023"/>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TS24.501 Problem statement</a:t>
            </a:r>
            <a:endParaRPr lang="en-US" dirty="0"/>
          </a:p>
        </p:txBody>
      </p:sp>
      <p:sp>
        <p:nvSpPr>
          <p:cNvPr id="3" name="Content Placeholder 2"/>
          <p:cNvSpPr>
            <a:spLocks noGrp="1"/>
          </p:cNvSpPr>
          <p:nvPr>
            <p:ph idx="1"/>
          </p:nvPr>
        </p:nvSpPr>
        <p:spPr>
          <a:xfrm>
            <a:off x="481013" y="1104108"/>
            <a:ext cx="11233149" cy="4383881"/>
          </a:xfrm>
        </p:spPr>
        <p:txBody>
          <a:bodyPr/>
          <a:lstStyle/>
          <a:p>
            <a:r>
              <a:rPr lang="en-US" sz="2400" dirty="0"/>
              <a:t>According to 38.331 V16.0.0, </a:t>
            </a:r>
            <a:r>
              <a:rPr lang="en-US" sz="2400" dirty="0" smtClean="0"/>
              <a:t>definition of </a:t>
            </a:r>
            <a:r>
              <a:rPr lang="en-GB" sz="2400" dirty="0"/>
              <a:t>"</a:t>
            </a:r>
            <a:r>
              <a:rPr lang="en-GB" sz="2400" i="1" dirty="0" err="1" smtClean="0"/>
              <a:t>CellAccessRelatedInfo</a:t>
            </a:r>
            <a:r>
              <a:rPr lang="en-GB" sz="2400" dirty="0" smtClean="0"/>
              <a:t> </a:t>
            </a:r>
            <a:r>
              <a:rPr lang="en-GB" sz="2400" dirty="0"/>
              <a:t>information </a:t>
            </a:r>
            <a:r>
              <a:rPr lang="en-GB" sz="2400" dirty="0" smtClean="0"/>
              <a:t>element"</a:t>
            </a:r>
          </a:p>
          <a:p>
            <a:pPr lvl="1"/>
            <a:r>
              <a:rPr lang="en-GB" sz="1800" dirty="0" smtClean="0"/>
              <a:t>When taking CAG into considering, there </a:t>
            </a:r>
            <a:r>
              <a:rPr lang="en-GB" sz="1800" dirty="0"/>
              <a:t>are </a:t>
            </a:r>
            <a:r>
              <a:rPr lang="en-GB" sz="1800" dirty="0" smtClean="0"/>
              <a:t>3 </a:t>
            </a:r>
            <a:r>
              <a:rPr lang="en-GB" sz="1800" dirty="0"/>
              <a:t>categories of cells, which can be </a:t>
            </a:r>
            <a:r>
              <a:rPr lang="en-GB" sz="1800" dirty="0" smtClean="0"/>
              <a:t>illustrated below</a:t>
            </a:r>
          </a:p>
          <a:p>
            <a:pPr lvl="2"/>
            <a:endParaRPr lang="en-US" sz="1200" dirty="0"/>
          </a:p>
        </p:txBody>
      </p:sp>
      <p:sp>
        <p:nvSpPr>
          <p:cNvPr id="5" name="矩形 4"/>
          <p:cNvSpPr/>
          <p:nvPr/>
        </p:nvSpPr>
        <p:spPr>
          <a:xfrm>
            <a:off x="8031633" y="2004021"/>
            <a:ext cx="527306" cy="805209"/>
          </a:xfrm>
          <a:prstGeom prst="rect">
            <a:avLst/>
          </a:prstGeom>
          <a:gradFill flip="none" rotWithShape="1">
            <a:gsLst>
              <a:gs pos="0">
                <a:schemeClr val="accent5">
                  <a:lumMod val="75000"/>
                </a:schemeClr>
              </a:gs>
              <a:gs pos="100000">
                <a:schemeClr val="accent1">
                  <a:lumMod val="75000"/>
                </a:schemeClr>
              </a:gs>
              <a:gs pos="100000">
                <a:schemeClr val="accent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4527" y="2066951"/>
            <a:ext cx="354932" cy="381769"/>
          </a:xfrm>
          <a:prstGeom prst="rect">
            <a:avLst/>
          </a:prstGeom>
        </p:spPr>
      </p:pic>
      <p:sp>
        <p:nvSpPr>
          <p:cNvPr id="7" name="矩形 6"/>
          <p:cNvSpPr/>
          <p:nvPr/>
        </p:nvSpPr>
        <p:spPr>
          <a:xfrm>
            <a:off x="7957947" y="2422496"/>
            <a:ext cx="649537" cy="400110"/>
          </a:xfrm>
          <a:prstGeom prst="rect">
            <a:avLst/>
          </a:prstGeom>
        </p:spPr>
        <p:txBody>
          <a:bodyPr wrap="none">
            <a:spAutoFit/>
          </a:bodyPr>
          <a:lstStyle/>
          <a:p>
            <a:pPr algn="ctr"/>
            <a:r>
              <a:rPr lang="en-GB" sz="1000" b="1" dirty="0" smtClean="0"/>
              <a:t>PN + </a:t>
            </a:r>
          </a:p>
          <a:p>
            <a:pPr algn="ctr"/>
            <a:r>
              <a:rPr lang="en-GB" sz="1000" b="1" dirty="0" smtClean="0"/>
              <a:t>PNI-NPN</a:t>
            </a:r>
            <a:endParaRPr lang="en-US" sz="1000" dirty="0"/>
          </a:p>
        </p:txBody>
      </p:sp>
      <p:sp>
        <p:nvSpPr>
          <p:cNvPr id="8" name="矩形 7"/>
          <p:cNvSpPr/>
          <p:nvPr/>
        </p:nvSpPr>
        <p:spPr>
          <a:xfrm>
            <a:off x="9487238" y="2001960"/>
            <a:ext cx="527306" cy="801805"/>
          </a:xfrm>
          <a:prstGeom prst="rec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0132" y="2061486"/>
            <a:ext cx="354932" cy="381769"/>
          </a:xfrm>
          <a:prstGeom prst="rect">
            <a:avLst/>
          </a:prstGeom>
        </p:spPr>
      </p:pic>
      <p:sp>
        <p:nvSpPr>
          <p:cNvPr id="10" name="矩形 9"/>
          <p:cNvSpPr/>
          <p:nvPr/>
        </p:nvSpPr>
        <p:spPr>
          <a:xfrm>
            <a:off x="9413552" y="2417031"/>
            <a:ext cx="649537" cy="400110"/>
          </a:xfrm>
          <a:prstGeom prst="rect">
            <a:avLst/>
          </a:prstGeom>
        </p:spPr>
        <p:txBody>
          <a:bodyPr wrap="none">
            <a:spAutoFit/>
          </a:bodyPr>
          <a:lstStyle/>
          <a:p>
            <a:pPr algn="ctr"/>
            <a:r>
              <a:rPr lang="en-GB" sz="1000" b="1" dirty="0" smtClean="0"/>
              <a:t>PNI-NPN</a:t>
            </a:r>
          </a:p>
          <a:p>
            <a:pPr algn="ctr"/>
            <a:r>
              <a:rPr lang="en-GB" sz="1000" b="1" dirty="0" smtClean="0"/>
              <a:t>Only</a:t>
            </a:r>
            <a:endParaRPr lang="en-US" sz="1000" dirty="0"/>
          </a:p>
        </p:txBody>
      </p:sp>
      <p:sp>
        <p:nvSpPr>
          <p:cNvPr id="11" name="矩形 10"/>
          <p:cNvSpPr/>
          <p:nvPr/>
        </p:nvSpPr>
        <p:spPr>
          <a:xfrm>
            <a:off x="6668279" y="2008310"/>
            <a:ext cx="527306" cy="799935"/>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zh-TW" sz="700" dirty="0">
              <a:solidFill>
                <a:schemeClr val="bg1"/>
              </a:solidFill>
            </a:endParaRPr>
          </a:p>
        </p:txBody>
      </p:sp>
      <p:pic>
        <p:nvPicPr>
          <p:cNvPr id="12" name="圖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143" y="2226131"/>
            <a:ext cx="354932" cy="381769"/>
          </a:xfrm>
          <a:prstGeom prst="rect">
            <a:avLst/>
          </a:prstGeom>
        </p:spPr>
      </p:pic>
      <p:sp>
        <p:nvSpPr>
          <p:cNvPr id="13" name="矩形 12"/>
          <p:cNvSpPr/>
          <p:nvPr/>
        </p:nvSpPr>
        <p:spPr>
          <a:xfrm>
            <a:off x="6618445" y="2562024"/>
            <a:ext cx="615874" cy="246221"/>
          </a:xfrm>
          <a:prstGeom prst="rect">
            <a:avLst/>
          </a:prstGeom>
        </p:spPr>
        <p:txBody>
          <a:bodyPr wrap="none">
            <a:spAutoFit/>
          </a:bodyPr>
          <a:lstStyle/>
          <a:p>
            <a:pPr algn="ctr"/>
            <a:r>
              <a:rPr lang="en-GB" sz="1000" b="1" dirty="0" smtClean="0"/>
              <a:t>PN Only</a:t>
            </a:r>
            <a:endParaRPr lang="en-US" sz="1000" dirty="0"/>
          </a:p>
        </p:txBody>
      </p:sp>
      <p:sp>
        <p:nvSpPr>
          <p:cNvPr id="26" name="矩形 25"/>
          <p:cNvSpPr/>
          <p:nvPr/>
        </p:nvSpPr>
        <p:spPr>
          <a:xfrm>
            <a:off x="1472064" y="2991342"/>
            <a:ext cx="4661707" cy="577081"/>
          </a:xfrm>
          <a:prstGeom prst="rect">
            <a:avLst/>
          </a:prstGeom>
        </p:spPr>
        <p:txBody>
          <a:bodyPr wrap="square">
            <a:spAutoFit/>
          </a:bodyPr>
          <a:lstStyle/>
          <a:p>
            <a:r>
              <a:rPr lang="en-GB" sz="1050" i="1" dirty="0" smtClean="0">
                <a:latin typeface="Times New Roman" panose="02020603050405020304" pitchFamily="18" charset="0"/>
                <a:ea typeface="Times New Roman" panose="02020603050405020304" pitchFamily="18" charset="0"/>
              </a:rPr>
              <a:t>38.300</a:t>
            </a:r>
            <a:r>
              <a:rPr lang="en-GB" sz="1050" i="1" dirty="0">
                <a:latin typeface="Times New Roman" panose="02020603050405020304" pitchFamily="18" charset="0"/>
                <a:ea typeface="Times New Roman" panose="02020603050405020304" pitchFamily="18" charset="0"/>
              </a:rPr>
              <a:t>: </a:t>
            </a:r>
            <a:r>
              <a:rPr lang="en-GB" sz="1050" i="1" dirty="0" smtClean="0">
                <a:highlight>
                  <a:srgbClr val="FFFF00"/>
                </a:highlight>
                <a:latin typeface="Times New Roman" panose="02020603050405020304" pitchFamily="18" charset="0"/>
                <a:ea typeface="Times New Roman" panose="02020603050405020304" pitchFamily="18" charset="0"/>
              </a:rPr>
              <a:t>CAG </a:t>
            </a:r>
            <a:r>
              <a:rPr lang="en-GB" sz="1050" i="1" dirty="0">
                <a:highlight>
                  <a:srgbClr val="FFFF00"/>
                </a:highlight>
                <a:latin typeface="Times New Roman" panose="02020603050405020304" pitchFamily="18" charset="0"/>
                <a:ea typeface="Times New Roman" panose="02020603050405020304" pitchFamily="18" charset="0"/>
              </a:rPr>
              <a:t>Cell</a:t>
            </a:r>
            <a:r>
              <a:rPr lang="en-GB" sz="1050" i="1" dirty="0">
                <a:latin typeface="Times New Roman" panose="02020603050405020304" pitchFamily="18" charset="0"/>
                <a:ea typeface="Times New Roman" panose="02020603050405020304" pitchFamily="18" charset="0"/>
              </a:rPr>
              <a:t>: a cell broadcasting at least one Closed Access Group </a:t>
            </a:r>
            <a:r>
              <a:rPr lang="en-GB" sz="1050" i="1" dirty="0" smtClean="0">
                <a:latin typeface="Times New Roman" panose="02020603050405020304" pitchFamily="18" charset="0"/>
                <a:ea typeface="Times New Roman" panose="02020603050405020304" pitchFamily="18" charset="0"/>
              </a:rPr>
              <a:t>identity</a:t>
            </a:r>
          </a:p>
          <a:p>
            <a:r>
              <a:rPr lang="en-GB" sz="1050" i="1" dirty="0" smtClean="0">
                <a:latin typeface="Times New Roman" panose="02020603050405020304" pitchFamily="18" charset="0"/>
                <a:ea typeface="Times New Roman" panose="02020603050405020304" pitchFamily="18" charset="0"/>
              </a:rPr>
              <a:t>38.304</a:t>
            </a:r>
            <a:r>
              <a:rPr lang="en-GB" sz="1050" i="1" dirty="0">
                <a:latin typeface="Times New Roman" panose="02020603050405020304" pitchFamily="18" charset="0"/>
                <a:ea typeface="Times New Roman" panose="02020603050405020304" pitchFamily="18" charset="0"/>
              </a:rPr>
              <a:t>: </a:t>
            </a:r>
            <a:r>
              <a:rPr lang="en-GB" sz="1050" i="1" dirty="0">
                <a:highlight>
                  <a:srgbClr val="FFFF00"/>
                </a:highlight>
                <a:latin typeface="Times New Roman" panose="02020603050405020304" pitchFamily="18" charset="0"/>
                <a:ea typeface="Times New Roman" panose="02020603050405020304" pitchFamily="18" charset="0"/>
              </a:rPr>
              <a:t>CAG cell</a:t>
            </a:r>
            <a:r>
              <a:rPr lang="en-GB" sz="1050" i="1" dirty="0">
                <a:latin typeface="Times New Roman" panose="02020603050405020304" pitchFamily="18" charset="0"/>
                <a:ea typeface="Times New Roman" panose="02020603050405020304" pitchFamily="18" charset="0"/>
              </a:rPr>
              <a:t>: A cell broadcasting at least one Closed Access Group </a:t>
            </a:r>
            <a:r>
              <a:rPr lang="en-GB" sz="1050" i="1" dirty="0" smtClean="0">
                <a:latin typeface="Times New Roman" panose="02020603050405020304" pitchFamily="18" charset="0"/>
                <a:ea typeface="Times New Roman" panose="02020603050405020304" pitchFamily="18" charset="0"/>
              </a:rPr>
              <a:t>Identifier</a:t>
            </a:r>
          </a:p>
          <a:p>
            <a:r>
              <a:rPr lang="en-GB" sz="1050" i="1" dirty="0">
                <a:latin typeface="Times New Roman" panose="02020603050405020304" pitchFamily="18" charset="0"/>
                <a:ea typeface="Times New Roman" panose="02020603050405020304" pitchFamily="18" charset="0"/>
              </a:rPr>
              <a:t>23.501: A </a:t>
            </a:r>
            <a:r>
              <a:rPr lang="en-GB" sz="1050" i="1" dirty="0">
                <a:highlight>
                  <a:srgbClr val="FFFF00"/>
                </a:highlight>
                <a:latin typeface="Times New Roman" panose="02020603050405020304" pitchFamily="18" charset="0"/>
                <a:ea typeface="Times New Roman" panose="02020603050405020304" pitchFamily="18" charset="0"/>
              </a:rPr>
              <a:t>CAG cell</a:t>
            </a:r>
            <a:r>
              <a:rPr lang="en-GB" sz="1050" i="1" dirty="0">
                <a:latin typeface="Times New Roman" panose="02020603050405020304" pitchFamily="18" charset="0"/>
                <a:ea typeface="Times New Roman" panose="02020603050405020304" pitchFamily="18" charset="0"/>
              </a:rPr>
              <a:t> broadcasts one or multiple CAG Identifiers per </a:t>
            </a:r>
            <a:r>
              <a:rPr lang="en-GB" sz="1050" i="1" dirty="0" smtClean="0">
                <a:latin typeface="Times New Roman" panose="02020603050405020304" pitchFamily="18" charset="0"/>
                <a:ea typeface="Times New Roman" panose="02020603050405020304" pitchFamily="18" charset="0"/>
              </a:rPr>
              <a:t>PLMN</a:t>
            </a:r>
            <a:endParaRPr lang="en-US" sz="1050" i="1" dirty="0"/>
          </a:p>
        </p:txBody>
      </p:sp>
      <p:sp>
        <p:nvSpPr>
          <p:cNvPr id="27" name="甜甜圈 26"/>
          <p:cNvSpPr/>
          <p:nvPr/>
        </p:nvSpPr>
        <p:spPr>
          <a:xfrm>
            <a:off x="9613831" y="3133157"/>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0" name="甜甜圈 29"/>
          <p:cNvSpPr/>
          <p:nvPr/>
        </p:nvSpPr>
        <p:spPr>
          <a:xfrm>
            <a:off x="8172199" y="3140467"/>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1" name="矩形 30"/>
          <p:cNvSpPr/>
          <p:nvPr/>
        </p:nvSpPr>
        <p:spPr>
          <a:xfrm>
            <a:off x="1490859" y="3783679"/>
            <a:ext cx="2746101" cy="261610"/>
          </a:xfrm>
          <a:prstGeom prst="rect">
            <a:avLst/>
          </a:prstGeom>
        </p:spPr>
        <p:txBody>
          <a:bodyPr wrap="square">
            <a:spAutoFit/>
          </a:bodyPr>
          <a:lstStyle/>
          <a:p>
            <a:r>
              <a:rPr lang="en-GB" sz="1100" dirty="0">
                <a:latin typeface="Times New Roman" panose="02020603050405020304" pitchFamily="18" charset="0"/>
                <a:ea typeface="Times New Roman" panose="02020603050405020304" pitchFamily="18" charset="0"/>
              </a:rPr>
              <a:t>Therefore, </a:t>
            </a:r>
            <a:r>
              <a:rPr lang="en-GB" sz="1100" dirty="0" smtClean="0">
                <a:highlight>
                  <a:srgbClr val="FFFF00"/>
                </a:highlight>
                <a:latin typeface="Times New Roman" panose="02020603050405020304" pitchFamily="18" charset="0"/>
                <a:ea typeface="Times New Roman" panose="02020603050405020304" pitchFamily="18" charset="0"/>
              </a:rPr>
              <a:t>“not CAG Cell” are</a:t>
            </a:r>
            <a:endParaRPr lang="en-US" sz="1100" dirty="0">
              <a:latin typeface="Times New Roman" panose="02020603050405020304" pitchFamily="18" charset="0"/>
              <a:ea typeface="Times New Roman" panose="02020603050405020304" pitchFamily="18" charset="0"/>
            </a:endParaRPr>
          </a:p>
        </p:txBody>
      </p:sp>
      <p:cxnSp>
        <p:nvCxnSpPr>
          <p:cNvPr id="32" name="直線接點 31"/>
          <p:cNvCxnSpPr/>
          <p:nvPr/>
        </p:nvCxnSpPr>
        <p:spPr>
          <a:xfrm>
            <a:off x="674474" y="2868944"/>
            <a:ext cx="10886921"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直線接點 32"/>
          <p:cNvCxnSpPr/>
          <p:nvPr/>
        </p:nvCxnSpPr>
        <p:spPr>
          <a:xfrm>
            <a:off x="1566231" y="3680470"/>
            <a:ext cx="9995164"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直線接點 33"/>
          <p:cNvCxnSpPr/>
          <p:nvPr/>
        </p:nvCxnSpPr>
        <p:spPr>
          <a:xfrm>
            <a:off x="674474" y="4135571"/>
            <a:ext cx="10905715"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甜甜圈 35"/>
          <p:cNvSpPr/>
          <p:nvPr/>
        </p:nvSpPr>
        <p:spPr>
          <a:xfrm>
            <a:off x="6769800" y="3751091"/>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8" name="矩形 37"/>
          <p:cNvSpPr/>
          <p:nvPr/>
        </p:nvSpPr>
        <p:spPr>
          <a:xfrm>
            <a:off x="1566231" y="4216896"/>
            <a:ext cx="4714560" cy="253916"/>
          </a:xfrm>
          <a:prstGeom prst="rect">
            <a:avLst/>
          </a:prstGeom>
        </p:spPr>
        <p:txBody>
          <a:bodyPr wrap="square">
            <a:spAutoFit/>
          </a:bodyPr>
          <a:lstStyle/>
          <a:p>
            <a:r>
              <a:rPr lang="en-GB" sz="1050" i="1" dirty="0">
                <a:latin typeface="Times New Roman" panose="02020603050405020304" pitchFamily="18" charset="0"/>
                <a:ea typeface="Times New Roman" panose="02020603050405020304" pitchFamily="18" charset="0"/>
              </a:rPr>
              <a:t>38.300: </a:t>
            </a:r>
            <a:r>
              <a:rPr lang="en-GB" sz="1050" i="1" dirty="0" smtClean="0">
                <a:highlight>
                  <a:srgbClr val="FFFF00"/>
                </a:highlight>
                <a:latin typeface="Times New Roman" panose="02020603050405020304" pitchFamily="18" charset="0"/>
                <a:ea typeface="Times New Roman" panose="02020603050405020304" pitchFamily="18" charset="0"/>
              </a:rPr>
              <a:t>CAG-only </a:t>
            </a:r>
            <a:r>
              <a:rPr lang="en-GB" sz="1050" i="1" dirty="0">
                <a:highlight>
                  <a:srgbClr val="FFFF00"/>
                </a:highlight>
                <a:latin typeface="Times New Roman" panose="02020603050405020304" pitchFamily="18" charset="0"/>
                <a:ea typeface="Times New Roman" panose="02020603050405020304" pitchFamily="18" charset="0"/>
              </a:rPr>
              <a:t>cell</a:t>
            </a:r>
            <a:r>
              <a:rPr lang="en-GB" sz="1050" i="1" dirty="0">
                <a:latin typeface="Times New Roman" panose="02020603050405020304" pitchFamily="18" charset="0"/>
                <a:ea typeface="Times New Roman" panose="02020603050405020304" pitchFamily="18" charset="0"/>
              </a:rPr>
              <a:t>: a cell that is only available for normal service for CAG UEs</a:t>
            </a:r>
            <a:endParaRPr lang="en-US" sz="1050" i="1" dirty="0"/>
          </a:p>
        </p:txBody>
      </p:sp>
      <p:sp>
        <p:nvSpPr>
          <p:cNvPr id="39" name="甜甜圈 38"/>
          <p:cNvSpPr/>
          <p:nvPr/>
        </p:nvSpPr>
        <p:spPr>
          <a:xfrm>
            <a:off x="9621900" y="4167786"/>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41" name="直線接點 40"/>
          <p:cNvCxnSpPr/>
          <p:nvPr/>
        </p:nvCxnSpPr>
        <p:spPr>
          <a:xfrm>
            <a:off x="1585025" y="4562331"/>
            <a:ext cx="9995164" cy="232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4" name="矩形 63"/>
          <p:cNvSpPr/>
          <p:nvPr/>
        </p:nvSpPr>
        <p:spPr>
          <a:xfrm>
            <a:off x="7561478" y="5123680"/>
            <a:ext cx="1710718" cy="1661993"/>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endParaRPr lang="en-US" sz="600" dirty="0" smtClean="0">
              <a:latin typeface="Courier New" panose="02070309020205020404" pitchFamily="49" charset="0"/>
              <a:ea typeface="Times New Roman" panose="02020603050405020304" pitchFamily="18" charset="0"/>
            </a:endParaRPr>
          </a:p>
          <a:p>
            <a:pPr hangingPunct="0">
              <a:spcAft>
                <a:spcPts val="0"/>
              </a:spcAft>
            </a:pP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
        <p:nvSpPr>
          <p:cNvPr id="65" name="矩形 64"/>
          <p:cNvSpPr/>
          <p:nvPr/>
        </p:nvSpPr>
        <p:spPr>
          <a:xfrm>
            <a:off x="1806908" y="5548922"/>
            <a:ext cx="2734403" cy="338554"/>
          </a:xfrm>
          <a:prstGeom prst="rect">
            <a:avLst/>
          </a:prstGeom>
        </p:spPr>
        <p:txBody>
          <a:bodyPr wrap="none">
            <a:spAutoFit/>
          </a:bodyPr>
          <a:lstStyle/>
          <a:p>
            <a:r>
              <a:rPr lang="en-GB" sz="1600" dirty="0"/>
              <a:t>Example 38.331 NR SIB1 </a:t>
            </a:r>
            <a:r>
              <a:rPr lang="en-GB" sz="1600" dirty="0" err="1"/>
              <a:t>config</a:t>
            </a:r>
            <a:endParaRPr lang="en-US" sz="1600" dirty="0"/>
          </a:p>
        </p:txBody>
      </p:sp>
      <p:sp>
        <p:nvSpPr>
          <p:cNvPr id="67" name="矩形 66"/>
          <p:cNvSpPr/>
          <p:nvPr/>
        </p:nvSpPr>
        <p:spPr>
          <a:xfrm>
            <a:off x="6193449" y="5129765"/>
            <a:ext cx="1710718" cy="553998"/>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600" dirty="0">
                <a:latin typeface="Courier New" panose="02070309020205020404" pitchFamily="49" charset="0"/>
                <a:ea typeface="Times New Roman" panose="02020603050405020304" pitchFamily="18" charset="0"/>
              </a:rPr>
              <a:t>}</a:t>
            </a:r>
            <a:endParaRPr lang="en-GB" sz="600" dirty="0" smtClean="0">
              <a:latin typeface="Courier New" panose="02070309020205020404" pitchFamily="49" charset="0"/>
              <a:ea typeface="Times New Roman" panose="02020603050405020304" pitchFamily="18" charset="0"/>
            </a:endParaRPr>
          </a:p>
        </p:txBody>
      </p:sp>
      <p:cxnSp>
        <p:nvCxnSpPr>
          <p:cNvPr id="68" name="直線接點 67"/>
          <p:cNvCxnSpPr/>
          <p:nvPr/>
        </p:nvCxnSpPr>
        <p:spPr>
          <a:xfrm flipV="1">
            <a:off x="6205419" y="1954010"/>
            <a:ext cx="0" cy="473099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1" name="直線接點 70"/>
          <p:cNvCxnSpPr/>
          <p:nvPr/>
        </p:nvCxnSpPr>
        <p:spPr>
          <a:xfrm flipV="1">
            <a:off x="7605780" y="1921477"/>
            <a:ext cx="0" cy="476352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直線接點 71"/>
          <p:cNvCxnSpPr/>
          <p:nvPr/>
        </p:nvCxnSpPr>
        <p:spPr>
          <a:xfrm flipH="1" flipV="1">
            <a:off x="9012391" y="1921477"/>
            <a:ext cx="16164" cy="476352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3" name="矩形 72"/>
          <p:cNvSpPr/>
          <p:nvPr/>
        </p:nvSpPr>
        <p:spPr>
          <a:xfrm>
            <a:off x="834675" y="3267222"/>
            <a:ext cx="584391" cy="584775"/>
          </a:xfrm>
          <a:prstGeom prst="rect">
            <a:avLst/>
          </a:prstGeom>
        </p:spPr>
        <p:txBody>
          <a:bodyPr wrap="none">
            <a:spAutoFit/>
          </a:bodyPr>
          <a:lstStyle/>
          <a:p>
            <a:pPr algn="ctr"/>
            <a:r>
              <a:rPr lang="en-GB" sz="1600" dirty="0" smtClean="0"/>
              <a:t>CAG </a:t>
            </a:r>
          </a:p>
          <a:p>
            <a:pPr algn="ctr"/>
            <a:r>
              <a:rPr lang="en-GB" sz="1600" dirty="0" smtClean="0"/>
              <a:t>Cell</a:t>
            </a:r>
            <a:endParaRPr lang="en-US" sz="1600" dirty="0"/>
          </a:p>
        </p:txBody>
      </p:sp>
      <p:sp>
        <p:nvSpPr>
          <p:cNvPr id="81" name="矩形 80"/>
          <p:cNvSpPr/>
          <p:nvPr/>
        </p:nvSpPr>
        <p:spPr>
          <a:xfrm>
            <a:off x="1487723" y="4614148"/>
            <a:ext cx="2746101" cy="261610"/>
          </a:xfrm>
          <a:prstGeom prst="rect">
            <a:avLst/>
          </a:prstGeom>
        </p:spPr>
        <p:txBody>
          <a:bodyPr wrap="square">
            <a:spAutoFit/>
          </a:bodyPr>
          <a:lstStyle/>
          <a:p>
            <a:r>
              <a:rPr lang="en-GB" sz="1100" dirty="0">
                <a:latin typeface="Times New Roman" panose="02020603050405020304" pitchFamily="18" charset="0"/>
                <a:ea typeface="Times New Roman" panose="02020603050405020304" pitchFamily="18" charset="0"/>
              </a:rPr>
              <a:t>Therefore, </a:t>
            </a:r>
            <a:r>
              <a:rPr lang="en-GB" sz="1100" dirty="0" smtClean="0">
                <a:highlight>
                  <a:srgbClr val="FFFF00"/>
                </a:highlight>
                <a:latin typeface="Times New Roman" panose="02020603050405020304" pitchFamily="18" charset="0"/>
                <a:ea typeface="Times New Roman" panose="02020603050405020304" pitchFamily="18" charset="0"/>
              </a:rPr>
              <a:t>“not CAG-only Cell” are</a:t>
            </a:r>
            <a:endParaRPr lang="en-US" sz="1100" dirty="0">
              <a:latin typeface="Times New Roman" panose="02020603050405020304" pitchFamily="18" charset="0"/>
              <a:ea typeface="Times New Roman" panose="02020603050405020304" pitchFamily="18" charset="0"/>
            </a:endParaRPr>
          </a:p>
        </p:txBody>
      </p:sp>
      <p:sp>
        <p:nvSpPr>
          <p:cNvPr id="83" name="矩形 82"/>
          <p:cNvSpPr/>
          <p:nvPr/>
        </p:nvSpPr>
        <p:spPr>
          <a:xfrm>
            <a:off x="651934" y="4272267"/>
            <a:ext cx="949875" cy="584775"/>
          </a:xfrm>
          <a:prstGeom prst="rect">
            <a:avLst/>
          </a:prstGeom>
        </p:spPr>
        <p:txBody>
          <a:bodyPr wrap="none">
            <a:spAutoFit/>
          </a:bodyPr>
          <a:lstStyle/>
          <a:p>
            <a:pPr algn="ctr"/>
            <a:r>
              <a:rPr lang="en-GB" sz="1600" dirty="0" smtClean="0"/>
              <a:t>CAG-only</a:t>
            </a:r>
          </a:p>
          <a:p>
            <a:pPr algn="ctr"/>
            <a:r>
              <a:rPr lang="en-GB" sz="1600" dirty="0" smtClean="0"/>
              <a:t>Cell</a:t>
            </a:r>
            <a:endParaRPr lang="en-US" sz="1600" dirty="0"/>
          </a:p>
        </p:txBody>
      </p:sp>
      <p:cxnSp>
        <p:nvCxnSpPr>
          <p:cNvPr id="88" name="直線接點 87"/>
          <p:cNvCxnSpPr/>
          <p:nvPr/>
        </p:nvCxnSpPr>
        <p:spPr>
          <a:xfrm>
            <a:off x="674474" y="4937359"/>
            <a:ext cx="10905715" cy="232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90" name="甜甜圈 89"/>
          <p:cNvSpPr/>
          <p:nvPr/>
        </p:nvSpPr>
        <p:spPr>
          <a:xfrm>
            <a:off x="8172199" y="4582798"/>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1" name="甜甜圈 90"/>
          <p:cNvSpPr/>
          <p:nvPr/>
        </p:nvSpPr>
        <p:spPr>
          <a:xfrm>
            <a:off x="6762589" y="4583440"/>
            <a:ext cx="313164" cy="346866"/>
          </a:xfrm>
          <a:prstGeom prst="donut">
            <a:avLst>
              <a:gd name="adj" fmla="val 2218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0" name="矩形 39"/>
          <p:cNvSpPr/>
          <p:nvPr/>
        </p:nvSpPr>
        <p:spPr>
          <a:xfrm>
            <a:off x="9028555" y="5120811"/>
            <a:ext cx="2551634" cy="1677382"/>
          </a:xfrm>
          <a:prstGeom prst="rect">
            <a:avLst/>
          </a:prstGeom>
        </p:spPr>
        <p:txBody>
          <a:bodyPr wrap="square">
            <a:spAutoFit/>
          </a:bodyPr>
          <a:lstStyle/>
          <a:p>
            <a:pPr hangingPunct="0">
              <a:spcAft>
                <a:spcPts val="0"/>
              </a:spcAft>
            </a:pPr>
            <a:r>
              <a:rPr lang="en-GB" sz="600" dirty="0" err="1" smtClean="0">
                <a:latin typeface="Courier New" panose="02070309020205020404" pitchFamily="49" charset="0"/>
                <a:ea typeface="Times New Roman" panose="02020603050405020304" pitchFamily="18" charset="0"/>
              </a:rPr>
              <a:t>CellAccessRelatedInfo</a:t>
            </a:r>
            <a:r>
              <a:rPr lang="en-GB" sz="600" dirty="0" smtClean="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PLMN-</a:t>
            </a:r>
            <a:r>
              <a:rPr lang="en-GB" sz="600" dirty="0" err="1">
                <a:latin typeface="Courier New" panose="02070309020205020404" pitchFamily="49" charset="0"/>
                <a:ea typeface="Times New Roman" panose="02020603050405020304" pitchFamily="18" charset="0"/>
              </a:rPr>
              <a:t>IdentityInfoList</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highlight>
                  <a:srgbClr val="00FF00"/>
                </a:highlight>
                <a:latin typeface="Courier New" panose="02070309020205020404" pitchFamily="49" charset="0"/>
                <a:ea typeface="Times New Roman" panose="02020603050405020304" pitchFamily="18" charset="0"/>
              </a:rPr>
              <a:t>//Don’t care this (ex: PLMN1 or </a:t>
            </a:r>
            <a:r>
              <a:rPr lang="en-GB" sz="600" b="1" dirty="0" smtClean="0">
                <a:highlight>
                  <a:srgbClr val="00FF00"/>
                </a:highlight>
                <a:latin typeface="Courier New" panose="02070309020205020404" pitchFamily="49" charset="0"/>
                <a:ea typeface="Times New Roman" panose="02020603050405020304" pitchFamily="18" charset="0"/>
              </a:rPr>
              <a:t>000.00 or</a:t>
            </a:r>
            <a:r>
              <a:rPr lang="en-GB" sz="600" b="1" dirty="0" smtClean="0">
                <a:highlight>
                  <a:srgbClr val="00FF00"/>
                </a:highlight>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dirty="0" smtClean="0">
                <a:latin typeface="Courier New" panose="02070309020205020404" pitchFamily="49" charset="0"/>
                <a:ea typeface="Times New Roman" panose="02020603050405020304" pitchFamily="18" charset="0"/>
              </a:rPr>
              <a:t>}</a:t>
            </a:r>
          </a:p>
          <a:p>
            <a:pPr hangingPunct="0">
              <a:spcAft>
                <a:spcPts val="0"/>
              </a:spcAft>
            </a:pPr>
            <a:r>
              <a:rPr lang="en-GB" sz="700" dirty="0" smtClean="0"/>
              <a:t>         </a:t>
            </a:r>
            <a:r>
              <a:rPr lang="en-GB" sz="600" dirty="0" err="1" smtClean="0">
                <a:latin typeface="Courier New" panose="02070309020205020404" pitchFamily="49" charset="0"/>
                <a:ea typeface="Times New Roman" panose="02020603050405020304" pitchFamily="18" charset="0"/>
              </a:rPr>
              <a:t>cellReservedForOtherUse</a:t>
            </a:r>
            <a:r>
              <a:rPr lang="en-GB" sz="600" dirty="0" smtClean="0">
                <a:latin typeface="Courier New" panose="02070309020205020404" pitchFamily="49" charset="0"/>
                <a:ea typeface="Times New Roman" panose="02020603050405020304" pitchFamily="18" charset="0"/>
              </a:rPr>
              <a:t>: </a:t>
            </a:r>
            <a:r>
              <a:rPr lang="en-GB" sz="600" b="1" dirty="0" smtClean="0">
                <a:solidFill>
                  <a:srgbClr val="FF0000"/>
                </a:solidFill>
                <a:latin typeface="Courier New" panose="02070309020205020404" pitchFamily="49" charset="0"/>
                <a:ea typeface="Times New Roman" panose="02020603050405020304" pitchFamily="18" charset="0"/>
              </a:rPr>
              <a:t>true</a:t>
            </a:r>
            <a:endParaRPr lang="en-US" sz="600" b="1" dirty="0">
              <a:solidFill>
                <a:srgbClr val="FF0000"/>
              </a:solidFill>
              <a:latin typeface="Courier New" panose="02070309020205020404" pitchFamily="49" charset="0"/>
              <a:ea typeface="Times New Roman" panose="02020603050405020304" pitchFamily="18" charset="0"/>
            </a:endParaRPr>
          </a:p>
          <a:p>
            <a:pPr hangingPunct="0">
              <a:spcAft>
                <a:spcPts val="0"/>
              </a:spcAft>
            </a:pPr>
            <a:endParaRPr lang="en-GB" sz="600" dirty="0" smtClean="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NPN-IdentityInfoList-r16{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NPN-IdentityInfo-r16{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NPN-Identity-r16{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solidFill>
                  <a:srgbClr val="FFFFFF"/>
                </a:solidFill>
                <a:highlight>
                  <a:srgbClr val="808000"/>
                </a:highlight>
                <a:latin typeface="Courier New" panose="02070309020205020404" pitchFamily="49" charset="0"/>
                <a:ea typeface="Times New Roman" panose="02020603050405020304" pitchFamily="18" charset="0"/>
              </a:rPr>
              <a:t>pni-npn</a:t>
            </a:r>
            <a:r>
              <a:rPr lang="en-GB" sz="600" dirty="0">
                <a:latin typeface="Courier New" panose="02070309020205020404" pitchFamily="49" charset="0"/>
                <a:ea typeface="Times New Roman" panose="02020603050405020304" pitchFamily="18" charset="0"/>
              </a:rPr>
              <a:t>-r16{</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a:highlight>
                  <a:srgbClr val="00FF00"/>
                </a:highlight>
                <a:latin typeface="Courier New" panose="02070309020205020404" pitchFamily="49" charset="0"/>
                <a:ea typeface="Times New Roman" panose="02020603050405020304" pitchFamily="18" charset="0"/>
              </a:rPr>
              <a:t>PLMN1</a:t>
            </a:r>
            <a:r>
              <a:rPr lang="en-GB" sz="600" dirty="0">
                <a:latin typeface="Courier New" panose="02070309020205020404" pitchFamily="49" charset="0"/>
                <a:ea typeface="Times New Roman" panose="02020603050405020304" pitchFamily="18" charset="0"/>
              </a:rPr>
              <a:t>,</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r>
              <a:rPr lang="en-GB" sz="600" b="1" dirty="0" smtClean="0">
                <a:solidFill>
                  <a:srgbClr val="FFFFFF"/>
                </a:solidFill>
                <a:highlight>
                  <a:srgbClr val="808000"/>
                </a:highlight>
                <a:latin typeface="Courier New" panose="02070309020205020404" pitchFamily="49" charset="0"/>
                <a:ea typeface="Times New Roman" panose="02020603050405020304" pitchFamily="18" charset="0"/>
              </a:rPr>
              <a:t>CAG2</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a:latin typeface="Courier New" panose="02070309020205020404" pitchFamily="49" charset="0"/>
                <a:ea typeface="Times New Roman" panose="02020603050405020304" pitchFamily="18" charset="0"/>
              </a:rPr>
              <a:t>    }</a:t>
            </a:r>
            <a:endParaRPr lang="en-US" sz="600" dirty="0">
              <a:latin typeface="Courier New" panose="02070309020205020404" pitchFamily="49" charset="0"/>
              <a:ea typeface="Times New Roman" panose="02020603050405020304" pitchFamily="18" charset="0"/>
            </a:endParaRPr>
          </a:p>
          <a:p>
            <a:pPr hangingPunct="0">
              <a:spcAft>
                <a:spcPts val="0"/>
              </a:spcAft>
            </a:pPr>
            <a:r>
              <a:rPr lang="en-GB" sz="600" dirty="0" smtClean="0">
                <a:latin typeface="Courier New" panose="02070309020205020404" pitchFamily="49" charset="0"/>
                <a:ea typeface="Times New Roman" panose="02020603050405020304" pitchFamily="18" charset="0"/>
              </a:rPr>
              <a:t>}</a:t>
            </a:r>
            <a:endParaRPr lang="en-US" sz="6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3214114512"/>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MediaTek Light</Template>
  <TotalTime>3681</TotalTime>
  <Words>1427</Words>
  <Application>Microsoft Office PowerPoint</Application>
  <PresentationFormat>自訂</PresentationFormat>
  <Paragraphs>453</Paragraphs>
  <Slides>18</Slides>
  <Notes>0</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18</vt:i4>
      </vt:variant>
    </vt:vector>
  </HeadingPairs>
  <TitlesOfParts>
    <vt:vector size="25" baseType="lpstr">
      <vt:lpstr>新細明體</vt:lpstr>
      <vt:lpstr>Arial</vt:lpstr>
      <vt:lpstr>Calibri</vt:lpstr>
      <vt:lpstr>Calibri Light</vt:lpstr>
      <vt:lpstr>Courier New</vt:lpstr>
      <vt:lpstr>Times New Roman</vt:lpstr>
      <vt:lpstr>MediaTek_PPT_Template_16x9_Internal Use</vt:lpstr>
      <vt:lpstr>Discussion on UE consideration for "a CAG cell" and "not a CAG cell“ for TS23.122 / TS24.501</vt:lpstr>
      <vt:lpstr>Outline</vt:lpstr>
      <vt:lpstr>TS23.122 Problem and Solution Proposal</vt:lpstr>
      <vt:lpstr>TS23.122 Problem statement</vt:lpstr>
      <vt:lpstr>TS23.122 Problem statement</vt:lpstr>
      <vt:lpstr>TS23.122 Solution =&gt; Change  "not a CAG cell" to "not a CAG-only" cell</vt:lpstr>
      <vt:lpstr>Proposal</vt:lpstr>
      <vt:lpstr>TS24.501 Problem and Solution Proposal</vt:lpstr>
      <vt:lpstr>TS24.501 Problem statement</vt:lpstr>
      <vt:lpstr>TS24.501 Problem statement</vt:lpstr>
      <vt:lpstr>TS24.501 Problem statement (1 example)</vt:lpstr>
      <vt:lpstr>TS24.501 Solution (1 example)</vt:lpstr>
      <vt:lpstr>Proposal</vt:lpstr>
      <vt:lpstr>References</vt:lpstr>
      <vt:lpstr>Reference</vt:lpstr>
      <vt:lpstr>Reference</vt:lpstr>
      <vt:lpstr>Misc</vt:lpstr>
      <vt:lpstr>Misc</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MediaTek Inc.</dc:creator>
  <cp:lastModifiedBy>Mediatek</cp:lastModifiedBy>
  <cp:revision>309</cp:revision>
  <dcterms:created xsi:type="dcterms:W3CDTF">2019-11-21T19:15:22Z</dcterms:created>
  <dcterms:modified xsi:type="dcterms:W3CDTF">2020-05-26T02:07:52Z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