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362" r:id="rId2"/>
    <p:sldId id="368" r:id="rId3"/>
    <p:sldId id="369" r:id="rId4"/>
    <p:sldId id="364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B1D254"/>
    <a:srgbClr val="2A6EA8"/>
    <a:srgbClr val="FFFFFF"/>
    <a:srgbClr val="FF6600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27" autoAdjust="0"/>
    <p:restoredTop sz="94967" autoAdjust="0"/>
  </p:normalViewPr>
  <p:slideViewPr>
    <p:cSldViewPr snapToGrid="0">
      <p:cViewPr varScale="1">
        <p:scale>
          <a:sx n="81" d="100"/>
          <a:sy n="81" d="100"/>
        </p:scale>
        <p:origin x="235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253166A-E49F-420B-A704-383E5EE078A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GB" altLang="ko-K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61F0A08-F516-41D3-99EF-3BEC30C50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7172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7720FFB-B43F-49A3-B969-C9DC2F53D672}" type="slidenum">
              <a:rPr lang="en-GB" altLang="en-US" smtClean="0">
                <a:latin typeface="Times New Roman" panose="02020603050405020304" pitchFamily="18" charset="0"/>
              </a:rPr>
              <a:pPr/>
              <a:t>2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744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32832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155096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091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57812-67F4-4258-B7BA-BDB9A704819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48631450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sp>
        <p:nvSpPr>
          <p:cNvPr id="10" name="Rectangle 11"/>
          <p:cNvSpPr>
            <a:spLocks noChangeArrowheads="1"/>
          </p:cNvSpPr>
          <p:nvPr userDrawn="1"/>
        </p:nvSpPr>
        <p:spPr bwMode="auto">
          <a:xfrm>
            <a:off x="3875088" y="6383338"/>
            <a:ext cx="39354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1200" dirty="0">
                <a:latin typeface="Calibri" panose="020F0502020204030204" pitchFamily="34" charset="0"/>
              </a:rPr>
              <a:t>C1-203263, </a:t>
            </a:r>
            <a:r>
              <a:rPr lang="en-GB" altLang="en-US" sz="1200" dirty="0">
                <a:latin typeface="Calibri" panose="020F0502020204030204" pitchFamily="34" charset="0"/>
              </a:rPr>
              <a:t>3GPP CT WG1#124e</a:t>
            </a:r>
          </a:p>
        </p:txBody>
      </p:sp>
      <p:sp>
        <p:nvSpPr>
          <p:cNvPr id="11" name="Rectangle 12"/>
          <p:cNvSpPr>
            <a:spLocks noChangeArrowheads="1"/>
          </p:cNvSpPr>
          <p:nvPr userDrawn="1"/>
        </p:nvSpPr>
        <p:spPr bwMode="auto">
          <a:xfrm>
            <a:off x="117475" y="6384925"/>
            <a:ext cx="113845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</a:rPr>
              <a:t>2-10 June 2020</a:t>
            </a: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62466E90-5CD3-440A-8A6B-1B476D02D7DA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9" r:id="rId1"/>
    <p:sldLayoutId id="2147485240" r:id="rId2"/>
    <p:sldLayoutId id="2147485241" r:id="rId3"/>
    <p:sldLayoutId id="2147485242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code.org/L2/L2020/20136-sc2-response.pdf" TargetMode="External"/><Relationship Id="rId2" Type="http://schemas.openxmlformats.org/officeDocument/2006/relationships/hyperlink" Target="https://www.unicode.org/L2/L2020/20078-n4710-liaison-stmt.pd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87413" y="1709738"/>
            <a:ext cx="9912350" cy="2579687"/>
          </a:xfrm>
        </p:spPr>
        <p:txBody>
          <a:bodyPr/>
          <a:lstStyle/>
          <a:p>
            <a:pPr eaLnBrk="1" hangingPunct="1"/>
            <a:r>
              <a:rPr lang="en-US" altLang="en-US" dirty="0"/>
              <a:t>Workplan for </a:t>
            </a:r>
            <a:r>
              <a:rPr lang="en-US" altLang="en-US" dirty="0" err="1"/>
              <a:t>ePWS</a:t>
            </a:r>
            <a:r>
              <a:rPr lang="en-US" altLang="en-US" dirty="0"/>
              <a:t>-CT aspects</a:t>
            </a:r>
            <a:endParaRPr lang="en-GB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01713" y="4529138"/>
            <a:ext cx="8108950" cy="784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ko-K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Hyounhee Koo</a:t>
            </a:r>
          </a:p>
          <a:p>
            <a:pPr>
              <a:spcAft>
                <a:spcPts val="600"/>
              </a:spcAft>
              <a:defRPr/>
            </a:pPr>
            <a:r>
              <a:rPr lang="en-US" altLang="ko-K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SyncTechno Inc. (Rapporteur)</a:t>
            </a:r>
            <a:endParaRPr lang="ko-KR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Workplan of Stage 2/3 ePWS</a:t>
            </a:r>
            <a:endParaRPr lang="ko-KR" altLang="en-US"/>
          </a:p>
        </p:txBody>
      </p:sp>
      <p:grpSp>
        <p:nvGrpSpPr>
          <p:cNvPr id="6189" name="그룹 32"/>
          <p:cNvGrpSpPr>
            <a:grpSpLocks/>
          </p:cNvGrpSpPr>
          <p:nvPr/>
        </p:nvGrpSpPr>
        <p:grpSpPr bwMode="auto">
          <a:xfrm>
            <a:off x="499208" y="3435951"/>
            <a:ext cx="11012068" cy="296863"/>
            <a:chOff x="7141289" y="4332380"/>
            <a:chExt cx="5801156" cy="296739"/>
          </a:xfrm>
        </p:grpSpPr>
        <p:sp>
          <p:nvSpPr>
            <p:cNvPr id="8" name="직사각형 7"/>
            <p:cNvSpPr/>
            <p:nvPr/>
          </p:nvSpPr>
          <p:spPr bwMode="auto">
            <a:xfrm>
              <a:off x="7141289" y="4332380"/>
              <a:ext cx="2276651" cy="29673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600" b="1" dirty="0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9417942" y="4332381"/>
              <a:ext cx="3524503" cy="2967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1600" b="1" dirty="0"/>
            </a:p>
          </p:txBody>
        </p:sp>
      </p:grpSp>
      <p:cxnSp>
        <p:nvCxnSpPr>
          <p:cNvPr id="37" name="연결선: 꺾임 36"/>
          <p:cNvCxnSpPr/>
          <p:nvPr/>
        </p:nvCxnSpPr>
        <p:spPr bwMode="auto">
          <a:xfrm rot="16200000" flipV="1">
            <a:off x="2475515" y="2944635"/>
            <a:ext cx="926816" cy="359482"/>
          </a:xfrm>
          <a:prstGeom prst="bentConnector2">
            <a:avLst/>
          </a:prstGeom>
          <a:ln>
            <a:solidFill>
              <a:srgbClr val="C00000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 bwMode="auto">
          <a:xfrm>
            <a:off x="246749" y="2404302"/>
            <a:ext cx="2496452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  <a:defRPr/>
            </a:pPr>
            <a:r>
              <a:rPr lang="en-US" altLang="ko-KR" sz="1200" dirty="0">
                <a:solidFill>
                  <a:srgbClr val="C00000"/>
                </a:solidFill>
                <a:latin typeface="+mn-lt"/>
              </a:rPr>
              <a:t>CRs for TS 23.041 for approval</a:t>
            </a:r>
          </a:p>
          <a:p>
            <a:pPr algn="r">
              <a:spcAft>
                <a:spcPts val="600"/>
              </a:spcAft>
              <a:defRPr/>
            </a:pPr>
            <a:r>
              <a:rPr lang="en-US" altLang="ko-KR" sz="1200" dirty="0">
                <a:solidFill>
                  <a:srgbClr val="C00000"/>
                </a:solidFill>
              </a:rPr>
              <a:t>Completion of normative work of </a:t>
            </a:r>
            <a:r>
              <a:rPr lang="en-US" altLang="ko-KR" sz="1200" dirty="0" err="1">
                <a:solidFill>
                  <a:srgbClr val="C00000"/>
                </a:solidFill>
              </a:rPr>
              <a:t>ePWS</a:t>
            </a:r>
            <a:r>
              <a:rPr lang="en-US" altLang="ko-KR" sz="1200" dirty="0">
                <a:solidFill>
                  <a:srgbClr val="C00000"/>
                </a:solidFill>
              </a:rPr>
              <a:t>-CT aspects</a:t>
            </a:r>
            <a:r>
              <a:rPr lang="en-US" altLang="ko-KR" sz="1200" dirty="0">
                <a:solidFill>
                  <a:srgbClr val="C00000"/>
                </a:solidFill>
                <a:latin typeface="+mn-lt"/>
              </a:rPr>
              <a:t>: 100%</a:t>
            </a:r>
          </a:p>
        </p:txBody>
      </p:sp>
      <p:sp>
        <p:nvSpPr>
          <p:cNvPr id="94" name="TextBox 93"/>
          <p:cNvSpPr txBox="1"/>
          <p:nvPr/>
        </p:nvSpPr>
        <p:spPr bwMode="auto">
          <a:xfrm>
            <a:off x="625207" y="3732814"/>
            <a:ext cx="22695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solidFill>
                  <a:srgbClr val="00B050"/>
                </a:solidFill>
              </a:rPr>
              <a:t>CT1#124e</a:t>
            </a:r>
          </a:p>
          <a:p>
            <a:pPr algn="ctr">
              <a:defRPr/>
            </a:pPr>
            <a:r>
              <a:rPr lang="en-US" altLang="ko-KR" sz="1200" b="1" dirty="0">
                <a:solidFill>
                  <a:srgbClr val="00B050"/>
                </a:solidFill>
              </a:rPr>
              <a:t>(2</a:t>
            </a:r>
            <a:r>
              <a:rPr lang="en-US" altLang="ko-KR" sz="1200" b="1" baseline="30000" dirty="0">
                <a:solidFill>
                  <a:srgbClr val="00B050"/>
                </a:solidFill>
              </a:rPr>
              <a:t>nd</a:t>
            </a:r>
            <a:r>
              <a:rPr lang="en-US" altLang="ko-KR" sz="1200" b="1" dirty="0">
                <a:solidFill>
                  <a:srgbClr val="00B050"/>
                </a:solidFill>
              </a:rPr>
              <a:t> ~ 10</a:t>
            </a:r>
            <a:r>
              <a:rPr lang="en-US" altLang="ko-KR" sz="1200" b="1" baseline="30000" dirty="0">
                <a:solidFill>
                  <a:srgbClr val="00B050"/>
                </a:solidFill>
              </a:rPr>
              <a:t>th</a:t>
            </a:r>
            <a:r>
              <a:rPr lang="en-US" altLang="ko-KR" sz="1200" b="1" dirty="0">
                <a:solidFill>
                  <a:srgbClr val="00B050"/>
                </a:solidFill>
              </a:rPr>
              <a:t> June 2020)</a:t>
            </a:r>
            <a:endParaRPr lang="ko-KR" altLang="en-US" sz="1200" b="1" dirty="0">
              <a:solidFill>
                <a:srgbClr val="00B05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 bwMode="auto">
          <a:xfrm>
            <a:off x="751190" y="4687138"/>
            <a:ext cx="2243990" cy="6771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400" b="1" u="sng" dirty="0">
                <a:solidFill>
                  <a:srgbClr val="00B050"/>
                </a:solidFill>
                <a:latin typeface="+mn-lt"/>
              </a:rPr>
              <a:t>Targeted works at CT1#124</a:t>
            </a:r>
          </a:p>
          <a:p>
            <a:pPr marL="228600" indent="-228600">
              <a:buFont typeface="+mj-ea"/>
              <a:buAutoNum type="circleNumDbPlain"/>
              <a:defRPr/>
            </a:pPr>
            <a:r>
              <a:rPr lang="en-US" altLang="ko-KR" sz="1200" dirty="0">
                <a:solidFill>
                  <a:srgbClr val="00B050"/>
                </a:solidFill>
                <a:latin typeface="+mn-lt"/>
              </a:rPr>
              <a:t>Proposal of CRs for TS 23.041 to address Editor’s NOTEs</a:t>
            </a:r>
          </a:p>
        </p:txBody>
      </p:sp>
      <p:sp>
        <p:nvSpPr>
          <p:cNvPr id="74" name="TextBox 73"/>
          <p:cNvSpPr txBox="1"/>
          <p:nvPr/>
        </p:nvSpPr>
        <p:spPr bwMode="auto">
          <a:xfrm>
            <a:off x="2298010" y="3767348"/>
            <a:ext cx="163644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solidFill>
                  <a:srgbClr val="C00000"/>
                </a:solidFill>
              </a:rPr>
              <a:t>TSG CT#88e</a:t>
            </a:r>
          </a:p>
          <a:p>
            <a:pPr algn="ctr">
              <a:defRPr/>
            </a:pPr>
            <a:r>
              <a:rPr lang="en-US" altLang="ko-KR" sz="1200" b="1" dirty="0">
                <a:solidFill>
                  <a:srgbClr val="C00000"/>
                </a:solidFill>
              </a:rPr>
              <a:t>(‘20.06)</a:t>
            </a:r>
            <a:endParaRPr lang="ko-KR" altLang="en-US" sz="1200" b="1" dirty="0">
              <a:solidFill>
                <a:srgbClr val="C00000"/>
              </a:solidFill>
            </a:endParaRPr>
          </a:p>
        </p:txBody>
      </p:sp>
      <p:cxnSp>
        <p:nvCxnSpPr>
          <p:cNvPr id="101" name="직선 화살표 연결선 100"/>
          <p:cNvCxnSpPr/>
          <p:nvPr/>
        </p:nvCxnSpPr>
        <p:spPr bwMode="auto">
          <a:xfrm>
            <a:off x="1759974" y="4194479"/>
            <a:ext cx="0" cy="49265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타원 47"/>
          <p:cNvSpPr/>
          <p:nvPr/>
        </p:nvSpPr>
        <p:spPr bwMode="auto">
          <a:xfrm>
            <a:off x="1646763" y="3481777"/>
            <a:ext cx="226422" cy="19447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sp>
        <p:nvSpPr>
          <p:cNvPr id="55" name="TextBox 54"/>
          <p:cNvSpPr txBox="1"/>
          <p:nvPr/>
        </p:nvSpPr>
        <p:spPr bwMode="auto">
          <a:xfrm>
            <a:off x="4412480" y="3810355"/>
            <a:ext cx="12199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solidFill>
                  <a:srgbClr val="7030A0"/>
                </a:solidFill>
              </a:rPr>
              <a:t>AWG#26</a:t>
            </a:r>
          </a:p>
          <a:p>
            <a:pPr algn="ctr">
              <a:defRPr/>
            </a:pPr>
            <a:r>
              <a:rPr lang="en-US" altLang="ko-KR" sz="1200" b="1" dirty="0">
                <a:solidFill>
                  <a:srgbClr val="7030A0"/>
                </a:solidFill>
              </a:rPr>
              <a:t>(3Q’20 [TBD])</a:t>
            </a:r>
            <a:endParaRPr lang="ko-KR" altLang="en-US" sz="1200" b="1" dirty="0">
              <a:solidFill>
                <a:srgbClr val="7030A0"/>
              </a:solidFill>
            </a:endParaRPr>
          </a:p>
        </p:txBody>
      </p:sp>
      <p:sp>
        <p:nvSpPr>
          <p:cNvPr id="57" name="타원 56"/>
          <p:cNvSpPr/>
          <p:nvPr/>
        </p:nvSpPr>
        <p:spPr bwMode="auto">
          <a:xfrm>
            <a:off x="4898947" y="3489131"/>
            <a:ext cx="247052" cy="1905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845505" y="4398887"/>
            <a:ext cx="2965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+mn-lt"/>
                <a:ea typeface="맑은 고딕" panose="020B0503020000020004" pitchFamily="50" charset="-127"/>
              </a:rPr>
              <a:t>※ AWG#26 meeting was decided </a:t>
            </a:r>
            <a:br>
              <a:rPr lang="en-US" altLang="ko-KR" sz="1200" dirty="0">
                <a:latin typeface="+mn-lt"/>
                <a:ea typeface="맑은 고딕" panose="020B0503020000020004" pitchFamily="50" charset="-127"/>
              </a:rPr>
            </a:br>
            <a:r>
              <a:rPr lang="en-US" altLang="ko-KR" sz="1200" dirty="0">
                <a:latin typeface="+mn-lt"/>
                <a:ea typeface="맑은 고딕" panose="020B0503020000020004" pitchFamily="50" charset="-127"/>
              </a:rPr>
              <a:t>    to be postponed until 3Q’20 </a:t>
            </a:r>
            <a:br>
              <a:rPr lang="en-US" altLang="ko-KR" sz="1200" dirty="0">
                <a:latin typeface="+mn-lt"/>
                <a:ea typeface="맑은 고딕" panose="020B0503020000020004" pitchFamily="50" charset="-127"/>
              </a:rPr>
            </a:br>
            <a:r>
              <a:rPr lang="en-US" altLang="ko-KR" sz="1200" dirty="0">
                <a:latin typeface="+mn-lt"/>
                <a:ea typeface="맑은 고딕" panose="020B0503020000020004" pitchFamily="50" charset="-127"/>
              </a:rPr>
              <a:t>    due to the pandemic situation worldwide.</a:t>
            </a:r>
            <a:endParaRPr lang="ko-KR" altLang="en-US" sz="1200" dirty="0">
              <a:latin typeface="+mn-lt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6810613" y="2078460"/>
            <a:ext cx="0" cy="392545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화살표 연결선 8"/>
          <p:cNvCxnSpPr/>
          <p:nvPr/>
        </p:nvCxnSpPr>
        <p:spPr>
          <a:xfrm>
            <a:off x="6810613" y="2281382"/>
            <a:ext cx="4430042" cy="0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화살표 연결선 35"/>
          <p:cNvCxnSpPr/>
          <p:nvPr/>
        </p:nvCxnSpPr>
        <p:spPr>
          <a:xfrm>
            <a:off x="499208" y="2267528"/>
            <a:ext cx="6311405" cy="0"/>
          </a:xfrm>
          <a:prstGeom prst="straightConnector1">
            <a:avLst/>
          </a:prstGeom>
          <a:ln w="28575">
            <a:solidFill>
              <a:schemeClr val="bg2">
                <a:lumMod val="50000"/>
              </a:schemeClr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800352" y="2113639"/>
            <a:ext cx="131346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YEAR 2021 </a:t>
            </a:r>
            <a:endParaRPr lang="ko-KR" altLang="en-US" sz="14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3291587" y="2096525"/>
            <a:ext cx="121575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YEAR 2020 </a:t>
            </a:r>
            <a:endParaRPr lang="ko-KR" altLang="en-US" sz="1400" b="1" dirty="0"/>
          </a:p>
        </p:txBody>
      </p:sp>
      <p:sp>
        <p:nvSpPr>
          <p:cNvPr id="40" name="TextBox 39"/>
          <p:cNvSpPr txBox="1"/>
          <p:nvPr/>
        </p:nvSpPr>
        <p:spPr bwMode="auto">
          <a:xfrm>
            <a:off x="9447899" y="3796702"/>
            <a:ext cx="22808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solidFill>
                  <a:srgbClr val="7030A0"/>
                </a:solidFill>
              </a:rPr>
              <a:t>ISO/IEC JTC1/SC2</a:t>
            </a:r>
          </a:p>
          <a:p>
            <a:pPr algn="ctr">
              <a:defRPr/>
            </a:pPr>
            <a:r>
              <a:rPr lang="en-US" altLang="ko-KR" sz="1200" b="1" dirty="0">
                <a:solidFill>
                  <a:srgbClr val="7030A0"/>
                </a:solidFill>
              </a:rPr>
              <a:t>(2Q’21 (Planned))</a:t>
            </a:r>
            <a:endParaRPr lang="ko-KR" altLang="en-US" sz="1200" b="1" dirty="0">
              <a:solidFill>
                <a:srgbClr val="7030A0"/>
              </a:solidFill>
            </a:endParaRPr>
          </a:p>
        </p:txBody>
      </p:sp>
      <p:sp>
        <p:nvSpPr>
          <p:cNvPr id="44" name="타원 43"/>
          <p:cNvSpPr/>
          <p:nvPr/>
        </p:nvSpPr>
        <p:spPr bwMode="auto">
          <a:xfrm>
            <a:off x="10373483" y="3481777"/>
            <a:ext cx="247052" cy="1905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692402" y="6003914"/>
            <a:ext cx="5285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lt"/>
                <a:ea typeface="맑은 고딕" panose="020B0503020000020004" pitchFamily="50" charset="-127"/>
              </a:rPr>
              <a:t>※ ISO/IEC JTC1/SC2 meeting in the year 2020 was cancelled.</a:t>
            </a:r>
            <a:endParaRPr lang="ko-KR" altLang="en-US" sz="1400" dirty="0">
              <a:latin typeface="+mn-lt"/>
            </a:endParaRPr>
          </a:p>
        </p:txBody>
      </p:sp>
      <p:sp>
        <p:nvSpPr>
          <p:cNvPr id="46" name="TextBox 45"/>
          <p:cNvSpPr txBox="1"/>
          <p:nvPr/>
        </p:nvSpPr>
        <p:spPr bwMode="auto">
          <a:xfrm>
            <a:off x="7297080" y="3796702"/>
            <a:ext cx="12199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solidFill>
                  <a:srgbClr val="7030A0"/>
                </a:solidFill>
              </a:rPr>
              <a:t>AWG#27</a:t>
            </a:r>
          </a:p>
          <a:p>
            <a:pPr algn="ctr">
              <a:defRPr/>
            </a:pPr>
            <a:r>
              <a:rPr lang="en-US" altLang="ko-KR" sz="1200" b="1" dirty="0">
                <a:solidFill>
                  <a:srgbClr val="7030A0"/>
                </a:solidFill>
              </a:rPr>
              <a:t>([TBD])</a:t>
            </a:r>
            <a:endParaRPr lang="ko-KR" altLang="en-US" sz="1200" b="1" dirty="0">
              <a:solidFill>
                <a:srgbClr val="7030A0"/>
              </a:solidFill>
            </a:endParaRPr>
          </a:p>
        </p:txBody>
      </p:sp>
      <p:sp>
        <p:nvSpPr>
          <p:cNvPr id="47" name="타원 46"/>
          <p:cNvSpPr/>
          <p:nvPr/>
        </p:nvSpPr>
        <p:spPr bwMode="auto">
          <a:xfrm>
            <a:off x="7783547" y="3475478"/>
            <a:ext cx="247052" cy="1905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14" name="연결선: 꺾임 13"/>
          <p:cNvCxnSpPr/>
          <p:nvPr/>
        </p:nvCxnSpPr>
        <p:spPr>
          <a:xfrm>
            <a:off x="3178296" y="4258367"/>
            <a:ext cx="8237568" cy="1087513"/>
          </a:xfrm>
          <a:prstGeom prst="bentConnector3">
            <a:avLst>
              <a:gd name="adj1" fmla="val -8"/>
            </a:avLst>
          </a:prstGeom>
          <a:ln w="12700"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732116" y="5364246"/>
            <a:ext cx="7129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rgbClr val="0000FF"/>
                </a:solidFill>
              </a:rPr>
              <a:t>Discussion between 3GPP and external bodies such as AWG and ISO/IEC JTC1/SC2 will be handled in 3GPP TSG SA plenaries via liaisons afterwards.</a:t>
            </a:r>
            <a:endParaRPr lang="ko-KR" altLang="en-US" sz="1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56075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제목 1"/>
          <p:cNvSpPr>
            <a:spLocks noGrp="1"/>
          </p:cNvSpPr>
          <p:nvPr>
            <p:ph type="title"/>
          </p:nvPr>
        </p:nvSpPr>
        <p:spPr>
          <a:xfrm>
            <a:off x="414866" y="365125"/>
            <a:ext cx="10938934" cy="1057275"/>
          </a:xfrm>
        </p:spPr>
        <p:txBody>
          <a:bodyPr/>
          <a:lstStyle/>
          <a:p>
            <a:r>
              <a:rPr lang="en-US" altLang="ko-KR" sz="3600" dirty="0"/>
              <a:t>Discussion Status of ISO/IEC JTC1/SC2 and AWG</a:t>
            </a:r>
            <a:endParaRPr lang="ko-KR" altLang="en-US" sz="3600" dirty="0"/>
          </a:p>
        </p:txBody>
      </p:sp>
      <p:sp>
        <p:nvSpPr>
          <p:cNvPr id="8195" name="내용 개체 틀 2"/>
          <p:cNvSpPr>
            <a:spLocks noGrp="1"/>
          </p:cNvSpPr>
          <p:nvPr>
            <p:ph idx="1"/>
          </p:nvPr>
        </p:nvSpPr>
        <p:spPr>
          <a:xfrm>
            <a:off x="313266" y="1789708"/>
            <a:ext cx="11362267" cy="4656248"/>
          </a:xfrm>
        </p:spPr>
        <p:txBody>
          <a:bodyPr/>
          <a:lstStyle/>
          <a:p>
            <a:pPr marL="358775" indent="-358775">
              <a:lnSpc>
                <a:spcPct val="100000"/>
              </a:lnSpc>
              <a:spcAft>
                <a:spcPts val="0"/>
              </a:spcAft>
            </a:pPr>
            <a:r>
              <a:rPr lang="en-US" altLang="ko-KR" sz="1800" dirty="0"/>
              <a:t>  ISO/IEC JTC1/SC2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en-US" altLang="ko-KR" sz="1600" dirty="0"/>
              <a:t>3GPP liaison sent out to ISO/JEC JTC1/SC2 seemed to be submitted to Unicode Consortium as follows.</a:t>
            </a:r>
            <a:br>
              <a:rPr lang="en-US" altLang="ko-KR" sz="1600" dirty="0"/>
            </a:br>
            <a:r>
              <a:rPr lang="en-US" altLang="ko-KR" sz="1600" dirty="0"/>
              <a:t> </a:t>
            </a:r>
            <a:r>
              <a:rPr lang="en-US" altLang="ko-KR" sz="1600" dirty="0">
                <a:hlinkClick r:id="rId2"/>
              </a:rPr>
              <a:t>https://www.unicode.org/L2/L2020/20078-n4710-liaison-stmt.pdf</a:t>
            </a:r>
            <a:r>
              <a:rPr lang="en-US" altLang="ko-KR" sz="1600" dirty="0"/>
              <a:t> </a:t>
            </a:r>
            <a:br>
              <a:rPr lang="en-US" altLang="ko-KR" sz="1600" dirty="0"/>
            </a:br>
            <a:r>
              <a:rPr lang="en-US" altLang="ko-KR" sz="1600" dirty="0"/>
              <a:t>though it didn’t seem to be discussed in ISO/IEC/JTC1/SC2 this year because the meeting of ISO/IEC/JTC1/SC2 was cancelled to be held in 2020.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en-US" altLang="ko-KR" sz="1600" dirty="0"/>
              <a:t>Unicode Consortium seemed to discuss 3GPP liaison on 29</a:t>
            </a:r>
            <a:r>
              <a:rPr lang="en-US" altLang="ko-KR" sz="1600" baseline="30000" dirty="0"/>
              <a:t>th</a:t>
            </a:r>
            <a:r>
              <a:rPr lang="en-US" altLang="ko-KR" sz="1600" dirty="0"/>
              <a:t> April 2020 considering the following document though it was not sent out to 3GPP via the reply liaison.</a:t>
            </a:r>
            <a:br>
              <a:rPr lang="en-US" altLang="ko-KR" sz="1600" dirty="0"/>
            </a:br>
            <a:r>
              <a:rPr lang="en-US" altLang="ko-KR" sz="1600" dirty="0">
                <a:hlinkClick r:id="rId3"/>
              </a:rPr>
              <a:t>https://www.unicode.org/L2/L2020/20136-sc2-response.pdf</a:t>
            </a:r>
            <a:r>
              <a:rPr lang="en-US" altLang="ko-KR" sz="1600" dirty="0"/>
              <a:t> </a:t>
            </a:r>
          </a:p>
          <a:p>
            <a:pPr lvl="2">
              <a:lnSpc>
                <a:spcPct val="100000"/>
              </a:lnSpc>
              <a:spcAft>
                <a:spcPts val="0"/>
              </a:spcAft>
            </a:pPr>
            <a:r>
              <a:rPr lang="en-US" altLang="ko-KR" sz="1400" dirty="0"/>
              <a:t>According to the document available from the link above, 3GPP CT1 does not have a liaison relationship with JTC1/SC2, JTC1/SC2/WG2 or the Unicode Consortium.</a:t>
            </a:r>
          </a:p>
          <a:p>
            <a:pPr lvl="2">
              <a:lnSpc>
                <a:spcPct val="100000"/>
              </a:lnSpc>
              <a:spcAft>
                <a:spcPts val="0"/>
              </a:spcAft>
            </a:pPr>
            <a:r>
              <a:rPr lang="en-US" altLang="ko-KR" sz="1400" dirty="0"/>
              <a:t>Unicode based emoji are defined for fire with Unicode number  U+1F525, for cyclone, typhoon and hurricane with Unicode number U+1F300, for tornado with Unicode number U+1F32A and for volcanic eruption with Unicode number U+1F30B. However, Unicode based emoji for earthquake was once discussed but not specified yet. Therefore, it is necessary to continue the discussion between 3GPP and JTC1/SC2, JTC1/SC2/WG2 or the Unicode Consortium though it may be possible to trigger such discussion from the year 2021.</a:t>
            </a:r>
          </a:p>
          <a:p>
            <a:pPr marL="358775" indent="-358775">
              <a:lnSpc>
                <a:spcPct val="100000"/>
              </a:lnSpc>
              <a:spcAft>
                <a:spcPts val="0"/>
              </a:spcAft>
            </a:pPr>
            <a:r>
              <a:rPr lang="en-US" altLang="ko-KR" sz="1800" dirty="0"/>
              <a:t>APT Wireless Group (AWG)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en-US" altLang="ko-KR" sz="1600" dirty="0"/>
              <a:t>AWG#26 meeting initially planned to be held in April 2020 was decided to be postponed until 3</a:t>
            </a:r>
            <a:r>
              <a:rPr lang="en-US" altLang="ko-KR" sz="1600" baseline="30000" dirty="0"/>
              <a:t>rd</a:t>
            </a:r>
            <a:r>
              <a:rPr lang="en-US" altLang="ko-KR" sz="1600" dirty="0"/>
              <a:t> quarter of this year due to current pandemic situation worldwide. </a:t>
            </a:r>
          </a:p>
        </p:txBody>
      </p:sp>
    </p:spTree>
    <p:extLst>
      <p:ext uri="{BB962C8B-B14F-4D97-AF65-F5344CB8AC3E}">
        <p14:creationId xmlns:p14="http://schemas.microsoft.com/office/powerpoint/2010/main" val="171861257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at CT1#124e</a:t>
            </a:r>
            <a:endParaRPr lang="ko-KR" altLang="en-US" dirty="0"/>
          </a:p>
        </p:txBody>
      </p:sp>
      <p:sp>
        <p:nvSpPr>
          <p:cNvPr id="8195" name="내용 개체 틀 2"/>
          <p:cNvSpPr>
            <a:spLocks noGrp="1"/>
          </p:cNvSpPr>
          <p:nvPr>
            <p:ph idx="1"/>
          </p:nvPr>
        </p:nvSpPr>
        <p:spPr>
          <a:xfrm>
            <a:off x="207433" y="1825393"/>
            <a:ext cx="11777134" cy="4484864"/>
          </a:xfrm>
        </p:spPr>
        <p:txBody>
          <a:bodyPr/>
          <a:lstStyle/>
          <a:p>
            <a:pPr marL="358775" indent="-358775">
              <a:lnSpc>
                <a:spcPct val="140000"/>
              </a:lnSpc>
              <a:spcAft>
                <a:spcPts val="0"/>
              </a:spcAft>
            </a:pPr>
            <a:r>
              <a:rPr lang="en-US" altLang="ko-KR" sz="2000" dirty="0"/>
              <a:t>  Approval of following CRs for the normative work of PWS-CT aspects to be completed at CT1#124e meeting.</a:t>
            </a:r>
          </a:p>
          <a:p>
            <a:pPr lvl="1">
              <a:lnSpc>
                <a:spcPct val="140000"/>
              </a:lnSpc>
              <a:spcAft>
                <a:spcPts val="0"/>
              </a:spcAft>
            </a:pPr>
            <a:r>
              <a:rPr lang="en-US" altLang="ko-KR" sz="1800" dirty="0"/>
              <a:t>C1-203261 to delete Editor’s note on Warning Type value</a:t>
            </a:r>
          </a:p>
          <a:p>
            <a:pPr lvl="1">
              <a:lnSpc>
                <a:spcPct val="140000"/>
              </a:lnSpc>
              <a:spcAft>
                <a:spcPts val="0"/>
              </a:spcAft>
            </a:pPr>
            <a:r>
              <a:rPr lang="en-US" altLang="ko-KR" sz="1800" dirty="0"/>
              <a:t>C1-203262 to address Editor’s note on Unicode-based pictograms mapping disasters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ko-KR" sz="2000" dirty="0"/>
              <a:t> Considering the meeting period of ISO/IEC JTC1/SC2 (i.e. once per year) and AWG and </a:t>
            </a:r>
            <a:r>
              <a:rPr lang="en-US" altLang="ko-KR" sz="2000" dirty="0"/>
              <a:t>an issue of liaison relationship with ISO/IEC JTC1/SC2</a:t>
            </a:r>
            <a:r>
              <a:rPr lang="en-US" altLang="ko-KR" sz="2000" dirty="0"/>
              <a:t>, it is proposed to discuss which 3GPP meeting (e.g. CT1, TSG SA/</a:t>
            </a:r>
            <a:r>
              <a:rPr lang="en-US" altLang="ko-KR" sz="2000"/>
              <a:t>CT plenaries) </a:t>
            </a:r>
            <a:r>
              <a:rPr lang="en-US" altLang="ko-KR" sz="2000" dirty="0"/>
              <a:t>will continue to make future discussion related to ISO/IEC JTC1/SC2 or the Unicode Consortium.</a:t>
            </a:r>
          </a:p>
          <a:p>
            <a:pPr lvl="1">
              <a:lnSpc>
                <a:spcPct val="140000"/>
              </a:lnSpc>
              <a:spcAft>
                <a:spcPts val="0"/>
              </a:spcAft>
            </a:pPr>
            <a:r>
              <a:rPr lang="en-US" altLang="ko-KR" sz="1800" dirty="0"/>
              <a:t>It needs to be first checked if there is no liaison relationship between 3GPP and ISO/IEC JTC1/SC2 or the Unicode Consortium. 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7162</TotalTime>
  <Words>325</Words>
  <Application>Microsoft Office PowerPoint</Application>
  <PresentationFormat>와이드스크린</PresentationFormat>
  <Paragraphs>38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굴림</vt:lpstr>
      <vt:lpstr>맑은 고딕</vt:lpstr>
      <vt:lpstr>Arial</vt:lpstr>
      <vt:lpstr>Calibri</vt:lpstr>
      <vt:lpstr>Calibri Light</vt:lpstr>
      <vt:lpstr>Times New Roman</vt:lpstr>
      <vt:lpstr>Office Theme</vt:lpstr>
      <vt:lpstr>Workplan for ePWS-CT aspects</vt:lpstr>
      <vt:lpstr>Workplan of Stage 2/3 ePWS</vt:lpstr>
      <vt:lpstr>Discussion Status of ISO/IEC JTC1/SC2 and AWG</vt:lpstr>
      <vt:lpstr>Proposal at CT1#124e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Koo1</cp:lastModifiedBy>
  <cp:revision>728</cp:revision>
  <dcterms:created xsi:type="dcterms:W3CDTF">2010-02-05T13:52:04Z</dcterms:created>
  <dcterms:modified xsi:type="dcterms:W3CDTF">2020-05-26T07:49:33Z</dcterms:modified>
  <cp:contentStatus>Template 2017</cp:contentStatus>
</cp:coreProperties>
</file>