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354" r:id="rId3"/>
    <p:sldId id="355" r:id="rId4"/>
    <p:sldId id="345" r:id="rId5"/>
    <p:sldId id="353" r:id="rId6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8" autoAdjust="0"/>
    <p:restoredTop sz="86410" autoAdjust="0"/>
  </p:normalViewPr>
  <p:slideViewPr>
    <p:cSldViewPr snapToGrid="0" snapToObjects="1" showGuides="1">
      <p:cViewPr varScale="1">
        <p:scale>
          <a:sx n="104" d="100"/>
          <a:sy n="104" d="100"/>
        </p:scale>
        <p:origin x="144" y="378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03/11/2019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ABA6D-F0DA-4F85-A720-04754C301D6D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157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85" y="916157"/>
            <a:ext cx="1638835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937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oB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692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Wo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692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367258"/>
            <a:ext cx="11043005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2479431"/>
            <a:ext cx="5423507" cy="3605457"/>
          </a:xfrm>
          <a:prstGeom prst="roundRect">
            <a:avLst>
              <a:gd name="adj" fmla="val 3722"/>
            </a:avLst>
          </a:prstGeom>
          <a:solidFill>
            <a:schemeClr val="bg2"/>
          </a:solidFill>
        </p:spPr>
        <p:txBody>
          <a:bodyPr lIns="144000" tIns="144000" rIns="144000" bIns="144000"/>
          <a:lstStyle>
            <a:lvl1pPr marL="0" indent="0">
              <a:buNone/>
              <a:defRPr sz="2000"/>
            </a:lvl1pPr>
            <a:lvl2pPr marL="273050" indent="-273050">
              <a:buFont typeface="+mj-lt"/>
              <a:buAutoNum type="arabicPeriod"/>
              <a:defRPr sz="2000"/>
            </a:lvl2pPr>
            <a:lvl3pPr marL="447675" indent="-174625">
              <a:defRPr sz="1600"/>
            </a:lvl3pPr>
            <a:lvl4pPr marL="623888" indent="-176213">
              <a:defRPr sz="1400"/>
            </a:lvl4pPr>
            <a:lvl5pPr marL="809625" indent="-185738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481014" y="1706318"/>
            <a:ext cx="11043004" cy="658814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299701" y="2479431"/>
            <a:ext cx="5414462" cy="3605457"/>
          </a:xfrm>
          <a:prstGeom prst="roundRect">
            <a:avLst>
              <a:gd name="adj" fmla="val 3458"/>
            </a:avLst>
          </a:prstGeom>
          <a:solidFill>
            <a:schemeClr val="bg2">
              <a:lumMod val="75000"/>
            </a:schemeClr>
          </a:solidFill>
        </p:spPr>
        <p:txBody>
          <a:bodyPr lIns="144000" tIns="144000" rIns="144000" bIns="144000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273050" indent="-273050">
              <a:buFont typeface="+mj-lt"/>
              <a:buAutoNum type="arabicPeriod"/>
              <a:defRPr sz="2000">
                <a:solidFill>
                  <a:schemeClr val="bg1"/>
                </a:solidFill>
              </a:defRPr>
            </a:lvl2pPr>
            <a:lvl3pPr marL="447675" indent="-174625">
              <a:defRPr sz="1600">
                <a:solidFill>
                  <a:schemeClr val="bg1"/>
                </a:solidFill>
              </a:defRPr>
            </a:lvl3pPr>
            <a:lvl4pPr marL="623888" indent="-176213">
              <a:defRPr sz="1400">
                <a:solidFill>
                  <a:schemeClr val="bg1"/>
                </a:solidFill>
              </a:defRPr>
            </a:lvl4pPr>
            <a:lvl5pPr marL="809625" indent="-185738"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582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367258"/>
            <a:ext cx="11233150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533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022" y="1780114"/>
            <a:ext cx="5220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8309" y="1780114"/>
            <a:ext cx="5220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587022" y="4047064"/>
            <a:ext cx="5220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4"/>
          </p:nvPr>
        </p:nvSpPr>
        <p:spPr>
          <a:xfrm>
            <a:off x="6388309" y="4047064"/>
            <a:ext cx="5220000" cy="1944000"/>
          </a:xfrm>
          <a:prstGeom prst="roundRect">
            <a:avLst>
              <a:gd name="adj" fmla="val 5904"/>
            </a:avLst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57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505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81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14112" y="0"/>
            <a:ext cx="4081063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81014" y="1701008"/>
            <a:ext cx="7402296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1016" y="587066"/>
            <a:ext cx="7402293" cy="10488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383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14113" y="1701007"/>
            <a:ext cx="3600050" cy="4383882"/>
          </a:xfrm>
          <a:prstGeom prst="roundRect">
            <a:avLst>
              <a:gd name="adj" fmla="val 5491"/>
            </a:avLst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81014" y="1701008"/>
            <a:ext cx="7402296" cy="4383881"/>
          </a:xfrm>
        </p:spPr>
        <p:txBody>
          <a:bodyPr numCol="2" spcCol="180000"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20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85" y="916157"/>
            <a:ext cx="1638835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884992" y="0"/>
            <a:ext cx="5310183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6" y="587066"/>
            <a:ext cx="6211813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6211815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707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884993" y="1701007"/>
            <a:ext cx="4829170" cy="4383882"/>
          </a:xfrm>
          <a:prstGeom prst="roundRect">
            <a:avLst>
              <a:gd name="adj" fmla="val 489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6211815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2000"/>
            </a:lvl1pPr>
            <a:lvl2pPr marL="358775" indent="-184150">
              <a:spcBef>
                <a:spcPts val="600"/>
              </a:spcBef>
              <a:defRPr sz="1800"/>
            </a:lvl2pPr>
            <a:lvl3pPr marL="533400" indent="-174625">
              <a:defRPr sz="1600"/>
            </a:lvl3pPr>
            <a:lvl4pPr marL="719138" indent="-185738">
              <a:defRPr sz="1400"/>
            </a:lvl4pPr>
            <a:lvl5pPr marL="892175" indent="-173038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264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400638" y="0"/>
            <a:ext cx="7794539" cy="6858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5" y="587066"/>
            <a:ext cx="3758263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3758264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069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4398959" y="1701007"/>
            <a:ext cx="7315204" cy="4384675"/>
          </a:xfrm>
          <a:prstGeom prst="roundRect">
            <a:avLst>
              <a:gd name="adj" fmla="val 3471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3758264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8678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16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 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386119" y="0"/>
            <a:ext cx="3911786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3758265" cy="10488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1" y="1701008"/>
            <a:ext cx="3758266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297907" y="0"/>
            <a:ext cx="3897269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2523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2/3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402576" y="1700213"/>
            <a:ext cx="3492000" cy="4384676"/>
          </a:xfrm>
          <a:prstGeom prst="roundRect">
            <a:avLst>
              <a:gd name="adj" fmla="val 5487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3758264" cy="4383881"/>
          </a:xfrm>
        </p:spPr>
        <p:txBody>
          <a:bodyPr/>
          <a:lstStyle>
            <a:lvl1pPr marL="0" indent="0">
              <a:spcBef>
                <a:spcPts val="900"/>
              </a:spcBef>
              <a:buNone/>
              <a:defRPr sz="1400"/>
            </a:lvl1pPr>
            <a:lvl2pPr marL="358775" indent="-184150">
              <a:spcBef>
                <a:spcPts val="600"/>
              </a:spcBef>
              <a:defRPr sz="1200"/>
            </a:lvl2pPr>
            <a:lvl3pPr marL="533400" indent="-174625">
              <a:defRPr sz="1100"/>
            </a:lvl3pPr>
            <a:lvl4pPr marL="719138" indent="-185738">
              <a:defRPr sz="1050"/>
            </a:lvl4pPr>
            <a:lvl5pPr marL="892175" indent="-173038">
              <a:defRPr sz="105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222163" y="1700213"/>
            <a:ext cx="3492000" cy="4384676"/>
          </a:xfrm>
          <a:prstGeom prst="roundRect">
            <a:avLst>
              <a:gd name="adj" fmla="val 6233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896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" y="1701006"/>
            <a:ext cx="12195176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43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6097588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097587" y="1701006"/>
            <a:ext cx="6097588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4744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481014" y="1701007"/>
            <a:ext cx="5423508" cy="438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6"/>
          </p:nvPr>
        </p:nvSpPr>
        <p:spPr>
          <a:xfrm>
            <a:off x="6277551" y="1701007"/>
            <a:ext cx="5436612" cy="438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77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x images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481013" y="1701801"/>
            <a:ext cx="5423909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286020" y="1701801"/>
            <a:ext cx="5428143" cy="4384675"/>
          </a:xfrm>
          <a:prstGeom prst="roundRect">
            <a:avLst>
              <a:gd name="adj" fmla="val 3075"/>
            </a:avLst>
          </a:prstGeo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031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bg1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85" y="916157"/>
            <a:ext cx="1638835" cy="4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937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x images rou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9"/>
          </p:nvPr>
        </p:nvSpPr>
        <p:spPr>
          <a:xfrm>
            <a:off x="608362" y="1806749"/>
            <a:ext cx="5220000" cy="4176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20"/>
          </p:nvPr>
        </p:nvSpPr>
        <p:spPr>
          <a:xfrm>
            <a:off x="6392556" y="1806749"/>
            <a:ext cx="5220000" cy="4176000"/>
          </a:xfrm>
          <a:prstGeom prst="roundRect">
            <a:avLst>
              <a:gd name="adj" fmla="val 2589"/>
            </a:avLst>
          </a:prstGeom>
          <a:solidFill>
            <a:schemeClr val="bg2"/>
          </a:solidFill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003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1701006"/>
            <a:ext cx="4066659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066659" y="1701006"/>
            <a:ext cx="4066659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31717" y="1701006"/>
            <a:ext cx="4066659" cy="515699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923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x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01269" y="1701007"/>
            <a:ext cx="3456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379716" y="1701007"/>
            <a:ext cx="3456000" cy="4383882"/>
          </a:xfrm>
          <a:prstGeom prst="roundRect">
            <a:avLst>
              <a:gd name="adj" fmla="val 6462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258163" y="1700213"/>
            <a:ext cx="3456000" cy="4383882"/>
          </a:xfrm>
          <a:prstGeom prst="roundRect">
            <a:avLst>
              <a:gd name="adj" fmla="val 7218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491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0" y="926307"/>
            <a:ext cx="11206563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00" y="2176465"/>
            <a:ext cx="11206563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0" y="926307"/>
            <a:ext cx="11206563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00" y="2176465"/>
            <a:ext cx="11206563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0" y="926307"/>
            <a:ext cx="11206563" cy="1247775"/>
          </a:xfrm>
        </p:spPr>
        <p:txBody>
          <a:bodyPr anchor="b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00" y="2176465"/>
            <a:ext cx="11206563" cy="1500187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553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0" y="348442"/>
            <a:ext cx="5968361" cy="1048851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1511" y="348442"/>
            <a:ext cx="4842652" cy="5736447"/>
          </a:xfrm>
        </p:spPr>
        <p:txBody>
          <a:bodyPr/>
          <a:lstStyle>
            <a:lvl1pPr marL="0" indent="0">
              <a:buNone/>
              <a:defRPr sz="1600"/>
            </a:lvl1pPr>
            <a:lvl2pPr marL="360363" indent="-184150">
              <a:defRPr sz="1200"/>
            </a:lvl2pPr>
            <a:lvl3pPr marL="447675" indent="-87313">
              <a:defRPr sz="1000"/>
            </a:lvl3pPr>
            <a:lvl4pPr marL="536575" indent="-88900">
              <a:defRPr sz="900"/>
            </a:lvl4pPr>
            <a:lvl5pPr marL="623888" indent="-87313">
              <a:defRPr sz="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481013" y="3240334"/>
            <a:ext cx="596835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956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narrow content WOB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0" y="348442"/>
            <a:ext cx="5968361" cy="104885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1511" y="348442"/>
            <a:ext cx="4842652" cy="5736447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360363" indent="-184150">
              <a:defRPr sz="1200">
                <a:solidFill>
                  <a:schemeClr val="bg1"/>
                </a:solidFill>
              </a:defRPr>
            </a:lvl2pPr>
            <a:lvl3pPr marL="447675" indent="-87313">
              <a:defRPr sz="1000">
                <a:solidFill>
                  <a:schemeClr val="bg1"/>
                </a:solidFill>
              </a:defRPr>
            </a:lvl3pPr>
            <a:lvl4pPr marL="536575" indent="-88900">
              <a:defRPr sz="900">
                <a:solidFill>
                  <a:schemeClr val="bg1"/>
                </a:solidFill>
              </a:defRPr>
            </a:lvl4pPr>
            <a:lvl5pPr marL="623888" indent="-87313">
              <a:defRPr sz="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Internal use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481013" y="3240334"/>
            <a:ext cx="5968358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1877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0" y="6349512"/>
            <a:ext cx="1006302" cy="252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58221" y="6408736"/>
            <a:ext cx="3125014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Copyright © MediaTek Inc. All rights reserved.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9057" y="6408736"/>
            <a:ext cx="432112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GB" smtClean="0"/>
              <a:t>Internal use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7" r:id="rId3"/>
    <p:sldLayoutId id="2147483663" r:id="rId4"/>
    <p:sldLayoutId id="2147483696" r:id="rId5"/>
    <p:sldLayoutId id="2147483698" r:id="rId6"/>
    <p:sldLayoutId id="2147483662" r:id="rId7"/>
    <p:sldLayoutId id="2147483687" r:id="rId8"/>
    <p:sldLayoutId id="2147483690" r:id="rId9"/>
    <p:sldLayoutId id="2147483673" r:id="rId10"/>
    <p:sldLayoutId id="2147483699" r:id="rId11"/>
    <p:sldLayoutId id="2147483664" r:id="rId12"/>
    <p:sldLayoutId id="2147483691" r:id="rId13"/>
    <p:sldLayoutId id="2147483692" r:id="rId14"/>
    <p:sldLayoutId id="2147483686" r:id="rId15"/>
    <p:sldLayoutId id="2147483666" r:id="rId16"/>
    <p:sldLayoutId id="2147483667" r:id="rId17"/>
    <p:sldLayoutId id="2147483679" r:id="rId18"/>
    <p:sldLayoutId id="2147483680" r:id="rId19"/>
    <p:sldLayoutId id="2147483677" r:id="rId20"/>
    <p:sldLayoutId id="2147483678" r:id="rId21"/>
    <p:sldLayoutId id="2147483672" r:id="rId22"/>
    <p:sldLayoutId id="2147483676" r:id="rId23"/>
    <p:sldLayoutId id="2147483674" r:id="rId24"/>
    <p:sldLayoutId id="2147483675" r:id="rId25"/>
    <p:sldLayoutId id="2147483681" r:id="rId26"/>
    <p:sldLayoutId id="2147483682" r:id="rId27"/>
    <p:sldLayoutId id="2147483684" r:id="rId28"/>
    <p:sldLayoutId id="2147483693" r:id="rId29"/>
    <p:sldLayoutId id="2147483694" r:id="rId30"/>
    <p:sldLayoutId id="2147483683" r:id="rId31"/>
    <p:sldLayoutId id="2147483685" r:id="rId32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emf"/><Relationship Id="rId7" Type="http://schemas.openxmlformats.org/officeDocument/2006/relationships/image" Target="../media/image10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emf"/><Relationship Id="rId7" Type="http://schemas.openxmlformats.org/officeDocument/2006/relationships/image" Target="../media/image1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emf"/><Relationship Id="rId7" Type="http://schemas.openxmlformats.org/officeDocument/2006/relationships/image" Target="../media/image1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C1-198136</a:t>
            </a:r>
            <a:br>
              <a:rPr lang="fi-FI" dirty="0" smtClean="0"/>
            </a:br>
            <a:r>
              <a:rPr lang="fi-FI" dirty="0" smtClean="0"/>
              <a:t>DISC on Requested mapped NSSAI IE inclusion rules</a:t>
            </a:r>
            <a:br>
              <a:rPr lang="fi-FI" dirty="0" smtClean="0"/>
            </a:br>
            <a:r>
              <a:rPr lang="fi-FI" sz="3200" b="0" dirty="0" smtClean="0">
                <a:latin typeface="+mn-lt"/>
              </a:rPr>
              <a:t>Inclusion of Requested NSSAI IE and Requested mapped NSSAI IE in REGISTRATION REQUEST message</a:t>
            </a:r>
            <a:endParaRPr lang="en-US" b="0" dirty="0">
              <a:latin typeface="+mn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i-FI" dirty="0" smtClean="0"/>
              <a:t>Marko NIEMI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73" y="2007293"/>
            <a:ext cx="6254496" cy="293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8609" y="3885075"/>
            <a:ext cx="6265299" cy="273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64046"/>
            <a:ext cx="11233150" cy="1048851"/>
          </a:xfrm>
        </p:spPr>
        <p:txBody>
          <a:bodyPr/>
          <a:lstStyle/>
          <a:p>
            <a:r>
              <a:rPr lang="fi-FI" dirty="0" smtClean="0"/>
              <a:t>Transferring PDU-sessions from PLMN A to PLMN B</a:t>
            </a:r>
            <a:endParaRPr lang="en-US" b="0" dirty="0"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6152" y="3013248"/>
            <a:ext cx="496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77395" y="2670604"/>
            <a:ext cx="914400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PLMN A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8407" y="1725265"/>
            <a:ext cx="207168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528" y="5353920"/>
            <a:ext cx="496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5873166" y="5028510"/>
            <a:ext cx="914400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PLMN B</a:t>
            </a:r>
          </a:p>
        </p:txBody>
      </p:sp>
      <p:sp>
        <p:nvSpPr>
          <p:cNvPr id="40" name="Curved Left Arrow 39"/>
          <p:cNvSpPr/>
          <p:nvPr/>
        </p:nvSpPr>
        <p:spPr>
          <a:xfrm rot="17931304">
            <a:off x="6907259" y="1398081"/>
            <a:ext cx="1075933" cy="320022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1013" y="1116145"/>
            <a:ext cx="10937516" cy="3715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b="1" dirty="0"/>
              <a:t>The UE does not have configured NSSAI nor allowed NSSAI for the PLMN B</a:t>
            </a:r>
            <a:r>
              <a:rPr lang="fi-FI" b="1" dirty="0" smtClean="0"/>
              <a:t>.</a:t>
            </a:r>
            <a:endParaRPr lang="fi-FI" b="1" dirty="0" smtClean="0"/>
          </a:p>
          <a:p>
            <a:r>
              <a:rPr lang="fi-FI" dirty="0" smtClean="0"/>
              <a:t>The </a:t>
            </a:r>
            <a:r>
              <a:rPr lang="fi-FI" dirty="0" smtClean="0"/>
              <a:t>UE </a:t>
            </a:r>
            <a:r>
              <a:rPr lang="fi-FI" dirty="0"/>
              <a:t>has </a:t>
            </a:r>
            <a:r>
              <a:rPr lang="fi-FI" dirty="0" smtClean="0"/>
              <a:t>PDU-session#1 and PDU-session#2</a:t>
            </a:r>
            <a:r>
              <a:rPr lang="fi-FI" dirty="0" smtClean="0"/>
              <a:t>.</a:t>
            </a:r>
            <a:endParaRPr lang="fi-FI" dirty="0" smtClean="0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7646" y="2827677"/>
            <a:ext cx="2438400" cy="60007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7646" y="3520401"/>
            <a:ext cx="2438400" cy="600075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2047813" y="2376139"/>
            <a:ext cx="2747711" cy="192078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229514" y="2439332"/>
            <a:ext cx="361411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UE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77257" y="4114568"/>
            <a:ext cx="2544794" cy="292541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u="sng" dirty="0" smtClean="0"/>
              <a:t>REGISTRATION REQUEST</a:t>
            </a:r>
            <a:endParaRPr lang="en-US" sz="2000" b="1" u="sng" dirty="0" smtClean="0"/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4623554" y="3994504"/>
            <a:ext cx="2670749" cy="19298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605168" y="3342037"/>
            <a:ext cx="2689135" cy="24231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4303" y="5267915"/>
            <a:ext cx="1924050" cy="7810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7847" y="4534767"/>
            <a:ext cx="3810000" cy="59055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7230182" y="4449906"/>
            <a:ext cx="3965801" cy="7922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7225931" y="4612145"/>
            <a:ext cx="4067715" cy="5928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945169" y="4462287"/>
            <a:ext cx="1157512" cy="3141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fi-FI" sz="1600" b="1" dirty="0" smtClean="0">
                <a:solidFill>
                  <a:srgbClr val="FF0000"/>
                </a:solidFill>
              </a:rPr>
              <a:t>Not included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49128" y="2291605"/>
            <a:ext cx="27432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23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73" y="2007293"/>
            <a:ext cx="6254496" cy="293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8609" y="3874258"/>
            <a:ext cx="6265299" cy="273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64046"/>
            <a:ext cx="11233150" cy="1048851"/>
          </a:xfrm>
        </p:spPr>
        <p:txBody>
          <a:bodyPr/>
          <a:lstStyle/>
          <a:p>
            <a:r>
              <a:rPr lang="fi-FI" dirty="0" smtClean="0"/>
              <a:t>Transferring PDU-sessions from PLMN A to PLMN B</a:t>
            </a:r>
            <a:endParaRPr lang="en-US" b="0" dirty="0"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6152" y="3013248"/>
            <a:ext cx="496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77395" y="2670604"/>
            <a:ext cx="914400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PLMN A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8407" y="1725265"/>
            <a:ext cx="207168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528" y="5353920"/>
            <a:ext cx="496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5873166" y="5028510"/>
            <a:ext cx="914400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PLMN B</a:t>
            </a:r>
          </a:p>
        </p:txBody>
      </p:sp>
      <p:sp>
        <p:nvSpPr>
          <p:cNvPr id="40" name="Curved Left Arrow 39"/>
          <p:cNvSpPr/>
          <p:nvPr/>
        </p:nvSpPr>
        <p:spPr>
          <a:xfrm rot="17931304">
            <a:off x="6907259" y="1398081"/>
            <a:ext cx="1075933" cy="320022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1013" y="1116145"/>
            <a:ext cx="10937516" cy="3715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b="1" dirty="0"/>
              <a:t>PDU-sessions are associated with S-NSSAIs of PLMN B </a:t>
            </a:r>
            <a:r>
              <a:rPr lang="fi-FI" b="1" dirty="0" smtClean="0"/>
              <a:t>(the UE </a:t>
            </a:r>
            <a:r>
              <a:rPr lang="fi-FI" b="1" dirty="0"/>
              <a:t>has a configured NSSAI for PLMN B).</a:t>
            </a:r>
          </a:p>
          <a:p>
            <a:r>
              <a:rPr lang="fi-FI" dirty="0" smtClean="0"/>
              <a:t>The </a:t>
            </a:r>
            <a:r>
              <a:rPr lang="fi-FI" dirty="0" smtClean="0"/>
              <a:t>UE </a:t>
            </a:r>
            <a:r>
              <a:rPr lang="fi-FI" dirty="0"/>
              <a:t>has </a:t>
            </a:r>
            <a:r>
              <a:rPr lang="fi-FI" dirty="0" smtClean="0"/>
              <a:t>PDU-session#1 and PDU-session#2</a:t>
            </a:r>
            <a:r>
              <a:rPr lang="fi-FI" dirty="0" smtClean="0"/>
              <a:t>.</a:t>
            </a:r>
            <a:endParaRPr lang="fi-FI" dirty="0" smtClean="0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7646" y="2827677"/>
            <a:ext cx="2438400" cy="60007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7646" y="3520401"/>
            <a:ext cx="2438400" cy="600075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2047813" y="2376139"/>
            <a:ext cx="2747711" cy="192078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229514" y="2439332"/>
            <a:ext cx="361411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UE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77257" y="4114568"/>
            <a:ext cx="2544794" cy="292541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u="sng" dirty="0" smtClean="0"/>
              <a:t>REGISTRATION REQUEST</a:t>
            </a:r>
            <a:endParaRPr lang="en-US" sz="2000" b="1" u="sng" dirty="0" smtClean="0"/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4605845" y="3599541"/>
            <a:ext cx="2689034" cy="154211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618813" y="2929286"/>
            <a:ext cx="2658444" cy="20541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1692" y="2104799"/>
            <a:ext cx="2400300" cy="7810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77257" y="4461339"/>
            <a:ext cx="3733800" cy="7810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13080" y="5511876"/>
            <a:ext cx="1866900" cy="60007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7293554" y="5427361"/>
            <a:ext cx="1876112" cy="7499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7313080" y="5468855"/>
            <a:ext cx="1856586" cy="6956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907651" y="5708670"/>
            <a:ext cx="914400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1400" b="1" dirty="0" smtClean="0">
                <a:solidFill>
                  <a:srgbClr val="FF0000"/>
                </a:solidFill>
              </a:rPr>
              <a:t>Not included</a:t>
            </a:r>
          </a:p>
        </p:txBody>
      </p:sp>
    </p:spTree>
    <p:extLst>
      <p:ext uri="{BB962C8B-B14F-4D97-AF65-F5344CB8AC3E}">
        <p14:creationId xmlns:p14="http://schemas.microsoft.com/office/powerpoint/2010/main" val="2229993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73" y="2007293"/>
            <a:ext cx="6254496" cy="293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8609" y="3811713"/>
            <a:ext cx="6265299" cy="273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64046"/>
            <a:ext cx="11233150" cy="1048851"/>
          </a:xfrm>
        </p:spPr>
        <p:txBody>
          <a:bodyPr/>
          <a:lstStyle/>
          <a:p>
            <a:r>
              <a:rPr lang="fi-FI" dirty="0" smtClean="0"/>
              <a:t>Transferring PDU-sessions from PLMN A to PLMN B</a:t>
            </a:r>
            <a:endParaRPr lang="en-US" b="0" dirty="0"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6152" y="3013248"/>
            <a:ext cx="496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77395" y="2670604"/>
            <a:ext cx="914400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PLMN A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8407" y="1725265"/>
            <a:ext cx="207168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528" y="5353920"/>
            <a:ext cx="496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5873166" y="5028510"/>
            <a:ext cx="914400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PLMN B</a:t>
            </a:r>
          </a:p>
        </p:txBody>
      </p:sp>
      <p:sp>
        <p:nvSpPr>
          <p:cNvPr id="40" name="Curved Left Arrow 39"/>
          <p:cNvSpPr/>
          <p:nvPr/>
        </p:nvSpPr>
        <p:spPr>
          <a:xfrm rot="17931304">
            <a:off x="6907259" y="1398081"/>
            <a:ext cx="1075933" cy="320022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1013" y="1116145"/>
            <a:ext cx="10937516" cy="3715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dirty="0"/>
              <a:t>PDU-session#1 is associated with an S-NSSAI of PLMN B.</a:t>
            </a:r>
          </a:p>
          <a:p>
            <a:r>
              <a:rPr lang="fi-FI" dirty="0" smtClean="0"/>
              <a:t>PDU-session#2 </a:t>
            </a:r>
            <a:r>
              <a:rPr lang="fi-FI" dirty="0" smtClean="0"/>
              <a:t>is not associated with an S-NSSAI of PLMN B but associated with mapped S-NSSAI_H2</a:t>
            </a:r>
            <a:r>
              <a:rPr lang="fi-FI" dirty="0" smtClean="0"/>
              <a:t>.</a:t>
            </a:r>
            <a:endParaRPr lang="fi-FI" dirty="0" smtClean="0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7646" y="2827677"/>
            <a:ext cx="2438400" cy="60007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7646" y="3520401"/>
            <a:ext cx="2438400" cy="600075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2047813" y="2376139"/>
            <a:ext cx="2747711" cy="192078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229514" y="2439332"/>
            <a:ext cx="361411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UE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77257" y="4114568"/>
            <a:ext cx="2544794" cy="292541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u="sng" dirty="0" smtClean="0"/>
              <a:t>REGISTRATION REQUEST</a:t>
            </a:r>
            <a:endParaRPr lang="en-US" sz="2000" b="1" u="sng" dirty="0" smtClean="0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7026" y="5099269"/>
            <a:ext cx="1905000" cy="590550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67026" y="4453105"/>
            <a:ext cx="3800475" cy="590550"/>
          </a:xfrm>
          <a:prstGeom prst="rect">
            <a:avLst/>
          </a:prstGeom>
        </p:spPr>
      </p:pic>
      <p:cxnSp>
        <p:nvCxnSpPr>
          <p:cNvPr id="64" name="Straight Arrow Connector 63"/>
          <p:cNvCxnSpPr/>
          <p:nvPr/>
        </p:nvCxnSpPr>
        <p:spPr>
          <a:xfrm>
            <a:off x="4608582" y="3654598"/>
            <a:ext cx="2658444" cy="191914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618813" y="2929286"/>
            <a:ext cx="2648213" cy="202243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8269" y="2348906"/>
            <a:ext cx="276225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73" y="2007293"/>
            <a:ext cx="6254496" cy="293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8609" y="3811713"/>
            <a:ext cx="6265299" cy="273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564046"/>
            <a:ext cx="11233150" cy="1048851"/>
          </a:xfrm>
        </p:spPr>
        <p:txBody>
          <a:bodyPr/>
          <a:lstStyle/>
          <a:p>
            <a:r>
              <a:rPr lang="fi-FI" dirty="0" smtClean="0"/>
              <a:t>Transferring PDU-sessions from PLMN A to PLMN B</a:t>
            </a:r>
            <a:endParaRPr lang="en-US" b="0" dirty="0"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Copyright © MediaTek Inc. All rights reserved.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6152" y="3013248"/>
            <a:ext cx="496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77395" y="2670604"/>
            <a:ext cx="914400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PLMN A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8407" y="1725265"/>
            <a:ext cx="2071687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528" y="5353920"/>
            <a:ext cx="496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TextBox 35"/>
          <p:cNvSpPr txBox="1"/>
          <p:nvPr/>
        </p:nvSpPr>
        <p:spPr>
          <a:xfrm>
            <a:off x="5873166" y="5028510"/>
            <a:ext cx="914400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PLMN B</a:t>
            </a:r>
          </a:p>
        </p:txBody>
      </p:sp>
      <p:sp>
        <p:nvSpPr>
          <p:cNvPr id="40" name="Curved Left Arrow 39"/>
          <p:cNvSpPr/>
          <p:nvPr/>
        </p:nvSpPr>
        <p:spPr>
          <a:xfrm rot="17931304">
            <a:off x="6907259" y="1398081"/>
            <a:ext cx="1075933" cy="320022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1013" y="1116145"/>
            <a:ext cx="10937516" cy="3715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dirty="0"/>
              <a:t>PDU-session#1 is associated with an S-NSSAI of PLMN B.</a:t>
            </a:r>
          </a:p>
          <a:p>
            <a:r>
              <a:rPr lang="fi-FI" dirty="0" smtClean="0"/>
              <a:t>PDU-session#2 </a:t>
            </a:r>
            <a:r>
              <a:rPr lang="fi-FI" dirty="0" smtClean="0"/>
              <a:t>is not associated with an S-NSSAI of PLMN B but associated with mapped S-NSSAI_H2</a:t>
            </a:r>
            <a:r>
              <a:rPr lang="fi-FI" dirty="0" smtClean="0"/>
              <a:t>.</a:t>
            </a:r>
            <a:endParaRPr lang="fi-FI" dirty="0" smtClean="0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7646" y="2827677"/>
            <a:ext cx="2438400" cy="60007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7646" y="3520401"/>
            <a:ext cx="2438400" cy="600075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2047813" y="2376139"/>
            <a:ext cx="2747711" cy="192078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229514" y="2439332"/>
            <a:ext cx="361411" cy="314147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dirty="0" smtClean="0"/>
              <a:t>UE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77257" y="4114568"/>
            <a:ext cx="2544794" cy="292541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2000" b="1" u="sng" dirty="0" smtClean="0"/>
              <a:t>REGISTRATION REQUEST</a:t>
            </a:r>
            <a:endParaRPr lang="en-US" sz="2000" b="1" u="sng" dirty="0" smtClean="0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7257" y="5337927"/>
            <a:ext cx="1905000" cy="590550"/>
          </a:xfrm>
          <a:prstGeom prst="rect">
            <a:avLst/>
          </a:prstGeom>
        </p:spPr>
      </p:pic>
      <p:cxnSp>
        <p:nvCxnSpPr>
          <p:cNvPr id="64" name="Straight Arrow Connector 63"/>
          <p:cNvCxnSpPr/>
          <p:nvPr/>
        </p:nvCxnSpPr>
        <p:spPr>
          <a:xfrm>
            <a:off x="4591032" y="3622480"/>
            <a:ext cx="2663273" cy="214132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618813" y="2929286"/>
            <a:ext cx="2635492" cy="20111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77257" y="4448281"/>
            <a:ext cx="3781425" cy="80010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9622125" y="3278452"/>
            <a:ext cx="2258036" cy="526593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r>
              <a:rPr lang="fi-FI" sz="1400" b="1" dirty="0" smtClean="0">
                <a:solidFill>
                  <a:srgbClr val="FF0000"/>
                </a:solidFill>
              </a:rPr>
              <a:t>The UE </a:t>
            </a:r>
            <a:r>
              <a:rPr lang="fi-FI" sz="1400" b="1" dirty="0" smtClean="0">
                <a:solidFill>
                  <a:srgbClr val="FF0000"/>
                </a:solidFill>
              </a:rPr>
              <a:t>want</a:t>
            </a:r>
            <a:r>
              <a:rPr lang="fi-FI" sz="1400" b="1" dirty="0" smtClean="0">
                <a:solidFill>
                  <a:srgbClr val="FF0000"/>
                </a:solidFill>
              </a:rPr>
              <a:t>s </a:t>
            </a:r>
            <a:r>
              <a:rPr lang="fi-FI" sz="1400" b="1" dirty="0" smtClean="0">
                <a:solidFill>
                  <a:srgbClr val="FF0000"/>
                </a:solidFill>
              </a:rPr>
              <a:t>to request also</a:t>
            </a:r>
          </a:p>
          <a:p>
            <a:r>
              <a:rPr lang="fi-FI" sz="1400" b="1" dirty="0" smtClean="0">
                <a:solidFill>
                  <a:srgbClr val="FF0000"/>
                </a:solidFill>
              </a:rPr>
              <a:t>S-NSSAI_B3 from PLMN B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9366232" y="2964487"/>
            <a:ext cx="421413" cy="30285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8338947" y="3770541"/>
            <a:ext cx="1930447" cy="13711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49128" y="2119661"/>
            <a:ext cx="2743200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619368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1506</TotalTime>
  <Words>228</Words>
  <Application>Microsoft Office PowerPoint</Application>
  <PresentationFormat>Custom</PresentationFormat>
  <Paragraphs>45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MediaTek_PPT_Template_16x9_Internal Use</vt:lpstr>
      <vt:lpstr>C1-198136 DISC on Requested mapped NSSAI IE inclusion rules Inclusion of Requested NSSAI IE and Requested mapped NSSAI IE in REGISTRATION REQUEST message</vt:lpstr>
      <vt:lpstr>Transferring PDU-sessions from PLMN A to PLMN B</vt:lpstr>
      <vt:lpstr>Transferring PDU-sessions from PLMN A to PLMN B</vt:lpstr>
      <vt:lpstr>Transferring PDU-sessions from PLMN A to PLMN B</vt:lpstr>
      <vt:lpstr>Transferring PDU-sessions from PLMN A to PLMN B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mtk1</cp:lastModifiedBy>
  <cp:revision>29</cp:revision>
  <dcterms:created xsi:type="dcterms:W3CDTF">2019-04-29T11:49:10Z</dcterms:created>
  <dcterms:modified xsi:type="dcterms:W3CDTF">2019-11-03T19:31:00Z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