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62" r:id="rId2"/>
    <p:sldId id="366" r:id="rId3"/>
    <p:sldId id="364" r:id="rId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1D254"/>
    <a:srgbClr val="2A6EA8"/>
    <a:srgbClr val="FFFFFF"/>
    <a:srgbClr val="FF6600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27" autoAdjust="0"/>
    <p:restoredTop sz="94967" autoAdjust="0"/>
  </p:normalViewPr>
  <p:slideViewPr>
    <p:cSldViewPr snapToGrid="0">
      <p:cViewPr varScale="1">
        <p:scale>
          <a:sx n="71" d="100"/>
          <a:sy n="71" d="100"/>
        </p:scale>
        <p:origin x="82" y="2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253166A-E49F-420B-A704-383E5EE078A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61F0A08-F516-41D3-99EF-3BEC30C50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717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7720FFB-B43F-49A3-B969-C9DC2F53D672}" type="slidenum">
              <a:rPr lang="en-GB" altLang="en-US" smtClean="0">
                <a:latin typeface="Times New Roman" panose="02020603050405020304" pitchFamily="18" charset="0"/>
              </a:rPr>
              <a:pPr/>
              <a:t>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047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832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15509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091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57812-67F4-4258-B7BA-BDB9A704819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48631450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0" name="Rectangle 11"/>
          <p:cNvSpPr>
            <a:spLocks noChangeArrowheads="1"/>
          </p:cNvSpPr>
          <p:nvPr userDrawn="1"/>
        </p:nvSpPr>
        <p:spPr bwMode="auto">
          <a:xfrm>
            <a:off x="3875088" y="6383338"/>
            <a:ext cx="39354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1200" dirty="0">
                <a:latin typeface="Calibri" panose="020F0502020204030204" pitchFamily="34" charset="0"/>
              </a:rPr>
              <a:t>C1-198091, </a:t>
            </a:r>
            <a:r>
              <a:rPr lang="en-GB" altLang="en-US" sz="1200" dirty="0">
                <a:latin typeface="Calibri" panose="020F0502020204030204" pitchFamily="34" charset="0"/>
              </a:rPr>
              <a:t>3GPP CT WG1#121, Reno, USA</a:t>
            </a:r>
          </a:p>
        </p:txBody>
      </p:sp>
      <p:sp>
        <p:nvSpPr>
          <p:cNvPr id="11" name="Rectangle 12"/>
          <p:cNvSpPr>
            <a:spLocks noChangeArrowheads="1"/>
          </p:cNvSpPr>
          <p:nvPr userDrawn="1"/>
        </p:nvSpPr>
        <p:spPr bwMode="auto">
          <a:xfrm>
            <a:off x="117475" y="6384925"/>
            <a:ext cx="15883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</a:rPr>
              <a:t>11-15 November 2019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62466E90-5CD3-440A-8A6B-1B476D02D7DA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9" r:id="rId1"/>
    <p:sldLayoutId id="2147485240" r:id="rId2"/>
    <p:sldLayoutId id="2147485241" r:id="rId3"/>
    <p:sldLayoutId id="214748524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9912350" cy="2579687"/>
          </a:xfrm>
        </p:spPr>
        <p:txBody>
          <a:bodyPr/>
          <a:lstStyle/>
          <a:p>
            <a:pPr eaLnBrk="1" hangingPunct="1"/>
            <a:r>
              <a:rPr lang="en-US" altLang="en-US"/>
              <a:t>Workplan for ePWS-CT aspects</a:t>
            </a:r>
            <a:endParaRPr lang="en-GB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001713" y="4529138"/>
            <a:ext cx="8108950" cy="78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ko-K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Hyounhee Koo</a:t>
            </a:r>
          </a:p>
          <a:p>
            <a:pPr>
              <a:spcAft>
                <a:spcPts val="600"/>
              </a:spcAft>
              <a:defRPr/>
            </a:pPr>
            <a:r>
              <a:rPr lang="en-US" altLang="ko-K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SyncTechno Inc. (Rapporteur)</a:t>
            </a:r>
            <a:endParaRPr lang="ko-KR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Workplan of Stage 2/3 ePWS</a:t>
            </a:r>
            <a:endParaRPr lang="ko-KR" altLang="en-US"/>
          </a:p>
        </p:txBody>
      </p:sp>
      <p:grpSp>
        <p:nvGrpSpPr>
          <p:cNvPr id="6147" name="그룹 42"/>
          <p:cNvGrpSpPr>
            <a:grpSpLocks/>
          </p:cNvGrpSpPr>
          <p:nvPr/>
        </p:nvGrpSpPr>
        <p:grpSpPr bwMode="auto">
          <a:xfrm>
            <a:off x="838200" y="2161142"/>
            <a:ext cx="11049532" cy="1503362"/>
            <a:chOff x="5078968" y="3126387"/>
            <a:chExt cx="7488818" cy="1502732"/>
          </a:xfrm>
        </p:grpSpPr>
        <p:grpSp>
          <p:nvGrpSpPr>
            <p:cNvPr id="6189" name="그룹 32"/>
            <p:cNvGrpSpPr>
              <a:grpSpLocks/>
            </p:cNvGrpSpPr>
            <p:nvPr/>
          </p:nvGrpSpPr>
          <p:grpSpPr bwMode="auto">
            <a:xfrm>
              <a:off x="5078968" y="4332380"/>
              <a:ext cx="6817078" cy="296739"/>
              <a:chOff x="5078968" y="4332380"/>
              <a:chExt cx="6817078" cy="296739"/>
            </a:xfrm>
          </p:grpSpPr>
          <p:grpSp>
            <p:nvGrpSpPr>
              <p:cNvPr id="6201" name="그룹 10"/>
              <p:cNvGrpSpPr>
                <a:grpSpLocks/>
              </p:cNvGrpSpPr>
              <p:nvPr/>
            </p:nvGrpSpPr>
            <p:grpSpPr bwMode="auto">
              <a:xfrm>
                <a:off x="5078968" y="4332380"/>
                <a:ext cx="4338974" cy="296739"/>
                <a:chOff x="6268942" y="3601032"/>
                <a:chExt cx="4274239" cy="420000"/>
              </a:xfrm>
            </p:grpSpPr>
            <p:sp>
              <p:nvSpPr>
                <p:cNvPr id="7" name="직사각형 6"/>
                <p:cNvSpPr/>
                <p:nvPr/>
              </p:nvSpPr>
              <p:spPr>
                <a:xfrm>
                  <a:off x="6268942" y="3601032"/>
                  <a:ext cx="2040937" cy="420000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600" b="1"/>
                </a:p>
              </p:txBody>
            </p:sp>
            <p:sp>
              <p:nvSpPr>
                <p:cNvPr id="8" name="직사각형 7"/>
                <p:cNvSpPr/>
                <p:nvPr/>
              </p:nvSpPr>
              <p:spPr>
                <a:xfrm>
                  <a:off x="8300496" y="3601032"/>
                  <a:ext cx="2242685" cy="42000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600" b="1" dirty="0"/>
                </a:p>
              </p:txBody>
            </p:sp>
          </p:grpSp>
          <p:sp>
            <p:nvSpPr>
              <p:cNvPr id="25" name="직사각형 24"/>
              <p:cNvSpPr/>
              <p:nvPr/>
            </p:nvSpPr>
            <p:spPr>
              <a:xfrm>
                <a:off x="9417943" y="4332381"/>
                <a:ext cx="2478103" cy="285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1600" b="1" dirty="0"/>
              </a:p>
            </p:txBody>
          </p:sp>
        </p:grpSp>
        <p:cxnSp>
          <p:nvCxnSpPr>
            <p:cNvPr id="37" name="연결선: 꺾임 36"/>
            <p:cNvCxnSpPr/>
            <p:nvPr/>
          </p:nvCxnSpPr>
          <p:spPr>
            <a:xfrm rot="16200000" flipV="1">
              <a:off x="8696054" y="3828109"/>
              <a:ext cx="922805" cy="371738"/>
            </a:xfrm>
            <a:prstGeom prst="bentConnector2">
              <a:avLst/>
            </a:prstGeom>
            <a:ln>
              <a:solidFill>
                <a:srgbClr val="C00000"/>
              </a:solidFill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연결선: 꺾임 37"/>
            <p:cNvCxnSpPr>
              <a:endCxn id="51" idx="3"/>
            </p:cNvCxnSpPr>
            <p:nvPr/>
          </p:nvCxnSpPr>
          <p:spPr>
            <a:xfrm rot="10800000">
              <a:off x="6592228" y="3993285"/>
              <a:ext cx="351404" cy="516016"/>
            </a:xfrm>
            <a:prstGeom prst="bentConnector3">
              <a:avLst>
                <a:gd name="adj1" fmla="val -388"/>
              </a:avLst>
            </a:prstGeom>
            <a:ln>
              <a:solidFill>
                <a:srgbClr val="C00000"/>
              </a:solidFill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10074246" y="3513574"/>
              <a:ext cx="1234315" cy="314194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solidFill>
                    <a:srgbClr val="00B0F0"/>
                  </a:solidFill>
                  <a:latin typeface="+mn-lt"/>
                </a:rPr>
                <a:t>Rel-16 Stage 3 freeze</a:t>
              </a:r>
              <a:endParaRPr lang="ko-KR" altLang="en-US" sz="1400" b="1" dirty="0">
                <a:solidFill>
                  <a:srgbClr val="00B0F0"/>
                </a:solidFill>
                <a:latin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1753336" y="3126387"/>
              <a:ext cx="814450" cy="523001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solidFill>
                    <a:srgbClr val="00B0F0"/>
                  </a:solidFill>
                  <a:latin typeface="+mn-lt"/>
                </a:rPr>
                <a:t>Rel-16 ASN.1 freeze</a:t>
              </a:r>
              <a:endParaRPr lang="ko-KR" altLang="en-US" sz="1400" b="1" dirty="0">
                <a:solidFill>
                  <a:srgbClr val="00B0F0"/>
                </a:solidFill>
                <a:latin typeface="+mn-lt"/>
              </a:endParaRPr>
            </a:p>
          </p:txBody>
        </p:sp>
      </p:grpSp>
      <p:sp>
        <p:nvSpPr>
          <p:cNvPr id="50" name="TextBox 49"/>
          <p:cNvSpPr txBox="1"/>
          <p:nvPr/>
        </p:nvSpPr>
        <p:spPr bwMode="auto">
          <a:xfrm>
            <a:off x="3096168" y="2324047"/>
            <a:ext cx="34854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ko-KR" sz="1200" dirty="0">
                <a:solidFill>
                  <a:srgbClr val="C00000"/>
                </a:solidFill>
                <a:latin typeface="+mn-lt"/>
              </a:rPr>
              <a:t>CRs for TS 23.041 for approval</a:t>
            </a:r>
          </a:p>
          <a:p>
            <a:pPr algn="r">
              <a:defRPr/>
            </a:pPr>
            <a:r>
              <a:rPr lang="en-US" altLang="ko-KR" sz="1200" dirty="0">
                <a:solidFill>
                  <a:srgbClr val="C00000"/>
                </a:solidFill>
                <a:latin typeface="+mn-lt"/>
              </a:rPr>
              <a:t>Completion: 100%</a:t>
            </a:r>
          </a:p>
          <a:p>
            <a:pPr algn="r">
              <a:defRPr/>
            </a:pPr>
            <a:r>
              <a:rPr lang="en-US" altLang="ko-KR" sz="1200" dirty="0">
                <a:solidFill>
                  <a:srgbClr val="C00000"/>
                </a:solidFill>
                <a:latin typeface="+mn-lt"/>
              </a:rPr>
              <a:t>Completion of normative work of </a:t>
            </a:r>
            <a:r>
              <a:rPr lang="en-US" altLang="ko-KR" sz="1200" dirty="0" err="1">
                <a:solidFill>
                  <a:srgbClr val="C00000"/>
                </a:solidFill>
                <a:latin typeface="+mn-lt"/>
              </a:rPr>
              <a:t>ePWS</a:t>
            </a:r>
            <a:r>
              <a:rPr lang="en-US" altLang="ko-KR" sz="1200" dirty="0">
                <a:solidFill>
                  <a:srgbClr val="C00000"/>
                </a:solidFill>
                <a:latin typeface="+mn-lt"/>
              </a:rPr>
              <a:t>-CT aspects</a:t>
            </a:r>
            <a:endParaRPr lang="ko-KR" altLang="en-US" sz="12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>
            <a:off x="327882" y="2797570"/>
            <a:ext cx="2743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ko-KR" sz="1200" dirty="0">
                <a:solidFill>
                  <a:srgbClr val="C00000"/>
                </a:solidFill>
                <a:latin typeface="+mn-lt"/>
              </a:rPr>
              <a:t>CRs for TS 23.041 for approval</a:t>
            </a:r>
          </a:p>
          <a:p>
            <a:pPr algn="r">
              <a:defRPr/>
            </a:pPr>
            <a:r>
              <a:rPr lang="en-US" altLang="ko-KR" sz="1200" dirty="0">
                <a:solidFill>
                  <a:srgbClr val="C00000"/>
                </a:solidFill>
                <a:latin typeface="+mn-lt"/>
              </a:rPr>
              <a:t>Completion: 55%</a:t>
            </a:r>
            <a:endParaRPr lang="ko-KR" altLang="en-US" sz="1200" dirty="0">
              <a:solidFill>
                <a:srgbClr val="C00000"/>
              </a:solidFill>
              <a:latin typeface="+mn-lt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375213" y="1771409"/>
            <a:ext cx="6754921" cy="3862387"/>
            <a:chOff x="440567" y="1879473"/>
            <a:chExt cx="6754921" cy="4489450"/>
          </a:xfrm>
        </p:grpSpPr>
        <p:cxnSp>
          <p:nvCxnSpPr>
            <p:cNvPr id="53" name="직선 연결선 52"/>
            <p:cNvCxnSpPr/>
            <p:nvPr/>
          </p:nvCxnSpPr>
          <p:spPr bwMode="auto">
            <a:xfrm flipV="1">
              <a:off x="440567" y="1879473"/>
              <a:ext cx="0" cy="44894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 bwMode="auto">
            <a:xfrm flipV="1">
              <a:off x="7195488" y="1879473"/>
              <a:ext cx="0" cy="44894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8" name="직선 화살표 연결선 57"/>
          <p:cNvCxnSpPr/>
          <p:nvPr/>
        </p:nvCxnSpPr>
        <p:spPr bwMode="auto">
          <a:xfrm>
            <a:off x="383758" y="2146701"/>
            <a:ext cx="6748719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6" name="TextBox 62"/>
          <p:cNvSpPr txBox="1">
            <a:spLocks noChangeArrowheads="1"/>
          </p:cNvSpPr>
          <p:nvPr/>
        </p:nvSpPr>
        <p:spPr bwMode="auto">
          <a:xfrm>
            <a:off x="3208803" y="1946676"/>
            <a:ext cx="132585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800" b="1"/>
              <a:t>TS-phase</a:t>
            </a:r>
            <a:endParaRPr lang="ko-KR" altLang="en-US" sz="1800" b="1"/>
          </a:p>
        </p:txBody>
      </p:sp>
      <p:sp>
        <p:nvSpPr>
          <p:cNvPr id="68" name="타원 67"/>
          <p:cNvSpPr/>
          <p:nvPr/>
        </p:nvSpPr>
        <p:spPr bwMode="auto">
          <a:xfrm>
            <a:off x="2464995" y="3421616"/>
            <a:ext cx="215531" cy="18891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8" name="TextBox 87"/>
          <p:cNvSpPr txBox="1"/>
          <p:nvPr/>
        </p:nvSpPr>
        <p:spPr bwMode="auto">
          <a:xfrm>
            <a:off x="1926206" y="3702602"/>
            <a:ext cx="127197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00B050"/>
                </a:solidFill>
              </a:rPr>
              <a:t>CT1#121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00B050"/>
                </a:solidFill>
              </a:rPr>
              <a:t>(‘19.11)</a:t>
            </a:r>
            <a:endParaRPr lang="ko-KR" altLang="en-US" sz="1200" b="1" dirty="0">
              <a:solidFill>
                <a:srgbClr val="00B05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 bwMode="auto">
          <a:xfrm>
            <a:off x="5309674" y="3699419"/>
            <a:ext cx="127197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00B050"/>
                </a:solidFill>
              </a:rPr>
              <a:t>CT1#122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00B050"/>
                </a:solidFill>
              </a:rPr>
              <a:t>(‘20.02)</a:t>
            </a:r>
            <a:endParaRPr lang="ko-KR" altLang="en-US" sz="1200" b="1" dirty="0">
              <a:solidFill>
                <a:srgbClr val="00B05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 bwMode="auto">
          <a:xfrm>
            <a:off x="555586" y="4653743"/>
            <a:ext cx="3489202" cy="14157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400" b="1" u="sng" dirty="0">
                <a:solidFill>
                  <a:srgbClr val="00B050"/>
                </a:solidFill>
                <a:latin typeface="+mn-lt"/>
              </a:rPr>
              <a:t>Targeted works at CT1#121</a:t>
            </a:r>
          </a:p>
          <a:p>
            <a:pPr marL="228600" indent="-228600">
              <a:buFont typeface="+mj-ea"/>
              <a:buAutoNum type="circleNumDbPlain"/>
              <a:defRPr/>
            </a:pPr>
            <a:r>
              <a:rPr lang="en-US" altLang="ko-KR" sz="1200" dirty="0">
                <a:solidFill>
                  <a:srgbClr val="00B050"/>
                </a:solidFill>
                <a:latin typeface="+mn-lt"/>
              </a:rPr>
              <a:t>Proposal of CR for TS 23.041 to introduce the support of </a:t>
            </a:r>
            <a:r>
              <a:rPr lang="en-US" altLang="ko-KR" sz="1200" dirty="0" err="1">
                <a:solidFill>
                  <a:srgbClr val="00B050"/>
                </a:solidFill>
                <a:latin typeface="+mn-lt"/>
              </a:rPr>
              <a:t>ePWS</a:t>
            </a:r>
            <a:r>
              <a:rPr lang="en-US" altLang="ko-KR" sz="1200" dirty="0">
                <a:solidFill>
                  <a:srgbClr val="00B050"/>
                </a:solidFill>
                <a:latin typeface="+mn-lt"/>
              </a:rPr>
              <a:t> functionality in 3GPP TS 23.041</a:t>
            </a:r>
          </a:p>
          <a:p>
            <a:pPr marL="228600" indent="-228600">
              <a:buFont typeface="+mj-ea"/>
              <a:buAutoNum type="circleNumDbPlain"/>
              <a:defRPr/>
            </a:pPr>
            <a:r>
              <a:rPr lang="en-US" altLang="ko-KR" sz="1200" dirty="0">
                <a:solidFill>
                  <a:srgbClr val="00B050"/>
                </a:solidFill>
                <a:latin typeface="+mn-lt"/>
              </a:rPr>
              <a:t>Proposal of CR for TS 23.041 to address solution 1 of TR 23.735 (the support of language-independent content mapped to disasters in a warning message) in 3GPP TS 23.041</a:t>
            </a:r>
            <a:endParaRPr lang="ko-KR" altLang="en-US" sz="1200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4" name="타원 3"/>
          <p:cNvSpPr/>
          <p:nvPr/>
        </p:nvSpPr>
        <p:spPr>
          <a:xfrm>
            <a:off x="6940393" y="3385330"/>
            <a:ext cx="379484" cy="268287"/>
          </a:xfrm>
          <a:prstGeom prst="ellipse">
            <a:avLst/>
          </a:prstGeom>
          <a:noFill/>
          <a:ln w="28575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1" name="타원 70"/>
          <p:cNvSpPr/>
          <p:nvPr/>
        </p:nvSpPr>
        <p:spPr>
          <a:xfrm>
            <a:off x="10191772" y="3385330"/>
            <a:ext cx="379484" cy="268287"/>
          </a:xfrm>
          <a:prstGeom prst="ellipse">
            <a:avLst/>
          </a:prstGeom>
          <a:noFill/>
          <a:ln w="28575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10" name="연결선: 꺾임 9"/>
          <p:cNvCxnSpPr>
            <a:stCxn id="4" idx="6"/>
            <a:endCxn id="41" idx="1"/>
          </p:cNvCxnSpPr>
          <p:nvPr/>
        </p:nvCxnSpPr>
        <p:spPr>
          <a:xfrm flipV="1">
            <a:off x="7319877" y="2705654"/>
            <a:ext cx="888710" cy="813820"/>
          </a:xfrm>
          <a:prstGeom prst="bentConnector3">
            <a:avLst>
              <a:gd name="adj1" fmla="val 50000"/>
            </a:avLst>
          </a:prstGeom>
          <a:ln>
            <a:solidFill>
              <a:srgbClr val="00B0F0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연결선: 꺾임 76"/>
          <p:cNvCxnSpPr>
            <a:stCxn id="71" idx="6"/>
            <a:endCxn id="42" idx="2"/>
          </p:cNvCxnSpPr>
          <p:nvPr/>
        </p:nvCxnSpPr>
        <p:spPr>
          <a:xfrm flipV="1">
            <a:off x="10571256" y="2684361"/>
            <a:ext cx="715628" cy="835113"/>
          </a:xfrm>
          <a:prstGeom prst="bentConnector2">
            <a:avLst/>
          </a:prstGeom>
          <a:ln>
            <a:solidFill>
              <a:srgbClr val="00B0F0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타원 78"/>
          <p:cNvSpPr/>
          <p:nvPr/>
        </p:nvSpPr>
        <p:spPr bwMode="auto">
          <a:xfrm>
            <a:off x="1271597" y="3424791"/>
            <a:ext cx="192028" cy="1905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3" name="TextBox 82"/>
          <p:cNvSpPr txBox="1"/>
          <p:nvPr/>
        </p:nvSpPr>
        <p:spPr bwMode="auto">
          <a:xfrm>
            <a:off x="724507" y="3699419"/>
            <a:ext cx="126963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CT1#120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(’19.10)</a:t>
            </a:r>
            <a:endParaRPr lang="ko-KR" alt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 bwMode="auto">
          <a:xfrm>
            <a:off x="7879716" y="3699037"/>
            <a:ext cx="127197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00B050"/>
                </a:solidFill>
              </a:rPr>
              <a:t>CT1#123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00B050"/>
                </a:solidFill>
              </a:rPr>
              <a:t>(‘20.04)</a:t>
            </a:r>
            <a:endParaRPr lang="ko-KR" altLang="en-US" sz="1200" b="1" dirty="0">
              <a:solidFill>
                <a:srgbClr val="00B050"/>
              </a:solidFill>
            </a:endParaRPr>
          </a:p>
        </p:txBody>
      </p:sp>
      <p:sp>
        <p:nvSpPr>
          <p:cNvPr id="63" name="타원 62"/>
          <p:cNvSpPr/>
          <p:nvPr/>
        </p:nvSpPr>
        <p:spPr bwMode="auto">
          <a:xfrm>
            <a:off x="5839420" y="3420822"/>
            <a:ext cx="215531" cy="18891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64" name="타원 63"/>
          <p:cNvSpPr/>
          <p:nvPr/>
        </p:nvSpPr>
        <p:spPr bwMode="auto">
          <a:xfrm>
            <a:off x="8420844" y="3420821"/>
            <a:ext cx="215531" cy="18891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65" name="TextBox 64"/>
          <p:cNvSpPr txBox="1"/>
          <p:nvPr/>
        </p:nvSpPr>
        <p:spPr bwMode="auto">
          <a:xfrm>
            <a:off x="2942846" y="3699419"/>
            <a:ext cx="127197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</a:rPr>
              <a:t>TSG CT#86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</a:rPr>
              <a:t>(‘19.12)</a:t>
            </a:r>
            <a:endParaRPr lang="ko-KR" altLang="en-US" sz="1200" b="1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 bwMode="auto">
          <a:xfrm>
            <a:off x="5103142" y="4653743"/>
            <a:ext cx="3085347" cy="14157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400" b="1" u="sng" dirty="0">
                <a:solidFill>
                  <a:srgbClr val="00B050"/>
                </a:solidFill>
                <a:latin typeface="+mn-lt"/>
              </a:rPr>
              <a:t>Targeted works at CT1#122</a:t>
            </a:r>
          </a:p>
          <a:p>
            <a:pPr marL="228600" indent="-228600">
              <a:buFont typeface="+mj-ea"/>
              <a:buAutoNum type="circleNumDbPlain"/>
              <a:defRPr/>
            </a:pPr>
            <a:r>
              <a:rPr lang="en-US" altLang="ko-KR" sz="1200" dirty="0">
                <a:solidFill>
                  <a:srgbClr val="00B050"/>
                </a:solidFill>
                <a:latin typeface="+mn-lt"/>
              </a:rPr>
              <a:t>Proposal of CR for TS 23.041 to address solution 2 of TR 23.735 (Identification of characteristics of a disaster for UEs with no user interface) in 3GPP TS 23.041</a:t>
            </a:r>
          </a:p>
          <a:p>
            <a:pPr marL="228600" indent="-228600">
              <a:buFont typeface="+mj-ea"/>
              <a:buAutoNum type="circleNumDbPlain"/>
              <a:defRPr/>
            </a:pPr>
            <a:r>
              <a:rPr lang="en-US" altLang="ko-KR" sz="1200" dirty="0">
                <a:solidFill>
                  <a:srgbClr val="00B050"/>
                </a:solidFill>
                <a:latin typeface="+mn-lt"/>
              </a:rPr>
              <a:t>Proposal of CR for TS 23.041 to address solution 4 of TR 23.735</a:t>
            </a:r>
          </a:p>
        </p:txBody>
      </p:sp>
      <p:sp>
        <p:nvSpPr>
          <p:cNvPr id="74" name="TextBox 73"/>
          <p:cNvSpPr txBox="1"/>
          <p:nvPr/>
        </p:nvSpPr>
        <p:spPr bwMode="auto">
          <a:xfrm>
            <a:off x="6492260" y="3699038"/>
            <a:ext cx="127197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</a:rPr>
              <a:t>TSG CT#87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</a:rPr>
              <a:t>(‘20.03)</a:t>
            </a:r>
            <a:endParaRPr lang="ko-KR" altLang="en-US" sz="1200" b="1" dirty="0">
              <a:solidFill>
                <a:srgbClr val="C0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 bwMode="auto">
          <a:xfrm>
            <a:off x="9745474" y="3702602"/>
            <a:ext cx="127197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</a:rPr>
              <a:t>TSG CT#88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</a:rPr>
              <a:t>(‘20.06)</a:t>
            </a:r>
            <a:endParaRPr lang="ko-KR" altLang="en-US" sz="1200" b="1" dirty="0">
              <a:solidFill>
                <a:srgbClr val="C00000"/>
              </a:solidFill>
            </a:endParaRPr>
          </a:p>
        </p:txBody>
      </p:sp>
      <p:sp>
        <p:nvSpPr>
          <p:cNvPr id="89" name="타원 88"/>
          <p:cNvSpPr/>
          <p:nvPr/>
        </p:nvSpPr>
        <p:spPr bwMode="auto">
          <a:xfrm>
            <a:off x="10305308" y="3424791"/>
            <a:ext cx="192028" cy="1905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95" name="직선 연결선 94"/>
          <p:cNvCxnSpPr/>
          <p:nvPr/>
        </p:nvCxnSpPr>
        <p:spPr bwMode="auto">
          <a:xfrm flipV="1">
            <a:off x="10392101" y="1945940"/>
            <a:ext cx="0" cy="38623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 bwMode="auto">
          <a:xfrm>
            <a:off x="2573989" y="4139312"/>
            <a:ext cx="0" cy="49265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직선 화살표 연결선 100"/>
          <p:cNvCxnSpPr/>
          <p:nvPr/>
        </p:nvCxnSpPr>
        <p:spPr bwMode="auto">
          <a:xfrm>
            <a:off x="5983278" y="4110533"/>
            <a:ext cx="0" cy="49265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 bwMode="auto">
          <a:xfrm>
            <a:off x="8802385" y="4653743"/>
            <a:ext cx="3085347" cy="10464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400" b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Potential works at CT1#123</a:t>
            </a:r>
          </a:p>
          <a:p>
            <a:pPr marL="228600" indent="-228600">
              <a:buFont typeface="+mj-ea"/>
              <a:buAutoNum type="circleNumDbPlain"/>
              <a:defRPr/>
            </a:pP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Further update if necessary</a:t>
            </a:r>
            <a:b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</a:b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(Related to the survey outcome of APT countries at AWG (APT Wireless Group) in 1Q’2020</a:t>
            </a:r>
          </a:p>
        </p:txBody>
      </p:sp>
      <p:cxnSp>
        <p:nvCxnSpPr>
          <p:cNvPr id="3" name="연결선: 꺾임 2"/>
          <p:cNvCxnSpPr>
            <a:stCxn id="96" idx="2"/>
            <a:endCxn id="43" idx="1"/>
          </p:cNvCxnSpPr>
          <p:nvPr/>
        </p:nvCxnSpPr>
        <p:spPr>
          <a:xfrm rot="16200000" flipH="1">
            <a:off x="8150914" y="4525491"/>
            <a:ext cx="1016261" cy="286682"/>
          </a:xfrm>
          <a:prstGeom prst="bentConnector2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77412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at CT1#121</a:t>
            </a:r>
            <a:endParaRPr lang="ko-KR" altLang="en-US" dirty="0"/>
          </a:p>
        </p:txBody>
      </p:sp>
      <p:sp>
        <p:nvSpPr>
          <p:cNvPr id="8195" name="내용 개체 틀 2"/>
          <p:cNvSpPr>
            <a:spLocks noGrp="1"/>
          </p:cNvSpPr>
          <p:nvPr>
            <p:ph idx="1"/>
          </p:nvPr>
        </p:nvSpPr>
        <p:spPr>
          <a:xfrm>
            <a:off x="631825" y="1825625"/>
            <a:ext cx="10999343" cy="4106863"/>
          </a:xfrm>
        </p:spPr>
        <p:txBody>
          <a:bodyPr/>
          <a:lstStyle/>
          <a:p>
            <a:pPr marL="358775" indent="-358775">
              <a:lnSpc>
                <a:spcPct val="150000"/>
              </a:lnSpc>
            </a:pPr>
            <a:r>
              <a:rPr lang="en-US" altLang="ko-KR" dirty="0"/>
              <a:t>  Approval of following CRs for the normative work of </a:t>
            </a:r>
            <a:r>
              <a:rPr lang="en-US" altLang="ko-KR" dirty="0" err="1"/>
              <a:t>ePWS</a:t>
            </a:r>
            <a:r>
              <a:rPr lang="en-US" altLang="ko-KR" dirty="0"/>
              <a:t>-CT aspects</a:t>
            </a:r>
          </a:p>
          <a:p>
            <a:pPr lvl="1">
              <a:lnSpc>
                <a:spcPct val="150000"/>
              </a:lnSpc>
            </a:pPr>
            <a:r>
              <a:rPr lang="en-US" altLang="ko-KR" dirty="0"/>
              <a:t>C1-198092 to introduce the support of </a:t>
            </a:r>
            <a:r>
              <a:rPr lang="en-US" altLang="ko-KR" dirty="0" err="1"/>
              <a:t>ePWS</a:t>
            </a:r>
            <a:r>
              <a:rPr lang="en-US" altLang="ko-KR" dirty="0"/>
              <a:t> functionality in 3GPP TS 23.041</a:t>
            </a:r>
          </a:p>
          <a:p>
            <a:pPr lvl="1">
              <a:lnSpc>
                <a:spcPct val="150000"/>
              </a:lnSpc>
            </a:pPr>
            <a:r>
              <a:rPr lang="en-US" altLang="ko-KR" dirty="0"/>
              <a:t>C1-198093 to add the support of language-independent contents mapped to disasters in user information of a warning message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5835</TotalTime>
  <Words>245</Words>
  <Application>Microsoft Office PowerPoint</Application>
  <PresentationFormat>와이드스크린</PresentationFormat>
  <Paragraphs>39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굴림</vt:lpstr>
      <vt:lpstr>맑은 고딕</vt:lpstr>
      <vt:lpstr>Arial</vt:lpstr>
      <vt:lpstr>Calibri</vt:lpstr>
      <vt:lpstr>Calibri Light</vt:lpstr>
      <vt:lpstr>Times New Roman</vt:lpstr>
      <vt:lpstr>Office Theme</vt:lpstr>
      <vt:lpstr>Workplan for ePWS-CT aspects</vt:lpstr>
      <vt:lpstr>Workplan of Stage 2/3 ePWS</vt:lpstr>
      <vt:lpstr>Proposal at CT1#121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Koo</cp:lastModifiedBy>
  <cp:revision>693</cp:revision>
  <dcterms:created xsi:type="dcterms:W3CDTF">2010-02-05T13:52:04Z</dcterms:created>
  <dcterms:modified xsi:type="dcterms:W3CDTF">2019-11-03T10:58:55Z</dcterms:modified>
  <cp:contentStatus>Template 2017</cp:contentStatus>
</cp:coreProperties>
</file>