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79" r:id="rId5"/>
    <p:sldId id="278" r:id="rId6"/>
    <p:sldId id="270" r:id="rId7"/>
    <p:sldId id="273" r:id="rId8"/>
    <p:sldId id="275" r:id="rId9"/>
    <p:sldId id="276" r:id="rId10"/>
    <p:sldId id="277" r:id="rId11"/>
  </p:sldIdLst>
  <p:sldSz cx="12192000" cy="6858000"/>
  <p:notesSz cx="6858000" cy="9144000"/>
  <p:embeddedFontLst>
    <p:embeddedFont>
      <p:font typeface="Ericsson Hilda" panose="00000500000000000000" pitchFamily="2" charset="0"/>
      <p:regular r:id="rId14"/>
      <p:bold r:id="rId15"/>
    </p:embeddedFont>
    <p:embeddedFont>
      <p:font typeface="Ericsson Hilda Light" panose="00000400000000000000" pitchFamily="2" charset="0"/>
      <p:regular r:id="rId16"/>
    </p:embeddedFont>
    <p:embeddedFont>
      <p:font typeface="Ericsson Technical Icons" panose="00000500000000000000" pitchFamily="2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DE7472-0018-45A9-B974-C5C8CF2F5ABA}" v="12" dt="2019-09-30T10:55:43.8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0" d="100"/>
          <a:sy n="80" d="100"/>
        </p:scale>
        <p:origin x="120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örgen Axell" userId="bd66d977-e518-4fd4-9b40-143010c0d19a" providerId="ADAL" clId="{95DE7472-0018-45A9-B974-C5C8CF2F5ABA}"/>
    <pc:docChg chg="modSld">
      <pc:chgData name="Jörgen Axell" userId="bd66d977-e518-4fd4-9b40-143010c0d19a" providerId="ADAL" clId="{95DE7472-0018-45A9-B974-C5C8CF2F5ABA}" dt="2019-09-30T11:07:26.291" v="218" actId="20577"/>
      <pc:docMkLst>
        <pc:docMk/>
      </pc:docMkLst>
      <pc:sldChg chg="modSp">
        <pc:chgData name="Jörgen Axell" userId="bd66d977-e518-4fd4-9b40-143010c0d19a" providerId="ADAL" clId="{95DE7472-0018-45A9-B974-C5C8CF2F5ABA}" dt="2019-09-30T10:54:50.719" v="73" actId="20577"/>
        <pc:sldMkLst>
          <pc:docMk/>
          <pc:sldMk cId="3350936914" sldId="270"/>
        </pc:sldMkLst>
        <pc:spChg chg="mod">
          <ac:chgData name="Jörgen Axell" userId="bd66d977-e518-4fd4-9b40-143010c0d19a" providerId="ADAL" clId="{95DE7472-0018-45A9-B974-C5C8CF2F5ABA}" dt="2019-09-30T10:54:50.719" v="73" actId="20577"/>
          <ac:spMkLst>
            <pc:docMk/>
            <pc:sldMk cId="3350936914" sldId="270"/>
            <ac:spMk id="52" creationId="{5BAECA27-603F-437A-9C98-B70079D1AAE2}"/>
          </ac:spMkLst>
        </pc:spChg>
      </pc:sldChg>
      <pc:sldChg chg="modSp">
        <pc:chgData name="Jörgen Axell" userId="bd66d977-e518-4fd4-9b40-143010c0d19a" providerId="ADAL" clId="{95DE7472-0018-45A9-B974-C5C8CF2F5ABA}" dt="2019-09-30T10:58:15.931" v="98" actId="14100"/>
        <pc:sldMkLst>
          <pc:docMk/>
          <pc:sldMk cId="714458015" sldId="273"/>
        </pc:sldMkLst>
        <pc:spChg chg="mod">
          <ac:chgData name="Jörgen Axell" userId="bd66d977-e518-4fd4-9b40-143010c0d19a" providerId="ADAL" clId="{95DE7472-0018-45A9-B974-C5C8CF2F5ABA}" dt="2019-09-30T10:57:23.871" v="89" actId="20577"/>
          <ac:spMkLst>
            <pc:docMk/>
            <pc:sldMk cId="714458015" sldId="273"/>
            <ac:spMk id="16" creationId="{AB19C177-80EE-42DA-9B3C-399D5F78E866}"/>
          </ac:spMkLst>
        </pc:spChg>
        <pc:spChg chg="mod">
          <ac:chgData name="Jörgen Axell" userId="bd66d977-e518-4fd4-9b40-143010c0d19a" providerId="ADAL" clId="{95DE7472-0018-45A9-B974-C5C8CF2F5ABA}" dt="2019-09-30T10:58:15.931" v="98" actId="14100"/>
          <ac:spMkLst>
            <pc:docMk/>
            <pc:sldMk cId="714458015" sldId="273"/>
            <ac:spMk id="20" creationId="{16CB5864-C03D-4199-8414-AA6891C4D8C6}"/>
          </ac:spMkLst>
        </pc:spChg>
      </pc:sldChg>
      <pc:sldChg chg="modSp">
        <pc:chgData name="Jörgen Axell" userId="bd66d977-e518-4fd4-9b40-143010c0d19a" providerId="ADAL" clId="{95DE7472-0018-45A9-B974-C5C8CF2F5ABA}" dt="2019-09-30T11:07:26.291" v="218" actId="20577"/>
        <pc:sldMkLst>
          <pc:docMk/>
          <pc:sldMk cId="1638970919" sldId="275"/>
        </pc:sldMkLst>
        <pc:spChg chg="mod">
          <ac:chgData name="Jörgen Axell" userId="bd66d977-e518-4fd4-9b40-143010c0d19a" providerId="ADAL" clId="{95DE7472-0018-45A9-B974-C5C8CF2F5ABA}" dt="2019-09-30T11:07:26.291" v="218" actId="20577"/>
          <ac:spMkLst>
            <pc:docMk/>
            <pc:sldMk cId="1638970919" sldId="275"/>
            <ac:spMk id="3" creationId="{C5E205A6-E2BF-40C2-9050-6EC396184380}"/>
          </ac:spMkLst>
        </pc:spChg>
      </pc:sldChg>
      <pc:sldChg chg="modSp">
        <pc:chgData name="Jörgen Axell" userId="bd66d977-e518-4fd4-9b40-143010c0d19a" providerId="ADAL" clId="{95DE7472-0018-45A9-B974-C5C8CF2F5ABA}" dt="2019-09-30T10:55:43.822" v="85" actId="20577"/>
        <pc:sldMkLst>
          <pc:docMk/>
          <pc:sldMk cId="2275714669" sldId="278"/>
        </pc:sldMkLst>
        <pc:spChg chg="mod">
          <ac:chgData name="Jörgen Axell" userId="bd66d977-e518-4fd4-9b40-143010c0d19a" providerId="ADAL" clId="{95DE7472-0018-45A9-B974-C5C8CF2F5ABA}" dt="2019-09-30T10:54:41.215" v="70" actId="20577"/>
          <ac:spMkLst>
            <pc:docMk/>
            <pc:sldMk cId="2275714669" sldId="278"/>
            <ac:spMk id="14" creationId="{7CA3DE2B-8327-4F00-91EA-4A410ABA4234}"/>
          </ac:spMkLst>
        </pc:spChg>
        <pc:spChg chg="mod">
          <ac:chgData name="Jörgen Axell" userId="bd66d977-e518-4fd4-9b40-143010c0d19a" providerId="ADAL" clId="{95DE7472-0018-45A9-B974-C5C8CF2F5ABA}" dt="2019-09-30T10:55:26.950" v="79" actId="20577"/>
          <ac:spMkLst>
            <pc:docMk/>
            <pc:sldMk cId="2275714669" sldId="278"/>
            <ac:spMk id="53" creationId="{9C7387AE-B0CB-4EE6-AB77-884D5442B40D}"/>
          </ac:spMkLst>
        </pc:spChg>
        <pc:spChg chg="mod">
          <ac:chgData name="Jörgen Axell" userId="bd66d977-e518-4fd4-9b40-143010c0d19a" providerId="ADAL" clId="{95DE7472-0018-45A9-B974-C5C8CF2F5ABA}" dt="2019-09-30T10:55:43.822" v="85" actId="20577"/>
          <ac:spMkLst>
            <pc:docMk/>
            <pc:sldMk cId="2275714669" sldId="278"/>
            <ac:spMk id="54" creationId="{26C9CB07-09C7-4490-AC15-13E14FFD3940}"/>
          </ac:spMkLst>
        </pc:spChg>
      </pc:sldChg>
      <pc:sldChg chg="modSp">
        <pc:chgData name="Jörgen Axell" userId="bd66d977-e518-4fd4-9b40-143010c0d19a" providerId="ADAL" clId="{95DE7472-0018-45A9-B974-C5C8CF2F5ABA}" dt="2019-09-30T10:54:18.078" v="67" actId="20577"/>
        <pc:sldMkLst>
          <pc:docMk/>
          <pc:sldMk cId="4182932702" sldId="279"/>
        </pc:sldMkLst>
        <pc:spChg chg="mod">
          <ac:chgData name="Jörgen Axell" userId="bd66d977-e518-4fd4-9b40-143010c0d19a" providerId="ADAL" clId="{95DE7472-0018-45A9-B974-C5C8CF2F5ABA}" dt="2019-09-30T10:54:18.078" v="67" actId="20577"/>
          <ac:spMkLst>
            <pc:docMk/>
            <pc:sldMk cId="4182932702" sldId="279"/>
            <ac:spMk id="3" creationId="{C5E205A6-E2BF-40C2-9050-6EC39618438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205A6-E2BF-40C2-9050-6EC396184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33667" y="1844675"/>
            <a:ext cx="7858459" cy="4392612"/>
          </a:xfrm>
        </p:spPr>
        <p:txBody>
          <a:bodyPr/>
          <a:lstStyle/>
          <a:p>
            <a:r>
              <a:rPr lang="sv-SE" dirty="0"/>
              <a:t>CT1 has received an LS from GSMA GERI in C1-196056</a:t>
            </a:r>
          </a:p>
          <a:p>
            <a:pPr lvl="1"/>
            <a:r>
              <a:rPr lang="sv-SE" dirty="0"/>
              <a:t>This slide set summarizes the discussion in GSMA GERI</a:t>
            </a:r>
          </a:p>
          <a:p>
            <a:pPr lvl="1"/>
            <a:r>
              <a:rPr lang="sv-SE" dirty="0"/>
              <a:t>Based on SIGNAL_104 doc 112</a:t>
            </a:r>
          </a:p>
          <a:p>
            <a:pPr lvl="1"/>
            <a:r>
              <a:rPr lang="sv-SE" dirty="0"/>
              <a:t>More details also in draft </a:t>
            </a:r>
            <a:r>
              <a:rPr lang="en-US" dirty="0"/>
              <a:t>ETSI TS 103 625 (stable draft, intended to be published in Nov 2019</a:t>
            </a:r>
            <a:endParaRPr lang="sv-S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1BBD4F-E7BC-4130-B12B-3C27CA6B8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883318"/>
          </a:xfrm>
        </p:spPr>
        <p:txBody>
          <a:bodyPr/>
          <a:lstStyle/>
          <a:p>
            <a:r>
              <a:rPr lang="sv-SE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4182932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>
            <a:extLst>
              <a:ext uri="{FF2B5EF4-FFF2-40B4-BE49-F238E27FC236}">
                <a16:creationId xmlns:a16="http://schemas.microsoft.com/office/drawing/2014/main" id="{7CA3DE2B-8327-4F00-91EA-4A410ABA4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859" y="286047"/>
            <a:ext cx="7594958" cy="1160041"/>
          </a:xfrm>
        </p:spPr>
        <p:txBody>
          <a:bodyPr>
            <a:normAutofit/>
          </a:bodyPr>
          <a:lstStyle/>
          <a:p>
            <a:r>
              <a:rPr lang="en-US" dirty="0"/>
              <a:t>AML - Advanced Mobile Location</a:t>
            </a:r>
            <a:br>
              <a:rPr lang="en-US" dirty="0"/>
            </a:br>
            <a:r>
              <a:rPr lang="en-US" dirty="0"/>
              <a:t>ETSI TR 103 625, alternatives</a:t>
            </a:r>
            <a:endParaRPr lang="en-GB" dirty="0"/>
          </a:p>
        </p:txBody>
      </p:sp>
      <p:sp>
        <p:nvSpPr>
          <p:cNvPr id="15" name="Cloud">
            <a:extLst>
              <a:ext uri="{FF2B5EF4-FFF2-40B4-BE49-F238E27FC236}">
                <a16:creationId xmlns:a16="http://schemas.microsoft.com/office/drawing/2014/main" id="{F968A223-5D9B-476B-8042-79F71C190D96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>
            <a:off x="4885296" y="1826164"/>
            <a:ext cx="2392279" cy="140731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>
              <a:defRPr/>
            </a:pPr>
            <a:endParaRPr lang="en-US" sz="1600" kern="0" dirty="0">
              <a:solidFill>
                <a:srgbClr val="000000"/>
              </a:solidFill>
              <a:latin typeface="Helvetica 45 Light" pitchFamily="34" charset="0"/>
              <a:ea typeface="ＭＳ Ｐゴシック" pitchFamily="34" charset="-12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CDDBB97-67BE-4762-A6E8-C7EDF7D3C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6301" y="1782549"/>
            <a:ext cx="1155924" cy="48874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algn="ctr" defTabSz="914400" eaLnBrk="0" hangingPunct="0">
              <a:defRPr/>
            </a:pPr>
            <a:r>
              <a:rPr lang="en-GB" sz="1400" kern="0" dirty="0">
                <a:solidFill>
                  <a:srgbClr val="000000"/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Operator network 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6E4FA27-94E2-4F6A-B45D-2DF80737B5A7}"/>
              </a:ext>
            </a:extLst>
          </p:cNvPr>
          <p:cNvCxnSpPr/>
          <p:nvPr/>
        </p:nvCxnSpPr>
        <p:spPr>
          <a:xfrm>
            <a:off x="3414974" y="2271295"/>
            <a:ext cx="4669030" cy="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D63315F-B737-4854-A149-99545A463B82}"/>
              </a:ext>
            </a:extLst>
          </p:cNvPr>
          <p:cNvCxnSpPr/>
          <p:nvPr/>
        </p:nvCxnSpPr>
        <p:spPr>
          <a:xfrm>
            <a:off x="3414974" y="2759579"/>
            <a:ext cx="4669030" cy="0"/>
          </a:xfrm>
          <a:prstGeom prst="straightConnector1">
            <a:avLst/>
          </a:prstGeom>
          <a:noFill/>
          <a:ln w="38100" cap="flat" cmpd="sng" algn="ctr">
            <a:solidFill>
              <a:srgbClr val="FF6600"/>
            </a:solidFill>
            <a:prstDash val="solid"/>
            <a:miter lim="800000"/>
            <a:tailEnd type="arrow"/>
          </a:ln>
          <a:effectLst/>
        </p:spPr>
      </p:cxnSp>
      <p:grpSp>
        <p:nvGrpSpPr>
          <p:cNvPr id="23" name="Group 55">
            <a:extLst>
              <a:ext uri="{FF2B5EF4-FFF2-40B4-BE49-F238E27FC236}">
                <a16:creationId xmlns:a16="http://schemas.microsoft.com/office/drawing/2014/main" id="{79657836-AB10-47B0-96F5-D648FF703655}"/>
              </a:ext>
            </a:extLst>
          </p:cNvPr>
          <p:cNvGrpSpPr>
            <a:grpSpLocks/>
          </p:cNvGrpSpPr>
          <p:nvPr/>
        </p:nvGrpSpPr>
        <p:grpSpPr bwMode="auto">
          <a:xfrm>
            <a:off x="3976712" y="2477122"/>
            <a:ext cx="544513" cy="538162"/>
            <a:chOff x="3379" y="360"/>
            <a:chExt cx="394" cy="394"/>
          </a:xfrm>
        </p:grpSpPr>
        <p:sp>
          <p:nvSpPr>
            <p:cNvPr id="24" name="AutoShape 56">
              <a:extLst>
                <a:ext uri="{FF2B5EF4-FFF2-40B4-BE49-F238E27FC236}">
                  <a16:creationId xmlns:a16="http://schemas.microsoft.com/office/drawing/2014/main" id="{33EEA02A-E10B-4333-8A55-7EDB2FAFF5A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379" y="360"/>
              <a:ext cx="394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sz="2000" kern="0" dirty="0">
                <a:solidFill>
                  <a:srgbClr val="000000"/>
                </a:solidFill>
                <a:latin typeface="Helvetica 45 Light" pitchFamily="34" charset="0"/>
                <a:ea typeface="ＭＳ Ｐゴシック" pitchFamily="34" charset="-128"/>
              </a:endParaRPr>
            </a:p>
          </p:txBody>
        </p:sp>
        <p:sp>
          <p:nvSpPr>
            <p:cNvPr id="25" name="Rectangle 57">
              <a:extLst>
                <a:ext uri="{FF2B5EF4-FFF2-40B4-BE49-F238E27FC236}">
                  <a16:creationId xmlns:a16="http://schemas.microsoft.com/office/drawing/2014/main" id="{DAF1E8EE-61E8-46C8-BB33-7BB7FB817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defTabSz="914400" eaLnBrk="1" hangingPunct="1"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en-US" altLang="fr-FR" kern="0" dirty="0">
                <a:solidFill>
                  <a:srgbClr val="000000"/>
                </a:solidFill>
                <a:ea typeface="ＭＳ Ｐゴシック" pitchFamily="34" charset="-128"/>
              </a:endParaRPr>
            </a:p>
          </p:txBody>
        </p:sp>
        <p:sp>
          <p:nvSpPr>
            <p:cNvPr id="26" name="Rectangle 58">
              <a:extLst>
                <a:ext uri="{FF2B5EF4-FFF2-40B4-BE49-F238E27FC236}">
                  <a16:creationId xmlns:a16="http://schemas.microsoft.com/office/drawing/2014/main" id="{6EB77E24-6C34-470A-9E14-CBBC0D513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defTabSz="914400" eaLnBrk="1" hangingPunct="1"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lang="en-US" altLang="fr-FR" kern="0" dirty="0">
                <a:solidFill>
                  <a:srgbClr val="000000"/>
                </a:solidFill>
                <a:ea typeface="ＭＳ Ｐゴシック" pitchFamily="34" charset="-128"/>
              </a:endParaRPr>
            </a:p>
          </p:txBody>
        </p:sp>
        <p:sp>
          <p:nvSpPr>
            <p:cNvPr id="27" name="Freeform 59">
              <a:extLst>
                <a:ext uri="{FF2B5EF4-FFF2-40B4-BE49-F238E27FC236}">
                  <a16:creationId xmlns:a16="http://schemas.microsoft.com/office/drawing/2014/main" id="{D06B62D5-104C-45B5-938F-86F0861CFC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5" y="451"/>
              <a:ext cx="302" cy="202"/>
            </a:xfrm>
            <a:custGeom>
              <a:avLst/>
              <a:gdLst>
                <a:gd name="T0" fmla="*/ 0 w 1613"/>
                <a:gd name="T1" fmla="*/ 0 h 1075"/>
                <a:gd name="T2" fmla="*/ 0 w 1613"/>
                <a:gd name="T3" fmla="*/ 0 h 1075"/>
                <a:gd name="T4" fmla="*/ 0 w 1613"/>
                <a:gd name="T5" fmla="*/ 0 h 1075"/>
                <a:gd name="T6" fmla="*/ 0 w 1613"/>
                <a:gd name="T7" fmla="*/ 0 h 1075"/>
                <a:gd name="T8" fmla="*/ 0 w 1613"/>
                <a:gd name="T9" fmla="*/ 0 h 1075"/>
                <a:gd name="T10" fmla="*/ 0 w 1613"/>
                <a:gd name="T11" fmla="*/ 0 h 1075"/>
                <a:gd name="T12" fmla="*/ 0 w 1613"/>
                <a:gd name="T13" fmla="*/ 0 h 1075"/>
                <a:gd name="T14" fmla="*/ 0 w 1613"/>
                <a:gd name="T15" fmla="*/ 0 h 1075"/>
                <a:gd name="T16" fmla="*/ 0 w 1613"/>
                <a:gd name="T17" fmla="*/ 0 h 10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3" h="1075">
                  <a:moveTo>
                    <a:pt x="0" y="0"/>
                  </a:moveTo>
                  <a:lnTo>
                    <a:pt x="672" y="538"/>
                  </a:lnTo>
                  <a:cubicBezTo>
                    <a:pt x="749" y="609"/>
                    <a:pt x="869" y="609"/>
                    <a:pt x="946" y="538"/>
                  </a:cubicBezTo>
                  <a:lnTo>
                    <a:pt x="1613" y="0"/>
                  </a:lnTo>
                  <a:moveTo>
                    <a:pt x="1613" y="1075"/>
                  </a:moveTo>
                  <a:lnTo>
                    <a:pt x="941" y="538"/>
                  </a:lnTo>
                  <a:moveTo>
                    <a:pt x="0" y="1075"/>
                  </a:moveTo>
                  <a:lnTo>
                    <a:pt x="672" y="538"/>
                  </a:lnTo>
                </a:path>
              </a:pathLst>
            </a:custGeom>
            <a:noFill/>
            <a:ln w="111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sz="2000" kern="0" dirty="0">
                <a:solidFill>
                  <a:srgbClr val="000000"/>
                </a:solidFill>
                <a:latin typeface="Helvetica 45 Light" pitchFamily="34" charset="0"/>
                <a:ea typeface="ＭＳ Ｐゴシック" pitchFamily="34" charset="-128"/>
              </a:endParaRPr>
            </a:p>
          </p:txBody>
        </p:sp>
      </p:grpSp>
      <p:sp>
        <p:nvSpPr>
          <p:cNvPr id="28" name="Rounded Rectangle 36">
            <a:extLst>
              <a:ext uri="{FF2B5EF4-FFF2-40B4-BE49-F238E27FC236}">
                <a16:creationId xmlns:a16="http://schemas.microsoft.com/office/drawing/2014/main" id="{D60D0845-CAE3-4F68-9AB4-895A6812687F}"/>
              </a:ext>
            </a:extLst>
          </p:cNvPr>
          <p:cNvSpPr/>
          <p:nvPr/>
        </p:nvSpPr>
        <p:spPr>
          <a:xfrm>
            <a:off x="8084004" y="1958549"/>
            <a:ext cx="789252" cy="920347"/>
          </a:xfrm>
          <a:prstGeom prst="round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PSAP</a:t>
            </a:r>
          </a:p>
        </p:txBody>
      </p:sp>
      <p:sp>
        <p:nvSpPr>
          <p:cNvPr id="29" name="Rounded Rectangle 37">
            <a:extLst>
              <a:ext uri="{FF2B5EF4-FFF2-40B4-BE49-F238E27FC236}">
                <a16:creationId xmlns:a16="http://schemas.microsoft.com/office/drawing/2014/main" id="{253523F1-5141-45BA-AB66-957E7F1608FC}"/>
              </a:ext>
            </a:extLst>
          </p:cNvPr>
          <p:cNvSpPr/>
          <p:nvPr/>
        </p:nvSpPr>
        <p:spPr>
          <a:xfrm>
            <a:off x="6452401" y="2434864"/>
            <a:ext cx="712282" cy="704323"/>
          </a:xfrm>
          <a:prstGeom prst="round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SMSC</a:t>
            </a:r>
          </a:p>
        </p:txBody>
      </p:sp>
      <p:sp>
        <p:nvSpPr>
          <p:cNvPr id="30" name="Rectangle 17">
            <a:extLst>
              <a:ext uri="{FF2B5EF4-FFF2-40B4-BE49-F238E27FC236}">
                <a16:creationId xmlns:a16="http://schemas.microsoft.com/office/drawing/2014/main" id="{78BCF603-C091-44B5-A36B-31CD1FF88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1006" y="1906591"/>
            <a:ext cx="1155924" cy="48874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algn="ctr" defTabSz="914400" eaLnBrk="0" hangingPunct="0">
              <a:defRPr/>
            </a:pPr>
            <a:r>
              <a:rPr lang="en-GB" sz="1400" kern="0" dirty="0">
                <a:solidFill>
                  <a:srgbClr val="000000"/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Emergency Call</a:t>
            </a:r>
          </a:p>
        </p:txBody>
      </p:sp>
      <p:sp>
        <p:nvSpPr>
          <p:cNvPr id="31" name="Rectangle 17">
            <a:extLst>
              <a:ext uri="{FF2B5EF4-FFF2-40B4-BE49-F238E27FC236}">
                <a16:creationId xmlns:a16="http://schemas.microsoft.com/office/drawing/2014/main" id="{A9D8DF84-E842-48EE-98F1-16129E8C6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7064" y="2860719"/>
            <a:ext cx="1155924" cy="48874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algn="ctr" defTabSz="914400" eaLnBrk="0" hangingPunct="0">
              <a:defRPr/>
            </a:pPr>
            <a:r>
              <a:rPr lang="en-GB" sz="1200" kern="0" dirty="0">
                <a:solidFill>
                  <a:srgbClr val="0070C0"/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SMS containing </a:t>
            </a:r>
          </a:p>
          <a:p>
            <a:pPr algn="ctr" defTabSz="914400" eaLnBrk="0" hangingPunct="0">
              <a:defRPr/>
            </a:pPr>
            <a:r>
              <a:rPr lang="en-GB" sz="1200" kern="0" dirty="0">
                <a:solidFill>
                  <a:srgbClr val="0070C0"/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location (e.g.: GPS)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FCAF2BE-6BC3-454E-9B79-45E2475776CE}"/>
              </a:ext>
            </a:extLst>
          </p:cNvPr>
          <p:cNvSpPr/>
          <p:nvPr/>
        </p:nvSpPr>
        <p:spPr>
          <a:xfrm>
            <a:off x="7976171" y="2920425"/>
            <a:ext cx="129614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rgbClr val="000000"/>
                </a:solidFill>
                <a:latin typeface="Helvetica 75"/>
                <a:ea typeface="ＭＳ Ｐゴシック" pitchFamily="34" charset="-128"/>
              </a:rPr>
              <a:t>Public Service Answering Point</a:t>
            </a:r>
          </a:p>
        </p:txBody>
      </p:sp>
      <p:sp>
        <p:nvSpPr>
          <p:cNvPr id="33" name="Rounded Rectangle 41">
            <a:extLst>
              <a:ext uri="{FF2B5EF4-FFF2-40B4-BE49-F238E27FC236}">
                <a16:creationId xmlns:a16="http://schemas.microsoft.com/office/drawing/2014/main" id="{F5BC698B-E662-4853-86F9-1EBDB22D789B}"/>
              </a:ext>
            </a:extLst>
          </p:cNvPr>
          <p:cNvSpPr/>
          <p:nvPr/>
        </p:nvSpPr>
        <p:spPr>
          <a:xfrm>
            <a:off x="5427149" y="2168599"/>
            <a:ext cx="644679" cy="704323"/>
          </a:xfrm>
          <a:prstGeom prst="round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MSC</a:t>
            </a:r>
          </a:p>
        </p:txBody>
      </p:sp>
      <p:pic>
        <p:nvPicPr>
          <p:cNvPr id="34" name="Picture 37">
            <a:extLst>
              <a:ext uri="{FF2B5EF4-FFF2-40B4-BE49-F238E27FC236}">
                <a16:creationId xmlns:a16="http://schemas.microsoft.com/office/drawing/2014/main" id="{ED582CEC-1A11-4ACC-9BA2-B487EE29E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968" y="2089852"/>
            <a:ext cx="446278" cy="83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9E47DB9-5F62-4D88-89B9-A4A8C5C862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637" y="2244752"/>
            <a:ext cx="560661" cy="560661"/>
          </a:xfrm>
          <a:prstGeom prst="rect">
            <a:avLst/>
          </a:prstGeom>
        </p:spPr>
      </p:pic>
      <p:sp>
        <p:nvSpPr>
          <p:cNvPr id="36" name="Cloud">
            <a:extLst>
              <a:ext uri="{FF2B5EF4-FFF2-40B4-BE49-F238E27FC236}">
                <a16:creationId xmlns:a16="http://schemas.microsoft.com/office/drawing/2014/main" id="{BF8F7DC5-7C49-4514-B94B-08E0041A6457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>
            <a:off x="5066998" y="3635531"/>
            <a:ext cx="2392279" cy="140731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>
              <a:defRPr/>
            </a:pPr>
            <a:endParaRPr lang="en-US" sz="1600" kern="0" dirty="0">
              <a:solidFill>
                <a:srgbClr val="000000"/>
              </a:solidFill>
              <a:latin typeface="Helvetica 45 Light" pitchFamily="34" charset="0"/>
              <a:ea typeface="ＭＳ Ｐゴシック" pitchFamily="34" charset="-128"/>
            </a:endParaRPr>
          </a:p>
        </p:txBody>
      </p:sp>
      <p:sp>
        <p:nvSpPr>
          <p:cNvPr id="37" name="Rectangle 17">
            <a:extLst>
              <a:ext uri="{FF2B5EF4-FFF2-40B4-BE49-F238E27FC236}">
                <a16:creationId xmlns:a16="http://schemas.microsoft.com/office/drawing/2014/main" id="{D5210C4A-D66B-46E8-938F-9164121FC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8003" y="3591916"/>
            <a:ext cx="1155924" cy="48874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algn="ctr" defTabSz="914400" eaLnBrk="0" hangingPunct="0">
              <a:defRPr/>
            </a:pPr>
            <a:r>
              <a:rPr lang="en-GB" sz="1400" kern="0" dirty="0">
                <a:solidFill>
                  <a:srgbClr val="000000"/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Operator network 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CF740B0-F14F-4171-8F18-51F2CC96CBDD}"/>
              </a:ext>
            </a:extLst>
          </p:cNvPr>
          <p:cNvCxnSpPr/>
          <p:nvPr/>
        </p:nvCxnSpPr>
        <p:spPr>
          <a:xfrm>
            <a:off x="3486951" y="4080662"/>
            <a:ext cx="4669030" cy="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E9531C94-9E3A-49F2-9E31-EE6616CCCFB1}"/>
              </a:ext>
            </a:extLst>
          </p:cNvPr>
          <p:cNvCxnSpPr/>
          <p:nvPr/>
        </p:nvCxnSpPr>
        <p:spPr>
          <a:xfrm>
            <a:off x="3486951" y="4568946"/>
            <a:ext cx="4669030" cy="0"/>
          </a:xfrm>
          <a:prstGeom prst="straightConnector1">
            <a:avLst/>
          </a:prstGeom>
          <a:noFill/>
          <a:ln w="38100" cap="flat" cmpd="sng" algn="ctr">
            <a:solidFill>
              <a:srgbClr val="FF6600"/>
            </a:solidFill>
            <a:prstDash val="solid"/>
            <a:miter lim="800000"/>
            <a:tailEnd type="arrow"/>
          </a:ln>
          <a:effectLst/>
        </p:spPr>
      </p:cxnSp>
      <p:sp>
        <p:nvSpPr>
          <p:cNvPr id="40" name="Rounded Rectangle 48">
            <a:extLst>
              <a:ext uri="{FF2B5EF4-FFF2-40B4-BE49-F238E27FC236}">
                <a16:creationId xmlns:a16="http://schemas.microsoft.com/office/drawing/2014/main" id="{F1DD4094-304C-4957-B2B2-F3EBE25C7B81}"/>
              </a:ext>
            </a:extLst>
          </p:cNvPr>
          <p:cNvSpPr/>
          <p:nvPr/>
        </p:nvSpPr>
        <p:spPr>
          <a:xfrm>
            <a:off x="8155981" y="3767916"/>
            <a:ext cx="789252" cy="920347"/>
          </a:xfrm>
          <a:prstGeom prst="round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PSAP</a:t>
            </a:r>
          </a:p>
        </p:txBody>
      </p:sp>
      <p:sp>
        <p:nvSpPr>
          <p:cNvPr id="41" name="Rounded Rectangle 49">
            <a:extLst>
              <a:ext uri="{FF2B5EF4-FFF2-40B4-BE49-F238E27FC236}">
                <a16:creationId xmlns:a16="http://schemas.microsoft.com/office/drawing/2014/main" id="{307C9EDD-F1AC-4506-99D0-740E5B5C3FD7}"/>
              </a:ext>
            </a:extLst>
          </p:cNvPr>
          <p:cNvSpPr/>
          <p:nvPr/>
        </p:nvSpPr>
        <p:spPr>
          <a:xfrm>
            <a:off x="6524378" y="4244231"/>
            <a:ext cx="712282" cy="704323"/>
          </a:xfrm>
          <a:prstGeom prst="round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GGSN</a:t>
            </a:r>
          </a:p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PGW</a:t>
            </a:r>
          </a:p>
        </p:txBody>
      </p:sp>
      <p:sp>
        <p:nvSpPr>
          <p:cNvPr id="42" name="Rectangle 17">
            <a:extLst>
              <a:ext uri="{FF2B5EF4-FFF2-40B4-BE49-F238E27FC236}">
                <a16:creationId xmlns:a16="http://schemas.microsoft.com/office/drawing/2014/main" id="{1DE432F0-75E6-46C8-A992-244D80449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2983" y="3715958"/>
            <a:ext cx="1155924" cy="48874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algn="ctr" defTabSz="914400" eaLnBrk="0" hangingPunct="0">
              <a:defRPr/>
            </a:pPr>
            <a:r>
              <a:rPr lang="en-GB" sz="1400" kern="0" dirty="0">
                <a:solidFill>
                  <a:srgbClr val="000000"/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Emergency Call</a:t>
            </a:r>
          </a:p>
        </p:txBody>
      </p:sp>
      <p:sp>
        <p:nvSpPr>
          <p:cNvPr id="43" name="Rectangle 17">
            <a:extLst>
              <a:ext uri="{FF2B5EF4-FFF2-40B4-BE49-F238E27FC236}">
                <a16:creationId xmlns:a16="http://schemas.microsoft.com/office/drawing/2014/main" id="{7F744C98-1E79-495A-B9C8-ACC080AEB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9041" y="4670086"/>
            <a:ext cx="1155924" cy="48874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algn="ctr" defTabSz="914400" eaLnBrk="0" hangingPunct="0">
              <a:defRPr/>
            </a:pPr>
            <a:r>
              <a:rPr lang="en-GB" sz="1200" kern="0" dirty="0">
                <a:solidFill>
                  <a:srgbClr val="FFB4E6">
                    <a:lumMod val="50000"/>
                  </a:srgbClr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DATA Push containing </a:t>
            </a:r>
          </a:p>
          <a:p>
            <a:pPr algn="ctr" defTabSz="914400" eaLnBrk="0" hangingPunct="0">
              <a:defRPr/>
            </a:pPr>
            <a:r>
              <a:rPr lang="en-GB" sz="1200" kern="0" dirty="0">
                <a:solidFill>
                  <a:srgbClr val="FFB4E6">
                    <a:lumMod val="50000"/>
                  </a:srgbClr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location (e.g.: GPS)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313C6AE-212B-42AD-A936-7286B9901B9A}"/>
              </a:ext>
            </a:extLst>
          </p:cNvPr>
          <p:cNvSpPr/>
          <p:nvPr/>
        </p:nvSpPr>
        <p:spPr>
          <a:xfrm>
            <a:off x="8048148" y="4729792"/>
            <a:ext cx="129614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rgbClr val="000000"/>
                </a:solidFill>
                <a:latin typeface="Helvetica 75"/>
                <a:ea typeface="ＭＳ Ｐゴシック" pitchFamily="34" charset="-128"/>
              </a:rPr>
              <a:t>Public Service Answering Point</a:t>
            </a:r>
          </a:p>
        </p:txBody>
      </p:sp>
      <p:sp>
        <p:nvSpPr>
          <p:cNvPr id="45" name="Rounded Rectangle 53">
            <a:extLst>
              <a:ext uri="{FF2B5EF4-FFF2-40B4-BE49-F238E27FC236}">
                <a16:creationId xmlns:a16="http://schemas.microsoft.com/office/drawing/2014/main" id="{96448D4C-3D8A-4578-BD78-9694D27C9ED8}"/>
              </a:ext>
            </a:extLst>
          </p:cNvPr>
          <p:cNvSpPr/>
          <p:nvPr/>
        </p:nvSpPr>
        <p:spPr>
          <a:xfrm>
            <a:off x="5499125" y="3715958"/>
            <a:ext cx="644679" cy="704323"/>
          </a:xfrm>
          <a:prstGeom prst="round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MSC</a:t>
            </a:r>
          </a:p>
        </p:txBody>
      </p:sp>
      <p:pic>
        <p:nvPicPr>
          <p:cNvPr id="46" name="Picture 37">
            <a:extLst>
              <a:ext uri="{FF2B5EF4-FFF2-40B4-BE49-F238E27FC236}">
                <a16:creationId xmlns:a16="http://schemas.microsoft.com/office/drawing/2014/main" id="{B50DC0A4-26B3-4BAB-B8A7-5BB5BB876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945" y="3899219"/>
            <a:ext cx="446278" cy="83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Cube 46">
            <a:extLst>
              <a:ext uri="{FF2B5EF4-FFF2-40B4-BE49-F238E27FC236}">
                <a16:creationId xmlns:a16="http://schemas.microsoft.com/office/drawing/2014/main" id="{416D1D92-3E1E-4216-B793-1E09A6504773}"/>
              </a:ext>
            </a:extLst>
          </p:cNvPr>
          <p:cNvSpPr/>
          <p:nvPr/>
        </p:nvSpPr>
        <p:spPr>
          <a:xfrm>
            <a:off x="4139242" y="4461643"/>
            <a:ext cx="378276" cy="194499"/>
          </a:xfrm>
          <a:prstGeom prst="cube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75"/>
              <a:ea typeface="+mn-ea"/>
              <a:cs typeface="+mn-cs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EBA205A2-753C-4ADB-9266-F8696901BA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614" y="4054119"/>
            <a:ext cx="560661" cy="560661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107BBF43-47E3-4D7A-B3B5-4620F0A4673C}"/>
              </a:ext>
            </a:extLst>
          </p:cNvPr>
          <p:cNvSpPr txBox="1"/>
          <p:nvPr/>
        </p:nvSpPr>
        <p:spPr>
          <a:xfrm>
            <a:off x="1664587" y="1782549"/>
            <a:ext cx="1157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70C0"/>
                </a:solidFill>
                <a:latin typeface="Helvetica 75"/>
              </a:rPr>
              <a:t>- SMS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9C66819-05FD-4CE9-971B-5C4862932D9D}"/>
              </a:ext>
            </a:extLst>
          </p:cNvPr>
          <p:cNvSpPr txBox="1"/>
          <p:nvPr/>
        </p:nvSpPr>
        <p:spPr>
          <a:xfrm>
            <a:off x="1585789" y="3335923"/>
            <a:ext cx="1531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FFB4E6">
                    <a:lumMod val="50000"/>
                  </a:srgbClr>
                </a:solidFill>
                <a:latin typeface="Helvetica 75"/>
              </a:rPr>
              <a:t>- DATA push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6CB66AF-1C4A-4D04-8194-1907CFD5021F}"/>
              </a:ext>
            </a:extLst>
          </p:cNvPr>
          <p:cNvSpPr txBox="1"/>
          <p:nvPr/>
        </p:nvSpPr>
        <p:spPr>
          <a:xfrm>
            <a:off x="7236660" y="2626701"/>
            <a:ext cx="594641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Helvetica 75"/>
              </a:rPr>
              <a:t>SMPP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1F16455-8021-453C-85B9-408738794C7E}"/>
              </a:ext>
            </a:extLst>
          </p:cNvPr>
          <p:cNvSpPr txBox="1"/>
          <p:nvPr/>
        </p:nvSpPr>
        <p:spPr>
          <a:xfrm>
            <a:off x="7316606" y="4442042"/>
            <a:ext cx="659565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B4E6">
                    <a:lumMod val="50000"/>
                  </a:srgbClr>
                </a:solidFill>
                <a:effectLst/>
                <a:uLnTx/>
                <a:uFillTx/>
                <a:latin typeface="Helvetica 75"/>
              </a:rPr>
              <a:t>HTTPS</a:t>
            </a:r>
          </a:p>
        </p:txBody>
      </p:sp>
      <p:sp>
        <p:nvSpPr>
          <p:cNvPr id="53" name="Rectangular Callout 61">
            <a:extLst>
              <a:ext uri="{FF2B5EF4-FFF2-40B4-BE49-F238E27FC236}">
                <a16:creationId xmlns:a16="http://schemas.microsoft.com/office/drawing/2014/main" id="{9C7387AE-B0CB-4EE6-AB77-884D5442B40D}"/>
              </a:ext>
            </a:extLst>
          </p:cNvPr>
          <p:cNvSpPr/>
          <p:nvPr/>
        </p:nvSpPr>
        <p:spPr>
          <a:xfrm>
            <a:off x="1152523" y="2203373"/>
            <a:ext cx="1605059" cy="796089"/>
          </a:xfrm>
          <a:prstGeom prst="wedgeRectCallout">
            <a:avLst>
              <a:gd name="adj1" fmla="val 53778"/>
              <a:gd name="adj2" fmla="val -16197"/>
            </a:avLst>
          </a:prstGeom>
          <a:solidFill>
            <a:srgbClr val="FF6600"/>
          </a:solidFill>
          <a:ln w="12700" cap="flat" cmpd="sng" algn="ctr">
            <a:solidFill>
              <a:srgbClr val="FF66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SmartPhone</a:t>
            </a:r>
            <a:r>
              <a:rPr kumimoji="0" lang="en-GB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 OS </a:t>
            </a:r>
          </a:p>
          <a:p>
            <a:pPr marL="0" marR="0" lvl="0" indent="0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- open GPS if not ON</a:t>
            </a:r>
          </a:p>
          <a:p>
            <a:pPr marL="0" marR="0" lvl="0" indent="0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- Collect info</a:t>
            </a:r>
          </a:p>
          <a:p>
            <a:pPr marL="0" marR="0" lvl="0" indent="0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- Generate SMS</a:t>
            </a:r>
          </a:p>
          <a:p>
            <a:pPr marL="0" marR="0" lvl="0" indent="0" algn="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ETSI TR 103 </a:t>
            </a:r>
            <a:r>
              <a:rPr lang="en-US" sz="700" u="sng" kern="0" dirty="0">
                <a:solidFill>
                  <a:srgbClr val="000000"/>
                </a:solidFill>
                <a:latin typeface="Helvetica 75"/>
              </a:rPr>
              <a:t>625</a:t>
            </a:r>
            <a:endParaRPr kumimoji="0" lang="en-GB" sz="7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75"/>
              <a:ea typeface="+mn-ea"/>
              <a:cs typeface="+mn-cs"/>
            </a:endParaRPr>
          </a:p>
        </p:txBody>
      </p:sp>
      <p:sp>
        <p:nvSpPr>
          <p:cNvPr id="54" name="Rectangular Callout 62">
            <a:extLst>
              <a:ext uri="{FF2B5EF4-FFF2-40B4-BE49-F238E27FC236}">
                <a16:creationId xmlns:a16="http://schemas.microsoft.com/office/drawing/2014/main" id="{26C9CB07-09C7-4490-AC15-13E14FFD3940}"/>
              </a:ext>
            </a:extLst>
          </p:cNvPr>
          <p:cNvSpPr/>
          <p:nvPr/>
        </p:nvSpPr>
        <p:spPr>
          <a:xfrm>
            <a:off x="1152522" y="3899219"/>
            <a:ext cx="1605059" cy="796089"/>
          </a:xfrm>
          <a:prstGeom prst="wedgeRectCallout">
            <a:avLst>
              <a:gd name="adj1" fmla="val 53778"/>
              <a:gd name="adj2" fmla="val -16197"/>
            </a:avLst>
          </a:prstGeom>
          <a:solidFill>
            <a:srgbClr val="FF6600"/>
          </a:solidFill>
          <a:ln w="12700" cap="flat" cmpd="sng" algn="ctr">
            <a:solidFill>
              <a:srgbClr val="FF66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sng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SmartPhone</a:t>
            </a:r>
            <a:r>
              <a:rPr kumimoji="0" lang="en-GB" sz="10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 OS </a:t>
            </a:r>
          </a:p>
          <a:p>
            <a:pPr marL="0" marR="0" lvl="0" indent="0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- open GPS if not ON</a:t>
            </a:r>
          </a:p>
          <a:p>
            <a:pPr marL="0" marR="0" lvl="0" indent="0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- Collect info</a:t>
            </a:r>
          </a:p>
          <a:p>
            <a:pPr marL="0" marR="0" lvl="0" indent="0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- Generate DATA Push</a:t>
            </a:r>
          </a:p>
          <a:p>
            <a:pPr marL="0" marR="0" lvl="0" indent="0" algn="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"/>
                <a:ea typeface="+mn-ea"/>
                <a:cs typeface="+mn-cs"/>
              </a:rPr>
              <a:t>ETSI TR 103 </a:t>
            </a:r>
            <a:r>
              <a:rPr lang="en-US" sz="700" u="sng" kern="0" dirty="0">
                <a:solidFill>
                  <a:srgbClr val="000000"/>
                </a:solidFill>
                <a:latin typeface="Helvetica 75"/>
              </a:rPr>
              <a:t>625</a:t>
            </a:r>
            <a:endParaRPr kumimoji="0" lang="en-GB" sz="7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75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71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49AAF46-D064-4A97-8BE3-7967EC68A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858" y="286047"/>
            <a:ext cx="7951303" cy="547369"/>
          </a:xfrm>
        </p:spPr>
        <p:txBody>
          <a:bodyPr>
            <a:normAutofit/>
          </a:bodyPr>
          <a:lstStyle/>
          <a:p>
            <a:r>
              <a:rPr lang="en-US" sz="2800" dirty="0"/>
              <a:t>Issue for roamers because SMS is routed to the Home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9F250E7-39AE-4343-B4FD-8A91030CF3D1}"/>
              </a:ext>
            </a:extLst>
          </p:cNvPr>
          <p:cNvCxnSpPr/>
          <p:nvPr/>
        </p:nvCxnSpPr>
        <p:spPr>
          <a:xfrm flipH="1" flipV="1">
            <a:off x="4809171" y="2218914"/>
            <a:ext cx="1414252" cy="887517"/>
          </a:xfrm>
          <a:prstGeom prst="straightConnector1">
            <a:avLst/>
          </a:prstGeom>
          <a:ln w="38100">
            <a:solidFill>
              <a:schemeClr val="accent4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EA1CD05F-FD72-4D5C-BB40-D86544C0F667}"/>
              </a:ext>
            </a:extLst>
          </p:cNvPr>
          <p:cNvGrpSpPr>
            <a:grpSpLocks/>
          </p:cNvGrpSpPr>
          <p:nvPr/>
        </p:nvGrpSpPr>
        <p:grpSpPr bwMode="auto">
          <a:xfrm>
            <a:off x="5257532" y="1630255"/>
            <a:ext cx="544513" cy="538162"/>
            <a:chOff x="3379" y="360"/>
            <a:chExt cx="394" cy="394"/>
          </a:xfrm>
        </p:grpSpPr>
        <p:sp>
          <p:nvSpPr>
            <p:cNvPr id="11" name="AutoShape 56">
              <a:extLst>
                <a:ext uri="{FF2B5EF4-FFF2-40B4-BE49-F238E27FC236}">
                  <a16:creationId xmlns:a16="http://schemas.microsoft.com/office/drawing/2014/main" id="{F27CA8F9-690F-4668-8CC8-316D2627AEF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379" y="360"/>
              <a:ext cx="394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08DF3C9-3701-4F65-BA3F-4DEE5AC33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13" name="Rectangle 58">
              <a:extLst>
                <a:ext uri="{FF2B5EF4-FFF2-40B4-BE49-F238E27FC236}">
                  <a16:creationId xmlns:a16="http://schemas.microsoft.com/office/drawing/2014/main" id="{DF17CD45-8DB0-4859-902A-75D4CC53B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14" name="Freeform 59">
              <a:extLst>
                <a:ext uri="{FF2B5EF4-FFF2-40B4-BE49-F238E27FC236}">
                  <a16:creationId xmlns:a16="http://schemas.microsoft.com/office/drawing/2014/main" id="{442364C7-37B2-4755-B182-01518846C4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5" y="451"/>
              <a:ext cx="302" cy="202"/>
            </a:xfrm>
            <a:custGeom>
              <a:avLst/>
              <a:gdLst>
                <a:gd name="T0" fmla="*/ 0 w 1613"/>
                <a:gd name="T1" fmla="*/ 0 h 1075"/>
                <a:gd name="T2" fmla="*/ 0 w 1613"/>
                <a:gd name="T3" fmla="*/ 0 h 1075"/>
                <a:gd name="T4" fmla="*/ 0 w 1613"/>
                <a:gd name="T5" fmla="*/ 0 h 1075"/>
                <a:gd name="T6" fmla="*/ 0 w 1613"/>
                <a:gd name="T7" fmla="*/ 0 h 1075"/>
                <a:gd name="T8" fmla="*/ 0 w 1613"/>
                <a:gd name="T9" fmla="*/ 0 h 1075"/>
                <a:gd name="T10" fmla="*/ 0 w 1613"/>
                <a:gd name="T11" fmla="*/ 0 h 1075"/>
                <a:gd name="T12" fmla="*/ 0 w 1613"/>
                <a:gd name="T13" fmla="*/ 0 h 1075"/>
                <a:gd name="T14" fmla="*/ 0 w 1613"/>
                <a:gd name="T15" fmla="*/ 0 h 1075"/>
                <a:gd name="T16" fmla="*/ 0 w 1613"/>
                <a:gd name="T17" fmla="*/ 0 h 10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3" h="1075">
                  <a:moveTo>
                    <a:pt x="0" y="0"/>
                  </a:moveTo>
                  <a:lnTo>
                    <a:pt x="672" y="538"/>
                  </a:lnTo>
                  <a:cubicBezTo>
                    <a:pt x="749" y="609"/>
                    <a:pt x="869" y="609"/>
                    <a:pt x="946" y="538"/>
                  </a:cubicBezTo>
                  <a:lnTo>
                    <a:pt x="1613" y="0"/>
                  </a:lnTo>
                  <a:moveTo>
                    <a:pt x="1613" y="1075"/>
                  </a:moveTo>
                  <a:lnTo>
                    <a:pt x="941" y="538"/>
                  </a:lnTo>
                  <a:moveTo>
                    <a:pt x="0" y="1075"/>
                  </a:moveTo>
                  <a:lnTo>
                    <a:pt x="672" y="538"/>
                  </a:lnTo>
                </a:path>
              </a:pathLst>
            </a:custGeom>
            <a:noFill/>
            <a:ln w="111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3AA2C1D-04F6-4C95-9CBC-298B84DF1B7F}"/>
              </a:ext>
            </a:extLst>
          </p:cNvPr>
          <p:cNvGrpSpPr>
            <a:grpSpLocks/>
          </p:cNvGrpSpPr>
          <p:nvPr/>
        </p:nvGrpSpPr>
        <p:grpSpPr bwMode="auto">
          <a:xfrm>
            <a:off x="5322366" y="2629159"/>
            <a:ext cx="544513" cy="538162"/>
            <a:chOff x="3379" y="360"/>
            <a:chExt cx="394" cy="394"/>
          </a:xfrm>
        </p:grpSpPr>
        <p:sp>
          <p:nvSpPr>
            <p:cNvPr id="16" name="AutoShape 56">
              <a:extLst>
                <a:ext uri="{FF2B5EF4-FFF2-40B4-BE49-F238E27FC236}">
                  <a16:creationId xmlns:a16="http://schemas.microsoft.com/office/drawing/2014/main" id="{D115066D-1EF0-45A6-8435-2A6A27C9FE0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379" y="360"/>
              <a:ext cx="394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D259ED-88F3-4D6F-A4D0-3254A0BCBA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18" name="Rectangle 58">
              <a:extLst>
                <a:ext uri="{FF2B5EF4-FFF2-40B4-BE49-F238E27FC236}">
                  <a16:creationId xmlns:a16="http://schemas.microsoft.com/office/drawing/2014/main" id="{2DCB96F1-6302-4428-9A8A-B30FDC8FD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19" name="Freeform 59">
              <a:extLst>
                <a:ext uri="{FF2B5EF4-FFF2-40B4-BE49-F238E27FC236}">
                  <a16:creationId xmlns:a16="http://schemas.microsoft.com/office/drawing/2014/main" id="{B4E745F6-DF7C-471E-AD7D-33B8A9733C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5" y="451"/>
              <a:ext cx="302" cy="202"/>
            </a:xfrm>
            <a:custGeom>
              <a:avLst/>
              <a:gdLst>
                <a:gd name="T0" fmla="*/ 0 w 1613"/>
                <a:gd name="T1" fmla="*/ 0 h 1075"/>
                <a:gd name="T2" fmla="*/ 0 w 1613"/>
                <a:gd name="T3" fmla="*/ 0 h 1075"/>
                <a:gd name="T4" fmla="*/ 0 w 1613"/>
                <a:gd name="T5" fmla="*/ 0 h 1075"/>
                <a:gd name="T6" fmla="*/ 0 w 1613"/>
                <a:gd name="T7" fmla="*/ 0 h 1075"/>
                <a:gd name="T8" fmla="*/ 0 w 1613"/>
                <a:gd name="T9" fmla="*/ 0 h 1075"/>
                <a:gd name="T10" fmla="*/ 0 w 1613"/>
                <a:gd name="T11" fmla="*/ 0 h 1075"/>
                <a:gd name="T12" fmla="*/ 0 w 1613"/>
                <a:gd name="T13" fmla="*/ 0 h 1075"/>
                <a:gd name="T14" fmla="*/ 0 w 1613"/>
                <a:gd name="T15" fmla="*/ 0 h 1075"/>
                <a:gd name="T16" fmla="*/ 0 w 1613"/>
                <a:gd name="T17" fmla="*/ 0 h 10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3" h="1075">
                  <a:moveTo>
                    <a:pt x="0" y="0"/>
                  </a:moveTo>
                  <a:lnTo>
                    <a:pt x="672" y="538"/>
                  </a:lnTo>
                  <a:cubicBezTo>
                    <a:pt x="749" y="609"/>
                    <a:pt x="869" y="609"/>
                    <a:pt x="946" y="538"/>
                  </a:cubicBezTo>
                  <a:lnTo>
                    <a:pt x="1613" y="0"/>
                  </a:lnTo>
                  <a:moveTo>
                    <a:pt x="1613" y="1075"/>
                  </a:moveTo>
                  <a:lnTo>
                    <a:pt x="941" y="538"/>
                  </a:lnTo>
                  <a:moveTo>
                    <a:pt x="0" y="1075"/>
                  </a:moveTo>
                  <a:lnTo>
                    <a:pt x="672" y="538"/>
                  </a:lnTo>
                </a:path>
              </a:pathLst>
            </a:custGeom>
            <a:noFill/>
            <a:ln w="111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425AC83-6ECF-4C50-80B5-D95DE2583D99}"/>
              </a:ext>
            </a:extLst>
          </p:cNvPr>
          <p:cNvGrpSpPr>
            <a:grpSpLocks/>
          </p:cNvGrpSpPr>
          <p:nvPr/>
        </p:nvGrpSpPr>
        <p:grpSpPr bwMode="auto">
          <a:xfrm>
            <a:off x="3219307" y="3158926"/>
            <a:ext cx="544513" cy="538162"/>
            <a:chOff x="3379" y="360"/>
            <a:chExt cx="394" cy="394"/>
          </a:xfrm>
        </p:grpSpPr>
        <p:sp>
          <p:nvSpPr>
            <p:cNvPr id="21" name="AutoShape 56">
              <a:extLst>
                <a:ext uri="{FF2B5EF4-FFF2-40B4-BE49-F238E27FC236}">
                  <a16:creationId xmlns:a16="http://schemas.microsoft.com/office/drawing/2014/main" id="{2FE5BC91-ED5C-4F12-895E-3D827B82AB2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379" y="360"/>
              <a:ext cx="394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8845EA7-052D-45DC-9CA5-295A4B606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23" name="Rectangle 58">
              <a:extLst>
                <a:ext uri="{FF2B5EF4-FFF2-40B4-BE49-F238E27FC236}">
                  <a16:creationId xmlns:a16="http://schemas.microsoft.com/office/drawing/2014/main" id="{5E59C04E-00B4-437D-9AB9-96951105F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24" name="Freeform 59">
              <a:extLst>
                <a:ext uri="{FF2B5EF4-FFF2-40B4-BE49-F238E27FC236}">
                  <a16:creationId xmlns:a16="http://schemas.microsoft.com/office/drawing/2014/main" id="{0EE96572-AFE4-4C50-A605-6832E21E2B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5" y="451"/>
              <a:ext cx="302" cy="202"/>
            </a:xfrm>
            <a:custGeom>
              <a:avLst/>
              <a:gdLst>
                <a:gd name="T0" fmla="*/ 0 w 1613"/>
                <a:gd name="T1" fmla="*/ 0 h 1075"/>
                <a:gd name="T2" fmla="*/ 0 w 1613"/>
                <a:gd name="T3" fmla="*/ 0 h 1075"/>
                <a:gd name="T4" fmla="*/ 0 w 1613"/>
                <a:gd name="T5" fmla="*/ 0 h 1075"/>
                <a:gd name="T6" fmla="*/ 0 w 1613"/>
                <a:gd name="T7" fmla="*/ 0 h 1075"/>
                <a:gd name="T8" fmla="*/ 0 w 1613"/>
                <a:gd name="T9" fmla="*/ 0 h 1075"/>
                <a:gd name="T10" fmla="*/ 0 w 1613"/>
                <a:gd name="T11" fmla="*/ 0 h 1075"/>
                <a:gd name="T12" fmla="*/ 0 w 1613"/>
                <a:gd name="T13" fmla="*/ 0 h 1075"/>
                <a:gd name="T14" fmla="*/ 0 w 1613"/>
                <a:gd name="T15" fmla="*/ 0 h 1075"/>
                <a:gd name="T16" fmla="*/ 0 w 1613"/>
                <a:gd name="T17" fmla="*/ 0 h 10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3" h="1075">
                  <a:moveTo>
                    <a:pt x="0" y="0"/>
                  </a:moveTo>
                  <a:lnTo>
                    <a:pt x="672" y="538"/>
                  </a:lnTo>
                  <a:cubicBezTo>
                    <a:pt x="749" y="609"/>
                    <a:pt x="869" y="609"/>
                    <a:pt x="946" y="538"/>
                  </a:cubicBezTo>
                  <a:lnTo>
                    <a:pt x="1613" y="0"/>
                  </a:lnTo>
                  <a:moveTo>
                    <a:pt x="1613" y="1075"/>
                  </a:moveTo>
                  <a:lnTo>
                    <a:pt x="941" y="538"/>
                  </a:lnTo>
                  <a:moveTo>
                    <a:pt x="0" y="1075"/>
                  </a:moveTo>
                  <a:lnTo>
                    <a:pt x="672" y="538"/>
                  </a:lnTo>
                </a:path>
              </a:pathLst>
            </a:custGeom>
            <a:noFill/>
            <a:ln w="111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07AE6E9-2BB0-4350-B9DD-BCAE9529246B}"/>
              </a:ext>
            </a:extLst>
          </p:cNvPr>
          <p:cNvCxnSpPr/>
          <p:nvPr/>
        </p:nvCxnSpPr>
        <p:spPr>
          <a:xfrm>
            <a:off x="3041306" y="3214612"/>
            <a:ext cx="1122715" cy="0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7935A538-C7D7-4B54-A5E6-52B6299B95A9}"/>
              </a:ext>
            </a:extLst>
          </p:cNvPr>
          <p:cNvSpPr/>
          <p:nvPr/>
        </p:nvSpPr>
        <p:spPr>
          <a:xfrm>
            <a:off x="2354987" y="2522957"/>
            <a:ext cx="2389953" cy="1167751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7" name="Picture 6">
            <a:extLst>
              <a:ext uri="{FF2B5EF4-FFF2-40B4-BE49-F238E27FC236}">
                <a16:creationId xmlns:a16="http://schemas.microsoft.com/office/drawing/2014/main" id="{DCD1A01C-7BCA-406B-BB9D-C59EC6B58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060" y="2703772"/>
            <a:ext cx="591495" cy="87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60F8DF7-54A8-4C4B-874B-05FB3DA43871}"/>
              </a:ext>
            </a:extLst>
          </p:cNvPr>
          <p:cNvSpPr txBox="1"/>
          <p:nvPr/>
        </p:nvSpPr>
        <p:spPr>
          <a:xfrm>
            <a:off x="2605616" y="2572967"/>
            <a:ext cx="19163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Emergency Call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4B0F3C9-70FC-4B4B-B94D-02FD4A13C428}"/>
              </a:ext>
            </a:extLst>
          </p:cNvPr>
          <p:cNvCxnSpPr/>
          <p:nvPr/>
        </p:nvCxnSpPr>
        <p:spPr>
          <a:xfrm flipV="1">
            <a:off x="2986715" y="2916710"/>
            <a:ext cx="1177306" cy="52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69D3F127-1FA2-447F-8533-8BD4C192F4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307" y="2898240"/>
            <a:ext cx="560661" cy="560661"/>
          </a:xfrm>
          <a:prstGeom prst="rect">
            <a:avLst/>
          </a:prstGeom>
        </p:spPr>
      </p:pic>
      <p:pic>
        <p:nvPicPr>
          <p:cNvPr id="31" name="Picture 8">
            <a:extLst>
              <a:ext uri="{FF2B5EF4-FFF2-40B4-BE49-F238E27FC236}">
                <a16:creationId xmlns:a16="http://schemas.microsoft.com/office/drawing/2014/main" id="{F132F063-A437-4007-909F-1370EBD09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91705" y="1520753"/>
            <a:ext cx="812069" cy="810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C72CBF9-A0D6-42AE-9889-CCA2F1FF29BE}"/>
              </a:ext>
            </a:extLst>
          </p:cNvPr>
          <p:cNvCxnSpPr/>
          <p:nvPr/>
        </p:nvCxnSpPr>
        <p:spPr>
          <a:xfrm>
            <a:off x="2203774" y="2222965"/>
            <a:ext cx="406034" cy="299992"/>
          </a:xfrm>
          <a:prstGeom prst="straightConnector1">
            <a:avLst/>
          </a:prstGeom>
          <a:ln w="3175">
            <a:solidFill>
              <a:srgbClr val="BE0004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E970BB8-632E-4504-871F-DB3EDE943384}"/>
              </a:ext>
            </a:extLst>
          </p:cNvPr>
          <p:cNvCxnSpPr/>
          <p:nvPr/>
        </p:nvCxnSpPr>
        <p:spPr>
          <a:xfrm>
            <a:off x="2170750" y="2331686"/>
            <a:ext cx="219529" cy="314343"/>
          </a:xfrm>
          <a:prstGeom prst="straightConnector1">
            <a:avLst/>
          </a:prstGeom>
          <a:ln w="3175">
            <a:solidFill>
              <a:srgbClr val="BE0004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E59C3EB-08FA-46B2-960D-9E4B93AD042B}"/>
              </a:ext>
            </a:extLst>
          </p:cNvPr>
          <p:cNvCxnSpPr/>
          <p:nvPr/>
        </p:nvCxnSpPr>
        <p:spPr>
          <a:xfrm>
            <a:off x="2054744" y="2302296"/>
            <a:ext cx="51690" cy="343733"/>
          </a:xfrm>
          <a:prstGeom prst="straightConnector1">
            <a:avLst/>
          </a:prstGeom>
          <a:ln w="3175">
            <a:solidFill>
              <a:srgbClr val="BE0004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3">
            <a:extLst>
              <a:ext uri="{FF2B5EF4-FFF2-40B4-BE49-F238E27FC236}">
                <a16:creationId xmlns:a16="http://schemas.microsoft.com/office/drawing/2014/main" id="{77F97358-F91A-424C-811D-F95C5180F32C}"/>
              </a:ext>
            </a:extLst>
          </p:cNvPr>
          <p:cNvSpPr/>
          <p:nvPr/>
        </p:nvSpPr>
        <p:spPr>
          <a:xfrm>
            <a:off x="4230642" y="2646029"/>
            <a:ext cx="644679" cy="704323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/>
              <a:t>MSC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55D20D8-BB6C-4A16-A43B-C257998D6EDC}"/>
              </a:ext>
            </a:extLst>
          </p:cNvPr>
          <p:cNvSpPr txBox="1"/>
          <p:nvPr/>
        </p:nvSpPr>
        <p:spPr>
          <a:xfrm>
            <a:off x="2905555" y="3771816"/>
            <a:ext cx="117730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VPMN</a:t>
            </a:r>
          </a:p>
        </p:txBody>
      </p:sp>
      <p:sp>
        <p:nvSpPr>
          <p:cNvPr id="37" name="Rounded Rectangle 35">
            <a:extLst>
              <a:ext uri="{FF2B5EF4-FFF2-40B4-BE49-F238E27FC236}">
                <a16:creationId xmlns:a16="http://schemas.microsoft.com/office/drawing/2014/main" id="{3EA5D0DB-22CD-4E35-A018-4FA0D6BB0DFD}"/>
              </a:ext>
            </a:extLst>
          </p:cNvPr>
          <p:cNvSpPr/>
          <p:nvPr/>
        </p:nvSpPr>
        <p:spPr>
          <a:xfrm>
            <a:off x="6289573" y="2703772"/>
            <a:ext cx="712282" cy="704323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dirty="0"/>
              <a:t>SMSC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20F43A3-6D51-4DFD-ADBA-BF3D4198B747}"/>
              </a:ext>
            </a:extLst>
          </p:cNvPr>
          <p:cNvSpPr/>
          <p:nvPr/>
        </p:nvSpPr>
        <p:spPr>
          <a:xfrm>
            <a:off x="5975098" y="2488857"/>
            <a:ext cx="2389953" cy="1167751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513911C-374E-4A13-9AC2-771E150494DB}"/>
              </a:ext>
            </a:extLst>
          </p:cNvPr>
          <p:cNvSpPr txBox="1"/>
          <p:nvPr/>
        </p:nvSpPr>
        <p:spPr>
          <a:xfrm>
            <a:off x="6585536" y="3766801"/>
            <a:ext cx="117730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HPMN</a:t>
            </a:r>
          </a:p>
        </p:txBody>
      </p:sp>
      <p:pic>
        <p:nvPicPr>
          <p:cNvPr id="40" name="Picture 2">
            <a:extLst>
              <a:ext uri="{FF2B5EF4-FFF2-40B4-BE49-F238E27FC236}">
                <a16:creationId xmlns:a16="http://schemas.microsoft.com/office/drawing/2014/main" id="{08442E62-2C3C-44B1-B263-3F866DA69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899" y="1438563"/>
            <a:ext cx="792163" cy="65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2">
            <a:extLst>
              <a:ext uri="{FF2B5EF4-FFF2-40B4-BE49-F238E27FC236}">
                <a16:creationId xmlns:a16="http://schemas.microsoft.com/office/drawing/2014/main" id="{A1500B10-AE45-40C6-9D52-877A0F833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10" y="1463047"/>
            <a:ext cx="792163" cy="65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D59FB952-B601-471A-92E3-D27999E715D5}"/>
              </a:ext>
            </a:extLst>
          </p:cNvPr>
          <p:cNvCxnSpPr>
            <a:stCxn id="35" idx="0"/>
            <a:endCxn id="40" idx="2"/>
          </p:cNvCxnSpPr>
          <p:nvPr/>
        </p:nvCxnSpPr>
        <p:spPr>
          <a:xfrm flipH="1" flipV="1">
            <a:off x="4552981" y="2093311"/>
            <a:ext cx="1" cy="55271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571E9D23-D9C7-4764-AE14-1F0FAD5A16A2}"/>
              </a:ext>
            </a:extLst>
          </p:cNvPr>
          <p:cNvCxnSpPr/>
          <p:nvPr/>
        </p:nvCxnSpPr>
        <p:spPr>
          <a:xfrm>
            <a:off x="5025343" y="3130908"/>
            <a:ext cx="1122715" cy="0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id="{6D08FE72-6FE4-4EAA-9294-F5E72B78A7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292" y="2410783"/>
            <a:ext cx="560661" cy="560661"/>
          </a:xfrm>
          <a:prstGeom prst="rect">
            <a:avLst/>
          </a:prstGeom>
        </p:spPr>
      </p:pic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A6168D1-6D4B-419C-892D-843B08B3D276}"/>
              </a:ext>
            </a:extLst>
          </p:cNvPr>
          <p:cNvCxnSpPr>
            <a:stCxn id="37" idx="0"/>
            <a:endCxn id="41" idx="2"/>
          </p:cNvCxnSpPr>
          <p:nvPr/>
        </p:nvCxnSpPr>
        <p:spPr>
          <a:xfrm flipH="1" flipV="1">
            <a:off x="6639392" y="2117795"/>
            <a:ext cx="6322" cy="5859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6" name="Group 55">
            <a:extLst>
              <a:ext uri="{FF2B5EF4-FFF2-40B4-BE49-F238E27FC236}">
                <a16:creationId xmlns:a16="http://schemas.microsoft.com/office/drawing/2014/main" id="{D04FEDD5-AA82-4432-879B-7BDA01500778}"/>
              </a:ext>
            </a:extLst>
          </p:cNvPr>
          <p:cNvGrpSpPr>
            <a:grpSpLocks/>
          </p:cNvGrpSpPr>
          <p:nvPr/>
        </p:nvGrpSpPr>
        <p:grpSpPr bwMode="auto">
          <a:xfrm>
            <a:off x="6901932" y="2168417"/>
            <a:ext cx="544513" cy="538162"/>
            <a:chOff x="3379" y="360"/>
            <a:chExt cx="394" cy="394"/>
          </a:xfrm>
        </p:grpSpPr>
        <p:sp>
          <p:nvSpPr>
            <p:cNvPr id="47" name="Rectangle 58">
              <a:extLst>
                <a:ext uri="{FF2B5EF4-FFF2-40B4-BE49-F238E27FC236}">
                  <a16:creationId xmlns:a16="http://schemas.microsoft.com/office/drawing/2014/main" id="{56C58EC6-A5D6-45A7-A38F-4401CB05B5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48" name="AutoShape 56">
              <a:extLst>
                <a:ext uri="{FF2B5EF4-FFF2-40B4-BE49-F238E27FC236}">
                  <a16:creationId xmlns:a16="http://schemas.microsoft.com/office/drawing/2014/main" id="{E8531616-D884-4E25-BDC4-4563F199C7D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379" y="360"/>
              <a:ext cx="394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49" name="Rectangle 57">
              <a:extLst>
                <a:ext uri="{FF2B5EF4-FFF2-40B4-BE49-F238E27FC236}">
                  <a16:creationId xmlns:a16="http://schemas.microsoft.com/office/drawing/2014/main" id="{14142A2B-57B2-497C-B11D-24372614A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50" name="Freeform 59">
              <a:extLst>
                <a:ext uri="{FF2B5EF4-FFF2-40B4-BE49-F238E27FC236}">
                  <a16:creationId xmlns:a16="http://schemas.microsoft.com/office/drawing/2014/main" id="{74533F67-F4FE-4C45-B279-8EA1A372E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5" y="451"/>
              <a:ext cx="302" cy="202"/>
            </a:xfrm>
            <a:custGeom>
              <a:avLst/>
              <a:gdLst>
                <a:gd name="T0" fmla="*/ 0 w 1613"/>
                <a:gd name="T1" fmla="*/ 0 h 1075"/>
                <a:gd name="T2" fmla="*/ 0 w 1613"/>
                <a:gd name="T3" fmla="*/ 0 h 1075"/>
                <a:gd name="T4" fmla="*/ 0 w 1613"/>
                <a:gd name="T5" fmla="*/ 0 h 1075"/>
                <a:gd name="T6" fmla="*/ 0 w 1613"/>
                <a:gd name="T7" fmla="*/ 0 h 1075"/>
                <a:gd name="T8" fmla="*/ 0 w 1613"/>
                <a:gd name="T9" fmla="*/ 0 h 1075"/>
                <a:gd name="T10" fmla="*/ 0 w 1613"/>
                <a:gd name="T11" fmla="*/ 0 h 1075"/>
                <a:gd name="T12" fmla="*/ 0 w 1613"/>
                <a:gd name="T13" fmla="*/ 0 h 1075"/>
                <a:gd name="T14" fmla="*/ 0 w 1613"/>
                <a:gd name="T15" fmla="*/ 0 h 1075"/>
                <a:gd name="T16" fmla="*/ 0 w 1613"/>
                <a:gd name="T17" fmla="*/ 0 h 10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3" h="1075">
                  <a:moveTo>
                    <a:pt x="0" y="0"/>
                  </a:moveTo>
                  <a:lnTo>
                    <a:pt x="672" y="538"/>
                  </a:lnTo>
                  <a:cubicBezTo>
                    <a:pt x="749" y="609"/>
                    <a:pt x="869" y="609"/>
                    <a:pt x="946" y="538"/>
                  </a:cubicBezTo>
                  <a:lnTo>
                    <a:pt x="1613" y="0"/>
                  </a:lnTo>
                  <a:moveTo>
                    <a:pt x="1613" y="1075"/>
                  </a:moveTo>
                  <a:lnTo>
                    <a:pt x="941" y="538"/>
                  </a:lnTo>
                  <a:moveTo>
                    <a:pt x="0" y="1075"/>
                  </a:moveTo>
                  <a:lnTo>
                    <a:pt x="672" y="538"/>
                  </a:lnTo>
                </a:path>
              </a:pathLst>
            </a:custGeom>
            <a:noFill/>
            <a:ln w="111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4BEF8433-EB0D-459A-9328-7D75516CE8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053" y="1953711"/>
            <a:ext cx="560661" cy="560661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5BAECA27-603F-437A-9C98-B70079D1AAE2}"/>
              </a:ext>
            </a:extLst>
          </p:cNvPr>
          <p:cNvSpPr txBox="1"/>
          <p:nvPr/>
        </p:nvSpPr>
        <p:spPr>
          <a:xfrm>
            <a:off x="1127829" y="4037551"/>
            <a:ext cx="59054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Two options to solve the issue proposed in </a:t>
            </a:r>
            <a:r>
              <a:rPr lang="en-US" sz="1400" dirty="0"/>
              <a:t>ETSI TR 103 625</a:t>
            </a:r>
            <a:endParaRPr lang="en-GB" sz="14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9D79831-DEE4-4E23-BAD6-05F5510FBC1E}"/>
              </a:ext>
            </a:extLst>
          </p:cNvPr>
          <p:cNvSpPr txBox="1"/>
          <p:nvPr/>
        </p:nvSpPr>
        <p:spPr>
          <a:xfrm>
            <a:off x="1196072" y="4299161"/>
            <a:ext cx="3679250" cy="8309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sz="1200" u="sng" dirty="0">
                <a:solidFill>
                  <a:schemeClr val="bg1"/>
                </a:solidFill>
              </a:rPr>
              <a:t>Option 1</a:t>
            </a:r>
          </a:p>
          <a:p>
            <a:r>
              <a:rPr lang="en-GB" sz="1200" dirty="0">
                <a:solidFill>
                  <a:schemeClr val="bg1"/>
                </a:solidFill>
              </a:rPr>
              <a:t>Handset look-up an SMS number (in regularly updated routing table) to route the Location SMS to the visited country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38F42EB-0B2D-4802-A4FE-E1054B894DCD}"/>
              </a:ext>
            </a:extLst>
          </p:cNvPr>
          <p:cNvSpPr txBox="1"/>
          <p:nvPr/>
        </p:nvSpPr>
        <p:spPr>
          <a:xfrm>
            <a:off x="5657720" y="4299160"/>
            <a:ext cx="3841751" cy="830997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en-GB" sz="1200" u="sng" dirty="0">
                <a:solidFill>
                  <a:schemeClr val="bg1"/>
                </a:solidFill>
              </a:rPr>
              <a:t>Option 2</a:t>
            </a:r>
          </a:p>
          <a:p>
            <a:r>
              <a:rPr lang="en-GB" sz="1200" dirty="0">
                <a:solidFill>
                  <a:schemeClr val="bg1"/>
                </a:solidFill>
              </a:rPr>
              <a:t>AML Server have links together</a:t>
            </a:r>
          </a:p>
          <a:p>
            <a:r>
              <a:rPr lang="en-GB" sz="1200" dirty="0">
                <a:solidFill>
                  <a:schemeClr val="bg1"/>
                </a:solidFill>
              </a:rPr>
              <a:t>H-AML could forward SMS  to V-AML</a:t>
            </a:r>
          </a:p>
          <a:p>
            <a:endParaRPr lang="en-GB" sz="1200" dirty="0">
              <a:solidFill>
                <a:schemeClr val="bg1"/>
              </a:solidFill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6158134-4F02-42EB-8C5F-B2C135761C14}"/>
              </a:ext>
            </a:extLst>
          </p:cNvPr>
          <p:cNvCxnSpPr/>
          <p:nvPr/>
        </p:nvCxnSpPr>
        <p:spPr>
          <a:xfrm flipV="1">
            <a:off x="5108142" y="1738617"/>
            <a:ext cx="879325" cy="3594"/>
          </a:xfrm>
          <a:prstGeom prst="straightConnector1">
            <a:avLst/>
          </a:prstGeom>
          <a:ln w="38100">
            <a:solidFill>
              <a:srgbClr val="FF6600"/>
            </a:solidFill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B665498D-C792-41EB-8C16-07905232EB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532" y="1302650"/>
            <a:ext cx="560661" cy="560661"/>
          </a:xfrm>
          <a:prstGeom prst="rect">
            <a:avLst/>
          </a:prstGeom>
        </p:spPr>
      </p:pic>
      <p:sp>
        <p:nvSpPr>
          <p:cNvPr id="57" name="Rounded Rectangular Callout 55">
            <a:extLst>
              <a:ext uri="{FF2B5EF4-FFF2-40B4-BE49-F238E27FC236}">
                <a16:creationId xmlns:a16="http://schemas.microsoft.com/office/drawing/2014/main" id="{D3A16396-7DBE-44AE-B84F-62EB34CEDFF7}"/>
              </a:ext>
            </a:extLst>
          </p:cNvPr>
          <p:cNvSpPr/>
          <p:nvPr/>
        </p:nvSpPr>
        <p:spPr>
          <a:xfrm>
            <a:off x="4949062" y="3369610"/>
            <a:ext cx="940635" cy="218103"/>
          </a:xfrm>
          <a:prstGeom prst="wedgeRoundRectCallout">
            <a:avLst>
              <a:gd name="adj1" fmla="val 14316"/>
              <a:gd name="adj2" fmla="val -216114"/>
              <a:gd name="adj3" fmla="val 16667"/>
            </a:avLst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Option 1</a:t>
            </a:r>
          </a:p>
        </p:txBody>
      </p:sp>
      <p:sp>
        <p:nvSpPr>
          <p:cNvPr id="58" name="Rounded Rectangular Callout 56">
            <a:extLst>
              <a:ext uri="{FF2B5EF4-FFF2-40B4-BE49-F238E27FC236}">
                <a16:creationId xmlns:a16="http://schemas.microsoft.com/office/drawing/2014/main" id="{807C94CA-8276-4D6E-9F75-AA64FCF355E5}"/>
              </a:ext>
            </a:extLst>
          </p:cNvPr>
          <p:cNvSpPr/>
          <p:nvPr/>
        </p:nvSpPr>
        <p:spPr>
          <a:xfrm>
            <a:off x="5339121" y="2234041"/>
            <a:ext cx="940635" cy="218103"/>
          </a:xfrm>
          <a:prstGeom prst="wedgeRoundRectCallout">
            <a:avLst>
              <a:gd name="adj1" fmla="val -30263"/>
              <a:gd name="adj2" fmla="val -190927"/>
              <a:gd name="adj3" fmla="val 16667"/>
            </a:avLst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Option 2</a:t>
            </a:r>
          </a:p>
        </p:txBody>
      </p:sp>
      <p:sp>
        <p:nvSpPr>
          <p:cNvPr id="59" name="Flowchart: Document 58">
            <a:extLst>
              <a:ext uri="{FF2B5EF4-FFF2-40B4-BE49-F238E27FC236}">
                <a16:creationId xmlns:a16="http://schemas.microsoft.com/office/drawing/2014/main" id="{3D7A9081-5BE4-4336-9BA0-BC93D7C5D925}"/>
              </a:ext>
            </a:extLst>
          </p:cNvPr>
          <p:cNvSpPr/>
          <p:nvPr/>
        </p:nvSpPr>
        <p:spPr>
          <a:xfrm>
            <a:off x="2054744" y="3156677"/>
            <a:ext cx="497667" cy="490435"/>
          </a:xfrm>
          <a:prstGeom prst="flowChart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900" dirty="0">
                <a:solidFill>
                  <a:schemeClr val="tx2"/>
                </a:solidFill>
              </a:rPr>
              <a:t>Routing </a:t>
            </a:r>
          </a:p>
          <a:p>
            <a:pPr algn="ctr"/>
            <a:r>
              <a:rPr lang="en-GB" sz="900" dirty="0">
                <a:solidFill>
                  <a:schemeClr val="tx2"/>
                </a:solidFill>
              </a:rPr>
              <a:t>Table</a:t>
            </a:r>
          </a:p>
        </p:txBody>
      </p:sp>
    </p:spTree>
    <p:extLst>
      <p:ext uri="{BB962C8B-B14F-4D97-AF65-F5344CB8AC3E}">
        <p14:creationId xmlns:p14="http://schemas.microsoft.com/office/powerpoint/2010/main" val="3350936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D2DD0-5639-4372-AE28-300145170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859" y="286047"/>
            <a:ext cx="7594958" cy="547369"/>
          </a:xfrm>
        </p:spPr>
        <p:txBody>
          <a:bodyPr>
            <a:normAutofit/>
          </a:bodyPr>
          <a:lstStyle/>
          <a:p>
            <a:r>
              <a:rPr lang="en-US" sz="2800" dirty="0"/>
              <a:t>enhanced AML to be Roaming compliant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454774-0996-4812-A4CB-172FB7A880A2}"/>
              </a:ext>
            </a:extLst>
          </p:cNvPr>
          <p:cNvSpPr/>
          <p:nvPr/>
        </p:nvSpPr>
        <p:spPr>
          <a:xfrm>
            <a:off x="1656036" y="1518198"/>
            <a:ext cx="69799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Using a specific SMSC address  (under study)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…</a:t>
            </a:r>
          </a:p>
        </p:txBody>
      </p:sp>
      <p:sp>
        <p:nvSpPr>
          <p:cNvPr id="4" name="Cloud">
            <a:extLst>
              <a:ext uri="{FF2B5EF4-FFF2-40B4-BE49-F238E27FC236}">
                <a16:creationId xmlns:a16="http://schemas.microsoft.com/office/drawing/2014/main" id="{850327B7-F206-41B2-9B93-2B9FCF149063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>
            <a:off x="3979157" y="1883925"/>
            <a:ext cx="2392279" cy="176958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45 Light" pitchFamily="34" charset="0"/>
            </a:endParaRP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5A71810A-16EE-44C5-B2CA-A7DB698EA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5017" y="2020109"/>
            <a:ext cx="1155924" cy="48874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55 Roman" panose="020B0604020202020204" pitchFamily="34" charset="0"/>
                <a:ea typeface="ＭＳ Ｐゴシック" pitchFamily="34" charset="-128"/>
              </a:rPr>
              <a:t>Visited Network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8ED16D1-C6AE-4EC1-B787-1BB54222FB17}"/>
              </a:ext>
            </a:extLst>
          </p:cNvPr>
          <p:cNvCxnSpPr/>
          <p:nvPr/>
        </p:nvCxnSpPr>
        <p:spPr>
          <a:xfrm>
            <a:off x="2508835" y="2577228"/>
            <a:ext cx="466903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927EE6F-5A78-492E-967F-2A2284C1AC4A}"/>
              </a:ext>
            </a:extLst>
          </p:cNvPr>
          <p:cNvCxnSpPr/>
          <p:nvPr/>
        </p:nvCxnSpPr>
        <p:spPr>
          <a:xfrm>
            <a:off x="2508835" y="3065512"/>
            <a:ext cx="466903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55">
            <a:extLst>
              <a:ext uri="{FF2B5EF4-FFF2-40B4-BE49-F238E27FC236}">
                <a16:creationId xmlns:a16="http://schemas.microsoft.com/office/drawing/2014/main" id="{A207F7EF-CFCB-4CCC-A511-7C35D1B15A7D}"/>
              </a:ext>
            </a:extLst>
          </p:cNvPr>
          <p:cNvGrpSpPr>
            <a:grpSpLocks/>
          </p:cNvGrpSpPr>
          <p:nvPr/>
        </p:nvGrpSpPr>
        <p:grpSpPr bwMode="auto">
          <a:xfrm>
            <a:off x="3070573" y="2783055"/>
            <a:ext cx="544513" cy="538162"/>
            <a:chOff x="3379" y="360"/>
            <a:chExt cx="394" cy="394"/>
          </a:xfrm>
        </p:grpSpPr>
        <p:sp>
          <p:nvSpPr>
            <p:cNvPr id="9" name="AutoShape 56">
              <a:extLst>
                <a:ext uri="{FF2B5EF4-FFF2-40B4-BE49-F238E27FC236}">
                  <a16:creationId xmlns:a16="http://schemas.microsoft.com/office/drawing/2014/main" id="{A974E8B2-0197-43AE-9F68-31941634A78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379" y="360"/>
              <a:ext cx="394" cy="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10" name="Rectangle 57">
              <a:extLst>
                <a:ext uri="{FF2B5EF4-FFF2-40B4-BE49-F238E27FC236}">
                  <a16:creationId xmlns:a16="http://schemas.microsoft.com/office/drawing/2014/main" id="{7869E885-8E4F-41E2-9505-D613A437A0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11" name="Rectangle 58">
              <a:extLst>
                <a:ext uri="{FF2B5EF4-FFF2-40B4-BE49-F238E27FC236}">
                  <a16:creationId xmlns:a16="http://schemas.microsoft.com/office/drawing/2014/main" id="{589CC4DA-1325-4A43-8B79-4A2890792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" y="451"/>
              <a:ext cx="302" cy="202"/>
            </a:xfrm>
            <a:prstGeom prst="rect">
              <a:avLst/>
            </a:prstGeom>
            <a:noFill/>
            <a:ln w="11113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spcAft>
                  <a:spcPct val="50000"/>
                </a:spcAft>
                <a:buClr>
                  <a:schemeClr val="tx2"/>
                </a:buClr>
                <a:buSzPct val="70000"/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Helvetica 45 Light" pitchFamily="34" charset="0"/>
                </a:defRPr>
              </a:lvl1pPr>
              <a:lvl2pPr marL="742950" indent="-28575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2pPr>
              <a:lvl3pPr marL="1143000" indent="-228600" eaLnBrk="0" hangingPunct="0">
                <a:spcAft>
                  <a:spcPct val="25000"/>
                </a:spcAft>
                <a:buClr>
                  <a:schemeClr val="tx1"/>
                </a:buClr>
                <a:buFont typeface="Times New Roman" pitchFamily="18" charset="0"/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3pPr>
              <a:lvl4pPr marL="1600200" indent="-228600" eaLnBrk="0" hangingPunct="0">
                <a:spcAft>
                  <a:spcPct val="25000"/>
                </a:spcAft>
                <a:buChar char="–"/>
                <a:defRPr>
                  <a:solidFill>
                    <a:schemeClr val="tx1"/>
                  </a:solidFill>
                  <a:latin typeface="Helvetica 45 Light" pitchFamily="34" charset="0"/>
                </a:defRPr>
              </a:lvl4pPr>
              <a:lvl5pPr marL="2057400" indent="-228600" eaLnBrk="0" hangingPunct="0"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25000"/>
                </a:spcAft>
                <a:buChar char="–"/>
                <a:defRPr sz="1600">
                  <a:solidFill>
                    <a:schemeClr val="tx1"/>
                  </a:solidFill>
                  <a:latin typeface="Helvetica 45 Light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fr-F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  <p:sp>
          <p:nvSpPr>
            <p:cNvPr id="12" name="Freeform 59">
              <a:extLst>
                <a:ext uri="{FF2B5EF4-FFF2-40B4-BE49-F238E27FC236}">
                  <a16:creationId xmlns:a16="http://schemas.microsoft.com/office/drawing/2014/main" id="{260781C4-C72A-4846-B777-7BD689493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5" y="451"/>
              <a:ext cx="302" cy="202"/>
            </a:xfrm>
            <a:custGeom>
              <a:avLst/>
              <a:gdLst>
                <a:gd name="T0" fmla="*/ 0 w 1613"/>
                <a:gd name="T1" fmla="*/ 0 h 1075"/>
                <a:gd name="T2" fmla="*/ 0 w 1613"/>
                <a:gd name="T3" fmla="*/ 0 h 1075"/>
                <a:gd name="T4" fmla="*/ 0 w 1613"/>
                <a:gd name="T5" fmla="*/ 0 h 1075"/>
                <a:gd name="T6" fmla="*/ 0 w 1613"/>
                <a:gd name="T7" fmla="*/ 0 h 1075"/>
                <a:gd name="T8" fmla="*/ 0 w 1613"/>
                <a:gd name="T9" fmla="*/ 0 h 1075"/>
                <a:gd name="T10" fmla="*/ 0 w 1613"/>
                <a:gd name="T11" fmla="*/ 0 h 1075"/>
                <a:gd name="T12" fmla="*/ 0 w 1613"/>
                <a:gd name="T13" fmla="*/ 0 h 1075"/>
                <a:gd name="T14" fmla="*/ 0 w 1613"/>
                <a:gd name="T15" fmla="*/ 0 h 1075"/>
                <a:gd name="T16" fmla="*/ 0 w 1613"/>
                <a:gd name="T17" fmla="*/ 0 h 10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3" h="1075">
                  <a:moveTo>
                    <a:pt x="0" y="0"/>
                  </a:moveTo>
                  <a:lnTo>
                    <a:pt x="672" y="538"/>
                  </a:lnTo>
                  <a:cubicBezTo>
                    <a:pt x="749" y="609"/>
                    <a:pt x="869" y="609"/>
                    <a:pt x="946" y="538"/>
                  </a:cubicBezTo>
                  <a:lnTo>
                    <a:pt x="1613" y="0"/>
                  </a:lnTo>
                  <a:moveTo>
                    <a:pt x="1613" y="1075"/>
                  </a:moveTo>
                  <a:lnTo>
                    <a:pt x="941" y="538"/>
                  </a:lnTo>
                  <a:moveTo>
                    <a:pt x="0" y="1075"/>
                  </a:moveTo>
                  <a:lnTo>
                    <a:pt x="672" y="538"/>
                  </a:lnTo>
                </a:path>
              </a:pathLst>
            </a:custGeom>
            <a:noFill/>
            <a:ln w="1111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45 Light" pitchFamily="34" charset="0"/>
              </a:endParaRPr>
            </a:p>
          </p:txBody>
        </p:sp>
      </p:grpSp>
      <p:sp>
        <p:nvSpPr>
          <p:cNvPr id="13" name="Rounded Rectangle 15">
            <a:extLst>
              <a:ext uri="{FF2B5EF4-FFF2-40B4-BE49-F238E27FC236}">
                <a16:creationId xmlns:a16="http://schemas.microsoft.com/office/drawing/2014/main" id="{B4C942C3-2E63-49DA-9B17-EA1A70FE24B8}"/>
              </a:ext>
            </a:extLst>
          </p:cNvPr>
          <p:cNvSpPr/>
          <p:nvPr/>
        </p:nvSpPr>
        <p:spPr>
          <a:xfrm>
            <a:off x="7177865" y="2264482"/>
            <a:ext cx="789252" cy="920347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dirty="0"/>
              <a:t>PSAP</a:t>
            </a:r>
          </a:p>
        </p:txBody>
      </p:sp>
      <p:sp>
        <p:nvSpPr>
          <p:cNvPr id="14" name="Rounded Rectangle 16">
            <a:extLst>
              <a:ext uri="{FF2B5EF4-FFF2-40B4-BE49-F238E27FC236}">
                <a16:creationId xmlns:a16="http://schemas.microsoft.com/office/drawing/2014/main" id="{A5DE746D-2919-495B-929D-CC6C90B12C45}"/>
              </a:ext>
            </a:extLst>
          </p:cNvPr>
          <p:cNvSpPr/>
          <p:nvPr/>
        </p:nvSpPr>
        <p:spPr>
          <a:xfrm>
            <a:off x="5546262" y="2740797"/>
            <a:ext cx="725056" cy="704323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600" dirty="0"/>
              <a:t>SMSC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43F2A4-9D57-4317-B0CD-300998BC1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4867" y="2212524"/>
            <a:ext cx="1155924" cy="48874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55 Roman" panose="020B0604020202020204" pitchFamily="34" charset="0"/>
                <a:ea typeface="ＭＳ Ｐゴシック" pitchFamily="34" charset="-128"/>
              </a:rPr>
              <a:t>Emergency Call</a:t>
            </a:r>
          </a:p>
        </p:txBody>
      </p:sp>
      <p:sp>
        <p:nvSpPr>
          <p:cNvPr id="16" name="Rectangle 17">
            <a:extLst>
              <a:ext uri="{FF2B5EF4-FFF2-40B4-BE49-F238E27FC236}">
                <a16:creationId xmlns:a16="http://schemas.microsoft.com/office/drawing/2014/main" id="{AB19C177-80EE-42DA-9B3C-399D5F78E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4867" y="3122177"/>
            <a:ext cx="1155924" cy="488746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Helvetica 55 Roman" panose="020B0604020202020204" pitchFamily="34" charset="0"/>
                <a:ea typeface="ＭＳ Ｐゴシック" pitchFamily="34" charset="-128"/>
              </a:rPr>
              <a:t>Location SMS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kern="0" dirty="0">
                <a:solidFill>
                  <a:srgbClr val="0070C0"/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(</a:t>
            </a:r>
            <a:r>
              <a:rPr lang="en-GB" sz="1400" kern="0" dirty="0" err="1">
                <a:solidFill>
                  <a:srgbClr val="0070C0"/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SMSCaddr</a:t>
            </a:r>
            <a:r>
              <a:rPr lang="en-GB" sz="1400" kern="0" dirty="0">
                <a:solidFill>
                  <a:srgbClr val="0070C0"/>
                </a:solidFill>
                <a:latin typeface="Helvetica 55 Roman" panose="020B0604020202020204" pitchFamily="34" charset="0"/>
                <a:ea typeface="ＭＳ Ｐゴシック" pitchFamily="34" charset="-128"/>
              </a:rPr>
              <a:t>=&lt;CC&gt;112)</a:t>
            </a:r>
            <a:endParaRPr kumimoji="0" lang="en-GB" sz="140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Helvetica 55 Roman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CE6933-38B7-4CC5-8085-97607290FD1F}"/>
              </a:ext>
            </a:extLst>
          </p:cNvPr>
          <p:cNvSpPr/>
          <p:nvPr/>
        </p:nvSpPr>
        <p:spPr>
          <a:xfrm>
            <a:off x="7070032" y="3226358"/>
            <a:ext cx="129614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Public Service Answering Point</a:t>
            </a:r>
          </a:p>
        </p:txBody>
      </p:sp>
      <p:sp>
        <p:nvSpPr>
          <p:cNvPr id="18" name="Rounded Rectangle 21">
            <a:extLst>
              <a:ext uri="{FF2B5EF4-FFF2-40B4-BE49-F238E27FC236}">
                <a16:creationId xmlns:a16="http://schemas.microsoft.com/office/drawing/2014/main" id="{C145BB56-E6DD-4DFE-A290-2FBB459CEC7D}"/>
              </a:ext>
            </a:extLst>
          </p:cNvPr>
          <p:cNvSpPr/>
          <p:nvPr/>
        </p:nvSpPr>
        <p:spPr>
          <a:xfrm>
            <a:off x="4521010" y="2474532"/>
            <a:ext cx="644679" cy="70432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1600" dirty="0"/>
              <a:t>MSC</a:t>
            </a:r>
          </a:p>
        </p:txBody>
      </p:sp>
      <p:pic>
        <p:nvPicPr>
          <p:cNvPr id="19" name="Picture 37">
            <a:extLst>
              <a:ext uri="{FF2B5EF4-FFF2-40B4-BE49-F238E27FC236}">
                <a16:creationId xmlns:a16="http://schemas.microsoft.com/office/drawing/2014/main" id="{566A3A84-7EDC-4A16-A836-995B1405A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829" y="2395785"/>
            <a:ext cx="446278" cy="83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6CB5864-C03D-4199-8414-AA6891C4D8C6}"/>
              </a:ext>
            </a:extLst>
          </p:cNvPr>
          <p:cNvSpPr/>
          <p:nvPr/>
        </p:nvSpPr>
        <p:spPr>
          <a:xfrm>
            <a:off x="1239254" y="3786195"/>
            <a:ext cx="2357388" cy="152349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en-US" sz="1600" dirty="0"/>
              <a:t>Proposal to use </a:t>
            </a:r>
          </a:p>
          <a:p>
            <a:pPr algn="ctr"/>
            <a:r>
              <a:rPr lang="en-US" sz="1600" dirty="0"/>
              <a:t>a new </a:t>
            </a:r>
            <a:r>
              <a:rPr lang="en-US" sz="1600" dirty="0">
                <a:solidFill>
                  <a:schemeClr val="bg1"/>
                </a:solidFill>
              </a:rPr>
              <a:t>SMSC address </a:t>
            </a:r>
            <a:r>
              <a:rPr lang="en-US" sz="1600" dirty="0"/>
              <a:t>like &lt;CC&gt; +(112, 911, 111) </a:t>
            </a:r>
            <a:r>
              <a:rPr lang="en-US" sz="1200" dirty="0"/>
              <a:t>(depending on the zone).</a:t>
            </a:r>
            <a:endParaRPr lang="en-US" sz="16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D7FCFD-CEEB-439F-931E-6367F2C27E6F}"/>
              </a:ext>
            </a:extLst>
          </p:cNvPr>
          <p:cNvSpPr/>
          <p:nvPr/>
        </p:nvSpPr>
        <p:spPr>
          <a:xfrm>
            <a:off x="4170932" y="3786195"/>
            <a:ext cx="2899100" cy="152349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en-US" sz="1600" dirty="0"/>
              <a:t>Enable routing of Location SMS to the visited SMSC by translation in the visited MSC the 112 SMSC address to the visited SMSC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6F4FDE4-D6B8-476D-9453-BF875D821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98" y="2561516"/>
            <a:ext cx="560661" cy="56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58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205A6-E2BF-40C2-9050-6EC396184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33667" y="1844675"/>
            <a:ext cx="7858459" cy="4392612"/>
          </a:xfrm>
        </p:spPr>
        <p:txBody>
          <a:bodyPr/>
          <a:lstStyle/>
          <a:p>
            <a:r>
              <a:rPr lang="sv-SE" dirty="0"/>
              <a:t>22.101 contains requirements and references 22.071 for further requirements</a:t>
            </a:r>
          </a:p>
          <a:p>
            <a:r>
              <a:rPr lang="sv-SE" dirty="0"/>
              <a:t>23.167 contains requirements on providing user's location</a:t>
            </a:r>
          </a:p>
          <a:p>
            <a:r>
              <a:rPr lang="sv-SE" dirty="0"/>
              <a:t>Location (e.g. GPS) might take time to determine, so not always available at time of emergency call</a:t>
            </a:r>
          </a:p>
          <a:p>
            <a:r>
              <a:rPr lang="sv-SE" dirty="0"/>
              <a:t>Data push mechanisms not easily available for all kinds of networks</a:t>
            </a:r>
          </a:p>
          <a:p>
            <a:r>
              <a:rPr lang="sv-SE" dirty="0"/>
              <a:t>Using SMS works for all networks, both IMS and CS</a:t>
            </a:r>
          </a:p>
          <a:p>
            <a:pPr marL="0" indent="0">
              <a:buNone/>
            </a:pPr>
            <a:endParaRPr lang="sv-S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1BBD4F-E7BC-4130-B12B-3C27CA6B8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Observations</a:t>
            </a:r>
          </a:p>
        </p:txBody>
      </p:sp>
    </p:spTree>
    <p:extLst>
      <p:ext uri="{BB962C8B-B14F-4D97-AF65-F5344CB8AC3E}">
        <p14:creationId xmlns:p14="http://schemas.microsoft.com/office/powerpoint/2010/main" val="1638970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205A6-E2BF-40C2-9050-6EC396184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33667" y="1844675"/>
            <a:ext cx="7858459" cy="4392612"/>
          </a:xfrm>
        </p:spPr>
        <p:txBody>
          <a:bodyPr/>
          <a:lstStyle/>
          <a:p>
            <a:r>
              <a:rPr lang="sv-SE" dirty="0"/>
              <a:t>Extend the extended local emergency numbers IE to contain SMS-C address, possibly per emergency number</a:t>
            </a:r>
          </a:p>
          <a:p>
            <a:r>
              <a:rPr lang="sv-SE" dirty="0"/>
              <a:t>Specify new IE transferring the SMS-C address (per emergency number)</a:t>
            </a:r>
          </a:p>
          <a:p>
            <a:r>
              <a:rPr lang="sv-SE" dirty="0"/>
              <a:t>Other??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1BBD4F-E7BC-4130-B12B-3C27CA6B8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Possible solutions for SMS option</a:t>
            </a:r>
          </a:p>
        </p:txBody>
      </p:sp>
    </p:spTree>
    <p:extLst>
      <p:ext uri="{BB962C8B-B14F-4D97-AF65-F5344CB8AC3E}">
        <p14:creationId xmlns:p14="http://schemas.microsoft.com/office/powerpoint/2010/main" val="1020245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205A6-E2BF-40C2-9050-6EC3961843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33667" y="1844675"/>
            <a:ext cx="7858459" cy="4392612"/>
          </a:xfrm>
        </p:spPr>
        <p:txBody>
          <a:bodyPr/>
          <a:lstStyle/>
          <a:p>
            <a:r>
              <a:rPr lang="sv-SE" dirty="0"/>
              <a:t>Is CT1 OK with defining a solution as described in last slide?</a:t>
            </a:r>
          </a:p>
          <a:p>
            <a:pPr lvl="1"/>
            <a:r>
              <a:rPr lang="sv-SE" dirty="0"/>
              <a:t>If so, which mechanism?</a:t>
            </a:r>
          </a:p>
          <a:p>
            <a:pPr lvl="1"/>
            <a:r>
              <a:rPr lang="sv-SE" dirty="0"/>
              <a:t>If not, what to do </a:t>
            </a:r>
            <a:r>
              <a:rPr lang="sv-SE"/>
              <a:t>otherwise?</a:t>
            </a:r>
            <a:endParaRPr lang="sv-S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1BBD4F-E7BC-4130-B12B-3C27CA6B8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For discussion</a:t>
            </a:r>
          </a:p>
        </p:txBody>
      </p:sp>
    </p:spTree>
    <p:extLst>
      <p:ext uri="{BB962C8B-B14F-4D97-AF65-F5344CB8AC3E}">
        <p14:creationId xmlns:p14="http://schemas.microsoft.com/office/powerpoint/2010/main" val="314749486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f57c85ba3ff5bd79fff2dba15ecfdec8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0a4d587e3cc2da7ee3725c220d4e24e1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DE27CE1-EB70-42C0-8B56-E6E663ACFB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B60589-31E5-4E10-AD87-07CAF42488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111787-64B2-42B8-B826-C60993564B65}">
  <ds:schemaRefs>
    <ds:schemaRef ds:uri="6f846979-0e6f-42ff-8b87-e1893efeda99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db33437f-65a5-48c5-b537-19efd290f967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4955</TotalTime>
  <Words>419</Words>
  <Application>Microsoft Office PowerPoint</Application>
  <PresentationFormat>Widescreen</PresentationFormat>
  <Paragraphs>91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Ericsson Hilda</vt:lpstr>
      <vt:lpstr>Ericsson Technical Icons</vt:lpstr>
      <vt:lpstr>Helvetica 45 Light</vt:lpstr>
      <vt:lpstr>Ericsson Hilda Light</vt:lpstr>
      <vt:lpstr>Helvetica 55 Roman</vt:lpstr>
      <vt:lpstr>Helvetica 75</vt:lpstr>
      <vt:lpstr>Arial</vt:lpstr>
      <vt:lpstr>PresentationTemplate2017</vt:lpstr>
      <vt:lpstr>Introduction</vt:lpstr>
      <vt:lpstr>AML - Advanced Mobile Location ETSI TR 103 625, alternatives</vt:lpstr>
      <vt:lpstr>Issue for roamers because SMS is routed to the Home</vt:lpstr>
      <vt:lpstr>enhanced AML to be Roaming compliant</vt:lpstr>
      <vt:lpstr>Observations</vt:lpstr>
      <vt:lpstr>Possible solutions for SMS option</vt:lpstr>
      <vt:lpstr>For 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SA3 Progress</dc:title>
  <dc:creator>Noamen Ben Henda</dc:creator>
  <cp:keywords/>
  <dc:description/>
  <cp:lastModifiedBy>Ericsson j b Portoroz</cp:lastModifiedBy>
  <cp:revision>92</cp:revision>
  <dcterms:created xsi:type="dcterms:W3CDTF">2019-03-07T08:12:24Z</dcterms:created>
  <dcterms:modified xsi:type="dcterms:W3CDTF">2019-09-30T11:07:35Z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0x0101003AA7AC0C743A294CADF60F661720E3E6</vt:lpwstr>
  </property>
</Properties>
</file>