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70" r:id="rId3"/>
    <p:sldId id="279" r:id="rId4"/>
    <p:sldId id="264" r:id="rId5"/>
    <p:sldId id="282" r:id="rId6"/>
    <p:sldId id="283" r:id="rId7"/>
    <p:sldId id="281" r:id="rId8"/>
    <p:sldId id="266" r:id="rId9"/>
    <p:sldId id="26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20" initials="120" lastIdx="2" clrIdx="0">
    <p:extLst>
      <p:ext uri="{19B8F6BF-5375-455C-9EA6-DF929625EA0E}">
        <p15:presenceInfo xmlns:p15="http://schemas.microsoft.com/office/powerpoint/2012/main" userId="1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9-22T20:36:05.014" idx="1">
    <p:pos x="3443" y="1820"/>
    <p:text>TBD</p:text>
    <p:extLst>
      <p:ext uri="{C676402C-5697-4E1C-873F-D02D1690AC5C}">
        <p15:threadingInfo xmlns:p15="http://schemas.microsoft.com/office/powerpoint/2012/main" timeZoneBias="240"/>
      </p:ext>
    </p:extLst>
  </p:cm>
  <p:cm authorId="1" dt="2019-09-22T20:36:16.030" idx="2">
    <p:pos x="5995" y="2353"/>
    <p:text>TBD</p:text>
    <p:extLst>
      <p:ext uri="{C676402C-5697-4E1C-873F-D02D1690AC5C}">
        <p15:threadingInfo xmlns:p15="http://schemas.microsoft.com/office/powerpoint/2012/main" timeZoneBias="24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8DDC9-EAB7-409A-BB4E-CE5DD49D75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DA8430A-2932-436C-BA1E-434C66840B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ECFBB67-2D53-43B9-9172-3D98B21AA138}"/>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5" name="Footer Placeholder 4">
            <a:extLst>
              <a:ext uri="{FF2B5EF4-FFF2-40B4-BE49-F238E27FC236}">
                <a16:creationId xmlns:a16="http://schemas.microsoft.com/office/drawing/2014/main" id="{9A34F758-C92D-407F-B64A-F51E5C507D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180865-4E66-4DCC-87DD-31B8652B569A}"/>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910171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34096-ACBB-4427-89A6-3CD2DB5C1D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D0E31B5-0DEC-4D18-A514-C3BD31BAABC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DA94BB-C945-4943-9C70-0E9686AEF2DC}"/>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5" name="Footer Placeholder 4">
            <a:extLst>
              <a:ext uri="{FF2B5EF4-FFF2-40B4-BE49-F238E27FC236}">
                <a16:creationId xmlns:a16="http://schemas.microsoft.com/office/drawing/2014/main" id="{F5F678B3-992C-4768-A8AA-F106E42726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8589-51AA-4140-9C8B-BC037C7A34FD}"/>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685684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8ABBF3-FDC9-4460-A4CA-C7F47795ED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B8FC37C-83BA-4774-B397-D217484AFB7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63EC3A-9A3A-4C2A-9031-D8217464D939}"/>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5" name="Footer Placeholder 4">
            <a:extLst>
              <a:ext uri="{FF2B5EF4-FFF2-40B4-BE49-F238E27FC236}">
                <a16:creationId xmlns:a16="http://schemas.microsoft.com/office/drawing/2014/main" id="{B99D9434-D918-493B-92E4-054FC93CA0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46C82C-2377-4867-B2D2-9BEABAEE7207}"/>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1600368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885A2-A069-4360-AAE3-3DFE6B262A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1DA028-11F4-4786-ACCD-5759BFD409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B82C16-2FAA-490A-A694-A8A6A49DBD96}"/>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5" name="Footer Placeholder 4">
            <a:extLst>
              <a:ext uri="{FF2B5EF4-FFF2-40B4-BE49-F238E27FC236}">
                <a16:creationId xmlns:a16="http://schemas.microsoft.com/office/drawing/2014/main" id="{ED63A652-EE15-4EAC-9C71-E2F2BF1E71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F76765-9BFB-4B6D-9698-CB049CC5199D}"/>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3648126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C5C21-A644-48D1-AECC-F3F16C981E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4C373F-0BD3-4B91-A86E-C7D95EF534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6C32A5-8983-40EB-9B85-BA795B4C6B53}"/>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5" name="Footer Placeholder 4">
            <a:extLst>
              <a:ext uri="{FF2B5EF4-FFF2-40B4-BE49-F238E27FC236}">
                <a16:creationId xmlns:a16="http://schemas.microsoft.com/office/drawing/2014/main" id="{7352C4A6-1ACE-403E-A202-7FCEC3268A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C0C5B-C123-4FC6-8307-A48E889ECD79}"/>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4008082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C4AA0-41BB-4849-BC6B-953BD2F834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C88655-2DD3-447F-BD01-37F9FD0E1F1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8992CA-E70E-4F3E-8381-3361A409737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6AB041-75A3-4E58-81EF-DD5F99448963}"/>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6" name="Footer Placeholder 5">
            <a:extLst>
              <a:ext uri="{FF2B5EF4-FFF2-40B4-BE49-F238E27FC236}">
                <a16:creationId xmlns:a16="http://schemas.microsoft.com/office/drawing/2014/main" id="{C59D1678-40F7-4172-A27D-FFDA5FEB86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AF648D-CFBB-4C03-A951-EB957996F44B}"/>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4122072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0ABDD-7CDF-466C-81BA-13E6121FCF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9EB0F91-9BB0-4D28-AFF5-BB5291DF39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173124F-5A9B-4A85-A056-A277A8E736C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8AE6FA-9E47-42CA-9445-6BC6574A02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72756F6-6862-4CDE-A078-A93CB899A69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75B9FB3-9228-4A84-B3B5-7FEA4C366590}"/>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8" name="Footer Placeholder 7">
            <a:extLst>
              <a:ext uri="{FF2B5EF4-FFF2-40B4-BE49-F238E27FC236}">
                <a16:creationId xmlns:a16="http://schemas.microsoft.com/office/drawing/2014/main" id="{1F0D8CC0-34D6-4914-A053-8970321CF9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6F40E1-1088-4687-A98E-1C31595C4DC7}"/>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3629767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40885-A2D5-4C80-91D6-CD729C77B3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52DF43-EC02-4B1A-B15E-CC3ADB1F24A7}"/>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4" name="Footer Placeholder 3">
            <a:extLst>
              <a:ext uri="{FF2B5EF4-FFF2-40B4-BE49-F238E27FC236}">
                <a16:creationId xmlns:a16="http://schemas.microsoft.com/office/drawing/2014/main" id="{118FABC8-403B-417F-9930-203C62F82FB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42D90F-B423-492D-B956-E118B0E9ECD0}"/>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4026939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614FC0-017E-4F18-8A29-FF8EAD4A682F}"/>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3" name="Footer Placeholder 2">
            <a:extLst>
              <a:ext uri="{FF2B5EF4-FFF2-40B4-BE49-F238E27FC236}">
                <a16:creationId xmlns:a16="http://schemas.microsoft.com/office/drawing/2014/main" id="{B1AEDE7A-3AFC-4733-AF1F-931CD02B47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36662A-687A-495D-B280-91DBC09CFBFF}"/>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3975090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759C1-32A2-4A63-AC7A-C5E09BE6BE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7FD15D-1F79-4C87-B698-8C443D4D88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502CBF-1957-474F-862C-D73FFC9C63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009962C-85C5-46FD-B40A-6197A8E73C99}"/>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6" name="Footer Placeholder 5">
            <a:extLst>
              <a:ext uri="{FF2B5EF4-FFF2-40B4-BE49-F238E27FC236}">
                <a16:creationId xmlns:a16="http://schemas.microsoft.com/office/drawing/2014/main" id="{8417B63E-BC82-4068-8D59-EC6B6463FE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B20E1D-6784-454F-8418-5F0B9A74179C}"/>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219945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1E62E-46CB-4DC5-8E5C-7938FD554A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8466DF-B780-4F35-9CFF-5B1A82945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BE17D9-4CAD-479C-AF17-66B13D1518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E44A0B-740D-4648-A2AC-713F1E7D9084}"/>
              </a:ext>
            </a:extLst>
          </p:cNvPr>
          <p:cNvSpPr>
            <a:spLocks noGrp="1"/>
          </p:cNvSpPr>
          <p:nvPr>
            <p:ph type="dt" sz="half" idx="10"/>
          </p:nvPr>
        </p:nvSpPr>
        <p:spPr/>
        <p:txBody>
          <a:bodyPr/>
          <a:lstStyle/>
          <a:p>
            <a:fld id="{100086E6-A6B2-4FB8-B50D-F616F3D4FEFD}" type="datetimeFigureOut">
              <a:rPr lang="en-US" smtClean="0"/>
              <a:t>9/29/2019</a:t>
            </a:fld>
            <a:endParaRPr lang="en-US"/>
          </a:p>
        </p:txBody>
      </p:sp>
      <p:sp>
        <p:nvSpPr>
          <p:cNvPr id="6" name="Footer Placeholder 5">
            <a:extLst>
              <a:ext uri="{FF2B5EF4-FFF2-40B4-BE49-F238E27FC236}">
                <a16:creationId xmlns:a16="http://schemas.microsoft.com/office/drawing/2014/main" id="{B4D71D75-EE03-48A1-B80A-C80AC0A076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FBEE8D-7D12-49E5-AA2D-ED9D846AD796}"/>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1094506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4E352C-6570-44AA-B7BE-94BC51C3E6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C7DB2C-944F-4171-9A0B-70D69E0AC8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9D99CF-E181-4D31-87DE-F2EBC23E09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0086E6-A6B2-4FB8-B50D-F616F3D4FEFD}" type="datetimeFigureOut">
              <a:rPr lang="en-US" smtClean="0"/>
              <a:t>9/29/2019</a:t>
            </a:fld>
            <a:endParaRPr lang="en-US"/>
          </a:p>
        </p:txBody>
      </p:sp>
      <p:sp>
        <p:nvSpPr>
          <p:cNvPr id="5" name="Footer Placeholder 4">
            <a:extLst>
              <a:ext uri="{FF2B5EF4-FFF2-40B4-BE49-F238E27FC236}">
                <a16:creationId xmlns:a16="http://schemas.microsoft.com/office/drawing/2014/main" id="{1BEC1E89-B439-4EEF-9D64-07F77F4509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2327A1E-6E52-41B8-8F93-921A3DE00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C8F05-B5AA-46CF-9860-64B02C814324}" type="slidenum">
              <a:rPr lang="en-US" smtClean="0"/>
              <a:t>‹#›</a:t>
            </a:fld>
            <a:endParaRPr lang="en-US"/>
          </a:p>
        </p:txBody>
      </p:sp>
    </p:spTree>
    <p:extLst>
      <p:ext uri="{BB962C8B-B14F-4D97-AF65-F5344CB8AC3E}">
        <p14:creationId xmlns:p14="http://schemas.microsoft.com/office/powerpoint/2010/main" val="3704953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ct/WG1_mm-cc-sm_ex-CN1/TSGC1_119_Wroclaw/Docs/C1-194160.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0D18E-7CD5-4022-8251-136DAE9586AE}"/>
              </a:ext>
            </a:extLst>
          </p:cNvPr>
          <p:cNvSpPr>
            <a:spLocks noGrp="1"/>
          </p:cNvSpPr>
          <p:nvPr>
            <p:ph type="ctrTitle"/>
          </p:nvPr>
        </p:nvSpPr>
        <p:spPr>
          <a:xfrm>
            <a:off x="1333500" y="2181138"/>
            <a:ext cx="9418319" cy="1736522"/>
          </a:xfrm>
        </p:spPr>
        <p:txBody>
          <a:bodyPr>
            <a:noAutofit/>
          </a:bodyPr>
          <a:lstStyle/>
          <a:p>
            <a:r>
              <a:rPr lang="en-US" sz="4400" dirty="0"/>
              <a:t>Discussion on impacts of S-NSSAI update to 5GSM BO timers and SSC modes</a:t>
            </a:r>
          </a:p>
        </p:txBody>
      </p:sp>
      <p:sp>
        <p:nvSpPr>
          <p:cNvPr id="3" name="TextBox 4">
            <a:extLst>
              <a:ext uri="{FF2B5EF4-FFF2-40B4-BE49-F238E27FC236}">
                <a16:creationId xmlns:a16="http://schemas.microsoft.com/office/drawing/2014/main" id="{CDEC626D-1C7B-4BD5-A5C5-E5949570560D}"/>
              </a:ext>
            </a:extLst>
          </p:cNvPr>
          <p:cNvSpPr txBox="1">
            <a:spLocks noChangeArrowheads="1"/>
          </p:cNvSpPr>
          <p:nvPr/>
        </p:nvSpPr>
        <p:spPr bwMode="auto">
          <a:xfrm>
            <a:off x="395536" y="217765"/>
            <a:ext cx="49956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TSG-CT WG1 Meeting #120	</a:t>
            </a:r>
          </a:p>
          <a:p>
            <a:pPr>
              <a:spcBef>
                <a:spcPct val="0"/>
              </a:spcBef>
              <a:buNone/>
            </a:pPr>
            <a:r>
              <a:rPr lang="en-US" altLang="ja-JP" sz="1800" dirty="0" err="1">
                <a:latin typeface="Arial Unicode MS" pitchFamily="50" charset="-127"/>
                <a:ea typeface="Arial Unicode MS" pitchFamily="50" charset="-127"/>
                <a:cs typeface="Arial Unicode MS" pitchFamily="50" charset="-127"/>
              </a:rPr>
              <a:t>Portoroz</a:t>
            </a:r>
            <a:r>
              <a:rPr lang="en-US" altLang="ja-JP" sz="1800" dirty="0">
                <a:latin typeface="Arial Unicode MS" pitchFamily="50" charset="-127"/>
                <a:ea typeface="Arial Unicode MS" pitchFamily="50" charset="-127"/>
                <a:cs typeface="Arial Unicode MS" pitchFamily="50" charset="-127"/>
              </a:rPr>
              <a:t>, 07 - 11 October 2019 </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16.2.4.1 (5GProtoc16)</a:t>
            </a:r>
          </a:p>
        </p:txBody>
      </p:sp>
      <p:sp>
        <p:nvSpPr>
          <p:cNvPr id="4" name="TextBox 4">
            <a:extLst>
              <a:ext uri="{FF2B5EF4-FFF2-40B4-BE49-F238E27FC236}">
                <a16:creationId xmlns:a16="http://schemas.microsoft.com/office/drawing/2014/main" id="{829DA7AB-9AD2-4AE0-80F1-0E9183C7FA8D}"/>
              </a:ext>
            </a:extLst>
          </p:cNvPr>
          <p:cNvSpPr txBox="1">
            <a:spLocks noChangeArrowheads="1"/>
          </p:cNvSpPr>
          <p:nvPr/>
        </p:nvSpPr>
        <p:spPr bwMode="auto">
          <a:xfrm>
            <a:off x="4211200" y="4371713"/>
            <a:ext cx="3632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Source: Qualcomm Incorporated</a:t>
            </a:r>
            <a:endParaRPr lang="ja-JP" altLang="en-US" sz="1800" dirty="0"/>
          </a:p>
        </p:txBody>
      </p:sp>
      <p:sp>
        <p:nvSpPr>
          <p:cNvPr id="5" name="TextBox 4">
            <a:extLst>
              <a:ext uri="{FF2B5EF4-FFF2-40B4-BE49-F238E27FC236}">
                <a16:creationId xmlns:a16="http://schemas.microsoft.com/office/drawing/2014/main" id="{915C23D0-2C2B-4C5E-BF8D-FB0A6A3F3A93}"/>
              </a:ext>
            </a:extLst>
          </p:cNvPr>
          <p:cNvSpPr txBox="1">
            <a:spLocks noChangeArrowheads="1"/>
          </p:cNvSpPr>
          <p:nvPr/>
        </p:nvSpPr>
        <p:spPr bwMode="auto">
          <a:xfrm>
            <a:off x="9955061" y="217416"/>
            <a:ext cx="16049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C1-196397</a:t>
            </a:r>
          </a:p>
        </p:txBody>
      </p:sp>
    </p:spTree>
    <p:extLst>
      <p:ext uri="{BB962C8B-B14F-4D97-AF65-F5344CB8AC3E}">
        <p14:creationId xmlns:p14="http://schemas.microsoft.com/office/powerpoint/2010/main" val="2096786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Introduction</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dirty="0"/>
              <a:t>The related scenarios and problem can be found in </a:t>
            </a:r>
            <a:r>
              <a:rPr lang="en-GB" sz="2400" u="sng" dirty="0">
                <a:hlinkClick r:id="rId2"/>
              </a:rPr>
              <a:t>C1-194160</a:t>
            </a:r>
            <a:r>
              <a:rPr lang="en-GB" sz="2400" u="sng" dirty="0"/>
              <a:t>.</a:t>
            </a:r>
            <a:endParaRPr lang="en-US" sz="2400" dirty="0"/>
          </a:p>
          <a:p>
            <a:r>
              <a:rPr lang="en-US" sz="2400" dirty="0"/>
              <a:t>The following topics are discussed:</a:t>
            </a:r>
          </a:p>
          <a:p>
            <a:pPr lvl="1"/>
            <a:r>
              <a:rPr lang="en-US" sz="2000" b="1" u="sng" dirty="0"/>
              <a:t>Topic 1:</a:t>
            </a:r>
            <a:r>
              <a:rPr lang="en-US" sz="2000" dirty="0"/>
              <a:t> how a 5GSM back-off (BO) timer associates with an updated S-NSSAI </a:t>
            </a:r>
          </a:p>
          <a:p>
            <a:pPr lvl="1"/>
            <a:r>
              <a:rPr lang="en-US" sz="2000" b="1" u="sng" dirty="0"/>
              <a:t>Topic 2:</a:t>
            </a:r>
            <a:r>
              <a:rPr lang="en-US" sz="2000" dirty="0"/>
              <a:t> the UE behavior </a:t>
            </a:r>
            <a:r>
              <a:rPr lang="en-US" sz="2000" dirty="0" err="1"/>
              <a:t>wrt</a:t>
            </a:r>
            <a:r>
              <a:rPr lang="en-US" sz="2000" dirty="0"/>
              <a:t> handling of 5GSM cause #39 "reactivation requested</a:t>
            </a:r>
            <a:r>
              <a:rPr lang="en-GB" sz="2000" dirty="0"/>
              <a:t>"</a:t>
            </a:r>
            <a:r>
              <a:rPr lang="en-US" sz="2000" dirty="0"/>
              <a:t> for PDU sessions with SSC mode 2/3 (only for VPLMN X to VPLMN Y mobility)</a:t>
            </a:r>
          </a:p>
          <a:p>
            <a:r>
              <a:rPr lang="en-US" sz="2400" dirty="0"/>
              <a:t>Solutions are presented for each of the topics above</a:t>
            </a:r>
          </a:p>
          <a:p>
            <a:endParaRPr lang="en-US" sz="2400" dirty="0"/>
          </a:p>
          <a:p>
            <a:pPr marL="0" indent="0">
              <a:buNone/>
            </a:pPr>
            <a:r>
              <a:rPr lang="en-US" sz="2400" dirty="0"/>
              <a:t>Note: “5GSM BO timer” herein refers to the timer that is related with slice and DNN level congestion control i.e. T3584, or slice level congestion control T3585. Hence T3396 for DNN level congestion control is excluded from this discussion.</a:t>
            </a:r>
          </a:p>
        </p:txBody>
      </p:sp>
    </p:spTree>
    <p:extLst>
      <p:ext uri="{BB962C8B-B14F-4D97-AF65-F5344CB8AC3E}">
        <p14:creationId xmlns:p14="http://schemas.microsoft.com/office/powerpoint/2010/main" val="1086779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Solutions for</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b="1" u="sng" dirty="0"/>
              <a:t>Topic 1:</a:t>
            </a:r>
            <a:r>
              <a:rPr lang="en-US" sz="2400" dirty="0"/>
              <a:t> how a 5GSM back-off (BO) timer associates with an updated S-NSSAI</a:t>
            </a:r>
          </a:p>
          <a:p>
            <a:r>
              <a:rPr lang="en-US" sz="2400" b="1" u="sng" dirty="0">
                <a:solidFill>
                  <a:schemeClr val="bg1">
                    <a:lumMod val="85000"/>
                  </a:schemeClr>
                </a:solidFill>
              </a:rPr>
              <a:t>Topic 2:</a:t>
            </a:r>
            <a:r>
              <a:rPr lang="en-US" sz="2400" dirty="0">
                <a:solidFill>
                  <a:schemeClr val="bg1">
                    <a:lumMod val="85000"/>
                  </a:schemeClr>
                </a:solidFill>
              </a:rPr>
              <a:t> the UE behavior </a:t>
            </a:r>
            <a:r>
              <a:rPr lang="en-US" sz="2400" dirty="0" err="1">
                <a:solidFill>
                  <a:schemeClr val="bg1">
                    <a:lumMod val="85000"/>
                  </a:schemeClr>
                </a:solidFill>
              </a:rPr>
              <a:t>wrt</a:t>
            </a:r>
            <a:r>
              <a:rPr lang="en-US" sz="2400" dirty="0">
                <a:solidFill>
                  <a:schemeClr val="bg1">
                    <a:lumMod val="85000"/>
                  </a:schemeClr>
                </a:solidFill>
              </a:rPr>
              <a:t> handling of 5GSM cause #39 "reactivation requested</a:t>
            </a:r>
            <a:r>
              <a:rPr lang="en-GB" sz="2400" dirty="0">
                <a:solidFill>
                  <a:schemeClr val="bg1">
                    <a:lumMod val="85000"/>
                  </a:schemeClr>
                </a:solidFill>
              </a:rPr>
              <a:t>"</a:t>
            </a:r>
            <a:r>
              <a:rPr lang="en-US" sz="2400" dirty="0">
                <a:solidFill>
                  <a:schemeClr val="bg1">
                    <a:lumMod val="85000"/>
                  </a:schemeClr>
                </a:solidFill>
              </a:rPr>
              <a:t> for PDU sessions with SSC mode 2/3 (only for VPLMN X to VPLMN Y mobility)</a:t>
            </a:r>
          </a:p>
          <a:p>
            <a:pPr marL="0" indent="0">
              <a:buNone/>
            </a:pPr>
            <a:endParaRPr lang="en-US" sz="2400" dirty="0"/>
          </a:p>
        </p:txBody>
      </p:sp>
    </p:spTree>
    <p:extLst>
      <p:ext uri="{BB962C8B-B14F-4D97-AF65-F5344CB8AC3E}">
        <p14:creationId xmlns:p14="http://schemas.microsoft.com/office/powerpoint/2010/main" val="2224253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5GSM BO timer association with S-NSSAI</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dirty="0"/>
              <a:t>The BO timer is currently associated with what the UE provided at PDU session establishment </a:t>
            </a:r>
          </a:p>
          <a:p>
            <a:pPr lvl="1"/>
            <a:r>
              <a:rPr lang="en-US" sz="2000" dirty="0"/>
              <a:t>If no S-NSSAI is provided, then the BO timer is associated with no S-NSSAI. </a:t>
            </a:r>
          </a:p>
          <a:p>
            <a:pPr lvl="2"/>
            <a:r>
              <a:rPr lang="en-US" sz="1600" dirty="0"/>
              <a:t>Also applicable for PDN connections that are transferred from EPS to 5GS</a:t>
            </a:r>
          </a:p>
          <a:p>
            <a:r>
              <a:rPr lang="en-US" sz="2400" dirty="0"/>
              <a:t>The 5GSM congestion re-attempt indicator IE was introduced to indicate whether the BO applies for the serving PLMN only or for all PLMNs</a:t>
            </a:r>
          </a:p>
          <a:p>
            <a:pPr lvl="1"/>
            <a:r>
              <a:rPr lang="en-US" sz="2000" dirty="0"/>
              <a:t>If applicable for all PLMNs, then the UE cannot send any 5GSM request in any PLMN for which the mapped info in the selected S-NSSAI matches the mapped info associated with the BO timer</a:t>
            </a:r>
          </a:p>
          <a:p>
            <a:r>
              <a:rPr lang="en-US" sz="2400" dirty="0"/>
              <a:t>When the S-NSSAI of a PDU session is updated, would any change be required for the above? See the next slide.</a:t>
            </a:r>
          </a:p>
        </p:txBody>
      </p:sp>
    </p:spTree>
    <p:extLst>
      <p:ext uri="{BB962C8B-B14F-4D97-AF65-F5344CB8AC3E}">
        <p14:creationId xmlns:p14="http://schemas.microsoft.com/office/powerpoint/2010/main" val="1220151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4416104C-3F23-4A6E-8539-BF834C7C3998}"/>
              </a:ext>
            </a:extLst>
          </p:cNvPr>
          <p:cNvGraphicFramePr>
            <a:graphicFrameLocks noGrp="1"/>
          </p:cNvGraphicFramePr>
          <p:nvPr>
            <p:extLst>
              <p:ext uri="{D42A27DB-BD31-4B8C-83A1-F6EECF244321}">
                <p14:modId xmlns:p14="http://schemas.microsoft.com/office/powerpoint/2010/main" val="1821176343"/>
              </p:ext>
            </p:extLst>
          </p:nvPr>
        </p:nvGraphicFramePr>
        <p:xfrm>
          <a:off x="381000" y="1054947"/>
          <a:ext cx="11498580" cy="5589693"/>
        </p:xfrm>
        <a:graphic>
          <a:graphicData uri="http://schemas.openxmlformats.org/drawingml/2006/table">
            <a:tbl>
              <a:tblPr firstRow="1" bandRow="1">
                <a:tableStyleId>{5940675A-B579-460E-94D1-54222C63F5DA}</a:tableStyleId>
              </a:tblPr>
              <a:tblGrid>
                <a:gridCol w="3832860">
                  <a:extLst>
                    <a:ext uri="{9D8B030D-6E8A-4147-A177-3AD203B41FA5}">
                      <a16:colId xmlns:a16="http://schemas.microsoft.com/office/drawing/2014/main" val="3457818237"/>
                    </a:ext>
                  </a:extLst>
                </a:gridCol>
                <a:gridCol w="3832860">
                  <a:extLst>
                    <a:ext uri="{9D8B030D-6E8A-4147-A177-3AD203B41FA5}">
                      <a16:colId xmlns:a16="http://schemas.microsoft.com/office/drawing/2014/main" val="3592232929"/>
                    </a:ext>
                  </a:extLst>
                </a:gridCol>
                <a:gridCol w="3832860">
                  <a:extLst>
                    <a:ext uri="{9D8B030D-6E8A-4147-A177-3AD203B41FA5}">
                      <a16:colId xmlns:a16="http://schemas.microsoft.com/office/drawing/2014/main" val="1890690263"/>
                    </a:ext>
                  </a:extLst>
                </a:gridCol>
              </a:tblGrid>
              <a:tr h="459883">
                <a:tc>
                  <a:txBody>
                    <a:bodyPr/>
                    <a:lstStyle/>
                    <a:p>
                      <a:pPr algn="ctr"/>
                      <a:r>
                        <a:rPr lang="en-US" b="1" dirty="0"/>
                        <a:t>Scenario</a:t>
                      </a:r>
                    </a:p>
                  </a:txBody>
                  <a:tcPr/>
                </a:tc>
                <a:tc>
                  <a:txBody>
                    <a:bodyPr/>
                    <a:lstStyle/>
                    <a:p>
                      <a:pPr algn="ctr"/>
                      <a:r>
                        <a:rPr lang="en-US" b="1" dirty="0"/>
                        <a:t>Possible options</a:t>
                      </a:r>
                    </a:p>
                  </a:txBody>
                  <a:tcPr/>
                </a:tc>
                <a:tc>
                  <a:txBody>
                    <a:bodyPr/>
                    <a:lstStyle/>
                    <a:p>
                      <a:pPr algn="ctr"/>
                      <a:r>
                        <a:rPr lang="en-US" b="1" dirty="0"/>
                        <a:t>Suggested way forward</a:t>
                      </a:r>
                    </a:p>
                  </a:txBody>
                  <a:tcPr/>
                </a:tc>
                <a:extLst>
                  <a:ext uri="{0D108BD9-81ED-4DB2-BD59-A6C34878D82A}">
                    <a16:rowId xmlns:a16="http://schemas.microsoft.com/office/drawing/2014/main" val="1196658889"/>
                  </a:ext>
                </a:extLst>
              </a:tr>
              <a:tr h="740690">
                <a:tc>
                  <a:txBody>
                    <a:bodyPr/>
                    <a:lstStyle/>
                    <a:p>
                      <a:r>
                        <a:rPr lang="en-US" sz="1200" dirty="0">
                          <a:highlight>
                            <a:srgbClr val="FFFF00"/>
                          </a:highlight>
                        </a:rPr>
                        <a:t>EPS to 5GS</a:t>
                      </a:r>
                    </a:p>
                    <a:p>
                      <a:r>
                        <a:rPr lang="en-US" sz="1200" dirty="0"/>
                        <a:t>- BO timer first received in 5GS</a:t>
                      </a:r>
                    </a:p>
                  </a:txBody>
                  <a:tcPr>
                    <a:solidFill>
                      <a:schemeClr val="accent3">
                        <a:lumMod val="20000"/>
                        <a:lumOff val="80000"/>
                      </a:schemeClr>
                    </a:solidFill>
                  </a:tcPr>
                </a:tc>
                <a:tc>
                  <a:txBody>
                    <a:bodyPr/>
                    <a:lstStyle/>
                    <a:p>
                      <a:r>
                        <a:rPr lang="en-US" sz="1200" dirty="0"/>
                        <a:t>1) The BO timer remains associated with no S-NSSAI (current behavior)</a:t>
                      </a:r>
                    </a:p>
                    <a:p>
                      <a:r>
                        <a:rPr lang="en-US" sz="1200" dirty="0"/>
                        <a:t>2) The BO timer is associated with the updated S-NSSAI</a:t>
                      </a:r>
                    </a:p>
                  </a:txBody>
                  <a:tcPr>
                    <a:solidFill>
                      <a:schemeClr val="accent3">
                        <a:lumMod val="20000"/>
                        <a:lumOff val="80000"/>
                      </a:schemeClr>
                    </a:solidFill>
                  </a:tcPr>
                </a:tc>
                <a:tc>
                  <a:txBody>
                    <a:bodyPr/>
                    <a:lstStyle/>
                    <a:p>
                      <a:r>
                        <a:rPr lang="en-US" sz="1200" dirty="0"/>
                        <a:t>Continue with option 1) which is the current R16 behavior especially that the UE did not provide any S-NSSAI in EPS</a:t>
                      </a:r>
                    </a:p>
                    <a:p>
                      <a:r>
                        <a:rPr lang="en-US" sz="1200" dirty="0">
                          <a:sym typeface="Wingdings" panose="05000000000000000000" pitchFamily="2" charset="2"/>
                        </a:rPr>
                        <a:t> No spec changes required</a:t>
                      </a:r>
                      <a:endParaRPr lang="en-US" sz="1200" dirty="0"/>
                    </a:p>
                  </a:txBody>
                  <a:tcPr>
                    <a:solidFill>
                      <a:schemeClr val="accent3">
                        <a:lumMod val="20000"/>
                        <a:lumOff val="80000"/>
                      </a:schemeClr>
                    </a:solidFill>
                  </a:tcPr>
                </a:tc>
                <a:extLst>
                  <a:ext uri="{0D108BD9-81ED-4DB2-BD59-A6C34878D82A}">
                    <a16:rowId xmlns:a16="http://schemas.microsoft.com/office/drawing/2014/main" val="3279801189"/>
                  </a:ext>
                </a:extLst>
              </a:tr>
              <a:tr h="977412">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a:t>
                      </a:r>
                      <a:r>
                        <a:rPr lang="en-US" sz="1200" dirty="0">
                          <a:highlight>
                            <a:srgbClr val="00FFFF"/>
                          </a:highlight>
                        </a:rPr>
                        <a:t>BO first received in VPLMN 1</a:t>
                      </a:r>
                      <a:r>
                        <a:rPr lang="en-US" sz="1200" dirty="0"/>
                        <a:t>, </a:t>
                      </a:r>
                      <a:r>
                        <a:rPr lang="en-US" sz="1200" u="sng" dirty="0"/>
                        <a:t>NOT</a:t>
                      </a:r>
                      <a:r>
                        <a:rPr lang="en-US" sz="1200" dirty="0"/>
                        <a:t> applicable to all PLMNs</a:t>
                      </a: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1) BO timer only for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 remains running</a:t>
                      </a:r>
                    </a:p>
                    <a:p>
                      <a:r>
                        <a:rPr lang="en-US" sz="1200" dirty="0"/>
                        <a:t>2) BO timer now associated with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a:t>
                      </a:r>
                    </a:p>
                  </a:txBody>
                  <a:tcPr>
                    <a:solidFill>
                      <a:schemeClr val="accent1">
                        <a:lumMod val="20000"/>
                        <a:lumOff val="80000"/>
                      </a:schemeClr>
                    </a:solidFill>
                  </a:tcPr>
                </a:tc>
                <a:tc>
                  <a:txBody>
                    <a:bodyPr/>
                    <a:lstStyle/>
                    <a:p>
                      <a:r>
                        <a:rPr lang="en-US" sz="1200" dirty="0"/>
                        <a:t>Continue with option 1) which is in line with Rel-15. Moreover, we cannot assume VPLMN 2 is congested if the BO timer did NOT indicate applicability to all PLMNs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 No spec changes required (VPLMN 2 can provide BO timers if needed for </a:t>
                      </a:r>
                      <a:r>
                        <a:rPr lang="en-US" sz="1200" dirty="0"/>
                        <a:t>{</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a:t>
                      </a:r>
                      <a:r>
                        <a:rPr lang="en-US" sz="1200" dirty="0">
                          <a:sym typeface="Wingdings" panose="05000000000000000000" pitchFamily="2" charset="2"/>
                        </a:rPr>
                        <a:t>, see rows below)</a:t>
                      </a:r>
                      <a:endParaRPr lang="en-US" sz="1200" dirty="0"/>
                    </a:p>
                  </a:txBody>
                  <a:tcPr>
                    <a:solidFill>
                      <a:schemeClr val="accent1">
                        <a:lumMod val="20000"/>
                        <a:lumOff val="80000"/>
                      </a:schemeClr>
                    </a:solidFill>
                  </a:tcPr>
                </a:tc>
                <a:extLst>
                  <a:ext uri="{0D108BD9-81ED-4DB2-BD59-A6C34878D82A}">
                    <a16:rowId xmlns:a16="http://schemas.microsoft.com/office/drawing/2014/main" val="1400264480"/>
                  </a:ext>
                </a:extLst>
              </a:tr>
              <a:tr h="1155123">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a:t>
                      </a:r>
                      <a:r>
                        <a:rPr lang="en-US" sz="1200" dirty="0">
                          <a:highlight>
                            <a:srgbClr val="00FFFF"/>
                          </a:highlight>
                        </a:rPr>
                        <a:t>BO timer first received in VPLMN 1</a:t>
                      </a:r>
                      <a:r>
                        <a:rPr lang="en-US" sz="1200" dirty="0"/>
                        <a:t>, applicable to all PLMNs</a:t>
                      </a: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1) BO timer remains associated with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 but blocks 5GSM requests for all S-NSSAIs that have the same mapping info i.e. </a:t>
                      </a:r>
                      <a:r>
                        <a:rPr lang="en-US" sz="1200" b="1" dirty="0">
                          <a:solidFill>
                            <a:srgbClr val="00B050"/>
                          </a:solidFill>
                        </a:rPr>
                        <a:t>H1</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2) BO timer associated with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but blocks 5GSM requests for all S-NSSAIs that have the same mapping info i.e. </a:t>
                      </a:r>
                      <a:r>
                        <a:rPr lang="en-US" sz="1200" b="1" dirty="0">
                          <a:solidFill>
                            <a:srgbClr val="00B050"/>
                          </a:solidFill>
                        </a:rPr>
                        <a:t>H1</a:t>
                      </a:r>
                      <a:r>
                        <a:rPr lang="en-US" sz="1200" dirty="0"/>
                        <a:t>.</a:t>
                      </a:r>
                    </a:p>
                  </a:txBody>
                  <a:tcPr>
                    <a:solidFill>
                      <a:schemeClr val="accent1">
                        <a:lumMod val="20000"/>
                        <a:lumOff val="80000"/>
                      </a:schemeClr>
                    </a:solidFill>
                  </a:tcPr>
                </a:tc>
                <a:tc>
                  <a:txBody>
                    <a:bodyPr/>
                    <a:lstStyle/>
                    <a:p>
                      <a:r>
                        <a:rPr lang="en-US" sz="1200" dirty="0"/>
                        <a:t>Continue with option 1) which is in line with Rel-15</a:t>
                      </a:r>
                    </a:p>
                    <a:p>
                      <a:pPr marL="171450" indent="-171450">
                        <a:buFont typeface="Wingdings" panose="05000000000000000000" pitchFamily="2" charset="2"/>
                        <a:buChar char="à"/>
                      </a:pPr>
                      <a:r>
                        <a:rPr lang="en-US" sz="1200" dirty="0">
                          <a:sym typeface="Wingdings" panose="05000000000000000000" pitchFamily="2" charset="2"/>
                        </a:rPr>
                        <a:t>No spec changes required</a:t>
                      </a:r>
                    </a:p>
                    <a:p>
                      <a:pPr marL="0" indent="0">
                        <a:buFont typeface="Wingdings" panose="05000000000000000000" pitchFamily="2" charset="2"/>
                        <a:buNone/>
                      </a:pPr>
                      <a:r>
                        <a:rPr lang="en-US" sz="1200" dirty="0">
                          <a:sym typeface="Wingdings" panose="05000000000000000000" pitchFamily="2" charset="2"/>
                        </a:rPr>
                        <a:t> The outcome is the same, even with 2), since 5GSM requests are blocked for all S-NSSAI with the mapping info </a:t>
                      </a:r>
                      <a:r>
                        <a:rPr lang="en-US" sz="1200" b="1" dirty="0">
                          <a:solidFill>
                            <a:srgbClr val="00B050"/>
                          </a:solidFill>
                        </a:rPr>
                        <a:t>H1</a:t>
                      </a:r>
                      <a:r>
                        <a:rPr lang="en-US" sz="1200" dirty="0">
                          <a:sym typeface="Wingdings" panose="05000000000000000000" pitchFamily="2" charset="2"/>
                        </a:rPr>
                        <a:t>.</a:t>
                      </a:r>
                      <a:endParaRPr lang="en-US" sz="1200" dirty="0"/>
                    </a:p>
                  </a:txBody>
                  <a:tcPr>
                    <a:solidFill>
                      <a:schemeClr val="accent1">
                        <a:lumMod val="20000"/>
                        <a:lumOff val="80000"/>
                      </a:schemeClr>
                    </a:solidFill>
                  </a:tcPr>
                </a:tc>
                <a:extLst>
                  <a:ext uri="{0D108BD9-81ED-4DB2-BD59-A6C34878D82A}">
                    <a16:rowId xmlns:a16="http://schemas.microsoft.com/office/drawing/2014/main" val="781350901"/>
                  </a:ext>
                </a:extLst>
              </a:tr>
              <a:tr h="977412">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a:t>
                      </a:r>
                      <a:r>
                        <a:rPr lang="en-US" sz="1200" dirty="0">
                          <a:highlight>
                            <a:srgbClr val="00FF00"/>
                          </a:highlight>
                        </a:rPr>
                        <a:t>BO timer first received in VPLMN 2</a:t>
                      </a:r>
                      <a:r>
                        <a:rPr lang="en-US" sz="1200" dirty="0"/>
                        <a:t>, </a:t>
                      </a:r>
                      <a:r>
                        <a:rPr lang="en-US" sz="1200" u="sng" dirty="0"/>
                        <a:t>NOT</a:t>
                      </a:r>
                      <a:r>
                        <a:rPr lang="en-US" sz="1200" dirty="0"/>
                        <a:t> applicable to all PLMNs</a:t>
                      </a:r>
                    </a:p>
                  </a:txBody>
                  <a:tcPr>
                    <a:solidFill>
                      <a:schemeClr val="accent6">
                        <a:lumMod val="20000"/>
                        <a:lumOff val="80000"/>
                      </a:schemeClr>
                    </a:solidFill>
                  </a:tcPr>
                </a:tc>
                <a:tc>
                  <a:txBody>
                    <a:bodyPr/>
                    <a:lstStyle/>
                    <a:p>
                      <a:r>
                        <a:rPr lang="en-US" sz="1200" dirty="0"/>
                        <a:t>1) BO timer associated with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2) BO timer associated with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a:t>
                      </a:r>
                    </a:p>
                  </a:txBody>
                  <a:tcPr>
                    <a:solidFill>
                      <a:schemeClr val="accent6">
                        <a:lumMod val="20000"/>
                        <a:lumOff val="80000"/>
                      </a:schemeClr>
                    </a:solidFill>
                  </a:tcPr>
                </a:tc>
                <a:tc>
                  <a:txBody>
                    <a:bodyPr/>
                    <a:lstStyle/>
                    <a:p>
                      <a:r>
                        <a:rPr lang="en-US" sz="1200" dirty="0"/>
                        <a:t>Adopt option 2) as the congestion would definitely be specific to VPLMN 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 </a:t>
                      </a:r>
                      <a:r>
                        <a:rPr lang="en-US" sz="1200" b="1" dirty="0">
                          <a:solidFill>
                            <a:srgbClr val="FF0000"/>
                          </a:solidFill>
                          <a:sym typeface="Wingdings" panose="05000000000000000000" pitchFamily="2" charset="2"/>
                        </a:rPr>
                        <a:t>Requires spec changes to associate the BO timer with the updated S-NSSAI</a:t>
                      </a:r>
                      <a:endParaRPr lang="en-US" sz="1200" b="1" dirty="0">
                        <a:solidFill>
                          <a:srgbClr val="FF0000"/>
                        </a:solidFill>
                      </a:endParaRPr>
                    </a:p>
                  </a:txBody>
                  <a:tcPr>
                    <a:solidFill>
                      <a:schemeClr val="accent6">
                        <a:lumMod val="20000"/>
                        <a:lumOff val="80000"/>
                      </a:schemeClr>
                    </a:solidFill>
                  </a:tcPr>
                </a:tc>
                <a:extLst>
                  <a:ext uri="{0D108BD9-81ED-4DB2-BD59-A6C34878D82A}">
                    <a16:rowId xmlns:a16="http://schemas.microsoft.com/office/drawing/2014/main" val="3419633736"/>
                  </a:ext>
                </a:extLst>
              </a:tr>
              <a:tr h="1155123">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a:t>
                      </a:r>
                      <a:r>
                        <a:rPr lang="en-US" sz="1200" dirty="0">
                          <a:highlight>
                            <a:srgbClr val="00FF00"/>
                          </a:highlight>
                        </a:rPr>
                        <a:t>BO timer first received in VPLMN 2</a:t>
                      </a:r>
                      <a:r>
                        <a:rPr lang="en-US" sz="1200" dirty="0"/>
                        <a:t>, applicable to all PLMNs</a:t>
                      </a: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1) BO timer started for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 but blocks 5GSM requests for all S-NSSAIs that have the same mapping info i.e. </a:t>
                      </a:r>
                      <a:r>
                        <a:rPr lang="en-US" sz="1200" b="1" dirty="0">
                          <a:solidFill>
                            <a:srgbClr val="00B050"/>
                          </a:solidFill>
                        </a:rPr>
                        <a:t>H1</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2) BO timer associated with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but blocks 5GSM requests for all S-NSSAIs that have the same mapping info i.e. </a:t>
                      </a:r>
                      <a:r>
                        <a:rPr lang="en-US" sz="1200" b="1" dirty="0">
                          <a:solidFill>
                            <a:srgbClr val="00B050"/>
                          </a:solidFill>
                        </a:rPr>
                        <a:t>H1</a:t>
                      </a:r>
                      <a:r>
                        <a:rPr lang="en-US" sz="1200" dirty="0"/>
                        <a:t>.</a:t>
                      </a:r>
                    </a:p>
                  </a:txBody>
                  <a:tcPr>
                    <a:solidFill>
                      <a:schemeClr val="accent6">
                        <a:lumMod val="20000"/>
                        <a:lumOff val="80000"/>
                      </a:schemeClr>
                    </a:solidFill>
                  </a:tcPr>
                </a:tc>
                <a:tc>
                  <a:txBody>
                    <a:bodyPr/>
                    <a:lstStyle/>
                    <a:p>
                      <a:r>
                        <a:rPr lang="en-US" sz="1200" dirty="0"/>
                        <a:t>Adopt option 2) for consistency with the case above. Moreover, both options 1) and 2) have the same outcome since the running BO timer blocks all 5GSM requests with mapping info </a:t>
                      </a:r>
                      <a:r>
                        <a:rPr lang="en-US" sz="1200" b="1" dirty="0">
                          <a:solidFill>
                            <a:srgbClr val="00B050"/>
                          </a:solidFill>
                        </a:rPr>
                        <a:t>H1</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 </a:t>
                      </a:r>
                      <a:r>
                        <a:rPr lang="en-US" sz="1200" b="1" dirty="0">
                          <a:solidFill>
                            <a:srgbClr val="FF0000"/>
                          </a:solidFill>
                          <a:sym typeface="Wingdings" panose="05000000000000000000" pitchFamily="2" charset="2"/>
                        </a:rPr>
                        <a:t>Requires spec changes to associate the BO timer with the updated S-NSSAI</a:t>
                      </a:r>
                      <a:endParaRPr lang="en-US" sz="1200" b="1" dirty="0">
                        <a:solidFill>
                          <a:srgbClr val="FF0000"/>
                        </a:solidFill>
                      </a:endParaRPr>
                    </a:p>
                  </a:txBody>
                  <a:tcPr>
                    <a:solidFill>
                      <a:schemeClr val="accent6">
                        <a:lumMod val="20000"/>
                        <a:lumOff val="80000"/>
                      </a:schemeClr>
                    </a:solidFill>
                  </a:tcPr>
                </a:tc>
                <a:extLst>
                  <a:ext uri="{0D108BD9-81ED-4DB2-BD59-A6C34878D82A}">
                    <a16:rowId xmlns:a16="http://schemas.microsoft.com/office/drawing/2014/main" val="884789020"/>
                  </a:ext>
                </a:extLst>
              </a:tr>
            </a:tbl>
          </a:graphicData>
        </a:graphic>
      </p:graphicFrame>
      <p:sp>
        <p:nvSpPr>
          <p:cNvPr id="5" name="Rectangle 4">
            <a:extLst>
              <a:ext uri="{FF2B5EF4-FFF2-40B4-BE49-F238E27FC236}">
                <a16:creationId xmlns:a16="http://schemas.microsoft.com/office/drawing/2014/main" id="{C4195DBF-D75F-482F-BD61-F1E2F09D38E5}"/>
              </a:ext>
            </a:extLst>
          </p:cNvPr>
          <p:cNvSpPr/>
          <p:nvPr/>
        </p:nvSpPr>
        <p:spPr>
          <a:xfrm>
            <a:off x="381000" y="1541234"/>
            <a:ext cx="11498580" cy="676186"/>
          </a:xfrm>
          <a:prstGeom prst="rect">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8003558-5A6C-481F-8E76-16DA84F02C72}"/>
              </a:ext>
            </a:extLst>
          </p:cNvPr>
          <p:cNvSpPr/>
          <p:nvPr/>
        </p:nvSpPr>
        <p:spPr>
          <a:xfrm>
            <a:off x="381000" y="2278380"/>
            <a:ext cx="11498580" cy="2133600"/>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B982326-4B40-48F9-9F87-128DBD5B48ED}"/>
              </a:ext>
            </a:extLst>
          </p:cNvPr>
          <p:cNvSpPr/>
          <p:nvPr/>
        </p:nvSpPr>
        <p:spPr>
          <a:xfrm>
            <a:off x="381000" y="4442460"/>
            <a:ext cx="11498579" cy="2186940"/>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6DE251D8-7199-4358-BE9A-398614F7103B}"/>
              </a:ext>
            </a:extLst>
          </p:cNvPr>
          <p:cNvSpPr>
            <a:spLocks noGrp="1"/>
          </p:cNvSpPr>
          <p:nvPr>
            <p:ph type="title"/>
          </p:nvPr>
        </p:nvSpPr>
        <p:spPr>
          <a:xfrm>
            <a:off x="784021" y="163790"/>
            <a:ext cx="10515600" cy="792556"/>
          </a:xfrm>
        </p:spPr>
        <p:txBody>
          <a:bodyPr/>
          <a:lstStyle/>
          <a:p>
            <a:r>
              <a:rPr lang="en-US" dirty="0"/>
              <a:t>5GSM BO timer association with S-NSSAI</a:t>
            </a:r>
          </a:p>
        </p:txBody>
      </p:sp>
    </p:spTree>
    <p:extLst>
      <p:ext uri="{BB962C8B-B14F-4D97-AF65-F5344CB8AC3E}">
        <p14:creationId xmlns:p14="http://schemas.microsoft.com/office/powerpoint/2010/main" val="2924690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243281" y="365126"/>
            <a:ext cx="11110519" cy="792556"/>
          </a:xfrm>
        </p:spPr>
        <p:txBody>
          <a:bodyPr>
            <a:normAutofit fontScale="90000"/>
          </a:bodyPr>
          <a:lstStyle/>
          <a:p>
            <a:r>
              <a:rPr lang="en-US" dirty="0"/>
              <a:t>Solution for 5GSM BO timer association with S-NSSAI</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385894" y="1350628"/>
            <a:ext cx="10967906" cy="5041783"/>
          </a:xfrm>
        </p:spPr>
        <p:txBody>
          <a:bodyPr>
            <a:normAutofit/>
          </a:bodyPr>
          <a:lstStyle/>
          <a:p>
            <a:r>
              <a:rPr lang="en-US" dirty="0"/>
              <a:t>Summary from the previous slide</a:t>
            </a:r>
          </a:p>
          <a:p>
            <a:pPr lvl="1"/>
            <a:r>
              <a:rPr lang="en-US" dirty="0">
                <a:highlight>
                  <a:srgbClr val="FFFF00"/>
                </a:highlight>
              </a:rPr>
              <a:t>For a session that was first established in S1 mode</a:t>
            </a:r>
            <a:r>
              <a:rPr lang="en-US" dirty="0"/>
              <a:t>, the 5GSM BO timer received in 5GS is associated with no S-NSSAI as is currently the case </a:t>
            </a:r>
            <a:r>
              <a:rPr lang="en-US" dirty="0">
                <a:sym typeface="Wingdings" panose="05000000000000000000" pitchFamily="2" charset="2"/>
              </a:rPr>
              <a:t> no spec change</a:t>
            </a:r>
          </a:p>
          <a:p>
            <a:pPr lvl="1"/>
            <a:r>
              <a:rPr lang="en-US" dirty="0">
                <a:highlight>
                  <a:srgbClr val="00FFFF"/>
                </a:highlight>
                <a:sym typeface="Wingdings" panose="05000000000000000000" pitchFamily="2" charset="2"/>
              </a:rPr>
              <a:t>For a 5GSM BO timer that was received in the source VPLMN 1</a:t>
            </a:r>
            <a:r>
              <a:rPr lang="en-US" dirty="0">
                <a:sym typeface="Wingdings" panose="05000000000000000000" pitchFamily="2" charset="2"/>
              </a:rPr>
              <a:t> i.e. before the S-NSSAI is updated in VPLMN 2  no spec change, the BO timer remains associated with the S-NSSAI (or no S-NSSAI) provided in VPLMN 1</a:t>
            </a:r>
          </a:p>
          <a:p>
            <a:pPr lvl="1"/>
            <a:r>
              <a:rPr lang="en-US" dirty="0">
                <a:highlight>
                  <a:srgbClr val="00FF00"/>
                </a:highlight>
                <a:sym typeface="Wingdings" panose="05000000000000000000" pitchFamily="2" charset="2"/>
              </a:rPr>
              <a:t>For a 5GSM BO timer that was received in the target VPLMN 2</a:t>
            </a:r>
            <a:r>
              <a:rPr lang="en-US" dirty="0">
                <a:sym typeface="Wingdings" panose="05000000000000000000" pitchFamily="2" charset="2"/>
              </a:rPr>
              <a:t> i.e. after the S-NSSAI is updated  associate 5GSM BO timer with the updated S-NSSAI</a:t>
            </a:r>
            <a:endParaRPr lang="en-US" dirty="0"/>
          </a:p>
          <a:p>
            <a:pPr lvl="1"/>
            <a:endParaRPr lang="en-US" sz="2000" dirty="0"/>
          </a:p>
          <a:p>
            <a:r>
              <a:rPr lang="en-US" dirty="0">
                <a:highlight>
                  <a:srgbClr val="00FF00"/>
                </a:highlight>
              </a:rPr>
              <a:t>For this case</a:t>
            </a:r>
            <a:r>
              <a:rPr lang="en-US" dirty="0"/>
              <a:t>, associating a 5GSM BO timer with the updated S-NSSAI should occur when the </a:t>
            </a:r>
            <a:r>
              <a:rPr lang="en-US" u="sng" dirty="0"/>
              <a:t>S-NSSAI is an updated S-NSSAI</a:t>
            </a:r>
          </a:p>
        </p:txBody>
      </p:sp>
    </p:spTree>
    <p:extLst>
      <p:ext uri="{BB962C8B-B14F-4D97-AF65-F5344CB8AC3E}">
        <p14:creationId xmlns:p14="http://schemas.microsoft.com/office/powerpoint/2010/main" val="2955609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Solutions for</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b="1" u="sng" dirty="0">
                <a:solidFill>
                  <a:schemeClr val="bg1">
                    <a:lumMod val="85000"/>
                  </a:schemeClr>
                </a:solidFill>
              </a:rPr>
              <a:t>Topic 1:</a:t>
            </a:r>
            <a:r>
              <a:rPr lang="en-US" sz="2400" dirty="0">
                <a:solidFill>
                  <a:schemeClr val="bg1">
                    <a:lumMod val="85000"/>
                  </a:schemeClr>
                </a:solidFill>
              </a:rPr>
              <a:t> how a 5GSM back-off (BO) timer associates with an updated S-NSSAI</a:t>
            </a:r>
          </a:p>
          <a:p>
            <a:r>
              <a:rPr lang="en-US" sz="2400" b="1" u="sng" dirty="0"/>
              <a:t>Topic 2:</a:t>
            </a:r>
            <a:r>
              <a:rPr lang="en-US" sz="2400" dirty="0"/>
              <a:t> </a:t>
            </a:r>
            <a:r>
              <a:rPr lang="en-US" sz="2000" dirty="0"/>
              <a:t>the UE behavior </a:t>
            </a:r>
            <a:r>
              <a:rPr lang="en-US" sz="2000" dirty="0" err="1"/>
              <a:t>wrt</a:t>
            </a:r>
            <a:r>
              <a:rPr lang="en-US" sz="2000" dirty="0"/>
              <a:t> handling of 5GSM cause #39 "reactivation requested</a:t>
            </a:r>
            <a:r>
              <a:rPr lang="en-GB" sz="2000" dirty="0"/>
              <a:t>"</a:t>
            </a:r>
            <a:r>
              <a:rPr lang="en-US" sz="2000" dirty="0"/>
              <a:t> for PDU sessions with SSC mode 2/3 (only for VPLMN X to VPLMN Y mobility)</a:t>
            </a:r>
          </a:p>
          <a:p>
            <a:pPr marL="0" indent="0">
              <a:buNone/>
            </a:pPr>
            <a:endParaRPr lang="en-US" sz="2400" dirty="0"/>
          </a:p>
        </p:txBody>
      </p:sp>
    </p:spTree>
    <p:extLst>
      <p:ext uri="{BB962C8B-B14F-4D97-AF65-F5344CB8AC3E}">
        <p14:creationId xmlns:p14="http://schemas.microsoft.com/office/powerpoint/2010/main" val="1184457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noAutofit/>
          </a:bodyPr>
          <a:lstStyle/>
          <a:p>
            <a:r>
              <a:rPr lang="en-US" sz="3600" dirty="0"/>
              <a:t>Handling 5GSM cause #39 "reactivation requested</a:t>
            </a:r>
            <a:r>
              <a:rPr lang="en-GB" sz="3600" dirty="0"/>
              <a:t>"</a:t>
            </a:r>
            <a:endParaRPr lang="en-US" sz="3600" dirty="0"/>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4697834"/>
          </a:xfrm>
        </p:spPr>
        <p:txBody>
          <a:bodyPr>
            <a:normAutofit fontScale="92500" lnSpcReduction="20000"/>
          </a:bodyPr>
          <a:lstStyle/>
          <a:p>
            <a:r>
              <a:rPr lang="en-US" sz="2400" dirty="0"/>
              <a:t>Current behavior from 24.501, section 6.3.2.3 for SSC mode 3: </a:t>
            </a:r>
          </a:p>
          <a:p>
            <a:pPr lvl="1"/>
            <a:r>
              <a:rPr lang="en-US" sz="2000" dirty="0"/>
              <a:t>The UE should re-initiate the UE-requested PDU session establishment procedure with a new PDU session ID for the:</a:t>
            </a:r>
          </a:p>
          <a:p>
            <a:pPr lvl="2"/>
            <a:r>
              <a:rPr lang="en-US" sz="1600" dirty="0"/>
              <a:t>… [SKIP] …</a:t>
            </a:r>
          </a:p>
          <a:p>
            <a:pPr lvl="2"/>
            <a:r>
              <a:rPr lang="en-US" sz="1600" dirty="0"/>
              <a:t>the S-NSSAI associated with (if available in roaming scenarios) a mapped S-NSSAI if provided </a:t>
            </a:r>
            <a:r>
              <a:rPr lang="en-US" sz="1600" dirty="0">
                <a:highlight>
                  <a:srgbClr val="FFFF00"/>
                </a:highlight>
              </a:rPr>
              <a:t>in the UE-requested PDU session establishment </a:t>
            </a:r>
            <a:r>
              <a:rPr lang="en-US" sz="1600" dirty="0"/>
              <a:t>procedure of the present PDU session</a:t>
            </a:r>
          </a:p>
          <a:p>
            <a:pPr lvl="1"/>
            <a:endParaRPr lang="en-US" sz="2000" dirty="0"/>
          </a:p>
          <a:p>
            <a:r>
              <a:rPr lang="en-US" sz="2400" dirty="0"/>
              <a:t>Current behavior from 24.501, section 6.3.3.3 for SSC mode 2: </a:t>
            </a:r>
          </a:p>
          <a:p>
            <a:pPr lvl="1"/>
            <a:r>
              <a:rPr lang="en-US" sz="2000" dirty="0"/>
              <a:t>The UE should re-initiate the UE-requested PDU session establishment procedure with a new PDU session ID for the:</a:t>
            </a:r>
          </a:p>
          <a:p>
            <a:pPr lvl="2"/>
            <a:r>
              <a:rPr lang="en-US" sz="1600" dirty="0"/>
              <a:t>… [SKIP] …</a:t>
            </a:r>
          </a:p>
          <a:p>
            <a:pPr lvl="2"/>
            <a:r>
              <a:rPr lang="en-GB" sz="1600" dirty="0"/>
              <a:t>the S-NSSAI associated with (if available in roaming scenarios) a mapped S-NSSAI if provided </a:t>
            </a:r>
            <a:r>
              <a:rPr lang="en-GB" sz="1600" dirty="0">
                <a:highlight>
                  <a:srgbClr val="FFFF00"/>
                </a:highlight>
              </a:rPr>
              <a:t>in the </a:t>
            </a:r>
            <a:r>
              <a:rPr lang="en-US" sz="1600" dirty="0">
                <a:highlight>
                  <a:srgbClr val="FFFF00"/>
                </a:highlight>
              </a:rPr>
              <a:t>UE-requested PDU session establishment procedure</a:t>
            </a:r>
            <a:r>
              <a:rPr lang="en-US" sz="1600" dirty="0"/>
              <a:t> of </a:t>
            </a:r>
            <a:r>
              <a:rPr lang="en-GB" sz="1600" dirty="0"/>
              <a:t>the released PDU session</a:t>
            </a:r>
          </a:p>
          <a:p>
            <a:pPr marL="914400" lvl="2" indent="0">
              <a:buNone/>
            </a:pPr>
            <a:endParaRPr lang="en-US" sz="2400" dirty="0"/>
          </a:p>
          <a:p>
            <a:r>
              <a:rPr lang="en-US" sz="2400" dirty="0"/>
              <a:t>The </a:t>
            </a:r>
            <a:r>
              <a:rPr lang="en-US" sz="2400" dirty="0">
                <a:highlight>
                  <a:srgbClr val="FFFF00"/>
                </a:highlight>
              </a:rPr>
              <a:t>above</a:t>
            </a:r>
            <a:r>
              <a:rPr lang="en-US" sz="2400" dirty="0"/>
              <a:t> should be updated for the case when the 5GSM cause #39 is received after the S-NSSAI has been updated</a:t>
            </a:r>
          </a:p>
          <a:p>
            <a:pPr lvl="1"/>
            <a:r>
              <a:rPr lang="en-US" sz="2000" dirty="0"/>
              <a:t>If the S-NSSAI of the PDU session has been updated, the UE should use the updated S-NSSAI</a:t>
            </a:r>
          </a:p>
        </p:txBody>
      </p:sp>
    </p:spTree>
    <p:extLst>
      <p:ext uri="{BB962C8B-B14F-4D97-AF65-F5344CB8AC3E}">
        <p14:creationId xmlns:p14="http://schemas.microsoft.com/office/powerpoint/2010/main" val="2360261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469783" y="147012"/>
            <a:ext cx="10884017" cy="792556"/>
          </a:xfrm>
        </p:spPr>
        <p:txBody>
          <a:bodyPr>
            <a:normAutofit/>
          </a:bodyPr>
          <a:lstStyle/>
          <a:p>
            <a:r>
              <a:rPr lang="en-US" sz="3600" dirty="0"/>
              <a:t>Conclusion</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583034" y="1071693"/>
            <a:ext cx="10657514" cy="5404608"/>
          </a:xfrm>
        </p:spPr>
        <p:txBody>
          <a:bodyPr>
            <a:normAutofit/>
          </a:bodyPr>
          <a:lstStyle/>
          <a:p>
            <a:r>
              <a:rPr lang="en-US" sz="2400" dirty="0"/>
              <a:t>This document discussed the impacts of updating an S-NSSAI on the 5GSM BO timer and SSC modes</a:t>
            </a:r>
          </a:p>
          <a:p>
            <a:r>
              <a:rPr lang="en-US" sz="2400" dirty="0"/>
              <a:t>The following proposal are made:</a:t>
            </a:r>
          </a:p>
          <a:p>
            <a:pPr lvl="1"/>
            <a:r>
              <a:rPr lang="en-US" sz="2000" dirty="0"/>
              <a:t>Topic 1: association of 5GSM BO timer with S-NSSAI </a:t>
            </a:r>
          </a:p>
          <a:p>
            <a:pPr lvl="2"/>
            <a:r>
              <a:rPr lang="en-US" sz="1800" dirty="0"/>
              <a:t>When an S-NSSAI is updated, a 5GSM BO timer that is subsequently received will be associated with the updated S-NSSAI (see C1-19WXYZ)</a:t>
            </a:r>
          </a:p>
          <a:p>
            <a:pPr lvl="1"/>
            <a:r>
              <a:rPr lang="en-US" sz="2000" dirty="0"/>
              <a:t>Topic 2: handing of 5GSM cause #39</a:t>
            </a:r>
          </a:p>
          <a:p>
            <a:pPr lvl="2"/>
            <a:r>
              <a:rPr lang="en-US" sz="1800" dirty="0"/>
              <a:t>When an S-NSSAI is updated, a subsequent reception of 5GSM cause #39 should result in the UE using the updated S-NSSAI when re-establishing the PDU session (see C1-19WXYZ)</a:t>
            </a:r>
          </a:p>
          <a:p>
            <a:pPr lvl="1"/>
            <a:endParaRPr lang="en-US" sz="2000" dirty="0"/>
          </a:p>
        </p:txBody>
      </p:sp>
    </p:spTree>
    <p:extLst>
      <p:ext uri="{BB962C8B-B14F-4D97-AF65-F5344CB8AC3E}">
        <p14:creationId xmlns:p14="http://schemas.microsoft.com/office/powerpoint/2010/main" val="37453409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4073</TotalTime>
  <Words>1387</Words>
  <Application>Microsoft Office PowerPoint</Application>
  <PresentationFormat>Widescreen</PresentationFormat>
  <Paragraphs>97</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Unicode MS</vt:lpstr>
      <vt:lpstr>Calibri</vt:lpstr>
      <vt:lpstr>Calibri Light</vt:lpstr>
      <vt:lpstr>Wingdings</vt:lpstr>
      <vt:lpstr>Office Theme</vt:lpstr>
      <vt:lpstr>Discussion on impacts of S-NSSAI update to 5GSM BO timers and SSC modes</vt:lpstr>
      <vt:lpstr>Introduction</vt:lpstr>
      <vt:lpstr>Solutions for</vt:lpstr>
      <vt:lpstr>5GSM BO timer association with S-NSSAI</vt:lpstr>
      <vt:lpstr>5GSM BO timer association with S-NSSAI</vt:lpstr>
      <vt:lpstr>Solution for 5GSM BO timer association with S-NSSAI</vt:lpstr>
      <vt:lpstr>Solutions for</vt:lpstr>
      <vt:lpstr>Handling 5GSM cause #39 "reactivation requested"</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of NSSAI Info for Roaming UEs</dc:title>
  <dc:creator>QC3</dc:creator>
  <cp:lastModifiedBy>120</cp:lastModifiedBy>
  <cp:revision>267</cp:revision>
  <dcterms:created xsi:type="dcterms:W3CDTF">2019-06-10T16:31:20Z</dcterms:created>
  <dcterms:modified xsi:type="dcterms:W3CDTF">2019-09-30T01:23:29Z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81967676</vt:i4>
  </property>
  <property fmtid="{D5CDD505-2E9C-101B-9397-08002B2CF9AE}" pid="3" name="_NewReviewCycle">
    <vt:lpwstr/>
  </property>
  <property fmtid="{D5CDD505-2E9C-101B-9397-08002B2CF9AE}" pid="4" name="_EmailSubject">
    <vt:lpwstr>URGENT: Qualcomm Ref.: 193417P1 - Request to Prepare Application {Adept:OC02-95167397-1}</vt:lpwstr>
  </property>
  <property fmtid="{D5CDD505-2E9C-101B-9397-08002B2CF9AE}" pid="5" name="_AuthorEmail">
    <vt:lpwstr>ageronim@qualcomm.com</vt:lpwstr>
  </property>
  <property fmtid="{D5CDD505-2E9C-101B-9397-08002B2CF9AE}" pid="6" name="_AuthorEmailDisplayName">
    <vt:lpwstr>Angeline Geronimo</vt:lpwstr>
  </property>
</Properties>
</file>