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17"/>
  </p:notesMasterIdLst>
  <p:handoutMasterIdLst>
    <p:handoutMasterId r:id="rId18"/>
  </p:handoutMasterIdLst>
  <p:sldIdLst>
    <p:sldId id="1242" r:id="rId2"/>
    <p:sldId id="1255" r:id="rId3"/>
    <p:sldId id="907" r:id="rId4"/>
    <p:sldId id="1243" r:id="rId5"/>
    <p:sldId id="1244" r:id="rId6"/>
    <p:sldId id="1252" r:id="rId7"/>
    <p:sldId id="1245" r:id="rId8"/>
    <p:sldId id="1246" r:id="rId9"/>
    <p:sldId id="1248" r:id="rId10"/>
    <p:sldId id="1247" r:id="rId11"/>
    <p:sldId id="1253" r:id="rId12"/>
    <p:sldId id="1249" r:id="rId13"/>
    <p:sldId id="1251" r:id="rId14"/>
    <p:sldId id="1254" r:id="rId15"/>
    <p:sldId id="125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242"/>
            <p14:sldId id="1255"/>
            <p14:sldId id="907"/>
            <p14:sldId id="1243"/>
            <p14:sldId id="1244"/>
            <p14:sldId id="1252"/>
            <p14:sldId id="1245"/>
            <p14:sldId id="1246"/>
            <p14:sldId id="1248"/>
            <p14:sldId id="1247"/>
            <p14:sldId id="1253"/>
            <p14:sldId id="1249"/>
            <p14:sldId id="1251"/>
            <p14:sldId id="1254"/>
            <p14:sldId id="125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140" autoAdjust="0"/>
  </p:normalViewPr>
  <p:slideViewPr>
    <p:cSldViewPr snapToGrid="0">
      <p:cViewPr varScale="1">
        <p:scale>
          <a:sx n="114" d="100"/>
          <a:sy n="114" d="100"/>
        </p:scale>
        <p:origin x="414"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8/30/2019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30.08.2019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C19628-CA62-4427-A686-2FAA87C15BD9}"/>
              </a:ext>
            </a:extLst>
          </p:cNvPr>
          <p:cNvSpPr txBox="1"/>
          <p:nvPr/>
        </p:nvSpPr>
        <p:spPr>
          <a:xfrm>
            <a:off x="525545" y="2410379"/>
            <a:ext cx="11140910" cy="1349344"/>
          </a:xfrm>
          <a:prstGeom prst="rect">
            <a:avLst/>
          </a:prstGeom>
          <a:noFill/>
          <a:ln>
            <a:noFill/>
          </a:ln>
        </p:spPr>
        <p:txBody>
          <a:bodyPr wrap="square" lIns="137160" tIns="91440" rIns="0" bIns="91440" rtlCol="0" anchor="ctr">
            <a:spAutoFit/>
          </a:bodyPr>
          <a:lstStyle/>
          <a:p>
            <a:pPr marL="0" lvl="7" algn="ctr">
              <a:lnSpc>
                <a:spcPct val="86000"/>
              </a:lnSpc>
              <a:spcBef>
                <a:spcPts val="1800"/>
              </a:spcBef>
              <a:buSzPct val="100000"/>
              <a:buFont typeface="Microsoft Sans Serif" panose="020B0604020202020204" pitchFamily="34" charset="0"/>
              <a:buChar char="​"/>
            </a:pPr>
            <a:r>
              <a:rPr lang="en-US" sz="4400" dirty="0">
                <a:solidFill>
                  <a:srgbClr val="000000">
                    <a:lumMod val="85000"/>
                    <a:lumOff val="15000"/>
                  </a:srgbClr>
                </a:solidFill>
              </a:rPr>
              <a:t>Draft Session on Options for Control Plane Service Request </a:t>
            </a:r>
          </a:p>
        </p:txBody>
      </p:sp>
      <p:sp>
        <p:nvSpPr>
          <p:cNvPr id="4" name="TextBox 4">
            <a:extLst>
              <a:ext uri="{FF2B5EF4-FFF2-40B4-BE49-F238E27FC236}">
                <a16:creationId xmlns:a16="http://schemas.microsoft.com/office/drawing/2014/main" id="{BDC30B64-744E-41C2-9D84-46291F748A60}"/>
              </a:ext>
            </a:extLst>
          </p:cNvPr>
          <p:cNvSpPr txBox="1">
            <a:spLocks noChangeArrowheads="1"/>
          </p:cNvSpPr>
          <p:nvPr/>
        </p:nvSpPr>
        <p:spPr bwMode="auto">
          <a:xfrm>
            <a:off x="395536" y="217765"/>
            <a:ext cx="49956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TSG-CT WG1 Meeting #119	</a:t>
            </a:r>
          </a:p>
          <a:p>
            <a:pPr>
              <a:spcBef>
                <a:spcPct val="0"/>
              </a:spcBef>
              <a:buNone/>
            </a:pPr>
            <a:r>
              <a:rPr lang="en-US" altLang="ja-JP" sz="1800" dirty="0">
                <a:latin typeface="Arial Unicode MS" pitchFamily="50" charset="-127"/>
                <a:ea typeface="Arial Unicode MS" pitchFamily="50" charset="-127"/>
                <a:cs typeface="Arial Unicode MS" pitchFamily="50" charset="-127"/>
              </a:rPr>
              <a:t>Wroclaw, 26 - 30 Aug 2019 </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16.2.8 (5G_CIoT)</a:t>
            </a:r>
          </a:p>
        </p:txBody>
      </p:sp>
      <p:sp>
        <p:nvSpPr>
          <p:cNvPr id="5" name="TextBox 4">
            <a:extLst>
              <a:ext uri="{FF2B5EF4-FFF2-40B4-BE49-F238E27FC236}">
                <a16:creationId xmlns:a16="http://schemas.microsoft.com/office/drawing/2014/main" id="{C0BC1BF0-5466-4859-AE74-88948AE91C4E}"/>
              </a:ext>
            </a:extLst>
          </p:cNvPr>
          <p:cNvSpPr txBox="1">
            <a:spLocks noChangeArrowheads="1"/>
          </p:cNvSpPr>
          <p:nvPr/>
        </p:nvSpPr>
        <p:spPr bwMode="auto">
          <a:xfrm>
            <a:off x="9955061" y="217416"/>
            <a:ext cx="16049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C1-194791</a:t>
            </a:r>
          </a:p>
        </p:txBody>
      </p:sp>
      <p:sp>
        <p:nvSpPr>
          <p:cNvPr id="7" name="TextBox 4">
            <a:extLst>
              <a:ext uri="{FF2B5EF4-FFF2-40B4-BE49-F238E27FC236}">
                <a16:creationId xmlns:a16="http://schemas.microsoft.com/office/drawing/2014/main" id="{0DE91F31-14F9-4F80-B3BF-8F094E05A46E}"/>
              </a:ext>
            </a:extLst>
          </p:cNvPr>
          <p:cNvSpPr txBox="1">
            <a:spLocks noChangeArrowheads="1"/>
          </p:cNvSpPr>
          <p:nvPr/>
        </p:nvSpPr>
        <p:spPr bwMode="auto">
          <a:xfrm>
            <a:off x="4211200" y="4396880"/>
            <a:ext cx="3632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Source: Qualcomm Incorporated</a:t>
            </a:r>
            <a:endParaRPr lang="ja-JP" altLang="en-US" sz="1800" dirty="0"/>
          </a:p>
        </p:txBody>
      </p:sp>
    </p:spTree>
    <p:extLst>
      <p:ext uri="{BB962C8B-B14F-4D97-AF65-F5344CB8AC3E}">
        <p14:creationId xmlns:p14="http://schemas.microsoft.com/office/powerpoint/2010/main" val="76365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E13062-29E7-494B-A0A5-F540AFB99F3A}"/>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432B8233-6427-4620-8716-CB18C64623E9}"/>
              </a:ext>
            </a:extLst>
          </p:cNvPr>
          <p:cNvSpPr>
            <a:spLocks noGrp="1"/>
          </p:cNvSpPr>
          <p:nvPr>
            <p:ph type="title"/>
          </p:nvPr>
        </p:nvSpPr>
        <p:spPr>
          <a:xfrm>
            <a:off x="355341" y="196480"/>
            <a:ext cx="11187112" cy="439479"/>
          </a:xfrm>
        </p:spPr>
        <p:txBody>
          <a:bodyPr/>
          <a:lstStyle/>
          <a:p>
            <a:r>
              <a:rPr lang="en-US" dirty="0"/>
              <a:t>Data over NAS IE</a:t>
            </a:r>
          </a:p>
        </p:txBody>
      </p:sp>
      <p:graphicFrame>
        <p:nvGraphicFramePr>
          <p:cNvPr id="6" name="Table 5">
            <a:extLst>
              <a:ext uri="{FF2B5EF4-FFF2-40B4-BE49-F238E27FC236}">
                <a16:creationId xmlns:a16="http://schemas.microsoft.com/office/drawing/2014/main" id="{30326645-2602-4E2C-927A-245320D7A21D}"/>
              </a:ext>
            </a:extLst>
          </p:cNvPr>
          <p:cNvGraphicFramePr>
            <a:graphicFrameLocks noGrp="1"/>
          </p:cNvGraphicFramePr>
          <p:nvPr>
            <p:extLst>
              <p:ext uri="{D42A27DB-BD31-4B8C-83A1-F6EECF244321}">
                <p14:modId xmlns:p14="http://schemas.microsoft.com/office/powerpoint/2010/main" val="1567547788"/>
              </p:ext>
            </p:extLst>
          </p:nvPr>
        </p:nvGraphicFramePr>
        <p:xfrm>
          <a:off x="643618" y="1126063"/>
          <a:ext cx="6158397" cy="2411392"/>
        </p:xfrm>
        <a:graphic>
          <a:graphicData uri="http://schemas.openxmlformats.org/drawingml/2006/table">
            <a:tbl>
              <a:tblPr>
                <a:tableStyleId>{5C22544A-7EE6-4342-B048-85BDC9FD1C3A}</a:tableStyleId>
              </a:tblPr>
              <a:tblGrid>
                <a:gridCol w="652719">
                  <a:extLst>
                    <a:ext uri="{9D8B030D-6E8A-4147-A177-3AD203B41FA5}">
                      <a16:colId xmlns:a16="http://schemas.microsoft.com/office/drawing/2014/main" val="843775474"/>
                    </a:ext>
                  </a:extLst>
                </a:gridCol>
                <a:gridCol w="431237">
                  <a:extLst>
                    <a:ext uri="{9D8B030D-6E8A-4147-A177-3AD203B41FA5}">
                      <a16:colId xmlns:a16="http://schemas.microsoft.com/office/drawing/2014/main" val="472302021"/>
                    </a:ext>
                  </a:extLst>
                </a:gridCol>
                <a:gridCol w="221482">
                  <a:extLst>
                    <a:ext uri="{9D8B030D-6E8A-4147-A177-3AD203B41FA5}">
                      <a16:colId xmlns:a16="http://schemas.microsoft.com/office/drawing/2014/main" val="3628821483"/>
                    </a:ext>
                  </a:extLst>
                </a:gridCol>
                <a:gridCol w="518353">
                  <a:extLst>
                    <a:ext uri="{9D8B030D-6E8A-4147-A177-3AD203B41FA5}">
                      <a16:colId xmlns:a16="http://schemas.microsoft.com/office/drawing/2014/main" val="499849116"/>
                    </a:ext>
                  </a:extLst>
                </a:gridCol>
                <a:gridCol w="516963">
                  <a:extLst>
                    <a:ext uri="{9D8B030D-6E8A-4147-A177-3AD203B41FA5}">
                      <a16:colId xmlns:a16="http://schemas.microsoft.com/office/drawing/2014/main" val="1304981531"/>
                    </a:ext>
                  </a:extLst>
                </a:gridCol>
                <a:gridCol w="221482">
                  <a:extLst>
                    <a:ext uri="{9D8B030D-6E8A-4147-A177-3AD203B41FA5}">
                      <a16:colId xmlns:a16="http://schemas.microsoft.com/office/drawing/2014/main" val="184930047"/>
                    </a:ext>
                  </a:extLst>
                </a:gridCol>
                <a:gridCol w="541283">
                  <a:extLst>
                    <a:ext uri="{9D8B030D-6E8A-4147-A177-3AD203B41FA5}">
                      <a16:colId xmlns:a16="http://schemas.microsoft.com/office/drawing/2014/main" val="936213297"/>
                    </a:ext>
                  </a:extLst>
                </a:gridCol>
                <a:gridCol w="442615">
                  <a:extLst>
                    <a:ext uri="{9D8B030D-6E8A-4147-A177-3AD203B41FA5}">
                      <a16:colId xmlns:a16="http://schemas.microsoft.com/office/drawing/2014/main" val="3514862646"/>
                    </a:ext>
                  </a:extLst>
                </a:gridCol>
                <a:gridCol w="221482">
                  <a:extLst>
                    <a:ext uri="{9D8B030D-6E8A-4147-A177-3AD203B41FA5}">
                      <a16:colId xmlns:a16="http://schemas.microsoft.com/office/drawing/2014/main" val="2774509982"/>
                    </a:ext>
                  </a:extLst>
                </a:gridCol>
                <a:gridCol w="221482">
                  <a:extLst>
                    <a:ext uri="{9D8B030D-6E8A-4147-A177-3AD203B41FA5}">
                      <a16:colId xmlns:a16="http://schemas.microsoft.com/office/drawing/2014/main" val="2773770337"/>
                    </a:ext>
                  </a:extLst>
                </a:gridCol>
                <a:gridCol w="592006">
                  <a:extLst>
                    <a:ext uri="{9D8B030D-6E8A-4147-A177-3AD203B41FA5}">
                      <a16:colId xmlns:a16="http://schemas.microsoft.com/office/drawing/2014/main" val="2641254066"/>
                    </a:ext>
                  </a:extLst>
                </a:gridCol>
                <a:gridCol w="493338">
                  <a:extLst>
                    <a:ext uri="{9D8B030D-6E8A-4147-A177-3AD203B41FA5}">
                      <a16:colId xmlns:a16="http://schemas.microsoft.com/office/drawing/2014/main" val="3930397770"/>
                    </a:ext>
                  </a:extLst>
                </a:gridCol>
                <a:gridCol w="1083955">
                  <a:extLst>
                    <a:ext uri="{9D8B030D-6E8A-4147-A177-3AD203B41FA5}">
                      <a16:colId xmlns:a16="http://schemas.microsoft.com/office/drawing/2014/main" val="2905481160"/>
                    </a:ext>
                  </a:extLst>
                </a:gridCol>
              </a:tblGrid>
              <a:tr h="221414">
                <a:tc gridSpan="2">
                  <a:txBody>
                    <a:bodyPr/>
                    <a:lstStyle/>
                    <a:p>
                      <a:pPr marL="0" marR="0" algn="ctr">
                        <a:spcBef>
                          <a:spcPts val="0"/>
                        </a:spcBef>
                        <a:spcAft>
                          <a:spcPts val="0"/>
                        </a:spcAft>
                      </a:pPr>
                      <a:r>
                        <a:rPr lang="en-GB" sz="1400" u="sng">
                          <a:effectLst/>
                        </a:rPr>
                        <a:t>8</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2">
                  <a:txBody>
                    <a:bodyPr/>
                    <a:lstStyle/>
                    <a:p>
                      <a:pPr marL="0" marR="0" algn="ctr">
                        <a:spcBef>
                          <a:spcPts val="0"/>
                        </a:spcBef>
                        <a:spcAft>
                          <a:spcPts val="0"/>
                        </a:spcAft>
                      </a:pPr>
                      <a:r>
                        <a:rPr lang="en-GB" sz="1400" u="sng">
                          <a:effectLst/>
                        </a:rPr>
                        <a:t>7</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2">
                  <a:txBody>
                    <a:bodyPr/>
                    <a:lstStyle/>
                    <a:p>
                      <a:pPr marL="0" marR="0" algn="ctr">
                        <a:spcBef>
                          <a:spcPts val="0"/>
                        </a:spcBef>
                        <a:spcAft>
                          <a:spcPts val="0"/>
                        </a:spcAft>
                      </a:pPr>
                      <a:r>
                        <a:rPr lang="en-GB" sz="1400" u="sng">
                          <a:effectLst/>
                        </a:rPr>
                        <a:t>6</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5</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400" u="sng">
                          <a:effectLst/>
                        </a:rPr>
                        <a:t>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460029977"/>
                  </a:ext>
                </a:extLst>
              </a:tr>
              <a:tr h="221414">
                <a:tc gridSpan="12">
                  <a:txBody>
                    <a:bodyPr/>
                    <a:lstStyle/>
                    <a:p>
                      <a:pPr marL="0" marR="0" algn="ctr">
                        <a:spcBef>
                          <a:spcPts val="0"/>
                        </a:spcBef>
                        <a:spcAft>
                          <a:spcPts val="0"/>
                        </a:spcAft>
                      </a:pPr>
                      <a:r>
                        <a:rPr lang="en-GB" sz="1400" u="sng">
                          <a:effectLst/>
                        </a:rPr>
                        <a:t>Data over NAS IEI</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626447319"/>
                  </a:ext>
                </a:extLst>
              </a:tr>
              <a:tr h="221414">
                <a:tc rowSpan="2" gridSpan="12">
                  <a:txBody>
                    <a:bodyPr/>
                    <a:lstStyle/>
                    <a:p>
                      <a:pPr marL="0" marR="0" algn="ctr">
                        <a:spcBef>
                          <a:spcPts val="0"/>
                        </a:spcBef>
                        <a:spcAft>
                          <a:spcPts val="0"/>
                        </a:spcAft>
                      </a:pPr>
                      <a:r>
                        <a:rPr lang="en-GB" sz="1400" u="sng">
                          <a:effectLst/>
                        </a:rPr>
                        <a:t>Length of Data over NAS contents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marL="0" marR="0">
                        <a:spcBef>
                          <a:spcPts val="0"/>
                        </a:spcBef>
                        <a:spcAft>
                          <a:spcPts val="0"/>
                        </a:spcAft>
                      </a:pPr>
                      <a:r>
                        <a:rPr lang="en-GB" sz="1400" u="sng">
                          <a:effectLst/>
                        </a:rPr>
                        <a:t>octet 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981435601"/>
                  </a:ext>
                </a:extLst>
              </a:tr>
              <a:tr h="221414">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a:effectLst/>
                        </a:rPr>
                        <a:t>octet 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813270691"/>
                  </a:ext>
                </a:extLst>
              </a:tr>
              <a:tr h="587286">
                <a:tc>
                  <a:txBody>
                    <a:bodyPr/>
                    <a:lstStyle/>
                    <a:p>
                      <a:pPr marL="0" marR="0" algn="ctr">
                        <a:spcBef>
                          <a:spcPts val="0"/>
                        </a:spcBef>
                        <a:spcAft>
                          <a:spcPts val="0"/>
                        </a:spcAft>
                      </a:pPr>
                      <a:r>
                        <a:rPr lang="en-GB" sz="1400" u="sng" dirty="0">
                          <a:effectLst/>
                        </a:rPr>
                        <a:t>0</a:t>
                      </a:r>
                      <a:endParaRPr lang="en-US" sz="1400" dirty="0">
                        <a:effectLst/>
                      </a:endParaRPr>
                    </a:p>
                    <a:p>
                      <a:pPr marL="0" marR="0" algn="ctr">
                        <a:spcBef>
                          <a:spcPts val="0"/>
                        </a:spcBef>
                        <a:spcAft>
                          <a:spcPts val="0"/>
                        </a:spcAft>
                      </a:pPr>
                      <a:r>
                        <a:rPr lang="en-GB" sz="1400" u="sng" dirty="0">
                          <a:effectLst/>
                        </a:rPr>
                        <a:t>Spare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dirty="0">
                          <a:effectLst/>
                        </a:rPr>
                        <a:t>0</a:t>
                      </a:r>
                      <a:endParaRPr lang="en-US" sz="1400" dirty="0">
                        <a:effectLst/>
                      </a:endParaRPr>
                    </a:p>
                    <a:p>
                      <a:pPr marL="0" marR="0" algn="ctr">
                        <a:spcBef>
                          <a:spcPts val="0"/>
                        </a:spcBef>
                        <a:spcAft>
                          <a:spcPts val="0"/>
                        </a:spcAft>
                      </a:pPr>
                      <a:r>
                        <a:rPr lang="en-GB" sz="1400" u="sng" dirty="0">
                          <a:effectLst/>
                        </a:rPr>
                        <a:t>Spare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p>
                      <a:pPr marL="0" marR="0" algn="ctr">
                        <a:spcBef>
                          <a:spcPts val="0"/>
                        </a:spcBef>
                        <a:spcAft>
                          <a:spcPts val="0"/>
                        </a:spcAft>
                      </a:pP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2">
                  <a:txBody>
                    <a:bodyPr/>
                    <a:lstStyle/>
                    <a:p>
                      <a:pPr marL="0" marR="0" algn="ctr">
                        <a:spcBef>
                          <a:spcPts val="0"/>
                        </a:spcBef>
                        <a:spcAft>
                          <a:spcPts val="0"/>
                        </a:spcAft>
                      </a:pPr>
                      <a:r>
                        <a:rPr lang="en-GB" sz="1400" u="sng" dirty="0">
                          <a:effectLst/>
                        </a:rPr>
                        <a:t>0</a:t>
                      </a:r>
                      <a:endParaRPr lang="en-US" sz="1400" dirty="0">
                        <a:effectLst/>
                      </a:endParaRPr>
                    </a:p>
                    <a:p>
                      <a:pPr marL="0" marR="0" algn="ctr">
                        <a:spcBef>
                          <a:spcPts val="0"/>
                        </a:spcBef>
                        <a:spcAft>
                          <a:spcPts val="0"/>
                        </a:spcAft>
                      </a:pPr>
                      <a:r>
                        <a:rPr lang="en-GB" sz="1400" u="sng" dirty="0">
                          <a:effectLst/>
                        </a:rPr>
                        <a:t>Spare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pPr marL="0" marR="0" algn="ctr">
                        <a:spcBef>
                          <a:spcPts val="0"/>
                        </a:spcBef>
                        <a:spcAft>
                          <a:spcPts val="0"/>
                        </a:spcAft>
                      </a:pP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4">
                  <a:txBody>
                    <a:bodyPr/>
                    <a:lstStyle/>
                    <a:p>
                      <a:pPr marL="0" marR="0" algn="ctr">
                        <a:spcBef>
                          <a:spcPts val="0"/>
                        </a:spcBef>
                        <a:spcAft>
                          <a:spcPts val="0"/>
                        </a:spcAft>
                      </a:pPr>
                      <a:r>
                        <a:rPr lang="en-GB" sz="1400" u="sng" dirty="0">
                          <a:effectLst/>
                        </a:rPr>
                        <a:t>DDX</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GB" sz="1400" u="sng" dirty="0">
                          <a:effectLst/>
                        </a:rPr>
                        <a:t>Data 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4169547908"/>
                  </a:ext>
                </a:extLst>
              </a:tr>
              <a:tr h="221414">
                <a:tc gridSpan="12">
                  <a:txBody>
                    <a:bodyPr/>
                    <a:lstStyle/>
                    <a:p>
                      <a:pPr marL="0" marR="0" algn="ctr">
                        <a:spcBef>
                          <a:spcPts val="0"/>
                        </a:spcBef>
                        <a:spcAft>
                          <a:spcPts val="0"/>
                        </a:spcAft>
                      </a:pPr>
                      <a:r>
                        <a:rPr lang="en-GB" sz="1400" u="sng" dirty="0">
                          <a:effectLst/>
                        </a:rPr>
                        <a:t>PDU session identity</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dirty="0">
                          <a:effectLst/>
                        </a:rPr>
                        <a:t>octet 5</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424109458"/>
                  </a:ext>
                </a:extLst>
              </a:tr>
              <a:tr h="221414">
                <a:tc rowSpan="3" gridSpan="12">
                  <a:txBody>
                    <a:bodyPr/>
                    <a:lstStyle/>
                    <a:p>
                      <a:pPr marL="0" marR="0" algn="ctr">
                        <a:spcBef>
                          <a:spcPts val="0"/>
                        </a:spcBef>
                        <a:spcAft>
                          <a:spcPts val="0"/>
                        </a:spcAft>
                      </a:pPr>
                      <a:r>
                        <a:rPr lang="en-GB" sz="1400" u="sng" dirty="0">
                          <a:effectLst/>
                        </a:rPr>
                        <a:t>Data over NAS contents</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a:txBody>
                    <a:bodyPr/>
                    <a:lstStyle/>
                    <a:p>
                      <a:pPr marL="0" marR="0">
                        <a:spcBef>
                          <a:spcPts val="0"/>
                        </a:spcBef>
                        <a:spcAft>
                          <a:spcPts val="0"/>
                        </a:spcAft>
                      </a:pPr>
                      <a:r>
                        <a:rPr lang="en-GB" sz="1400" u="sng">
                          <a:effectLst/>
                        </a:rPr>
                        <a:t>octet 6</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470078801"/>
                  </a:ext>
                </a:extLst>
              </a:tr>
              <a:tr h="221414">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a:effectLst/>
                        </a:rPr>
                        <a:t>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943240571"/>
                  </a:ext>
                </a:extLst>
              </a:tr>
              <a:tr h="221414">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dirty="0">
                          <a:effectLst/>
                        </a:rPr>
                        <a:t>octet 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71848823"/>
                  </a:ext>
                </a:extLst>
              </a:tr>
            </a:tbl>
          </a:graphicData>
        </a:graphic>
      </p:graphicFrame>
      <p:graphicFrame>
        <p:nvGraphicFramePr>
          <p:cNvPr id="9" name="Table 8">
            <a:extLst>
              <a:ext uri="{FF2B5EF4-FFF2-40B4-BE49-F238E27FC236}">
                <a16:creationId xmlns:a16="http://schemas.microsoft.com/office/drawing/2014/main" id="{443EBCFA-E41C-4E68-B3CB-51D5D2C37A79}"/>
              </a:ext>
            </a:extLst>
          </p:cNvPr>
          <p:cNvGraphicFramePr>
            <a:graphicFrameLocks noGrp="1"/>
          </p:cNvGraphicFramePr>
          <p:nvPr>
            <p:extLst>
              <p:ext uri="{D42A27DB-BD31-4B8C-83A1-F6EECF244321}">
                <p14:modId xmlns:p14="http://schemas.microsoft.com/office/powerpoint/2010/main" val="746143180"/>
              </p:ext>
            </p:extLst>
          </p:nvPr>
        </p:nvGraphicFramePr>
        <p:xfrm>
          <a:off x="4699925" y="4151936"/>
          <a:ext cx="6412832" cy="2294852"/>
        </p:xfrm>
        <a:graphic>
          <a:graphicData uri="http://schemas.openxmlformats.org/drawingml/2006/table">
            <a:tbl>
              <a:tblPr>
                <a:tableStyleId>{5C22544A-7EE6-4342-B048-85BDC9FD1C3A}</a:tableStyleId>
              </a:tblPr>
              <a:tblGrid>
                <a:gridCol w="1131481">
                  <a:extLst>
                    <a:ext uri="{9D8B030D-6E8A-4147-A177-3AD203B41FA5}">
                      <a16:colId xmlns:a16="http://schemas.microsoft.com/office/drawing/2014/main" val="2099349662"/>
                    </a:ext>
                  </a:extLst>
                </a:gridCol>
                <a:gridCol w="245701">
                  <a:extLst>
                    <a:ext uri="{9D8B030D-6E8A-4147-A177-3AD203B41FA5}">
                      <a16:colId xmlns:a16="http://schemas.microsoft.com/office/drawing/2014/main" val="289424288"/>
                    </a:ext>
                  </a:extLst>
                </a:gridCol>
                <a:gridCol w="541080">
                  <a:extLst>
                    <a:ext uri="{9D8B030D-6E8A-4147-A177-3AD203B41FA5}">
                      <a16:colId xmlns:a16="http://schemas.microsoft.com/office/drawing/2014/main" val="2033177053"/>
                    </a:ext>
                  </a:extLst>
                </a:gridCol>
                <a:gridCol w="539630">
                  <a:extLst>
                    <a:ext uri="{9D8B030D-6E8A-4147-A177-3AD203B41FA5}">
                      <a16:colId xmlns:a16="http://schemas.microsoft.com/office/drawing/2014/main" val="3452531889"/>
                    </a:ext>
                  </a:extLst>
                </a:gridCol>
                <a:gridCol w="245701">
                  <a:extLst>
                    <a:ext uri="{9D8B030D-6E8A-4147-A177-3AD203B41FA5}">
                      <a16:colId xmlns:a16="http://schemas.microsoft.com/office/drawing/2014/main" val="2456772613"/>
                    </a:ext>
                  </a:extLst>
                </a:gridCol>
                <a:gridCol w="245701">
                  <a:extLst>
                    <a:ext uri="{9D8B030D-6E8A-4147-A177-3AD203B41FA5}">
                      <a16:colId xmlns:a16="http://schemas.microsoft.com/office/drawing/2014/main" val="364871438"/>
                    </a:ext>
                  </a:extLst>
                </a:gridCol>
                <a:gridCol w="245701">
                  <a:extLst>
                    <a:ext uri="{9D8B030D-6E8A-4147-A177-3AD203B41FA5}">
                      <a16:colId xmlns:a16="http://schemas.microsoft.com/office/drawing/2014/main" val="781022871"/>
                    </a:ext>
                  </a:extLst>
                </a:gridCol>
                <a:gridCol w="462022">
                  <a:extLst>
                    <a:ext uri="{9D8B030D-6E8A-4147-A177-3AD203B41FA5}">
                      <a16:colId xmlns:a16="http://schemas.microsoft.com/office/drawing/2014/main" val="2602999679"/>
                    </a:ext>
                  </a:extLst>
                </a:gridCol>
                <a:gridCol w="245701">
                  <a:extLst>
                    <a:ext uri="{9D8B030D-6E8A-4147-A177-3AD203B41FA5}">
                      <a16:colId xmlns:a16="http://schemas.microsoft.com/office/drawing/2014/main" val="1278920023"/>
                    </a:ext>
                  </a:extLst>
                </a:gridCol>
                <a:gridCol w="245701">
                  <a:extLst>
                    <a:ext uri="{9D8B030D-6E8A-4147-A177-3AD203B41FA5}">
                      <a16:colId xmlns:a16="http://schemas.microsoft.com/office/drawing/2014/main" val="716644966"/>
                    </a:ext>
                  </a:extLst>
                </a:gridCol>
                <a:gridCol w="617963">
                  <a:extLst>
                    <a:ext uri="{9D8B030D-6E8A-4147-A177-3AD203B41FA5}">
                      <a16:colId xmlns:a16="http://schemas.microsoft.com/office/drawing/2014/main" val="1139413189"/>
                    </a:ext>
                  </a:extLst>
                </a:gridCol>
                <a:gridCol w="514969">
                  <a:extLst>
                    <a:ext uri="{9D8B030D-6E8A-4147-A177-3AD203B41FA5}">
                      <a16:colId xmlns:a16="http://schemas.microsoft.com/office/drawing/2014/main" val="2973935046"/>
                    </a:ext>
                  </a:extLst>
                </a:gridCol>
                <a:gridCol w="1131481">
                  <a:extLst>
                    <a:ext uri="{9D8B030D-6E8A-4147-A177-3AD203B41FA5}">
                      <a16:colId xmlns:a16="http://schemas.microsoft.com/office/drawing/2014/main" val="1588906563"/>
                    </a:ext>
                  </a:extLst>
                </a:gridCol>
              </a:tblGrid>
              <a:tr h="236396">
                <a:tc>
                  <a:txBody>
                    <a:bodyPr/>
                    <a:lstStyle/>
                    <a:p>
                      <a:pPr marL="0" marR="0" algn="ctr">
                        <a:spcBef>
                          <a:spcPts val="0"/>
                        </a:spcBef>
                        <a:spcAft>
                          <a:spcPts val="0"/>
                        </a:spcAft>
                      </a:pPr>
                      <a:r>
                        <a:rPr lang="en-GB" sz="1400" u="sng">
                          <a:effectLst/>
                        </a:rPr>
                        <a:t>8</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7</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2">
                  <a:txBody>
                    <a:bodyPr/>
                    <a:lstStyle/>
                    <a:p>
                      <a:pPr marL="0" marR="0" algn="ctr">
                        <a:spcBef>
                          <a:spcPts val="0"/>
                        </a:spcBef>
                        <a:spcAft>
                          <a:spcPts val="0"/>
                        </a:spcAft>
                      </a:pPr>
                      <a:r>
                        <a:rPr lang="en-GB" sz="1400" u="sng">
                          <a:effectLst/>
                        </a:rPr>
                        <a:t>6</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2">
                  <a:txBody>
                    <a:bodyPr/>
                    <a:lstStyle/>
                    <a:p>
                      <a:pPr marL="0" marR="0" algn="ctr">
                        <a:spcBef>
                          <a:spcPts val="0"/>
                        </a:spcBef>
                        <a:spcAft>
                          <a:spcPts val="0"/>
                        </a:spcAft>
                      </a:pPr>
                      <a:r>
                        <a:rPr lang="en-GB" sz="1400" u="sng">
                          <a:effectLst/>
                        </a:rPr>
                        <a:t>5</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652470576"/>
                  </a:ext>
                </a:extLst>
              </a:tr>
              <a:tr h="236396">
                <a:tc gridSpan="12">
                  <a:txBody>
                    <a:bodyPr/>
                    <a:lstStyle/>
                    <a:p>
                      <a:pPr marL="0" marR="0" algn="ctr">
                        <a:spcBef>
                          <a:spcPts val="0"/>
                        </a:spcBef>
                        <a:spcAft>
                          <a:spcPts val="0"/>
                        </a:spcAft>
                      </a:pPr>
                      <a:r>
                        <a:rPr lang="en-GB" sz="1400" u="sng">
                          <a:effectLst/>
                        </a:rPr>
                        <a:t>Data over NAS IEI</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768751656"/>
                  </a:ext>
                </a:extLst>
              </a:tr>
              <a:tr h="236396">
                <a:tc rowSpan="2" gridSpan="12">
                  <a:txBody>
                    <a:bodyPr/>
                    <a:lstStyle/>
                    <a:p>
                      <a:pPr marL="0" marR="0" algn="ctr">
                        <a:spcBef>
                          <a:spcPts val="0"/>
                        </a:spcBef>
                        <a:spcAft>
                          <a:spcPts val="0"/>
                        </a:spcAft>
                      </a:pPr>
                      <a:r>
                        <a:rPr lang="en-GB" sz="1400" u="sng">
                          <a:effectLst/>
                        </a:rPr>
                        <a:t>Length of Data over NAS contents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marL="0" marR="0">
                        <a:spcBef>
                          <a:spcPts val="0"/>
                        </a:spcBef>
                        <a:spcAft>
                          <a:spcPts val="0"/>
                        </a:spcAft>
                      </a:pPr>
                      <a:r>
                        <a:rPr lang="en-GB" sz="1400" u="sng">
                          <a:effectLst/>
                        </a:rPr>
                        <a:t>octet 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745462483"/>
                  </a:ext>
                </a:extLst>
              </a:tr>
              <a:tr h="236396">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a:effectLst/>
                        </a:rPr>
                        <a:t>octet 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699105985"/>
                  </a:ext>
                </a:extLst>
              </a:tr>
              <a:tr h="472792">
                <a:tc gridSpan="2">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3">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GB" sz="1400" u="sng">
                          <a:effectLst/>
                        </a:rPr>
                        <a:t>Data type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107596104"/>
                  </a:ext>
                </a:extLst>
              </a:tr>
              <a:tr h="236396">
                <a:tc rowSpan="3" gridSpan="12">
                  <a:txBody>
                    <a:bodyPr/>
                    <a:lstStyle/>
                    <a:p>
                      <a:pPr marL="0" marR="0" algn="ctr">
                        <a:spcBef>
                          <a:spcPts val="0"/>
                        </a:spcBef>
                        <a:spcAft>
                          <a:spcPts val="0"/>
                        </a:spcAft>
                      </a:pPr>
                      <a:r>
                        <a:rPr lang="en-GB" sz="1400" u="sng">
                          <a:effectLst/>
                        </a:rPr>
                        <a:t>Data over NAS contents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a:txBody>
                    <a:bodyPr/>
                    <a:lstStyle/>
                    <a:p>
                      <a:pPr marL="0" marR="0">
                        <a:spcBef>
                          <a:spcPts val="0"/>
                        </a:spcBef>
                        <a:spcAft>
                          <a:spcPts val="0"/>
                        </a:spcAft>
                      </a:pPr>
                      <a:r>
                        <a:rPr lang="en-GB" sz="1400" u="sng">
                          <a:effectLst/>
                        </a:rPr>
                        <a:t>octet 5</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922078863"/>
                  </a:ext>
                </a:extLst>
              </a:tr>
              <a:tr h="236396">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a:effectLst/>
                        </a:rPr>
                        <a:t>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589849854"/>
                  </a:ext>
                </a:extLst>
              </a:tr>
              <a:tr h="236396">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dirty="0">
                          <a:effectLst/>
                        </a:rPr>
                        <a:t>octet 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788304805"/>
                  </a:ext>
                </a:extLst>
              </a:tr>
            </a:tbl>
          </a:graphicData>
        </a:graphic>
      </p:graphicFrame>
      <p:sp>
        <p:nvSpPr>
          <p:cNvPr id="11" name="TextBox 10">
            <a:extLst>
              <a:ext uri="{FF2B5EF4-FFF2-40B4-BE49-F238E27FC236}">
                <a16:creationId xmlns:a16="http://schemas.microsoft.com/office/drawing/2014/main" id="{BB7EE59E-0387-4BC3-BA92-5612131123CA}"/>
              </a:ext>
            </a:extLst>
          </p:cNvPr>
          <p:cNvSpPr txBox="1"/>
          <p:nvPr/>
        </p:nvSpPr>
        <p:spPr>
          <a:xfrm>
            <a:off x="1860523" y="3584645"/>
            <a:ext cx="3724586" cy="236347"/>
          </a:xfrm>
          <a:prstGeom prst="rect">
            <a:avLst/>
          </a:prstGeom>
        </p:spPr>
        <p:txBody>
          <a:bodyPr wrap="square" lIns="0" tIns="0" rIns="0" bIns="0" rtlCol="0">
            <a:spAutoFit/>
          </a:bodyPr>
          <a:lstStyle/>
          <a:p>
            <a:pPr>
              <a:lnSpc>
                <a:spcPct val="96000"/>
              </a:lnSpc>
            </a:pPr>
            <a:r>
              <a:rPr lang="en-US" sz="1600" dirty="0">
                <a:solidFill>
                  <a:schemeClr val="tx2"/>
                </a:solidFill>
                <a:latin typeface="Microsoft Sans Serif"/>
                <a:cs typeface="Microsoft Sans Serif" panose="020B0604020202020204" pitchFamily="34" charset="0"/>
              </a:rPr>
              <a:t>Data type = “control plane data”</a:t>
            </a:r>
          </a:p>
        </p:txBody>
      </p:sp>
      <p:sp>
        <p:nvSpPr>
          <p:cNvPr id="12" name="TextBox 11">
            <a:extLst>
              <a:ext uri="{FF2B5EF4-FFF2-40B4-BE49-F238E27FC236}">
                <a16:creationId xmlns:a16="http://schemas.microsoft.com/office/drawing/2014/main" id="{732B41CA-2725-4141-B0B6-6D4955E05BCB}"/>
              </a:ext>
            </a:extLst>
          </p:cNvPr>
          <p:cNvSpPr txBox="1"/>
          <p:nvPr/>
        </p:nvSpPr>
        <p:spPr>
          <a:xfrm>
            <a:off x="6926950" y="6486924"/>
            <a:ext cx="2394331" cy="236347"/>
          </a:xfrm>
          <a:prstGeom prst="rect">
            <a:avLst/>
          </a:prstGeom>
        </p:spPr>
        <p:txBody>
          <a:bodyPr wrap="square" lIns="0" tIns="0" rIns="0" bIns="0" rtlCol="0">
            <a:spAutoFit/>
          </a:bodyPr>
          <a:lstStyle/>
          <a:p>
            <a:pPr>
              <a:lnSpc>
                <a:spcPct val="96000"/>
              </a:lnSpc>
            </a:pPr>
            <a:r>
              <a:rPr lang="en-US" sz="1600" dirty="0">
                <a:solidFill>
                  <a:schemeClr val="tx2"/>
                </a:solidFill>
                <a:latin typeface="Microsoft Sans Serif"/>
                <a:cs typeface="Microsoft Sans Serif" panose="020B0604020202020204" pitchFamily="34" charset="0"/>
              </a:rPr>
              <a:t>Data type = “SMS”</a:t>
            </a:r>
          </a:p>
        </p:txBody>
      </p:sp>
    </p:spTree>
    <p:extLst>
      <p:ext uri="{BB962C8B-B14F-4D97-AF65-F5344CB8AC3E}">
        <p14:creationId xmlns:p14="http://schemas.microsoft.com/office/powerpoint/2010/main" val="3028730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solidFill>
                  <a:srgbClr val="7030A0"/>
                </a:solidFill>
              </a:rPr>
              <a:t>Meeting Notes on slides 7 - 10</a:t>
            </a:r>
          </a:p>
        </p:txBody>
      </p:sp>
      <p:sp>
        <p:nvSpPr>
          <p:cNvPr id="5" name="Content Placeholder 4"/>
          <p:cNvSpPr>
            <a:spLocks noGrp="1"/>
          </p:cNvSpPr>
          <p:nvPr>
            <p:ph idx="14"/>
          </p:nvPr>
        </p:nvSpPr>
        <p:spPr/>
        <p:txBody>
          <a:bodyPr/>
          <a:lstStyle/>
          <a:p>
            <a:pPr lvl="0"/>
            <a:r>
              <a:rPr lang="en-US" dirty="0">
                <a:solidFill>
                  <a:srgbClr val="7030A0"/>
                </a:solidFill>
              </a:rPr>
              <a:t>Solution 7 was summarized by Qualcomm as a potential new compromise solution that some companies had discussed offline</a:t>
            </a:r>
          </a:p>
          <a:p>
            <a:pPr lvl="1"/>
            <a:r>
              <a:rPr lang="en-US" dirty="0">
                <a:solidFill>
                  <a:srgbClr val="7030A0"/>
                </a:solidFill>
              </a:rPr>
              <a:t>This is based on components from solutions 4 and 6 (see slide 3)</a:t>
            </a:r>
          </a:p>
          <a:p>
            <a:pPr lvl="0"/>
            <a:r>
              <a:rPr lang="en-US" dirty="0">
                <a:solidFill>
                  <a:srgbClr val="7030A0"/>
                </a:solidFill>
              </a:rPr>
              <a:t>Comments on the proposed solution:</a:t>
            </a:r>
          </a:p>
          <a:p>
            <a:pPr lvl="1"/>
            <a:r>
              <a:rPr lang="en-US" dirty="0">
                <a:solidFill>
                  <a:srgbClr val="7030A0"/>
                </a:solidFill>
              </a:rPr>
              <a:t>Samsung/Nokia: the Data over NAS IE is not needed for data size &gt; 254 octets. The optimization (i.e. use of Short data over NAS IE) should be for small data (&lt; 254 octets), otherwise we should use “normal CPSR” message </a:t>
            </a:r>
          </a:p>
          <a:p>
            <a:pPr lvl="1"/>
            <a:r>
              <a:rPr lang="en-US" dirty="0">
                <a:solidFill>
                  <a:srgbClr val="7030A0"/>
                </a:solidFill>
              </a:rPr>
              <a:t>Ericsson: as this is being presented for the first time, more time is needed for analysis. This should not be considered for voting before further analysis has been made</a:t>
            </a:r>
          </a:p>
          <a:p>
            <a:pPr lvl="1"/>
            <a:r>
              <a:rPr lang="en-US" dirty="0" err="1">
                <a:solidFill>
                  <a:srgbClr val="7030A0"/>
                </a:solidFill>
              </a:rPr>
              <a:t>InterDigital</a:t>
            </a:r>
            <a:r>
              <a:rPr lang="en-US" dirty="0">
                <a:solidFill>
                  <a:srgbClr val="7030A0"/>
                </a:solidFill>
              </a:rPr>
              <a:t>: does not prefer the use of new EPD. What is the benefit of this proposal when the data size &gt; 254 octets?</a:t>
            </a:r>
          </a:p>
          <a:p>
            <a:pPr lvl="1"/>
            <a:r>
              <a:rPr lang="en-US" dirty="0">
                <a:solidFill>
                  <a:srgbClr val="7030A0"/>
                </a:solidFill>
              </a:rPr>
              <a:t>Huawei: not against this but have concerns for the use of a new EPD value. We have to further consider how this can be used for UL and DL cases, idle and connected mode, message name, state machine and the relation with 5GSM layer</a:t>
            </a:r>
          </a:p>
          <a:p>
            <a:pPr lvl="1"/>
            <a:r>
              <a:rPr lang="en-US" dirty="0">
                <a:solidFill>
                  <a:srgbClr val="7030A0"/>
                </a:solidFill>
              </a:rPr>
              <a:t>Ericsson: not in favor of using a new EPD value</a:t>
            </a:r>
          </a:p>
          <a:p>
            <a:pPr lvl="1"/>
            <a:r>
              <a:rPr lang="en-US" dirty="0">
                <a:solidFill>
                  <a:srgbClr val="7030A0"/>
                </a:solidFill>
              </a:rPr>
              <a:t>Intel: more time would be needed to further analyze this solution</a:t>
            </a:r>
          </a:p>
          <a:p>
            <a:pPr lvl="1"/>
            <a:endParaRPr lang="en-US" dirty="0">
              <a:solidFill>
                <a:srgbClr val="7030A0"/>
              </a:solidFill>
            </a:endParaRP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rgbClr val="7030A0"/>
                </a:solidFill>
              </a:rPr>
              <a:t>Source sample text</a:t>
            </a:r>
          </a:p>
        </p:txBody>
      </p:sp>
    </p:spTree>
    <p:extLst>
      <p:ext uri="{BB962C8B-B14F-4D97-AF65-F5344CB8AC3E}">
        <p14:creationId xmlns:p14="http://schemas.microsoft.com/office/powerpoint/2010/main" val="2762350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Nokia solutions</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
        <p:nvSpPr>
          <p:cNvPr id="8" name="Content Placeholder 4">
            <a:extLst>
              <a:ext uri="{FF2B5EF4-FFF2-40B4-BE49-F238E27FC236}">
                <a16:creationId xmlns:a16="http://schemas.microsoft.com/office/drawing/2014/main" id="{86DDF834-CBBB-47B0-8BF4-9F823E42F422}"/>
              </a:ext>
            </a:extLst>
          </p:cNvPr>
          <p:cNvSpPr>
            <a:spLocks noGrp="1"/>
          </p:cNvSpPr>
          <p:nvPr>
            <p:ph idx="14"/>
          </p:nvPr>
        </p:nvSpPr>
        <p:spPr>
          <a:xfrm>
            <a:off x="495299" y="1279593"/>
            <a:ext cx="11187112" cy="629845"/>
          </a:xfrm>
        </p:spPr>
        <p:txBody>
          <a:bodyPr/>
          <a:lstStyle/>
          <a:p>
            <a:pPr lvl="0"/>
            <a:r>
              <a:rPr lang="en-US" dirty="0"/>
              <a:t>Which of them will be progressed…?</a:t>
            </a:r>
          </a:p>
          <a:p>
            <a:pPr lvl="1"/>
            <a:r>
              <a:rPr lang="en-US" dirty="0"/>
              <a:t>Assumption: both solutions will be presented for voting (if needed)</a:t>
            </a:r>
          </a:p>
        </p:txBody>
      </p:sp>
      <p:sp>
        <p:nvSpPr>
          <p:cNvPr id="5" name="Content Placeholder 4">
            <a:extLst>
              <a:ext uri="{FF2B5EF4-FFF2-40B4-BE49-F238E27FC236}">
                <a16:creationId xmlns:a16="http://schemas.microsoft.com/office/drawing/2014/main" id="{7D358B7C-33D0-4122-94D7-11BD8FB0AEE5}"/>
              </a:ext>
            </a:extLst>
          </p:cNvPr>
          <p:cNvSpPr txBox="1">
            <a:spLocks/>
          </p:cNvSpPr>
          <p:nvPr/>
        </p:nvSpPr>
        <p:spPr>
          <a:xfrm>
            <a:off x="495300" y="2273417"/>
            <a:ext cx="11187112" cy="4127382"/>
          </a:xfrm>
          <a:prstGeom prst="rect">
            <a:avLst/>
          </a:prstGeom>
        </p:spPr>
        <p:txBody>
          <a:bodyPr vert="horz" lIns="0" tIns="0" rIns="0" bIns="0" rtlCol="0">
            <a:norm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000" dirty="0">
                <a:solidFill>
                  <a:srgbClr val="7030A0"/>
                </a:solidFill>
              </a:rPr>
              <a:t>Nokia presented solution 2b with focus on the CPSR message contents. The CR was updated adding some FFS</a:t>
            </a:r>
          </a:p>
          <a:p>
            <a:pPr lvl="1"/>
            <a:r>
              <a:rPr lang="en-US" dirty="0">
                <a:solidFill>
                  <a:srgbClr val="7030A0"/>
                </a:solidFill>
              </a:rPr>
              <a:t>“</a:t>
            </a:r>
            <a:r>
              <a:rPr lang="en-GB" dirty="0"/>
              <a:t>Whether a new dedicated EPD needs to be defined for 5GS Control Plane CIoT data message is FFS</a:t>
            </a:r>
            <a:r>
              <a:rPr lang="en-US" dirty="0">
                <a:solidFill>
                  <a:srgbClr val="7030A0"/>
                </a:solidFill>
              </a:rPr>
              <a:t>”</a:t>
            </a:r>
          </a:p>
          <a:p>
            <a:pPr lvl="1"/>
            <a:r>
              <a:rPr lang="en-US" dirty="0">
                <a:solidFill>
                  <a:srgbClr val="7030A0"/>
                </a:solidFill>
              </a:rPr>
              <a:t>“</a:t>
            </a:r>
            <a:r>
              <a:rPr lang="en-GB" dirty="0"/>
              <a:t>Whether </a:t>
            </a:r>
            <a:r>
              <a:rPr lang="en-GB" dirty="0" err="1"/>
              <a:t>ngKSI</a:t>
            </a:r>
            <a:r>
              <a:rPr lang="en-GB" dirty="0"/>
              <a:t> needs to be included in CPSR message is FFS</a:t>
            </a:r>
            <a:r>
              <a:rPr lang="en-US" dirty="0">
                <a:solidFill>
                  <a:srgbClr val="7030A0"/>
                </a:solidFill>
              </a:rPr>
              <a:t>”</a:t>
            </a:r>
          </a:p>
          <a:p>
            <a:r>
              <a:rPr lang="en-US" sz="2000" dirty="0">
                <a:solidFill>
                  <a:srgbClr val="7030A0"/>
                </a:solidFill>
              </a:rPr>
              <a:t>Samsung: think this is a good way forward</a:t>
            </a:r>
          </a:p>
          <a:p>
            <a:r>
              <a:rPr lang="en-US" sz="2000" dirty="0">
                <a:solidFill>
                  <a:srgbClr val="7030A0"/>
                </a:solidFill>
              </a:rPr>
              <a:t>Intel: on the contents of the CIoT small data container IE, there is no room for much data type field values, and no spare bits</a:t>
            </a:r>
          </a:p>
          <a:p>
            <a:r>
              <a:rPr lang="en-US" sz="2000" dirty="0">
                <a:solidFill>
                  <a:srgbClr val="7030A0"/>
                </a:solidFill>
              </a:rPr>
              <a:t>ZTE: we can use 3 bits for the PDU session ID field</a:t>
            </a:r>
          </a:p>
          <a:p>
            <a:pPr lvl="1"/>
            <a:endParaRPr lang="en-US" dirty="0">
              <a:solidFill>
                <a:srgbClr val="7030A0"/>
              </a:solidFill>
            </a:endParaRPr>
          </a:p>
        </p:txBody>
      </p:sp>
    </p:spTree>
    <p:extLst>
      <p:ext uri="{BB962C8B-B14F-4D97-AF65-F5344CB8AC3E}">
        <p14:creationId xmlns:p14="http://schemas.microsoft.com/office/powerpoint/2010/main" val="3396231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ZTE solution</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
        <p:nvSpPr>
          <p:cNvPr id="8" name="Content Placeholder 4">
            <a:extLst>
              <a:ext uri="{FF2B5EF4-FFF2-40B4-BE49-F238E27FC236}">
                <a16:creationId xmlns:a16="http://schemas.microsoft.com/office/drawing/2014/main" id="{86DDF834-CBBB-47B0-8BF4-9F823E42F422}"/>
              </a:ext>
            </a:extLst>
          </p:cNvPr>
          <p:cNvSpPr>
            <a:spLocks noGrp="1"/>
          </p:cNvSpPr>
          <p:nvPr>
            <p:ph idx="14"/>
          </p:nvPr>
        </p:nvSpPr>
        <p:spPr>
          <a:xfrm>
            <a:off x="495300" y="1719072"/>
            <a:ext cx="11187112" cy="4681727"/>
          </a:xfrm>
        </p:spPr>
        <p:txBody>
          <a:bodyPr/>
          <a:lstStyle/>
          <a:p>
            <a:pPr lvl="0"/>
            <a:r>
              <a:rPr lang="en-US" dirty="0"/>
              <a:t>Has to add ENs similar to those in solution 2 optimized (from Nokia)</a:t>
            </a:r>
          </a:p>
        </p:txBody>
      </p:sp>
      <p:sp>
        <p:nvSpPr>
          <p:cNvPr id="5" name="Content Placeholder 4">
            <a:extLst>
              <a:ext uri="{FF2B5EF4-FFF2-40B4-BE49-F238E27FC236}">
                <a16:creationId xmlns:a16="http://schemas.microsoft.com/office/drawing/2014/main" id="{262CB2EC-5D57-4EA0-89EA-83DAC137AE5B}"/>
              </a:ext>
            </a:extLst>
          </p:cNvPr>
          <p:cNvSpPr txBox="1">
            <a:spLocks/>
          </p:cNvSpPr>
          <p:nvPr/>
        </p:nvSpPr>
        <p:spPr>
          <a:xfrm>
            <a:off x="495299" y="2419188"/>
            <a:ext cx="11187112" cy="3281493"/>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solidFill>
                  <a:srgbClr val="7030A0"/>
                </a:solidFill>
              </a:rPr>
              <a:t>Minutes/comments</a:t>
            </a:r>
          </a:p>
          <a:p>
            <a:pPr lvl="1"/>
            <a:r>
              <a:rPr lang="en-US" dirty="0">
                <a:solidFill>
                  <a:srgbClr val="7030A0"/>
                </a:solidFill>
              </a:rPr>
              <a:t>ZTE indicated that the only change to be done to their document would be to add the EN as indicated above (i.e. about other potential optimizations)</a:t>
            </a:r>
          </a:p>
          <a:p>
            <a:pPr lvl="1"/>
            <a:endParaRPr lang="en-US" dirty="0">
              <a:solidFill>
                <a:srgbClr val="7030A0"/>
              </a:solidFill>
            </a:endParaRPr>
          </a:p>
        </p:txBody>
      </p:sp>
    </p:spTree>
    <p:extLst>
      <p:ext uri="{BB962C8B-B14F-4D97-AF65-F5344CB8AC3E}">
        <p14:creationId xmlns:p14="http://schemas.microsoft.com/office/powerpoint/2010/main" val="1587135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solidFill>
                  <a:srgbClr val="7030A0"/>
                </a:solidFill>
              </a:rPr>
              <a:t>Meeting Notes - Other</a:t>
            </a:r>
          </a:p>
        </p:txBody>
      </p:sp>
      <p:sp>
        <p:nvSpPr>
          <p:cNvPr id="5" name="Content Placeholder 4"/>
          <p:cNvSpPr>
            <a:spLocks noGrp="1"/>
          </p:cNvSpPr>
          <p:nvPr>
            <p:ph idx="14"/>
          </p:nvPr>
        </p:nvSpPr>
        <p:spPr>
          <a:xfrm>
            <a:off x="495300" y="1367406"/>
            <a:ext cx="11187112" cy="5033393"/>
          </a:xfrm>
        </p:spPr>
        <p:txBody>
          <a:bodyPr>
            <a:normAutofit/>
          </a:bodyPr>
          <a:lstStyle/>
          <a:p>
            <a:pPr lvl="0"/>
            <a:r>
              <a:rPr lang="en-US" sz="2000" dirty="0">
                <a:solidFill>
                  <a:srgbClr val="7030A0"/>
                </a:solidFill>
              </a:rPr>
              <a:t>Nokia: can we start with solution 2 as a baseline and optimize later?</a:t>
            </a:r>
          </a:p>
          <a:p>
            <a:pPr lvl="0"/>
            <a:r>
              <a:rPr lang="en-US" sz="2000" dirty="0">
                <a:solidFill>
                  <a:srgbClr val="7030A0"/>
                </a:solidFill>
              </a:rPr>
              <a:t>Ericsson: prefers to start with solution 2</a:t>
            </a:r>
          </a:p>
          <a:p>
            <a:pPr lvl="0"/>
            <a:r>
              <a:rPr lang="en-US" sz="2000" dirty="0">
                <a:solidFill>
                  <a:srgbClr val="7030A0"/>
                </a:solidFill>
              </a:rPr>
              <a:t>Qualcomm: we have discussed this over few meetings because we would like to start with a baseline solution that does have some optimization</a:t>
            </a:r>
          </a:p>
          <a:p>
            <a:pPr lvl="0"/>
            <a:r>
              <a:rPr lang="en-US" sz="2000" dirty="0">
                <a:solidFill>
                  <a:srgbClr val="7030A0"/>
                </a:solidFill>
              </a:rPr>
              <a:t>Vodafone: maybe we should start with the common aspects between ZTE’s paper (solution 4) and Nokia’s paper (solution 2 optimized)</a:t>
            </a:r>
          </a:p>
          <a:p>
            <a:pPr lvl="0"/>
            <a:r>
              <a:rPr lang="en-US" sz="2000" dirty="0">
                <a:solidFill>
                  <a:srgbClr val="7030A0"/>
                </a:solidFill>
              </a:rPr>
              <a:t>See next slide</a:t>
            </a:r>
          </a:p>
          <a:p>
            <a:pPr lvl="1"/>
            <a:endParaRPr lang="en-US" sz="1400" dirty="0">
              <a:solidFill>
                <a:srgbClr val="7030A0"/>
              </a:solidFill>
            </a:endParaRP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rgbClr val="7030A0"/>
                </a:solidFill>
              </a:rPr>
              <a:t>Source sample text</a:t>
            </a:r>
          </a:p>
        </p:txBody>
      </p:sp>
    </p:spTree>
    <p:extLst>
      <p:ext uri="{BB962C8B-B14F-4D97-AF65-F5344CB8AC3E}">
        <p14:creationId xmlns:p14="http://schemas.microsoft.com/office/powerpoint/2010/main" val="2917463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Way forward</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
        <p:nvSpPr>
          <p:cNvPr id="8" name="Content Placeholder 4">
            <a:extLst>
              <a:ext uri="{FF2B5EF4-FFF2-40B4-BE49-F238E27FC236}">
                <a16:creationId xmlns:a16="http://schemas.microsoft.com/office/drawing/2014/main" id="{86DDF834-CBBB-47B0-8BF4-9F823E42F422}"/>
              </a:ext>
            </a:extLst>
          </p:cNvPr>
          <p:cNvSpPr>
            <a:spLocks noGrp="1"/>
          </p:cNvSpPr>
          <p:nvPr>
            <p:ph idx="14"/>
          </p:nvPr>
        </p:nvSpPr>
        <p:spPr>
          <a:xfrm>
            <a:off x="495300" y="1719072"/>
            <a:ext cx="11187112" cy="4681727"/>
          </a:xfrm>
        </p:spPr>
        <p:txBody>
          <a:bodyPr/>
          <a:lstStyle/>
          <a:p>
            <a:pPr lvl="0"/>
            <a:r>
              <a:rPr lang="en-US" dirty="0"/>
              <a:t>Start with CPSR</a:t>
            </a:r>
          </a:p>
          <a:p>
            <a:pPr lvl="1"/>
            <a:r>
              <a:rPr lang="en-US" dirty="0"/>
              <a:t>For idle mode</a:t>
            </a:r>
          </a:p>
          <a:p>
            <a:pPr lvl="1"/>
            <a:r>
              <a:rPr lang="en-US" dirty="0"/>
              <a:t>Small data IE</a:t>
            </a:r>
          </a:p>
          <a:p>
            <a:pPr lvl="1"/>
            <a:r>
              <a:rPr lang="en-US" dirty="0"/>
              <a:t>Other cases and sending of data in connected mode is FFS</a:t>
            </a:r>
          </a:p>
        </p:txBody>
      </p:sp>
      <p:sp>
        <p:nvSpPr>
          <p:cNvPr id="5" name="Content Placeholder 4">
            <a:extLst>
              <a:ext uri="{FF2B5EF4-FFF2-40B4-BE49-F238E27FC236}">
                <a16:creationId xmlns:a16="http://schemas.microsoft.com/office/drawing/2014/main" id="{50D38A8C-C753-4EC4-9EEA-7399E5C4BD7F}"/>
              </a:ext>
            </a:extLst>
          </p:cNvPr>
          <p:cNvSpPr txBox="1">
            <a:spLocks/>
          </p:cNvSpPr>
          <p:nvPr/>
        </p:nvSpPr>
        <p:spPr>
          <a:xfrm>
            <a:off x="588978" y="3335292"/>
            <a:ext cx="11187112" cy="3197603"/>
          </a:xfrm>
          <a:prstGeom prst="rect">
            <a:avLst/>
          </a:prstGeom>
        </p:spPr>
        <p:txBody>
          <a:bodyPr vert="horz" lIns="0" tIns="0" rIns="0" bIns="0" rtlCol="0">
            <a:norm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2800" dirty="0">
                <a:solidFill>
                  <a:srgbClr val="7030A0"/>
                </a:solidFill>
              </a:rPr>
              <a:t>Meeting minutes</a:t>
            </a:r>
          </a:p>
          <a:p>
            <a:pPr lvl="1"/>
            <a:r>
              <a:rPr lang="en-US" sz="1800" dirty="0">
                <a:solidFill>
                  <a:srgbClr val="7030A0"/>
                </a:solidFill>
              </a:rPr>
              <a:t>Qualcomm asked: who would be fine with the above as a way forward to avoid a technical vote?</a:t>
            </a:r>
          </a:p>
          <a:p>
            <a:pPr lvl="2"/>
            <a:r>
              <a:rPr lang="en-US" sz="1800" dirty="0">
                <a:solidFill>
                  <a:srgbClr val="7030A0"/>
                </a:solidFill>
              </a:rPr>
              <a:t>8 companies were in favor of this way forward</a:t>
            </a:r>
          </a:p>
          <a:p>
            <a:pPr lvl="2"/>
            <a:r>
              <a:rPr lang="en-US" sz="1800" dirty="0">
                <a:solidFill>
                  <a:srgbClr val="7030A0"/>
                </a:solidFill>
              </a:rPr>
              <a:t>3 companies were not in favor of this way forward</a:t>
            </a:r>
          </a:p>
          <a:p>
            <a:pPr lvl="1"/>
            <a:endParaRPr lang="en-US" sz="1800" dirty="0">
              <a:solidFill>
                <a:srgbClr val="7030A0"/>
              </a:solidFill>
            </a:endParaRPr>
          </a:p>
          <a:p>
            <a:pPr lvl="1"/>
            <a:endParaRPr lang="en-US" sz="1800" dirty="0">
              <a:solidFill>
                <a:srgbClr val="7030A0"/>
              </a:solidFill>
            </a:endParaRPr>
          </a:p>
        </p:txBody>
      </p:sp>
    </p:spTree>
    <p:extLst>
      <p:ext uri="{BB962C8B-B14F-4D97-AF65-F5344CB8AC3E}">
        <p14:creationId xmlns:p14="http://schemas.microsoft.com/office/powerpoint/2010/main" val="3003896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Summary</a:t>
            </a:r>
          </a:p>
        </p:txBody>
      </p:sp>
      <p:sp>
        <p:nvSpPr>
          <p:cNvPr id="5" name="Content Placeholder 4"/>
          <p:cNvSpPr>
            <a:spLocks noGrp="1"/>
          </p:cNvSpPr>
          <p:nvPr>
            <p:ph idx="14"/>
          </p:nvPr>
        </p:nvSpPr>
        <p:spPr/>
        <p:txBody>
          <a:bodyPr/>
          <a:lstStyle/>
          <a:p>
            <a:pPr lvl="0"/>
            <a:r>
              <a:rPr lang="en-US" dirty="0"/>
              <a:t>This slide package was discussed in the draft session</a:t>
            </a:r>
          </a:p>
          <a:p>
            <a:pPr lvl="0"/>
            <a:r>
              <a:rPr lang="en-US" dirty="0"/>
              <a:t>Meeting minutes are captured in </a:t>
            </a:r>
            <a:r>
              <a:rPr lang="en-US" b="1" dirty="0">
                <a:solidFill>
                  <a:srgbClr val="7030A0"/>
                </a:solidFill>
              </a:rPr>
              <a:t>purple font</a:t>
            </a:r>
            <a:r>
              <a:rPr lang="en-US" dirty="0"/>
              <a:t> and were provided after the session</a:t>
            </a:r>
          </a:p>
          <a:p>
            <a:pPr lvl="1"/>
            <a:r>
              <a:rPr lang="en-US" dirty="0">
                <a:solidFill>
                  <a:srgbClr val="FF0000"/>
                </a:solidFill>
              </a:rPr>
              <a:t>Disclaimer </a:t>
            </a:r>
          </a:p>
          <a:p>
            <a:pPr lvl="2"/>
            <a:r>
              <a:rPr lang="en-US" dirty="0">
                <a:solidFill>
                  <a:srgbClr val="FF0000"/>
                </a:solidFill>
              </a:rPr>
              <a:t>The minutes are captured to the best ability, however, some details of the discussion may have been missed</a:t>
            </a:r>
          </a:p>
          <a:p>
            <a:pPr lvl="2"/>
            <a:r>
              <a:rPr lang="en-US" dirty="0">
                <a:solidFill>
                  <a:srgbClr val="FF0000"/>
                </a:solidFill>
              </a:rPr>
              <a:t>The meeting minutes </a:t>
            </a:r>
            <a:r>
              <a:rPr lang="en-US" u="sng" dirty="0">
                <a:solidFill>
                  <a:srgbClr val="FF0000"/>
                </a:solidFill>
              </a:rPr>
              <a:t>DO NOT REFLECT</a:t>
            </a:r>
            <a:r>
              <a:rPr lang="en-US" dirty="0">
                <a:solidFill>
                  <a:srgbClr val="FF0000"/>
                </a:solidFill>
              </a:rPr>
              <a:t> any offline discussion that might have occurred after the draft session</a:t>
            </a:r>
          </a:p>
          <a:p>
            <a:pPr marL="356616" lvl="2" indent="0">
              <a:buNone/>
            </a:pPr>
            <a:endParaRPr lang="en-US" dirty="0">
              <a:solidFill>
                <a:srgbClr val="FF0000"/>
              </a:solidFill>
            </a:endParaRPr>
          </a:p>
          <a:p>
            <a:pPr lvl="0"/>
            <a:endParaRPr lang="en-US" dirty="0"/>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Tree>
    <p:extLst>
      <p:ext uri="{BB962C8B-B14F-4D97-AF65-F5344CB8AC3E}">
        <p14:creationId xmlns:p14="http://schemas.microsoft.com/office/powerpoint/2010/main" val="2815051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Objective</a:t>
            </a:r>
          </a:p>
        </p:txBody>
      </p:sp>
      <p:sp>
        <p:nvSpPr>
          <p:cNvPr id="5" name="Content Placeholder 4"/>
          <p:cNvSpPr>
            <a:spLocks noGrp="1"/>
          </p:cNvSpPr>
          <p:nvPr>
            <p:ph idx="14"/>
          </p:nvPr>
        </p:nvSpPr>
        <p:spPr/>
        <p:txBody>
          <a:bodyPr/>
          <a:lstStyle/>
          <a:p>
            <a:pPr lvl="0"/>
            <a:r>
              <a:rPr lang="en-US" dirty="0"/>
              <a:t>Ideally to agree a solution without need for a technical vote</a:t>
            </a:r>
          </a:p>
          <a:p>
            <a:pPr lvl="0"/>
            <a:r>
              <a:rPr lang="en-US" dirty="0"/>
              <a:t>Otherwise, reduce the solution set for a potential technical vote</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graphicFrame>
        <p:nvGraphicFramePr>
          <p:cNvPr id="8" name="Table 7">
            <a:extLst>
              <a:ext uri="{FF2B5EF4-FFF2-40B4-BE49-F238E27FC236}">
                <a16:creationId xmlns:a16="http://schemas.microsoft.com/office/drawing/2014/main" id="{2B1C1891-CAEC-4635-ADEE-53379E544493}"/>
              </a:ext>
            </a:extLst>
          </p:cNvPr>
          <p:cNvGraphicFramePr>
            <a:graphicFrameLocks noGrp="1"/>
          </p:cNvGraphicFramePr>
          <p:nvPr>
            <p:extLst>
              <p:ext uri="{D42A27DB-BD31-4B8C-83A1-F6EECF244321}">
                <p14:modId xmlns:p14="http://schemas.microsoft.com/office/powerpoint/2010/main" val="3512246070"/>
              </p:ext>
            </p:extLst>
          </p:nvPr>
        </p:nvGraphicFramePr>
        <p:xfrm>
          <a:off x="1786856" y="534236"/>
          <a:ext cx="8841996" cy="5789528"/>
        </p:xfrm>
        <a:graphic>
          <a:graphicData uri="http://schemas.openxmlformats.org/drawingml/2006/table">
            <a:tbl>
              <a:tblPr firstRow="1" bandRow="1">
                <a:tableStyleId>{5C22544A-7EE6-4342-B048-85BDC9FD1C3A}</a:tableStyleId>
              </a:tblPr>
              <a:tblGrid>
                <a:gridCol w="4420998">
                  <a:extLst>
                    <a:ext uri="{9D8B030D-6E8A-4147-A177-3AD203B41FA5}">
                      <a16:colId xmlns:a16="http://schemas.microsoft.com/office/drawing/2014/main" val="3603073568"/>
                    </a:ext>
                  </a:extLst>
                </a:gridCol>
                <a:gridCol w="4420998">
                  <a:extLst>
                    <a:ext uri="{9D8B030D-6E8A-4147-A177-3AD203B41FA5}">
                      <a16:colId xmlns:a16="http://schemas.microsoft.com/office/drawing/2014/main" val="2817592651"/>
                    </a:ext>
                  </a:extLst>
                </a:gridCol>
              </a:tblGrid>
              <a:tr h="723691">
                <a:tc>
                  <a:txBody>
                    <a:bodyPr/>
                    <a:lstStyle/>
                    <a:p>
                      <a:pPr algn="ctr"/>
                      <a:r>
                        <a:rPr lang="en-US" sz="2400" dirty="0">
                          <a:solidFill>
                            <a:schemeClr val="bg1"/>
                          </a:solidFill>
                        </a:rPr>
                        <a:t>Solution #</a:t>
                      </a:r>
                    </a:p>
                  </a:txBody>
                  <a:tcPr/>
                </a:tc>
                <a:tc>
                  <a:txBody>
                    <a:bodyPr/>
                    <a:lstStyle/>
                    <a:p>
                      <a:pPr algn="ctr"/>
                      <a:r>
                        <a:rPr lang="en-US" sz="2400" dirty="0">
                          <a:solidFill>
                            <a:schemeClr val="bg1"/>
                          </a:solidFill>
                        </a:rPr>
                        <a:t>Count from “show of hands”</a:t>
                      </a:r>
                    </a:p>
                  </a:txBody>
                  <a:tcPr/>
                </a:tc>
                <a:extLst>
                  <a:ext uri="{0D108BD9-81ED-4DB2-BD59-A6C34878D82A}">
                    <a16:rowId xmlns:a16="http://schemas.microsoft.com/office/drawing/2014/main" val="4197327423"/>
                  </a:ext>
                </a:extLst>
              </a:tr>
              <a:tr h="7236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Solution 1 (Qualcomm et al.):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t>Based on C1-194235</a:t>
                      </a:r>
                    </a:p>
                  </a:txBody>
                  <a:tcPr/>
                </a:tc>
                <a:tc>
                  <a:txBody>
                    <a:bodyPr/>
                    <a:lstStyle/>
                    <a:p>
                      <a:pPr algn="ctr"/>
                      <a:r>
                        <a:rPr lang="en-US" sz="1600" dirty="0"/>
                        <a:t>6</a:t>
                      </a:r>
                    </a:p>
                  </a:txBody>
                  <a:tcPr/>
                </a:tc>
                <a:extLst>
                  <a:ext uri="{0D108BD9-81ED-4DB2-BD59-A6C34878D82A}">
                    <a16:rowId xmlns:a16="http://schemas.microsoft.com/office/drawing/2014/main" val="3920368302"/>
                  </a:ext>
                </a:extLst>
              </a:tr>
              <a:tr h="723691">
                <a:tc>
                  <a:txBody>
                    <a:bodyPr/>
                    <a:lstStyle/>
                    <a:p>
                      <a:pPr algn="ctr"/>
                      <a:r>
                        <a:rPr lang="en-US" sz="1600" dirty="0"/>
                        <a:t>Solution 2 (Nokia et al.):</a:t>
                      </a:r>
                    </a:p>
                    <a:p>
                      <a:pPr algn="ctr"/>
                      <a:r>
                        <a:rPr lang="en-US" sz="1600" dirty="0"/>
                        <a:t>Based on C1-194238, C1-194237</a:t>
                      </a:r>
                    </a:p>
                  </a:txBody>
                  <a:tcPr/>
                </a:tc>
                <a:tc>
                  <a:txBody>
                    <a:bodyPr/>
                    <a:lstStyle/>
                    <a:p>
                      <a:pPr algn="ctr"/>
                      <a:r>
                        <a:rPr lang="en-US" sz="1600" dirty="0"/>
                        <a:t>12</a:t>
                      </a:r>
                    </a:p>
                  </a:txBody>
                  <a:tcPr/>
                </a:tc>
                <a:extLst>
                  <a:ext uri="{0D108BD9-81ED-4DB2-BD59-A6C34878D82A}">
                    <a16:rowId xmlns:a16="http://schemas.microsoft.com/office/drawing/2014/main" val="1604243469"/>
                  </a:ext>
                </a:extLst>
              </a:tr>
              <a:tr h="723691">
                <a:tc>
                  <a:txBody>
                    <a:bodyPr/>
                    <a:lstStyle/>
                    <a:p>
                      <a:pPr algn="ctr"/>
                      <a:r>
                        <a:rPr lang="en-US" sz="1600" dirty="0"/>
                        <a:t>Solution 2 optimized (Nokia et al.):</a:t>
                      </a:r>
                    </a:p>
                    <a:p>
                      <a:pPr algn="ctr"/>
                      <a:r>
                        <a:rPr lang="en-US" sz="1600" dirty="0"/>
                        <a:t>Based on C1-194240, C1-194241</a:t>
                      </a:r>
                    </a:p>
                  </a:txBody>
                  <a:tcPr/>
                </a:tc>
                <a:tc>
                  <a:txBody>
                    <a:bodyPr/>
                    <a:lstStyle/>
                    <a:p>
                      <a:pPr algn="ctr"/>
                      <a:r>
                        <a:rPr lang="en-US" sz="1600" dirty="0"/>
                        <a:t>8</a:t>
                      </a:r>
                    </a:p>
                  </a:txBody>
                  <a:tcPr/>
                </a:tc>
                <a:extLst>
                  <a:ext uri="{0D108BD9-81ED-4DB2-BD59-A6C34878D82A}">
                    <a16:rowId xmlns:a16="http://schemas.microsoft.com/office/drawing/2014/main" val="2427704115"/>
                  </a:ext>
                </a:extLst>
              </a:tr>
              <a:tr h="723691">
                <a:tc>
                  <a:txBody>
                    <a:bodyPr/>
                    <a:lstStyle/>
                    <a:p>
                      <a:pPr algn="ctr"/>
                      <a:r>
                        <a:rPr lang="en-US" sz="1600" dirty="0"/>
                        <a:t>Solution 3 (Huawei et al.):</a:t>
                      </a:r>
                    </a:p>
                    <a:p>
                      <a:pPr algn="ctr"/>
                      <a:r>
                        <a:rPr lang="en-US" sz="1600" dirty="0"/>
                        <a:t>Based on C1-194429</a:t>
                      </a:r>
                    </a:p>
                  </a:txBody>
                  <a:tcPr/>
                </a:tc>
                <a:tc>
                  <a:txBody>
                    <a:bodyPr/>
                    <a:lstStyle/>
                    <a:p>
                      <a:pPr algn="ctr"/>
                      <a:r>
                        <a:rPr lang="en-US" sz="1600" dirty="0"/>
                        <a:t>4</a:t>
                      </a:r>
                    </a:p>
                  </a:txBody>
                  <a:tcPr/>
                </a:tc>
                <a:extLst>
                  <a:ext uri="{0D108BD9-81ED-4DB2-BD59-A6C34878D82A}">
                    <a16:rowId xmlns:a16="http://schemas.microsoft.com/office/drawing/2014/main" val="787486176"/>
                  </a:ext>
                </a:extLst>
              </a:tr>
              <a:tr h="723691">
                <a:tc>
                  <a:txBody>
                    <a:bodyPr/>
                    <a:lstStyle/>
                    <a:p>
                      <a:pPr algn="ctr"/>
                      <a:r>
                        <a:rPr lang="en-US" sz="1600" dirty="0"/>
                        <a:t>Solution 4 (ZTE et al.):</a:t>
                      </a:r>
                    </a:p>
                    <a:p>
                      <a:pPr algn="ctr"/>
                      <a:r>
                        <a:rPr lang="en-US" sz="1600" dirty="0"/>
                        <a:t>Based on C1-194189</a:t>
                      </a:r>
                    </a:p>
                  </a:txBody>
                  <a:tcPr/>
                </a:tc>
                <a:tc>
                  <a:txBody>
                    <a:bodyPr/>
                    <a:lstStyle/>
                    <a:p>
                      <a:pPr algn="ctr"/>
                      <a:r>
                        <a:rPr lang="en-US" sz="1600" dirty="0"/>
                        <a:t>9</a:t>
                      </a:r>
                    </a:p>
                  </a:txBody>
                  <a:tcPr/>
                </a:tc>
                <a:extLst>
                  <a:ext uri="{0D108BD9-81ED-4DB2-BD59-A6C34878D82A}">
                    <a16:rowId xmlns:a16="http://schemas.microsoft.com/office/drawing/2014/main" val="3375993958"/>
                  </a:ext>
                </a:extLst>
              </a:tr>
              <a:tr h="723691">
                <a:tc>
                  <a:txBody>
                    <a:bodyPr/>
                    <a:lstStyle/>
                    <a:p>
                      <a:pPr algn="ctr"/>
                      <a:r>
                        <a:rPr lang="en-US" sz="1600" dirty="0"/>
                        <a:t>Solution 5 (Intel et al.):</a:t>
                      </a:r>
                    </a:p>
                    <a:p>
                      <a:pPr algn="ctr"/>
                      <a:r>
                        <a:rPr lang="en-US" sz="1600" dirty="0"/>
                        <a:t>Based on C1-194488</a:t>
                      </a:r>
                    </a:p>
                  </a:txBody>
                  <a:tcPr/>
                </a:tc>
                <a:tc>
                  <a:txBody>
                    <a:bodyPr/>
                    <a:lstStyle/>
                    <a:p>
                      <a:pPr algn="ctr"/>
                      <a:r>
                        <a:rPr lang="en-US" sz="1600" dirty="0"/>
                        <a:t>3</a:t>
                      </a:r>
                    </a:p>
                  </a:txBody>
                  <a:tcPr/>
                </a:tc>
                <a:extLst>
                  <a:ext uri="{0D108BD9-81ED-4DB2-BD59-A6C34878D82A}">
                    <a16:rowId xmlns:a16="http://schemas.microsoft.com/office/drawing/2014/main" val="3302630906"/>
                  </a:ext>
                </a:extLst>
              </a:tr>
              <a:tr h="723691">
                <a:tc>
                  <a:txBody>
                    <a:bodyPr/>
                    <a:lstStyle/>
                    <a:p>
                      <a:pPr algn="ctr"/>
                      <a:r>
                        <a:rPr lang="en-US" sz="1600" dirty="0"/>
                        <a:t>Solution 6 (Vodafone et al.):</a:t>
                      </a:r>
                    </a:p>
                    <a:p>
                      <a:pPr algn="ctr"/>
                      <a:r>
                        <a:rPr lang="en-US" sz="1600" dirty="0"/>
                        <a:t>Based on C1-194488</a:t>
                      </a:r>
                    </a:p>
                  </a:txBody>
                  <a:tcPr/>
                </a:tc>
                <a:tc>
                  <a:txBody>
                    <a:bodyPr/>
                    <a:lstStyle/>
                    <a:p>
                      <a:pPr algn="ctr"/>
                      <a:r>
                        <a:rPr lang="en-US" sz="1600" dirty="0"/>
                        <a:t>6</a:t>
                      </a:r>
                    </a:p>
                  </a:txBody>
                  <a:tcPr/>
                </a:tc>
                <a:extLst>
                  <a:ext uri="{0D108BD9-81ED-4DB2-BD59-A6C34878D82A}">
                    <a16:rowId xmlns:a16="http://schemas.microsoft.com/office/drawing/2014/main" val="3107634296"/>
                  </a:ext>
                </a:extLst>
              </a:tr>
            </a:tbl>
          </a:graphicData>
        </a:graphic>
      </p:graphicFrame>
    </p:spTree>
    <p:extLst>
      <p:ext uri="{BB962C8B-B14F-4D97-AF65-F5344CB8AC3E}">
        <p14:creationId xmlns:p14="http://schemas.microsoft.com/office/powerpoint/2010/main" val="2437687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Can any solution be withdrawn…?</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sp>
        <p:nvSpPr>
          <p:cNvPr id="8" name="Content Placeholder 4">
            <a:extLst>
              <a:ext uri="{FF2B5EF4-FFF2-40B4-BE49-F238E27FC236}">
                <a16:creationId xmlns:a16="http://schemas.microsoft.com/office/drawing/2014/main" id="{86DDF834-CBBB-47B0-8BF4-9F823E42F422}"/>
              </a:ext>
            </a:extLst>
          </p:cNvPr>
          <p:cNvSpPr>
            <a:spLocks noGrp="1"/>
          </p:cNvSpPr>
          <p:nvPr>
            <p:ph idx="14"/>
          </p:nvPr>
        </p:nvSpPr>
        <p:spPr>
          <a:xfrm>
            <a:off x="495299" y="1427886"/>
            <a:ext cx="11187112" cy="4681727"/>
          </a:xfrm>
        </p:spPr>
        <p:txBody>
          <a:bodyPr/>
          <a:lstStyle/>
          <a:p>
            <a:pPr lvl="0"/>
            <a:r>
              <a:rPr lang="en-US" dirty="0"/>
              <a:t>The following solutions will not be considered for voting. However this does not mean that these solutions cannot be used in the future for further optimizations </a:t>
            </a:r>
            <a:r>
              <a:rPr lang="en-US" sz="2000" dirty="0"/>
              <a:t> </a:t>
            </a:r>
          </a:p>
        </p:txBody>
      </p:sp>
      <p:graphicFrame>
        <p:nvGraphicFramePr>
          <p:cNvPr id="9" name="Table 8">
            <a:extLst>
              <a:ext uri="{FF2B5EF4-FFF2-40B4-BE49-F238E27FC236}">
                <a16:creationId xmlns:a16="http://schemas.microsoft.com/office/drawing/2014/main" id="{DB68890B-323B-4FA2-99F9-9FCD1B5FF236}"/>
              </a:ext>
            </a:extLst>
          </p:cNvPr>
          <p:cNvGraphicFramePr>
            <a:graphicFrameLocks noGrp="1"/>
          </p:cNvGraphicFramePr>
          <p:nvPr>
            <p:extLst>
              <p:ext uri="{D42A27DB-BD31-4B8C-83A1-F6EECF244321}">
                <p14:modId xmlns:p14="http://schemas.microsoft.com/office/powerpoint/2010/main" val="2677878419"/>
              </p:ext>
            </p:extLst>
          </p:nvPr>
        </p:nvGraphicFramePr>
        <p:xfrm>
          <a:off x="2142994" y="2782344"/>
          <a:ext cx="8841996" cy="3618455"/>
        </p:xfrm>
        <a:graphic>
          <a:graphicData uri="http://schemas.openxmlformats.org/drawingml/2006/table">
            <a:tbl>
              <a:tblPr firstRow="1" bandRow="1">
                <a:tableStyleId>{5C22544A-7EE6-4342-B048-85BDC9FD1C3A}</a:tableStyleId>
              </a:tblPr>
              <a:tblGrid>
                <a:gridCol w="4420998">
                  <a:extLst>
                    <a:ext uri="{9D8B030D-6E8A-4147-A177-3AD203B41FA5}">
                      <a16:colId xmlns:a16="http://schemas.microsoft.com/office/drawing/2014/main" val="3603073568"/>
                    </a:ext>
                  </a:extLst>
                </a:gridCol>
                <a:gridCol w="4420998">
                  <a:extLst>
                    <a:ext uri="{9D8B030D-6E8A-4147-A177-3AD203B41FA5}">
                      <a16:colId xmlns:a16="http://schemas.microsoft.com/office/drawing/2014/main" val="2817592651"/>
                    </a:ext>
                  </a:extLst>
                </a:gridCol>
              </a:tblGrid>
              <a:tr h="723691">
                <a:tc>
                  <a:txBody>
                    <a:bodyPr/>
                    <a:lstStyle/>
                    <a:p>
                      <a:pPr algn="ctr"/>
                      <a:r>
                        <a:rPr lang="en-US" sz="2400" dirty="0">
                          <a:solidFill>
                            <a:schemeClr val="bg1"/>
                          </a:solidFill>
                        </a:rPr>
                        <a:t>Solution #</a:t>
                      </a:r>
                    </a:p>
                  </a:txBody>
                  <a:tcPr/>
                </a:tc>
                <a:tc>
                  <a:txBody>
                    <a:bodyPr/>
                    <a:lstStyle/>
                    <a:p>
                      <a:pPr algn="ctr"/>
                      <a:r>
                        <a:rPr lang="en-US" sz="2400" dirty="0">
                          <a:solidFill>
                            <a:schemeClr val="bg1"/>
                          </a:solidFill>
                        </a:rPr>
                        <a:t>Comments</a:t>
                      </a:r>
                    </a:p>
                  </a:txBody>
                  <a:tcPr/>
                </a:tc>
                <a:extLst>
                  <a:ext uri="{0D108BD9-81ED-4DB2-BD59-A6C34878D82A}">
                    <a16:rowId xmlns:a16="http://schemas.microsoft.com/office/drawing/2014/main" val="4197327423"/>
                  </a:ext>
                </a:extLst>
              </a:tr>
              <a:tr h="7236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Solution 1 (Qualcomm et al.):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a:t>Based on C1-194235</a:t>
                      </a:r>
                    </a:p>
                  </a:txBody>
                  <a:tcPr/>
                </a:tc>
                <a:tc>
                  <a:txBody>
                    <a:bodyPr/>
                    <a:lstStyle/>
                    <a:p>
                      <a:pPr algn="ctr"/>
                      <a:endParaRPr lang="en-US" sz="1600" dirty="0"/>
                    </a:p>
                  </a:txBody>
                  <a:tcPr/>
                </a:tc>
                <a:extLst>
                  <a:ext uri="{0D108BD9-81ED-4DB2-BD59-A6C34878D82A}">
                    <a16:rowId xmlns:a16="http://schemas.microsoft.com/office/drawing/2014/main" val="3920368302"/>
                  </a:ext>
                </a:extLst>
              </a:tr>
              <a:tr h="723691">
                <a:tc>
                  <a:txBody>
                    <a:bodyPr/>
                    <a:lstStyle/>
                    <a:p>
                      <a:pPr algn="ctr"/>
                      <a:r>
                        <a:rPr lang="en-US" sz="1600" dirty="0"/>
                        <a:t>Solution 3 (Huawei et al.):</a:t>
                      </a:r>
                    </a:p>
                    <a:p>
                      <a:pPr algn="ctr"/>
                      <a:r>
                        <a:rPr lang="en-US" sz="1600" dirty="0"/>
                        <a:t>Based on C1-194429</a:t>
                      </a:r>
                    </a:p>
                  </a:txBody>
                  <a:tcPr/>
                </a:tc>
                <a:tc>
                  <a:txBody>
                    <a:bodyPr/>
                    <a:lstStyle/>
                    <a:p>
                      <a:pPr algn="ctr"/>
                      <a:endParaRPr lang="en-US" sz="1600" dirty="0"/>
                    </a:p>
                  </a:txBody>
                  <a:tcPr/>
                </a:tc>
                <a:extLst>
                  <a:ext uri="{0D108BD9-81ED-4DB2-BD59-A6C34878D82A}">
                    <a16:rowId xmlns:a16="http://schemas.microsoft.com/office/drawing/2014/main" val="787486176"/>
                  </a:ext>
                </a:extLst>
              </a:tr>
              <a:tr h="723691">
                <a:tc>
                  <a:txBody>
                    <a:bodyPr/>
                    <a:lstStyle/>
                    <a:p>
                      <a:pPr algn="ctr"/>
                      <a:r>
                        <a:rPr lang="en-US" sz="1600" dirty="0"/>
                        <a:t>Solution 5 (Intel et al.):</a:t>
                      </a:r>
                    </a:p>
                    <a:p>
                      <a:pPr algn="ctr"/>
                      <a:r>
                        <a:rPr lang="en-US" sz="1600" dirty="0"/>
                        <a:t>Based on C1-194488</a:t>
                      </a:r>
                    </a:p>
                  </a:txBody>
                  <a:tcPr/>
                </a:tc>
                <a:tc>
                  <a:txBody>
                    <a:bodyPr/>
                    <a:lstStyle/>
                    <a:p>
                      <a:pPr algn="ctr"/>
                      <a:endParaRPr lang="en-US" sz="1600" dirty="0"/>
                    </a:p>
                  </a:txBody>
                  <a:tcPr/>
                </a:tc>
                <a:extLst>
                  <a:ext uri="{0D108BD9-81ED-4DB2-BD59-A6C34878D82A}">
                    <a16:rowId xmlns:a16="http://schemas.microsoft.com/office/drawing/2014/main" val="3302630906"/>
                  </a:ext>
                </a:extLst>
              </a:tr>
              <a:tr h="723691">
                <a:tc>
                  <a:txBody>
                    <a:bodyPr/>
                    <a:lstStyle/>
                    <a:p>
                      <a:pPr algn="ctr"/>
                      <a:r>
                        <a:rPr lang="en-US" sz="1600" dirty="0"/>
                        <a:t>Solution 6 (Vodafone et al.):</a:t>
                      </a:r>
                    </a:p>
                    <a:p>
                      <a:pPr algn="ctr"/>
                      <a:r>
                        <a:rPr lang="en-US" sz="1600" dirty="0"/>
                        <a:t>Based on C1-194488</a:t>
                      </a:r>
                    </a:p>
                  </a:txBody>
                  <a:tcPr/>
                </a:tc>
                <a:tc>
                  <a:txBody>
                    <a:bodyPr/>
                    <a:lstStyle/>
                    <a:p>
                      <a:pPr algn="ctr"/>
                      <a:r>
                        <a:rPr lang="en-US" sz="1600" dirty="0"/>
                        <a:t>Some of the proposals can be applied to other solutions</a:t>
                      </a:r>
                    </a:p>
                  </a:txBody>
                  <a:tcPr/>
                </a:tc>
                <a:extLst>
                  <a:ext uri="{0D108BD9-81ED-4DB2-BD59-A6C34878D82A}">
                    <a16:rowId xmlns:a16="http://schemas.microsoft.com/office/drawing/2014/main" val="3107634296"/>
                  </a:ext>
                </a:extLst>
              </a:tr>
            </a:tbl>
          </a:graphicData>
        </a:graphic>
      </p:graphicFrame>
    </p:spTree>
    <p:extLst>
      <p:ext uri="{BB962C8B-B14F-4D97-AF65-F5344CB8AC3E}">
        <p14:creationId xmlns:p14="http://schemas.microsoft.com/office/powerpoint/2010/main" val="260044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solidFill>
                  <a:srgbClr val="7030A0"/>
                </a:solidFill>
              </a:rPr>
              <a:t>Meeting Notes on slides 4 &amp; 5</a:t>
            </a:r>
          </a:p>
        </p:txBody>
      </p:sp>
      <p:sp>
        <p:nvSpPr>
          <p:cNvPr id="5" name="Content Placeholder 4"/>
          <p:cNvSpPr>
            <a:spLocks noGrp="1"/>
          </p:cNvSpPr>
          <p:nvPr>
            <p:ph idx="14"/>
          </p:nvPr>
        </p:nvSpPr>
        <p:spPr/>
        <p:txBody>
          <a:bodyPr/>
          <a:lstStyle/>
          <a:p>
            <a:pPr lvl="0"/>
            <a:r>
              <a:rPr lang="en-US" dirty="0">
                <a:solidFill>
                  <a:srgbClr val="7030A0"/>
                </a:solidFill>
              </a:rPr>
              <a:t>To reduce the number of solutions for potential technical vote, the companies authoring the solutions shown on slide 4 (i.e. solution 1, 3, 5, 6) were willing to not pursue their solution for the technical vote</a:t>
            </a:r>
          </a:p>
          <a:p>
            <a:pPr lvl="0"/>
            <a:r>
              <a:rPr lang="en-US" dirty="0">
                <a:solidFill>
                  <a:srgbClr val="7030A0"/>
                </a:solidFill>
              </a:rPr>
              <a:t>However, as captured on slide 4, this does not prohibit future proposals that use parts of these solutions to further optimize any baseline solution when one is agreed</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rgbClr val="7030A0"/>
                </a:solidFill>
              </a:rPr>
              <a:t>Source sample text</a:t>
            </a:r>
          </a:p>
        </p:txBody>
      </p:sp>
    </p:spTree>
    <p:extLst>
      <p:ext uri="{BB962C8B-B14F-4D97-AF65-F5344CB8AC3E}">
        <p14:creationId xmlns:p14="http://schemas.microsoft.com/office/powerpoint/2010/main" val="3892435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New compromise solution 7</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graphicFrame>
        <p:nvGraphicFramePr>
          <p:cNvPr id="7" name="Table 6">
            <a:extLst>
              <a:ext uri="{FF2B5EF4-FFF2-40B4-BE49-F238E27FC236}">
                <a16:creationId xmlns:a16="http://schemas.microsoft.com/office/drawing/2014/main" id="{367AFBFD-EEFD-4721-837D-5498BF16FE30}"/>
              </a:ext>
            </a:extLst>
          </p:cNvPr>
          <p:cNvGraphicFramePr>
            <a:graphicFrameLocks noGrp="1"/>
          </p:cNvGraphicFramePr>
          <p:nvPr>
            <p:extLst>
              <p:ext uri="{D42A27DB-BD31-4B8C-83A1-F6EECF244321}">
                <p14:modId xmlns:p14="http://schemas.microsoft.com/office/powerpoint/2010/main" val="3906135167"/>
              </p:ext>
            </p:extLst>
          </p:nvPr>
        </p:nvGraphicFramePr>
        <p:xfrm>
          <a:off x="3529645" y="1716399"/>
          <a:ext cx="4420998" cy="2034331"/>
        </p:xfrm>
        <a:graphic>
          <a:graphicData uri="http://schemas.openxmlformats.org/drawingml/2006/table">
            <a:tbl>
              <a:tblPr firstRow="1" bandRow="1">
                <a:tableStyleId>{5C22544A-7EE6-4342-B048-85BDC9FD1C3A}</a:tableStyleId>
              </a:tblPr>
              <a:tblGrid>
                <a:gridCol w="4420998">
                  <a:extLst>
                    <a:ext uri="{9D8B030D-6E8A-4147-A177-3AD203B41FA5}">
                      <a16:colId xmlns:a16="http://schemas.microsoft.com/office/drawing/2014/main" val="3603073568"/>
                    </a:ext>
                  </a:extLst>
                </a:gridCol>
              </a:tblGrid>
              <a:tr h="723691">
                <a:tc>
                  <a:txBody>
                    <a:bodyPr/>
                    <a:lstStyle/>
                    <a:p>
                      <a:pPr algn="ctr"/>
                      <a:r>
                        <a:rPr lang="en-US" sz="2400" dirty="0">
                          <a:solidFill>
                            <a:schemeClr val="bg1"/>
                          </a:solidFill>
                        </a:rPr>
                        <a:t>Solution #7</a:t>
                      </a:r>
                    </a:p>
                  </a:txBody>
                  <a:tcPr/>
                </a:tc>
                <a:extLst>
                  <a:ext uri="{0D108BD9-81ED-4DB2-BD59-A6C34878D82A}">
                    <a16:rowId xmlns:a16="http://schemas.microsoft.com/office/drawing/2014/main" val="4197327423"/>
                  </a:ext>
                </a:extLst>
              </a:tr>
              <a:tr h="723691">
                <a:tc>
                  <a:txBody>
                    <a:bodyPr/>
                    <a:lstStyle/>
                    <a:p>
                      <a:pPr algn="ctr"/>
                      <a:r>
                        <a:rPr lang="en-US" sz="1600" dirty="0"/>
                        <a:t>Uses new EPD value but maintains independent IEs</a:t>
                      </a:r>
                    </a:p>
                    <a:p>
                      <a:pPr algn="ctr"/>
                      <a:endParaRPr lang="en-US" sz="1600" dirty="0"/>
                    </a:p>
                    <a:p>
                      <a:pPr algn="ctr"/>
                      <a:r>
                        <a:rPr lang="en-US" sz="1600" dirty="0">
                          <a:solidFill>
                            <a:srgbClr val="FF0000"/>
                          </a:solidFill>
                        </a:rPr>
                        <a:t>To be discussed next</a:t>
                      </a:r>
                    </a:p>
                    <a:p>
                      <a:pPr algn="ctr"/>
                      <a:endParaRPr lang="en-US" sz="1600" dirty="0"/>
                    </a:p>
                  </a:txBody>
                  <a:tcPr/>
                </a:tc>
                <a:extLst>
                  <a:ext uri="{0D108BD9-81ED-4DB2-BD59-A6C34878D82A}">
                    <a16:rowId xmlns:a16="http://schemas.microsoft.com/office/drawing/2014/main" val="3375993958"/>
                  </a:ext>
                </a:extLst>
              </a:tr>
            </a:tbl>
          </a:graphicData>
        </a:graphic>
      </p:graphicFrame>
    </p:spTree>
    <p:extLst>
      <p:ext uri="{BB962C8B-B14F-4D97-AF65-F5344CB8AC3E}">
        <p14:creationId xmlns:p14="http://schemas.microsoft.com/office/powerpoint/2010/main" val="3155137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Solution 7 - compromise </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graphicFrame>
        <p:nvGraphicFramePr>
          <p:cNvPr id="7" name="Table 6">
            <a:extLst>
              <a:ext uri="{FF2B5EF4-FFF2-40B4-BE49-F238E27FC236}">
                <a16:creationId xmlns:a16="http://schemas.microsoft.com/office/drawing/2014/main" id="{15A1EADF-1F42-4459-8832-805381D1E5B5}"/>
              </a:ext>
            </a:extLst>
          </p:cNvPr>
          <p:cNvGraphicFramePr>
            <a:graphicFrameLocks noGrp="1"/>
          </p:cNvGraphicFramePr>
          <p:nvPr>
            <p:extLst>
              <p:ext uri="{D42A27DB-BD31-4B8C-83A1-F6EECF244321}">
                <p14:modId xmlns:p14="http://schemas.microsoft.com/office/powerpoint/2010/main" val="3927877787"/>
              </p:ext>
            </p:extLst>
          </p:nvPr>
        </p:nvGraphicFramePr>
        <p:xfrm>
          <a:off x="3033388" y="1505236"/>
          <a:ext cx="5793114" cy="3847528"/>
        </p:xfrm>
        <a:graphic>
          <a:graphicData uri="http://schemas.openxmlformats.org/drawingml/2006/table">
            <a:tbl>
              <a:tblPr>
                <a:tableStyleId>{5C22544A-7EE6-4342-B048-85BDC9FD1C3A}</a:tableStyleId>
              </a:tblPr>
              <a:tblGrid>
                <a:gridCol w="5793114">
                  <a:extLst>
                    <a:ext uri="{9D8B030D-6E8A-4147-A177-3AD203B41FA5}">
                      <a16:colId xmlns:a16="http://schemas.microsoft.com/office/drawing/2014/main" val="3027801096"/>
                    </a:ext>
                  </a:extLst>
                </a:gridCol>
              </a:tblGrid>
              <a:tr h="480941">
                <a:tc>
                  <a:txBody>
                    <a:bodyPr/>
                    <a:lstStyle/>
                    <a:p>
                      <a:pPr marL="0" marR="0">
                        <a:spcBef>
                          <a:spcPts val="0"/>
                        </a:spcBef>
                        <a:spcAft>
                          <a:spcPts val="0"/>
                        </a:spcAft>
                      </a:pPr>
                      <a:r>
                        <a:rPr lang="en-GB" sz="1800" u="none" dirty="0">
                          <a:effectLst/>
                        </a:rPr>
                        <a:t>Extended protocol discriminator (new value)</a:t>
                      </a:r>
                      <a:endParaRPr lang="en-US" sz="1800" u="none"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35560" marT="0" marB="0">
                    <a:solidFill>
                      <a:schemeClr val="accent2">
                        <a:lumMod val="60000"/>
                        <a:lumOff val="40000"/>
                      </a:schemeClr>
                    </a:solidFill>
                  </a:tcPr>
                </a:tc>
                <a:extLst>
                  <a:ext uri="{0D108BD9-81ED-4DB2-BD59-A6C34878D82A}">
                    <a16:rowId xmlns:a16="http://schemas.microsoft.com/office/drawing/2014/main" val="3184314970"/>
                  </a:ext>
                </a:extLst>
              </a:tr>
              <a:tr h="480941">
                <a:tc>
                  <a:txBody>
                    <a:bodyPr/>
                    <a:lstStyle/>
                    <a:p>
                      <a:pPr marL="0" marR="0">
                        <a:spcBef>
                          <a:spcPts val="0"/>
                        </a:spcBef>
                        <a:spcAft>
                          <a:spcPts val="0"/>
                        </a:spcAft>
                      </a:pPr>
                      <a:r>
                        <a:rPr lang="en-US" sz="1800" u="none" dirty="0">
                          <a:effectLst/>
                          <a:latin typeface="Arial" panose="020B0604020202020204" pitchFamily="34" charset="0"/>
                          <a:ea typeface="SimSun" panose="02010600030101010101" pitchFamily="2" charset="-122"/>
                          <a:cs typeface="Times New Roman" panose="02020603050405020304" pitchFamily="18" charset="0"/>
                        </a:rPr>
                        <a:t>Message authentication code (for now 4 octets)</a:t>
                      </a:r>
                    </a:p>
                  </a:txBody>
                  <a:tcPr marL="17780" marR="35560" marT="0" marB="0">
                    <a:solidFill>
                      <a:schemeClr val="accent2">
                        <a:lumMod val="60000"/>
                        <a:lumOff val="40000"/>
                      </a:schemeClr>
                    </a:solidFill>
                  </a:tcPr>
                </a:tc>
                <a:extLst>
                  <a:ext uri="{0D108BD9-81ED-4DB2-BD59-A6C34878D82A}">
                    <a16:rowId xmlns:a16="http://schemas.microsoft.com/office/drawing/2014/main" val="874237070"/>
                  </a:ext>
                </a:extLst>
              </a:tr>
              <a:tr h="480941">
                <a:tc>
                  <a:txBody>
                    <a:bodyPr/>
                    <a:lstStyle/>
                    <a:p>
                      <a:pPr marL="0" marR="0">
                        <a:spcBef>
                          <a:spcPts val="0"/>
                        </a:spcBef>
                        <a:spcAft>
                          <a:spcPts val="0"/>
                        </a:spcAft>
                      </a:pPr>
                      <a:r>
                        <a:rPr lang="en-US" sz="1800" u="none" dirty="0">
                          <a:effectLst/>
                          <a:latin typeface="Arial" panose="020B0604020202020204" pitchFamily="34" charset="0"/>
                          <a:ea typeface="SimSun" panose="02010600030101010101" pitchFamily="2" charset="-122"/>
                          <a:cs typeface="Times New Roman" panose="02020603050405020304" pitchFamily="18" charset="0"/>
                        </a:rPr>
                        <a:t>Sequence number</a:t>
                      </a:r>
                    </a:p>
                  </a:txBody>
                  <a:tcPr marL="17780" marR="35560" marT="0" marB="0">
                    <a:solidFill>
                      <a:schemeClr val="accent2">
                        <a:lumMod val="60000"/>
                        <a:lumOff val="40000"/>
                      </a:schemeClr>
                    </a:solidFill>
                  </a:tcPr>
                </a:tc>
                <a:extLst>
                  <a:ext uri="{0D108BD9-81ED-4DB2-BD59-A6C34878D82A}">
                    <a16:rowId xmlns:a16="http://schemas.microsoft.com/office/drawing/2014/main" val="897542445"/>
                  </a:ext>
                </a:extLst>
              </a:tr>
              <a:tr h="480941">
                <a:tc>
                  <a:txBody>
                    <a:bodyPr/>
                    <a:lstStyle/>
                    <a:p>
                      <a:pPr marL="0" marR="0">
                        <a:spcBef>
                          <a:spcPts val="0"/>
                        </a:spcBef>
                        <a:spcAft>
                          <a:spcPts val="0"/>
                        </a:spcAft>
                      </a:pPr>
                      <a:r>
                        <a:rPr lang="en-GB" sz="1800" u="none" dirty="0">
                          <a:effectLst/>
                        </a:rPr>
                        <a:t>Short data over NAS (optional, TLV)</a:t>
                      </a:r>
                      <a:endParaRPr lang="en-US" sz="1800" u="none"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35560" marT="0" marB="0">
                    <a:solidFill>
                      <a:srgbClr val="FFC000"/>
                    </a:solidFill>
                  </a:tcPr>
                </a:tc>
                <a:extLst>
                  <a:ext uri="{0D108BD9-81ED-4DB2-BD59-A6C34878D82A}">
                    <a16:rowId xmlns:a16="http://schemas.microsoft.com/office/drawing/2014/main" val="720459378"/>
                  </a:ext>
                </a:extLst>
              </a:tr>
              <a:tr h="480941">
                <a:tc>
                  <a:txBody>
                    <a:bodyPr/>
                    <a:lstStyle/>
                    <a:p>
                      <a:pPr marL="0" marR="0">
                        <a:spcBef>
                          <a:spcPts val="0"/>
                        </a:spcBef>
                        <a:spcAft>
                          <a:spcPts val="0"/>
                        </a:spcAft>
                      </a:pPr>
                      <a:r>
                        <a:rPr lang="en-GB" sz="1800" u="none" dirty="0">
                          <a:effectLst/>
                        </a:rPr>
                        <a:t>Data over NAS (optional, TLV-E)</a:t>
                      </a:r>
                      <a:endParaRPr lang="en-US" sz="1800" u="none"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35560" marT="0" marB="0">
                    <a:solidFill>
                      <a:srgbClr val="00B050"/>
                    </a:solidFill>
                  </a:tcPr>
                </a:tc>
                <a:extLst>
                  <a:ext uri="{0D108BD9-81ED-4DB2-BD59-A6C34878D82A}">
                    <a16:rowId xmlns:a16="http://schemas.microsoft.com/office/drawing/2014/main" val="424235750"/>
                  </a:ext>
                </a:extLst>
              </a:tr>
              <a:tr h="480941">
                <a:tc>
                  <a:txBody>
                    <a:bodyPr/>
                    <a:lstStyle/>
                    <a:p>
                      <a:pPr marL="0" marR="0">
                        <a:spcBef>
                          <a:spcPts val="0"/>
                        </a:spcBef>
                        <a:spcAft>
                          <a:spcPts val="0"/>
                        </a:spcAft>
                      </a:pPr>
                      <a:r>
                        <a:rPr lang="en-GB" sz="1800" u="none" dirty="0">
                          <a:effectLst/>
                        </a:rPr>
                        <a:t>PDU session status (optional, TLV)</a:t>
                      </a:r>
                      <a:endParaRPr lang="en-US" sz="1800" u="none"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35560" marT="0" marB="0">
                    <a:solidFill>
                      <a:srgbClr val="FFFF00"/>
                    </a:solidFill>
                  </a:tcPr>
                </a:tc>
                <a:extLst>
                  <a:ext uri="{0D108BD9-81ED-4DB2-BD59-A6C34878D82A}">
                    <a16:rowId xmlns:a16="http://schemas.microsoft.com/office/drawing/2014/main" val="1442282890"/>
                  </a:ext>
                </a:extLst>
              </a:tr>
              <a:tr h="480941">
                <a:tc>
                  <a:txBody>
                    <a:bodyPr/>
                    <a:lstStyle/>
                    <a:p>
                      <a:pPr marL="0" marR="0">
                        <a:spcBef>
                          <a:spcPts val="0"/>
                        </a:spcBef>
                        <a:spcAft>
                          <a:spcPts val="0"/>
                        </a:spcAft>
                      </a:pPr>
                      <a:r>
                        <a:rPr lang="en-GB" sz="1800" u="none" dirty="0">
                          <a:effectLst/>
                        </a:rPr>
                        <a:t>Uplink data status (optional, TLV)</a:t>
                      </a:r>
                      <a:endParaRPr lang="en-US" sz="1800" u="none"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35560" marT="0" marB="0">
                    <a:solidFill>
                      <a:srgbClr val="FFFF00"/>
                    </a:solidFill>
                  </a:tcPr>
                </a:tc>
                <a:extLst>
                  <a:ext uri="{0D108BD9-81ED-4DB2-BD59-A6C34878D82A}">
                    <a16:rowId xmlns:a16="http://schemas.microsoft.com/office/drawing/2014/main" val="4005147412"/>
                  </a:ext>
                </a:extLst>
              </a:tr>
              <a:tr h="480941">
                <a:tc>
                  <a:txBody>
                    <a:bodyPr/>
                    <a:lstStyle/>
                    <a:p>
                      <a:pPr marL="0" marR="0">
                        <a:spcBef>
                          <a:spcPts val="0"/>
                        </a:spcBef>
                        <a:spcAft>
                          <a:spcPts val="0"/>
                        </a:spcAft>
                      </a:pPr>
                      <a:r>
                        <a:rPr lang="en-GB" sz="1800" u="none" dirty="0">
                          <a:effectLst/>
                        </a:rPr>
                        <a:t>NAS message container (optional, TLV-E)</a:t>
                      </a:r>
                      <a:endParaRPr lang="en-US" sz="1800" u="none"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35560" marT="0" marB="0">
                    <a:solidFill>
                      <a:schemeClr val="bg2">
                        <a:lumMod val="60000"/>
                        <a:lumOff val="40000"/>
                      </a:schemeClr>
                    </a:solidFill>
                  </a:tcPr>
                </a:tc>
                <a:extLst>
                  <a:ext uri="{0D108BD9-81ED-4DB2-BD59-A6C34878D82A}">
                    <a16:rowId xmlns:a16="http://schemas.microsoft.com/office/drawing/2014/main" val="3132422239"/>
                  </a:ext>
                </a:extLst>
              </a:tr>
            </a:tbl>
          </a:graphicData>
        </a:graphic>
      </p:graphicFrame>
      <p:sp>
        <p:nvSpPr>
          <p:cNvPr id="12" name="Left Brace 11">
            <a:extLst>
              <a:ext uri="{FF2B5EF4-FFF2-40B4-BE49-F238E27FC236}">
                <a16:creationId xmlns:a16="http://schemas.microsoft.com/office/drawing/2014/main" id="{AC7A80E9-D8ED-4486-95DE-0F65B0048E48}"/>
              </a:ext>
            </a:extLst>
          </p:cNvPr>
          <p:cNvSpPr/>
          <p:nvPr/>
        </p:nvSpPr>
        <p:spPr>
          <a:xfrm>
            <a:off x="2686233" y="4907654"/>
            <a:ext cx="225131" cy="453842"/>
          </a:xfrm>
          <a:prstGeom prst="leftBrace">
            <a:avLst/>
          </a:prstGeom>
          <a:ln w="22225" cap="rnd">
            <a:solidFill>
              <a:srgbClr val="FF0000"/>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Left Brace 12">
            <a:extLst>
              <a:ext uri="{FF2B5EF4-FFF2-40B4-BE49-F238E27FC236}">
                <a16:creationId xmlns:a16="http://schemas.microsoft.com/office/drawing/2014/main" id="{93E57735-492D-425F-820C-C3B733C78145}"/>
              </a:ext>
            </a:extLst>
          </p:cNvPr>
          <p:cNvSpPr/>
          <p:nvPr/>
        </p:nvSpPr>
        <p:spPr>
          <a:xfrm>
            <a:off x="2711582" y="2972089"/>
            <a:ext cx="225131" cy="453842"/>
          </a:xfrm>
          <a:prstGeom prst="leftBrace">
            <a:avLst/>
          </a:prstGeom>
          <a:ln w="22225" cap="rnd">
            <a:solidFill>
              <a:srgbClr val="FFC000"/>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Left Brace 14">
            <a:extLst>
              <a:ext uri="{FF2B5EF4-FFF2-40B4-BE49-F238E27FC236}">
                <a16:creationId xmlns:a16="http://schemas.microsoft.com/office/drawing/2014/main" id="{3D16275F-C058-44A1-BF93-4CB75A63DAA6}"/>
              </a:ext>
            </a:extLst>
          </p:cNvPr>
          <p:cNvSpPr/>
          <p:nvPr/>
        </p:nvSpPr>
        <p:spPr>
          <a:xfrm>
            <a:off x="2702592" y="3432712"/>
            <a:ext cx="225131" cy="453842"/>
          </a:xfrm>
          <a:prstGeom prst="leftBrace">
            <a:avLst/>
          </a:prstGeom>
          <a:ln w="22225" cap="rnd">
            <a:solidFill>
              <a:srgbClr val="00B050"/>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a:extLst>
              <a:ext uri="{FF2B5EF4-FFF2-40B4-BE49-F238E27FC236}">
                <a16:creationId xmlns:a16="http://schemas.microsoft.com/office/drawing/2014/main" id="{252FA3B5-71D3-494A-8E55-D4C15C5C7B4F}"/>
              </a:ext>
            </a:extLst>
          </p:cNvPr>
          <p:cNvSpPr txBox="1"/>
          <p:nvPr/>
        </p:nvSpPr>
        <p:spPr>
          <a:xfrm>
            <a:off x="167951" y="3080836"/>
            <a:ext cx="2446956" cy="236347"/>
          </a:xfrm>
          <a:prstGeom prst="rect">
            <a:avLst/>
          </a:prstGeom>
        </p:spPr>
        <p:txBody>
          <a:bodyPr wrap="square" lIns="0" tIns="0" rIns="0" bIns="0" rtlCol="0">
            <a:spAutoFit/>
          </a:bodyPr>
          <a:lstStyle/>
          <a:p>
            <a:pPr>
              <a:lnSpc>
                <a:spcPct val="96000"/>
              </a:lnSpc>
            </a:pPr>
            <a:r>
              <a:rPr lang="en-US" sz="1600" dirty="0">
                <a:solidFill>
                  <a:schemeClr val="tx2"/>
                </a:solidFill>
                <a:latin typeface="Microsoft Sans Serif"/>
                <a:cs typeface="Microsoft Sans Serif" panose="020B0604020202020204" pitchFamily="34" charset="0"/>
              </a:rPr>
              <a:t>Used for data &lt; 254 octets</a:t>
            </a:r>
          </a:p>
        </p:txBody>
      </p:sp>
      <p:sp>
        <p:nvSpPr>
          <p:cNvPr id="17" name="TextBox 16">
            <a:extLst>
              <a:ext uri="{FF2B5EF4-FFF2-40B4-BE49-F238E27FC236}">
                <a16:creationId xmlns:a16="http://schemas.microsoft.com/office/drawing/2014/main" id="{00A4FC23-D93C-47A6-88DD-C30D8AEAA8D1}"/>
              </a:ext>
            </a:extLst>
          </p:cNvPr>
          <p:cNvSpPr txBox="1"/>
          <p:nvPr/>
        </p:nvSpPr>
        <p:spPr>
          <a:xfrm>
            <a:off x="167951" y="3538936"/>
            <a:ext cx="2446956" cy="236347"/>
          </a:xfrm>
          <a:prstGeom prst="rect">
            <a:avLst/>
          </a:prstGeom>
        </p:spPr>
        <p:txBody>
          <a:bodyPr wrap="square" lIns="0" tIns="0" rIns="0" bIns="0" rtlCol="0">
            <a:spAutoFit/>
          </a:bodyPr>
          <a:lstStyle/>
          <a:p>
            <a:pPr>
              <a:lnSpc>
                <a:spcPct val="96000"/>
              </a:lnSpc>
            </a:pPr>
            <a:r>
              <a:rPr lang="en-US" sz="1600" dirty="0">
                <a:solidFill>
                  <a:schemeClr val="tx2"/>
                </a:solidFill>
                <a:latin typeface="Microsoft Sans Serif"/>
                <a:cs typeface="Microsoft Sans Serif" panose="020B0604020202020204" pitchFamily="34" charset="0"/>
              </a:rPr>
              <a:t>Used for data &gt; 254 octets</a:t>
            </a:r>
          </a:p>
        </p:txBody>
      </p:sp>
      <p:sp>
        <p:nvSpPr>
          <p:cNvPr id="18" name="TextBox 17">
            <a:extLst>
              <a:ext uri="{FF2B5EF4-FFF2-40B4-BE49-F238E27FC236}">
                <a16:creationId xmlns:a16="http://schemas.microsoft.com/office/drawing/2014/main" id="{0203748A-8EC1-4918-8E14-DB321C287C83}"/>
              </a:ext>
            </a:extLst>
          </p:cNvPr>
          <p:cNvSpPr txBox="1"/>
          <p:nvPr/>
        </p:nvSpPr>
        <p:spPr>
          <a:xfrm>
            <a:off x="264626" y="4907654"/>
            <a:ext cx="2446956" cy="472694"/>
          </a:xfrm>
          <a:prstGeom prst="rect">
            <a:avLst/>
          </a:prstGeom>
        </p:spPr>
        <p:txBody>
          <a:bodyPr wrap="square" lIns="0" tIns="0" rIns="0" bIns="0" rtlCol="0">
            <a:spAutoFit/>
          </a:bodyPr>
          <a:lstStyle/>
          <a:p>
            <a:pPr>
              <a:lnSpc>
                <a:spcPct val="96000"/>
              </a:lnSpc>
            </a:pPr>
            <a:r>
              <a:rPr lang="en-US" sz="1600" dirty="0">
                <a:solidFill>
                  <a:schemeClr val="tx2"/>
                </a:solidFill>
                <a:latin typeface="Microsoft Sans Serif"/>
                <a:cs typeface="Microsoft Sans Serif" panose="020B0604020202020204" pitchFamily="34" charset="0"/>
              </a:rPr>
              <a:t>Used when </a:t>
            </a:r>
            <a:r>
              <a:rPr lang="en-US" sz="1600" dirty="0">
                <a:solidFill>
                  <a:schemeClr val="tx2"/>
                </a:solidFill>
                <a:highlight>
                  <a:srgbClr val="FFFF00"/>
                </a:highlight>
                <a:latin typeface="Microsoft Sans Serif"/>
                <a:cs typeface="Microsoft Sans Serif" panose="020B0604020202020204" pitchFamily="34" charset="0"/>
              </a:rPr>
              <a:t>these fields </a:t>
            </a:r>
            <a:r>
              <a:rPr lang="en-US" sz="1600" dirty="0">
                <a:solidFill>
                  <a:schemeClr val="tx2"/>
                </a:solidFill>
                <a:latin typeface="Microsoft Sans Serif"/>
                <a:cs typeface="Microsoft Sans Serif" panose="020B0604020202020204" pitchFamily="34" charset="0"/>
              </a:rPr>
              <a:t>need to be sent</a:t>
            </a:r>
          </a:p>
        </p:txBody>
      </p:sp>
      <p:sp>
        <p:nvSpPr>
          <p:cNvPr id="19" name="TextBox 18">
            <a:extLst>
              <a:ext uri="{FF2B5EF4-FFF2-40B4-BE49-F238E27FC236}">
                <a16:creationId xmlns:a16="http://schemas.microsoft.com/office/drawing/2014/main" id="{F72BE584-ACC0-41FB-81A2-1797C0AB5441}"/>
              </a:ext>
            </a:extLst>
          </p:cNvPr>
          <p:cNvSpPr txBox="1"/>
          <p:nvPr/>
        </p:nvSpPr>
        <p:spPr>
          <a:xfrm>
            <a:off x="3033388" y="5987041"/>
            <a:ext cx="6053561" cy="472694"/>
          </a:xfrm>
          <a:prstGeom prst="rect">
            <a:avLst/>
          </a:prstGeom>
        </p:spPr>
        <p:txBody>
          <a:bodyPr wrap="square" lIns="0" tIns="0" rIns="0" bIns="0" rtlCol="0">
            <a:spAutoFit/>
          </a:bodyPr>
          <a:lstStyle/>
          <a:p>
            <a:pPr>
              <a:lnSpc>
                <a:spcPct val="96000"/>
              </a:lnSpc>
            </a:pPr>
            <a:r>
              <a:rPr lang="en-US" sz="1600" dirty="0">
                <a:latin typeface="Microsoft Sans Serif"/>
                <a:cs typeface="Microsoft Sans Serif" panose="020B0604020202020204" pitchFamily="34" charset="0"/>
              </a:rPr>
              <a:t>Only </a:t>
            </a:r>
            <a:r>
              <a:rPr lang="en-US" sz="1600" b="1" u="sng" dirty="0">
                <a:latin typeface="Microsoft Sans Serif"/>
                <a:cs typeface="Microsoft Sans Serif" panose="020B0604020202020204" pitchFamily="34" charset="0"/>
              </a:rPr>
              <a:t>one</a:t>
            </a:r>
            <a:r>
              <a:rPr lang="en-US" sz="1600" dirty="0">
                <a:latin typeface="Microsoft Sans Serif"/>
                <a:cs typeface="Microsoft Sans Serif" panose="020B0604020202020204" pitchFamily="34" charset="0"/>
              </a:rPr>
              <a:t> IE can be sent in the message i.e. Small data over NAS, or Data over NAS, or NAS message container</a:t>
            </a:r>
          </a:p>
        </p:txBody>
      </p:sp>
    </p:spTree>
    <p:extLst>
      <p:ext uri="{BB962C8B-B14F-4D97-AF65-F5344CB8AC3E}">
        <p14:creationId xmlns:p14="http://schemas.microsoft.com/office/powerpoint/2010/main" val="155909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E13062-29E7-494B-A0A5-F540AFB99F3A}"/>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432B8233-6427-4620-8716-CB18C64623E9}"/>
              </a:ext>
            </a:extLst>
          </p:cNvPr>
          <p:cNvSpPr>
            <a:spLocks noGrp="1"/>
          </p:cNvSpPr>
          <p:nvPr>
            <p:ph type="title"/>
          </p:nvPr>
        </p:nvSpPr>
        <p:spPr>
          <a:xfrm>
            <a:off x="355341" y="196480"/>
            <a:ext cx="11187112" cy="439479"/>
          </a:xfrm>
        </p:spPr>
        <p:txBody>
          <a:bodyPr/>
          <a:lstStyle/>
          <a:p>
            <a:r>
              <a:rPr lang="en-US" dirty="0"/>
              <a:t>Short data over NAS IE</a:t>
            </a:r>
          </a:p>
        </p:txBody>
      </p:sp>
      <p:graphicFrame>
        <p:nvGraphicFramePr>
          <p:cNvPr id="9" name="Table 8">
            <a:extLst>
              <a:ext uri="{FF2B5EF4-FFF2-40B4-BE49-F238E27FC236}">
                <a16:creationId xmlns:a16="http://schemas.microsoft.com/office/drawing/2014/main" id="{443EBCFA-E41C-4E68-B3CB-51D5D2C37A79}"/>
              </a:ext>
            </a:extLst>
          </p:cNvPr>
          <p:cNvGraphicFramePr>
            <a:graphicFrameLocks noGrp="1"/>
          </p:cNvGraphicFramePr>
          <p:nvPr>
            <p:extLst>
              <p:ext uri="{D42A27DB-BD31-4B8C-83A1-F6EECF244321}">
                <p14:modId xmlns:p14="http://schemas.microsoft.com/office/powerpoint/2010/main" val="104021161"/>
              </p:ext>
            </p:extLst>
          </p:nvPr>
        </p:nvGraphicFramePr>
        <p:xfrm>
          <a:off x="4699925" y="3900013"/>
          <a:ext cx="6412832" cy="2294852"/>
        </p:xfrm>
        <a:graphic>
          <a:graphicData uri="http://schemas.openxmlformats.org/drawingml/2006/table">
            <a:tbl>
              <a:tblPr>
                <a:tableStyleId>{5C22544A-7EE6-4342-B048-85BDC9FD1C3A}</a:tableStyleId>
              </a:tblPr>
              <a:tblGrid>
                <a:gridCol w="1131481">
                  <a:extLst>
                    <a:ext uri="{9D8B030D-6E8A-4147-A177-3AD203B41FA5}">
                      <a16:colId xmlns:a16="http://schemas.microsoft.com/office/drawing/2014/main" val="2099349662"/>
                    </a:ext>
                  </a:extLst>
                </a:gridCol>
                <a:gridCol w="245701">
                  <a:extLst>
                    <a:ext uri="{9D8B030D-6E8A-4147-A177-3AD203B41FA5}">
                      <a16:colId xmlns:a16="http://schemas.microsoft.com/office/drawing/2014/main" val="289424288"/>
                    </a:ext>
                  </a:extLst>
                </a:gridCol>
                <a:gridCol w="541080">
                  <a:extLst>
                    <a:ext uri="{9D8B030D-6E8A-4147-A177-3AD203B41FA5}">
                      <a16:colId xmlns:a16="http://schemas.microsoft.com/office/drawing/2014/main" val="2033177053"/>
                    </a:ext>
                  </a:extLst>
                </a:gridCol>
                <a:gridCol w="539630">
                  <a:extLst>
                    <a:ext uri="{9D8B030D-6E8A-4147-A177-3AD203B41FA5}">
                      <a16:colId xmlns:a16="http://schemas.microsoft.com/office/drawing/2014/main" val="3452531889"/>
                    </a:ext>
                  </a:extLst>
                </a:gridCol>
                <a:gridCol w="245701">
                  <a:extLst>
                    <a:ext uri="{9D8B030D-6E8A-4147-A177-3AD203B41FA5}">
                      <a16:colId xmlns:a16="http://schemas.microsoft.com/office/drawing/2014/main" val="2456772613"/>
                    </a:ext>
                  </a:extLst>
                </a:gridCol>
                <a:gridCol w="245701">
                  <a:extLst>
                    <a:ext uri="{9D8B030D-6E8A-4147-A177-3AD203B41FA5}">
                      <a16:colId xmlns:a16="http://schemas.microsoft.com/office/drawing/2014/main" val="364871438"/>
                    </a:ext>
                  </a:extLst>
                </a:gridCol>
                <a:gridCol w="245701">
                  <a:extLst>
                    <a:ext uri="{9D8B030D-6E8A-4147-A177-3AD203B41FA5}">
                      <a16:colId xmlns:a16="http://schemas.microsoft.com/office/drawing/2014/main" val="781022871"/>
                    </a:ext>
                  </a:extLst>
                </a:gridCol>
                <a:gridCol w="462022">
                  <a:extLst>
                    <a:ext uri="{9D8B030D-6E8A-4147-A177-3AD203B41FA5}">
                      <a16:colId xmlns:a16="http://schemas.microsoft.com/office/drawing/2014/main" val="2602999679"/>
                    </a:ext>
                  </a:extLst>
                </a:gridCol>
                <a:gridCol w="245701">
                  <a:extLst>
                    <a:ext uri="{9D8B030D-6E8A-4147-A177-3AD203B41FA5}">
                      <a16:colId xmlns:a16="http://schemas.microsoft.com/office/drawing/2014/main" val="1278920023"/>
                    </a:ext>
                  </a:extLst>
                </a:gridCol>
                <a:gridCol w="245701">
                  <a:extLst>
                    <a:ext uri="{9D8B030D-6E8A-4147-A177-3AD203B41FA5}">
                      <a16:colId xmlns:a16="http://schemas.microsoft.com/office/drawing/2014/main" val="716644966"/>
                    </a:ext>
                  </a:extLst>
                </a:gridCol>
                <a:gridCol w="617963">
                  <a:extLst>
                    <a:ext uri="{9D8B030D-6E8A-4147-A177-3AD203B41FA5}">
                      <a16:colId xmlns:a16="http://schemas.microsoft.com/office/drawing/2014/main" val="1139413189"/>
                    </a:ext>
                  </a:extLst>
                </a:gridCol>
                <a:gridCol w="514969">
                  <a:extLst>
                    <a:ext uri="{9D8B030D-6E8A-4147-A177-3AD203B41FA5}">
                      <a16:colId xmlns:a16="http://schemas.microsoft.com/office/drawing/2014/main" val="2973935046"/>
                    </a:ext>
                  </a:extLst>
                </a:gridCol>
                <a:gridCol w="1131481">
                  <a:extLst>
                    <a:ext uri="{9D8B030D-6E8A-4147-A177-3AD203B41FA5}">
                      <a16:colId xmlns:a16="http://schemas.microsoft.com/office/drawing/2014/main" val="1588906563"/>
                    </a:ext>
                  </a:extLst>
                </a:gridCol>
              </a:tblGrid>
              <a:tr h="236396">
                <a:tc>
                  <a:txBody>
                    <a:bodyPr/>
                    <a:lstStyle/>
                    <a:p>
                      <a:pPr marL="0" marR="0" algn="ctr">
                        <a:spcBef>
                          <a:spcPts val="0"/>
                        </a:spcBef>
                        <a:spcAft>
                          <a:spcPts val="0"/>
                        </a:spcAft>
                      </a:pPr>
                      <a:r>
                        <a:rPr lang="en-GB" sz="1400" u="sng">
                          <a:effectLst/>
                        </a:rPr>
                        <a:t>8</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7</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2">
                  <a:txBody>
                    <a:bodyPr/>
                    <a:lstStyle/>
                    <a:p>
                      <a:pPr marL="0" marR="0" algn="ctr">
                        <a:spcBef>
                          <a:spcPts val="0"/>
                        </a:spcBef>
                        <a:spcAft>
                          <a:spcPts val="0"/>
                        </a:spcAft>
                      </a:pPr>
                      <a:r>
                        <a:rPr lang="en-GB" sz="1400" u="sng">
                          <a:effectLst/>
                        </a:rPr>
                        <a:t>6</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2">
                  <a:txBody>
                    <a:bodyPr/>
                    <a:lstStyle/>
                    <a:p>
                      <a:pPr marL="0" marR="0" algn="ctr">
                        <a:spcBef>
                          <a:spcPts val="0"/>
                        </a:spcBef>
                        <a:spcAft>
                          <a:spcPts val="0"/>
                        </a:spcAft>
                      </a:pPr>
                      <a:r>
                        <a:rPr lang="en-GB" sz="1400" u="sng">
                          <a:effectLst/>
                        </a:rPr>
                        <a:t>5</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652470576"/>
                  </a:ext>
                </a:extLst>
              </a:tr>
              <a:tr h="236396">
                <a:tc gridSpan="12">
                  <a:txBody>
                    <a:bodyPr/>
                    <a:lstStyle/>
                    <a:p>
                      <a:pPr marL="0" marR="0" algn="ctr">
                        <a:spcBef>
                          <a:spcPts val="0"/>
                        </a:spcBef>
                        <a:spcAft>
                          <a:spcPts val="0"/>
                        </a:spcAft>
                      </a:pPr>
                      <a:r>
                        <a:rPr lang="en-GB" sz="1400" u="sng">
                          <a:effectLst/>
                        </a:rPr>
                        <a:t>Data over NAS IEI</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768751656"/>
                  </a:ext>
                </a:extLst>
              </a:tr>
              <a:tr h="236396">
                <a:tc rowSpan="2" gridSpan="12">
                  <a:txBody>
                    <a:bodyPr/>
                    <a:lstStyle/>
                    <a:p>
                      <a:pPr marL="0" marR="0" algn="ctr">
                        <a:spcBef>
                          <a:spcPts val="0"/>
                        </a:spcBef>
                        <a:spcAft>
                          <a:spcPts val="0"/>
                        </a:spcAft>
                      </a:pPr>
                      <a:r>
                        <a:rPr lang="en-GB" sz="1400" u="sng">
                          <a:effectLst/>
                        </a:rPr>
                        <a:t>Length of Data over NAS contents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a:txBody>
                    <a:bodyPr/>
                    <a:lstStyle/>
                    <a:p>
                      <a:pPr marL="0" marR="0">
                        <a:spcBef>
                          <a:spcPts val="0"/>
                        </a:spcBef>
                        <a:spcAft>
                          <a:spcPts val="0"/>
                        </a:spcAft>
                      </a:pPr>
                      <a:r>
                        <a:rPr lang="en-GB" sz="1400" u="sng">
                          <a:effectLst/>
                        </a:rPr>
                        <a:t>octet 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745462483"/>
                  </a:ext>
                </a:extLst>
              </a:tr>
              <a:tr h="236396">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a:effectLst/>
                        </a:rPr>
                        <a:t>octet 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699105985"/>
                  </a:ext>
                </a:extLst>
              </a:tr>
              <a:tr h="472792">
                <a:tc gridSpan="2">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gridSpan="3">
                  <a:txBody>
                    <a:bodyPr/>
                    <a:lstStyle/>
                    <a:p>
                      <a:pPr marL="0" marR="0" algn="ctr">
                        <a:spcBef>
                          <a:spcPts val="0"/>
                        </a:spcBef>
                        <a:spcAft>
                          <a:spcPts val="0"/>
                        </a:spcAft>
                      </a:pPr>
                      <a:r>
                        <a:rPr lang="en-GB" sz="1400" u="sng">
                          <a:effectLst/>
                        </a:rPr>
                        <a:t>0</a:t>
                      </a:r>
                      <a:endParaRPr lang="en-US" sz="1400">
                        <a:effectLst/>
                      </a:endParaRPr>
                    </a:p>
                    <a:p>
                      <a:pPr marL="0" marR="0" algn="ctr">
                        <a:spcBef>
                          <a:spcPts val="0"/>
                        </a:spcBef>
                        <a:spcAft>
                          <a:spcPts val="0"/>
                        </a:spcAft>
                      </a:pPr>
                      <a:r>
                        <a:rPr lang="en-GB" sz="1400" u="sng">
                          <a:effectLst/>
                        </a:rPr>
                        <a:t>Spare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GB" sz="1400" u="sng">
                          <a:effectLst/>
                        </a:rPr>
                        <a:t>Data type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107596104"/>
                  </a:ext>
                </a:extLst>
              </a:tr>
              <a:tr h="236396">
                <a:tc rowSpan="3" gridSpan="12">
                  <a:txBody>
                    <a:bodyPr/>
                    <a:lstStyle/>
                    <a:p>
                      <a:pPr marL="0" marR="0" algn="ctr">
                        <a:spcBef>
                          <a:spcPts val="0"/>
                        </a:spcBef>
                        <a:spcAft>
                          <a:spcPts val="0"/>
                        </a:spcAft>
                      </a:pPr>
                      <a:r>
                        <a:rPr lang="en-GB" sz="1400" u="sng">
                          <a:effectLst/>
                        </a:rPr>
                        <a:t>Data over NAS contents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a:txBody>
                    <a:bodyPr/>
                    <a:lstStyle/>
                    <a:p>
                      <a:pPr marL="0" marR="0">
                        <a:spcBef>
                          <a:spcPts val="0"/>
                        </a:spcBef>
                        <a:spcAft>
                          <a:spcPts val="0"/>
                        </a:spcAft>
                      </a:pPr>
                      <a:r>
                        <a:rPr lang="en-GB" sz="1400" u="sng">
                          <a:effectLst/>
                        </a:rPr>
                        <a:t>octet 5</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922078863"/>
                  </a:ext>
                </a:extLst>
              </a:tr>
              <a:tr h="236396">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a:effectLst/>
                        </a:rPr>
                        <a:t>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589849854"/>
                  </a:ext>
                </a:extLst>
              </a:tr>
              <a:tr h="236396">
                <a:tc gridSpan="12"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dirty="0">
                          <a:effectLst/>
                        </a:rPr>
                        <a:t>octet 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788304805"/>
                  </a:ext>
                </a:extLst>
              </a:tr>
            </a:tbl>
          </a:graphicData>
        </a:graphic>
      </p:graphicFrame>
      <p:sp>
        <p:nvSpPr>
          <p:cNvPr id="11" name="TextBox 10">
            <a:extLst>
              <a:ext uri="{FF2B5EF4-FFF2-40B4-BE49-F238E27FC236}">
                <a16:creationId xmlns:a16="http://schemas.microsoft.com/office/drawing/2014/main" id="{BB7EE59E-0387-4BC3-BA92-5612131123CA}"/>
              </a:ext>
            </a:extLst>
          </p:cNvPr>
          <p:cNvSpPr txBox="1"/>
          <p:nvPr/>
        </p:nvSpPr>
        <p:spPr>
          <a:xfrm>
            <a:off x="2015558" y="3192653"/>
            <a:ext cx="3724586" cy="236347"/>
          </a:xfrm>
          <a:prstGeom prst="rect">
            <a:avLst/>
          </a:prstGeom>
        </p:spPr>
        <p:txBody>
          <a:bodyPr wrap="square" lIns="0" tIns="0" rIns="0" bIns="0" rtlCol="0">
            <a:spAutoFit/>
          </a:bodyPr>
          <a:lstStyle/>
          <a:p>
            <a:pPr>
              <a:lnSpc>
                <a:spcPct val="96000"/>
              </a:lnSpc>
            </a:pPr>
            <a:r>
              <a:rPr lang="en-US" sz="1600" dirty="0">
                <a:solidFill>
                  <a:schemeClr val="tx2"/>
                </a:solidFill>
                <a:latin typeface="Microsoft Sans Serif"/>
                <a:cs typeface="Microsoft Sans Serif" panose="020B0604020202020204" pitchFamily="34" charset="0"/>
              </a:rPr>
              <a:t>Data type = “control plane data”</a:t>
            </a:r>
          </a:p>
        </p:txBody>
      </p:sp>
      <p:sp>
        <p:nvSpPr>
          <p:cNvPr id="12" name="TextBox 11">
            <a:extLst>
              <a:ext uri="{FF2B5EF4-FFF2-40B4-BE49-F238E27FC236}">
                <a16:creationId xmlns:a16="http://schemas.microsoft.com/office/drawing/2014/main" id="{732B41CA-2725-4141-B0B6-6D4955E05BCB}"/>
              </a:ext>
            </a:extLst>
          </p:cNvPr>
          <p:cNvSpPr txBox="1"/>
          <p:nvPr/>
        </p:nvSpPr>
        <p:spPr>
          <a:xfrm>
            <a:off x="6926950" y="6235001"/>
            <a:ext cx="2394331" cy="236347"/>
          </a:xfrm>
          <a:prstGeom prst="rect">
            <a:avLst/>
          </a:prstGeom>
        </p:spPr>
        <p:txBody>
          <a:bodyPr wrap="square" lIns="0" tIns="0" rIns="0" bIns="0" rtlCol="0">
            <a:spAutoFit/>
          </a:bodyPr>
          <a:lstStyle/>
          <a:p>
            <a:pPr>
              <a:lnSpc>
                <a:spcPct val="96000"/>
              </a:lnSpc>
            </a:pPr>
            <a:r>
              <a:rPr lang="en-US" sz="1600" dirty="0">
                <a:solidFill>
                  <a:schemeClr val="tx2"/>
                </a:solidFill>
                <a:latin typeface="Microsoft Sans Serif"/>
                <a:cs typeface="Microsoft Sans Serif" panose="020B0604020202020204" pitchFamily="34" charset="0"/>
              </a:rPr>
              <a:t>Data type = “SMS”</a:t>
            </a:r>
          </a:p>
        </p:txBody>
      </p:sp>
      <p:graphicFrame>
        <p:nvGraphicFramePr>
          <p:cNvPr id="4" name="Table 3">
            <a:extLst>
              <a:ext uri="{FF2B5EF4-FFF2-40B4-BE49-F238E27FC236}">
                <a16:creationId xmlns:a16="http://schemas.microsoft.com/office/drawing/2014/main" id="{D2ED20A5-FDF1-410F-8425-74DA41FE2D39}"/>
              </a:ext>
            </a:extLst>
          </p:cNvPr>
          <p:cNvGraphicFramePr>
            <a:graphicFrameLocks noGrp="1"/>
          </p:cNvGraphicFramePr>
          <p:nvPr>
            <p:extLst>
              <p:ext uri="{D42A27DB-BD31-4B8C-83A1-F6EECF244321}">
                <p14:modId xmlns:p14="http://schemas.microsoft.com/office/powerpoint/2010/main" val="1708761077"/>
              </p:ext>
            </p:extLst>
          </p:nvPr>
        </p:nvGraphicFramePr>
        <p:xfrm>
          <a:off x="848145" y="1280557"/>
          <a:ext cx="5635440" cy="1807878"/>
        </p:xfrm>
        <a:graphic>
          <a:graphicData uri="http://schemas.openxmlformats.org/drawingml/2006/table">
            <a:tbl>
              <a:tblPr>
                <a:tableStyleId>{5C22544A-7EE6-4342-B048-85BDC9FD1C3A}</a:tableStyleId>
              </a:tblPr>
              <a:tblGrid>
                <a:gridCol w="1068665">
                  <a:extLst>
                    <a:ext uri="{9D8B030D-6E8A-4147-A177-3AD203B41FA5}">
                      <a16:colId xmlns:a16="http://schemas.microsoft.com/office/drawing/2014/main" val="1511638063"/>
                    </a:ext>
                  </a:extLst>
                </a:gridCol>
                <a:gridCol w="535017">
                  <a:extLst>
                    <a:ext uri="{9D8B030D-6E8A-4147-A177-3AD203B41FA5}">
                      <a16:colId xmlns:a16="http://schemas.microsoft.com/office/drawing/2014/main" val="2469298364"/>
                    </a:ext>
                  </a:extLst>
                </a:gridCol>
                <a:gridCol w="534332">
                  <a:extLst>
                    <a:ext uri="{9D8B030D-6E8A-4147-A177-3AD203B41FA5}">
                      <a16:colId xmlns:a16="http://schemas.microsoft.com/office/drawing/2014/main" val="1619667662"/>
                    </a:ext>
                  </a:extLst>
                </a:gridCol>
                <a:gridCol w="243713">
                  <a:extLst>
                    <a:ext uri="{9D8B030D-6E8A-4147-A177-3AD203B41FA5}">
                      <a16:colId xmlns:a16="http://schemas.microsoft.com/office/drawing/2014/main" val="4268538348"/>
                    </a:ext>
                  </a:extLst>
                </a:gridCol>
                <a:gridCol w="243713">
                  <a:extLst>
                    <a:ext uri="{9D8B030D-6E8A-4147-A177-3AD203B41FA5}">
                      <a16:colId xmlns:a16="http://schemas.microsoft.com/office/drawing/2014/main" val="2445964373"/>
                    </a:ext>
                  </a:extLst>
                </a:gridCol>
                <a:gridCol w="436371">
                  <a:extLst>
                    <a:ext uri="{9D8B030D-6E8A-4147-A177-3AD203B41FA5}">
                      <a16:colId xmlns:a16="http://schemas.microsoft.com/office/drawing/2014/main" val="2992849048"/>
                    </a:ext>
                  </a:extLst>
                </a:gridCol>
                <a:gridCol w="389708">
                  <a:extLst>
                    <a:ext uri="{9D8B030D-6E8A-4147-A177-3AD203B41FA5}">
                      <a16:colId xmlns:a16="http://schemas.microsoft.com/office/drawing/2014/main" val="1286672503"/>
                    </a:ext>
                  </a:extLst>
                </a:gridCol>
                <a:gridCol w="95986">
                  <a:extLst>
                    <a:ext uri="{9D8B030D-6E8A-4147-A177-3AD203B41FA5}">
                      <a16:colId xmlns:a16="http://schemas.microsoft.com/office/drawing/2014/main" val="1511146398"/>
                    </a:ext>
                  </a:extLst>
                </a:gridCol>
                <a:gridCol w="532890">
                  <a:extLst>
                    <a:ext uri="{9D8B030D-6E8A-4147-A177-3AD203B41FA5}">
                      <a16:colId xmlns:a16="http://schemas.microsoft.com/office/drawing/2014/main" val="1314360880"/>
                    </a:ext>
                  </a:extLst>
                </a:gridCol>
                <a:gridCol w="486380">
                  <a:extLst>
                    <a:ext uri="{9D8B030D-6E8A-4147-A177-3AD203B41FA5}">
                      <a16:colId xmlns:a16="http://schemas.microsoft.com/office/drawing/2014/main" val="3069430353"/>
                    </a:ext>
                  </a:extLst>
                </a:gridCol>
                <a:gridCol w="1068665">
                  <a:extLst>
                    <a:ext uri="{9D8B030D-6E8A-4147-A177-3AD203B41FA5}">
                      <a16:colId xmlns:a16="http://schemas.microsoft.com/office/drawing/2014/main" val="4217440658"/>
                    </a:ext>
                  </a:extLst>
                </a:gridCol>
              </a:tblGrid>
              <a:tr h="227036">
                <a:tc>
                  <a:txBody>
                    <a:bodyPr/>
                    <a:lstStyle/>
                    <a:p>
                      <a:pPr marL="0" marR="0" algn="ctr">
                        <a:spcBef>
                          <a:spcPts val="0"/>
                        </a:spcBef>
                        <a:spcAft>
                          <a:spcPts val="0"/>
                        </a:spcAft>
                      </a:pPr>
                      <a:r>
                        <a:rPr lang="en-GB" sz="1400" u="sng">
                          <a:effectLst/>
                        </a:rPr>
                        <a:t>8</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7</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6</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5</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gridSpan="2">
                  <a:txBody>
                    <a:bodyPr/>
                    <a:lstStyle/>
                    <a:p>
                      <a:pPr marL="0" marR="0" algn="ctr">
                        <a:spcBef>
                          <a:spcPts val="0"/>
                        </a:spcBef>
                        <a:spcAft>
                          <a:spcPts val="0"/>
                        </a:spcAft>
                      </a:pPr>
                      <a:r>
                        <a:rPr lang="en-GB" sz="1400" u="sng">
                          <a:effectLst/>
                        </a:rPr>
                        <a:t>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a:txBody>
                    <a:bodyPr/>
                    <a:lstStyle/>
                    <a:p>
                      <a:pPr marL="0" marR="0" algn="ctr">
                        <a:spcBef>
                          <a:spcPts val="0"/>
                        </a:spcBef>
                        <a:spcAft>
                          <a:spcPts val="0"/>
                        </a:spcAft>
                      </a:pPr>
                      <a:r>
                        <a:rPr lang="en-GB" sz="1400" u="sng">
                          <a:effectLst/>
                        </a:rPr>
                        <a:t>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lgn="ctr">
                        <a:spcBef>
                          <a:spcPts val="0"/>
                        </a:spcBef>
                        <a:spcAft>
                          <a:spcPts val="0"/>
                        </a:spcAft>
                      </a:pPr>
                      <a:r>
                        <a:rPr lang="en-GB" sz="1400" u="sng">
                          <a:effectLst/>
                        </a:rPr>
                        <a:t>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marL="0" marR="0">
                        <a:spcBef>
                          <a:spcPts val="0"/>
                        </a:spcBef>
                        <a:spcAft>
                          <a:spcPts val="0"/>
                        </a:spcAft>
                      </a:pPr>
                      <a:r>
                        <a:rPr lang="en-GB" sz="1400" u="sng">
                          <a:effectLst/>
                        </a:rPr>
                        <a:t>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928440542"/>
                  </a:ext>
                </a:extLst>
              </a:tr>
              <a:tr h="227036">
                <a:tc gridSpan="10">
                  <a:txBody>
                    <a:bodyPr/>
                    <a:lstStyle/>
                    <a:p>
                      <a:pPr marL="0" marR="0" algn="ctr">
                        <a:spcBef>
                          <a:spcPts val="0"/>
                        </a:spcBef>
                        <a:spcAft>
                          <a:spcPts val="0"/>
                        </a:spcAft>
                      </a:pPr>
                      <a:r>
                        <a:rPr lang="en-GB" sz="1400" u="sng">
                          <a:effectLst/>
                        </a:rPr>
                        <a:t>Short data over NAS IEI</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1</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4145831965"/>
                  </a:ext>
                </a:extLst>
              </a:tr>
              <a:tr h="445662">
                <a:tc gridSpan="10">
                  <a:txBody>
                    <a:bodyPr/>
                    <a:lstStyle/>
                    <a:p>
                      <a:pPr marL="0" marR="0" algn="ctr">
                        <a:spcBef>
                          <a:spcPts val="0"/>
                        </a:spcBef>
                        <a:spcAft>
                          <a:spcPts val="0"/>
                        </a:spcAft>
                      </a:pPr>
                      <a:r>
                        <a:rPr lang="en-GB" sz="1400" u="sng">
                          <a:effectLst/>
                        </a:rPr>
                        <a:t>Length of Short data over NAS contents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2</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87775279"/>
                  </a:ext>
                </a:extLst>
              </a:tr>
              <a:tr h="227036">
                <a:tc gridSpan="4">
                  <a:txBody>
                    <a:bodyPr/>
                    <a:lstStyle/>
                    <a:p>
                      <a:pPr marL="0" marR="0" algn="ctr">
                        <a:spcBef>
                          <a:spcPts val="0"/>
                        </a:spcBef>
                        <a:spcAft>
                          <a:spcPts val="0"/>
                        </a:spcAft>
                        <a:tabLst>
                          <a:tab pos="147955" algn="l"/>
                          <a:tab pos="429260" algn="ctr"/>
                        </a:tabLst>
                      </a:pPr>
                      <a:r>
                        <a:rPr lang="en-GB" sz="1400" u="sng" dirty="0">
                          <a:effectLst/>
                        </a:rPr>
                        <a:t>PDU session Identity</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GB" sz="1400" u="sng" dirty="0">
                          <a:effectLst/>
                        </a:rPr>
                        <a:t>DDX</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US"/>
                    </a:p>
                  </a:txBody>
                  <a:tcPr/>
                </a:tc>
                <a:tc hMerge="1">
                  <a:txBody>
                    <a:bodyPr/>
                    <a:lstStyle/>
                    <a:p>
                      <a:endParaRPr lang="en-US"/>
                    </a:p>
                  </a:txBody>
                  <a:tcPr/>
                </a:tc>
                <a:tc gridSpan="3">
                  <a:txBody>
                    <a:bodyPr/>
                    <a:lstStyle/>
                    <a:p>
                      <a:pPr marL="0" marR="0" algn="ctr">
                        <a:spcBef>
                          <a:spcPts val="0"/>
                        </a:spcBef>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Data type</a:t>
                      </a:r>
                    </a:p>
                  </a:txBody>
                  <a:tcPr marL="17780" marR="68580" marT="0" marB="0"/>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GB" sz="1400" u="sng">
                          <a:effectLst/>
                        </a:rPr>
                        <a:t>octet 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3983366432"/>
                  </a:ext>
                </a:extLst>
              </a:tr>
              <a:tr h="227036">
                <a:tc rowSpan="3" gridSpan="10">
                  <a:txBody>
                    <a:bodyPr/>
                    <a:lstStyle/>
                    <a:p>
                      <a:pPr marL="0" marR="0" algn="ctr">
                        <a:spcBef>
                          <a:spcPts val="0"/>
                        </a:spcBef>
                        <a:spcAft>
                          <a:spcPts val="0"/>
                        </a:spcAft>
                      </a:pPr>
                      <a:r>
                        <a:rPr lang="en-GB" sz="1400" u="sng" dirty="0">
                          <a:effectLst/>
                        </a:rPr>
                        <a:t>Short data over NAS contents</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rowSpan="3" hMerge="1">
                  <a:txBody>
                    <a:bodyPr/>
                    <a:lstStyle/>
                    <a:p>
                      <a:endParaRPr lang="en-US"/>
                    </a:p>
                  </a:txBody>
                  <a:tcPr/>
                </a:tc>
                <a:tc>
                  <a:txBody>
                    <a:bodyPr/>
                    <a:lstStyle/>
                    <a:p>
                      <a:pPr marL="0" marR="0">
                        <a:spcBef>
                          <a:spcPts val="0"/>
                        </a:spcBef>
                        <a:spcAft>
                          <a:spcPts val="0"/>
                        </a:spcAft>
                      </a:pPr>
                      <a:r>
                        <a:rPr lang="en-GB" sz="1400" u="sng">
                          <a:effectLst/>
                        </a:rPr>
                        <a:t>octet 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694769236"/>
                  </a:ext>
                </a:extLst>
              </a:tr>
              <a:tr h="227036">
                <a:tc gridSpan="10"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a:effectLst/>
                        </a:rPr>
                        <a:t> </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232084553"/>
                  </a:ext>
                </a:extLst>
              </a:tr>
              <a:tr h="227036">
                <a:tc gridSpan="10"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marL="0" marR="0">
                        <a:spcBef>
                          <a:spcPts val="0"/>
                        </a:spcBef>
                        <a:spcAft>
                          <a:spcPts val="0"/>
                        </a:spcAft>
                      </a:pPr>
                      <a:r>
                        <a:rPr lang="en-GB" sz="1400" u="sng" dirty="0">
                          <a:effectLst/>
                        </a:rPr>
                        <a:t>octet n</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442635762"/>
                  </a:ext>
                </a:extLst>
              </a:tr>
            </a:tbl>
          </a:graphicData>
        </a:graphic>
      </p:graphicFrame>
    </p:spTree>
    <p:extLst>
      <p:ext uri="{BB962C8B-B14F-4D97-AF65-F5344CB8AC3E}">
        <p14:creationId xmlns:p14="http://schemas.microsoft.com/office/powerpoint/2010/main" val="3830701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912</TotalTime>
  <Words>1297</Words>
  <Application>Microsoft Office PowerPoint</Application>
  <PresentationFormat>Widescreen</PresentationFormat>
  <Paragraphs>238</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Unicode MS</vt:lpstr>
      <vt:lpstr>Calibri</vt:lpstr>
      <vt:lpstr>Century Gothic</vt:lpstr>
      <vt:lpstr>Microsoft Sans Serif</vt:lpstr>
      <vt:lpstr>Qualcomm Executive External</vt:lpstr>
      <vt:lpstr>PowerPoint Presentation</vt:lpstr>
      <vt:lpstr>Summary</vt:lpstr>
      <vt:lpstr>Objective</vt:lpstr>
      <vt:lpstr>PowerPoint Presentation</vt:lpstr>
      <vt:lpstr>Can any solution be withdrawn…?</vt:lpstr>
      <vt:lpstr>Meeting Notes on slides 4 &amp; 5</vt:lpstr>
      <vt:lpstr>New compromise solution 7</vt:lpstr>
      <vt:lpstr>Solution 7 - compromise </vt:lpstr>
      <vt:lpstr>Short data over NAS IE</vt:lpstr>
      <vt:lpstr>Data over NAS IE</vt:lpstr>
      <vt:lpstr>Meeting Notes on slides 7 - 10</vt:lpstr>
      <vt:lpstr>Nokia solutions</vt:lpstr>
      <vt:lpstr>ZTE solution</vt:lpstr>
      <vt:lpstr>Meeting Notes - Other</vt:lpstr>
      <vt:lpstr>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119</dc:creator>
  <cp:lastModifiedBy>119</cp:lastModifiedBy>
  <cp:revision>57</cp:revision>
  <dcterms:created xsi:type="dcterms:W3CDTF">2019-08-27T11:37:16Z</dcterms:created>
  <dcterms:modified xsi:type="dcterms:W3CDTF">2019-08-30T07:59:47Z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