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12"/>
  </p:notesMasterIdLst>
  <p:handoutMasterIdLst>
    <p:handoutMasterId r:id="rId13"/>
  </p:handoutMasterIdLst>
  <p:sldIdLst>
    <p:sldId id="580" r:id="rId5"/>
    <p:sldId id="743" r:id="rId6"/>
    <p:sldId id="777" r:id="rId7"/>
    <p:sldId id="774" r:id="rId8"/>
    <p:sldId id="775" r:id="rId9"/>
    <p:sldId id="776" r:id="rId10"/>
    <p:sldId id="582"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1">
          <p15:clr>
            <a:srgbClr val="A4A3A4"/>
          </p15:clr>
        </p15:guide>
        <p15:guide id="2" orient="horz" pos="3004">
          <p15:clr>
            <a:srgbClr val="A4A3A4"/>
          </p15:clr>
        </p15:guide>
        <p15:guide id="3" orient="horz" pos="422">
          <p15:clr>
            <a:srgbClr val="A4A3A4"/>
          </p15:clr>
        </p15:guide>
        <p15:guide id="4" orient="horz" pos="824">
          <p15:clr>
            <a:srgbClr val="A4A3A4"/>
          </p15:clr>
        </p15:guide>
        <p15:guide id="5" orient="horz" pos="2916">
          <p15:clr>
            <a:srgbClr val="A4A3A4"/>
          </p15:clr>
        </p15:guide>
        <p15:guide id="6" orient="horz" pos="1643">
          <p15:clr>
            <a:srgbClr val="A4A3A4"/>
          </p15:clr>
        </p15:guide>
        <p15:guide id="7" pos="5470">
          <p15:clr>
            <a:srgbClr val="A4A3A4"/>
          </p15:clr>
        </p15:guide>
        <p15:guide id="8" pos="287">
          <p15:clr>
            <a:srgbClr val="A4A3A4"/>
          </p15:clr>
        </p15:guide>
        <p15:guide id="9" pos="2909">
          <p15:clr>
            <a:srgbClr val="A4A3A4"/>
          </p15:clr>
        </p15:guide>
        <p15:guide id="10" pos="2811">
          <p15:clr>
            <a:srgbClr val="A4A3A4"/>
          </p15:clr>
        </p15:guide>
        <p15:guide id="11" pos="2852">
          <p15:clr>
            <a:srgbClr val="A4A3A4"/>
          </p15:clr>
        </p15:guide>
        <p15:guide id="12" orient="horz" pos="1576">
          <p15:clr>
            <a:srgbClr val="A4A3A4"/>
          </p15:clr>
        </p15:guide>
        <p15:guide id="13" orient="horz" pos="2059">
          <p15:clr>
            <a:srgbClr val="A4A3A4"/>
          </p15:clr>
        </p15:guide>
        <p15:guide id="14" orient="horz" pos="1164" userDrawn="1">
          <p15:clr>
            <a:srgbClr val="A4A3A4"/>
          </p15:clr>
        </p15:guide>
        <p15:guide id="15" pos="2182">
          <p15:clr>
            <a:srgbClr val="A4A3A4"/>
          </p15:clr>
        </p15:guide>
        <p15:guide id="16" pos="35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9208"/>
    <a:srgbClr val="0071C5"/>
    <a:srgbClr val="F3D54E"/>
    <a:srgbClr val="0000FF"/>
    <a:srgbClr val="009FDF"/>
    <a:srgbClr val="F83308"/>
    <a:srgbClr val="BF95DF"/>
    <a:srgbClr val="C2E59B"/>
    <a:srgbClr val="ABDB77"/>
    <a:srgbClr val="F0C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82" autoAdjust="0"/>
  </p:normalViewPr>
  <p:slideViewPr>
    <p:cSldViewPr snapToGrid="0">
      <p:cViewPr varScale="1">
        <p:scale>
          <a:sx n="137" d="100"/>
          <a:sy n="137" d="100"/>
        </p:scale>
        <p:origin x="648" y="126"/>
      </p:cViewPr>
      <p:guideLst>
        <p:guide orient="horz" pos="1581"/>
        <p:guide orient="horz" pos="3004"/>
        <p:guide orient="horz" pos="422"/>
        <p:guide orient="horz" pos="824"/>
        <p:guide orient="horz" pos="2916"/>
        <p:guide orient="horz" pos="1643"/>
        <p:guide pos="5470"/>
        <p:guide pos="287"/>
        <p:guide pos="2909"/>
        <p:guide pos="2811"/>
        <p:guide pos="2852"/>
        <p:guide orient="horz" pos="1576"/>
        <p:guide orient="horz" pos="2059"/>
        <p:guide orient="horz" pos="1164"/>
        <p:guide pos="2182"/>
        <p:guide pos="35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8/19/2019</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8/19/2019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2</a:t>
            </a:fld>
            <a:endParaRPr lang="en-US"/>
          </a:p>
        </p:txBody>
      </p:sp>
    </p:spTree>
    <p:extLst>
      <p:ext uri="{BB962C8B-B14F-4D97-AF65-F5344CB8AC3E}">
        <p14:creationId xmlns:p14="http://schemas.microsoft.com/office/powerpoint/2010/main" val="733187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a:t>
            </a:fld>
            <a:endParaRPr lang="en-US"/>
          </a:p>
        </p:txBody>
      </p:sp>
    </p:spTree>
    <p:extLst>
      <p:ext uri="{BB962C8B-B14F-4D97-AF65-F5344CB8AC3E}">
        <p14:creationId xmlns:p14="http://schemas.microsoft.com/office/powerpoint/2010/main" val="2237986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4</a:t>
            </a:fld>
            <a:endParaRPr lang="en-US"/>
          </a:p>
        </p:txBody>
      </p:sp>
    </p:spTree>
    <p:extLst>
      <p:ext uri="{BB962C8B-B14F-4D97-AF65-F5344CB8AC3E}">
        <p14:creationId xmlns:p14="http://schemas.microsoft.com/office/powerpoint/2010/main" val="3986889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5</a:t>
            </a:fld>
            <a:endParaRPr lang="en-US"/>
          </a:p>
        </p:txBody>
      </p:sp>
    </p:spTree>
    <p:extLst>
      <p:ext uri="{BB962C8B-B14F-4D97-AF65-F5344CB8AC3E}">
        <p14:creationId xmlns:p14="http://schemas.microsoft.com/office/powerpoint/2010/main" val="576319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6</a:t>
            </a:fld>
            <a:endParaRPr lang="en-US"/>
          </a:p>
        </p:txBody>
      </p:sp>
    </p:spTree>
    <p:extLst>
      <p:ext uri="{BB962C8B-B14F-4D97-AF65-F5344CB8AC3E}">
        <p14:creationId xmlns:p14="http://schemas.microsoft.com/office/powerpoint/2010/main" val="1780925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10"/>
          </p:nvPr>
        </p:nvSpPr>
        <p:spPr/>
        <p:txBody>
          <a:bodyPr/>
          <a:lstStyle/>
          <a:p>
            <a:fld id="{D61C8689-8455-3546-ADF9-3B7273760F66}" type="slidenum">
              <a:rPr lang="en-US" smtClean="0"/>
              <a:pPr/>
              <a:t>7</a:t>
            </a:fld>
            <a:endParaRPr lang="en-US" dirty="0"/>
          </a:p>
        </p:txBody>
      </p:sp>
    </p:spTree>
    <p:extLst>
      <p:ext uri="{BB962C8B-B14F-4D97-AF65-F5344CB8AC3E}">
        <p14:creationId xmlns:p14="http://schemas.microsoft.com/office/powerpoint/2010/main" val="36201143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714370" y="17265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a:t>28pt Intel Clear Headline</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tx2">
                    <a:alpha val="90000"/>
                  </a:schemeClr>
                </a:solidFill>
                <a:latin typeface="+mj-lt"/>
                <a:cs typeface="Arial" panose="020B0604020202020204" pitchFamily="34" charset="0"/>
              </a:defRPr>
            </a:lvl1pPr>
          </a:lstStyle>
          <a:p>
            <a:r>
              <a:rPr lang="en-US" dirty="0"/>
              <a:t>40pt Intel Clear Pro</a:t>
            </a:r>
            <a:br>
              <a:rPr lang="en-US" dirty="0"/>
            </a:br>
            <a:r>
              <a:rPr lang="en-US" dirty="0"/>
              <a:t>white section break</a:t>
            </a:r>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a:t>40pt Intel Clear Pro</a:t>
            </a:r>
            <a:br>
              <a:rPr lang="en-US" dirty="0"/>
            </a:br>
            <a:r>
              <a:rPr lang="en-US" dirty="0"/>
              <a:t>blue section break</a:t>
            </a:r>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4" name="Rectangle 3"/>
          <p:cNvSpPr/>
          <p:nvPr userDrawn="1"/>
        </p:nvSpPr>
        <p:spPr>
          <a:xfrm>
            <a:off x="460376" y="4915796"/>
            <a:ext cx="597921" cy="92333"/>
          </a:xfrm>
          <a:prstGeom prst="rect">
            <a:avLst/>
          </a:prstGeom>
        </p:spPr>
        <p:txBody>
          <a:bodyPr wrap="none" lIns="0" tIns="0" rIns="0" bIns="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u="none" strike="noStrike" kern="1200" baseline="0" dirty="0">
                <a:solidFill>
                  <a:schemeClr val="bg1"/>
                </a:solidFill>
                <a:latin typeface="+mn-lt"/>
                <a:ea typeface="+mn-ea"/>
                <a:cs typeface="Intel Clear"/>
              </a:rPr>
              <a:t>Intel Confidential</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Arial" panose="020B0604020202020204" pitchFamily="34" charset="0"/>
                <a:ea typeface="Intel Clear"/>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Arial" panose="020B0604020202020204" pitchFamily="34" charset="0"/>
                <a:ea typeface="Intel Clear" panose="020B0604020203020204" pitchFamily="34" charset="0"/>
                <a:cs typeface="Arial" panose="020B0604020202020204" pitchFamily="34" charset="0"/>
              </a:defRPr>
            </a:lvl1pPr>
          </a:lstStyle>
          <a:p>
            <a:r>
              <a:rPr lang="en-US" dirty="0"/>
              <a:t>40pt Intel Clear Heading</a:t>
            </a:r>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a:t>40pt Intel Clear Pro blue section</a:t>
            </a:r>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
        <p:nvSpPr>
          <p:cNvPr id="6" name="Rectangle 5"/>
          <p:cNvSpPr/>
          <p:nvPr userDrawn="1"/>
        </p:nvSpPr>
        <p:spPr>
          <a:xfrm>
            <a:off x="460376" y="4915796"/>
            <a:ext cx="597921" cy="92333"/>
          </a:xfrm>
          <a:prstGeom prst="rect">
            <a:avLst/>
          </a:prstGeom>
        </p:spPr>
        <p:txBody>
          <a:bodyPr wrap="none" lIns="0" tIns="0" rIns="0" bIns="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u="none" strike="noStrike" kern="1200" baseline="0" dirty="0">
                <a:solidFill>
                  <a:schemeClr val="bg1"/>
                </a:solidFill>
                <a:latin typeface="+mn-lt"/>
                <a:ea typeface="+mn-ea"/>
                <a:cs typeface="Intel Clear"/>
              </a:rPr>
              <a:t>Intel Confidential</a:t>
            </a:r>
          </a:p>
        </p:txBody>
      </p:sp>
      <p:sp>
        <p:nvSpPr>
          <p:cNvPr id="7" name="Rectangle 6"/>
          <p:cNvSpPr/>
          <p:nvPr userDrawn="1"/>
        </p:nvSpPr>
        <p:spPr>
          <a:xfrm>
            <a:off x="3776400" y="4914000"/>
            <a:ext cx="1639873" cy="92333"/>
          </a:xfrm>
          <a:prstGeom prst="rect">
            <a:avLst/>
          </a:prstGeom>
        </p:spPr>
        <p:txBody>
          <a:bodyPr wrap="none" lIns="0" tIns="0" rIns="0" bIns="0">
            <a:spAutoFit/>
          </a:bodyPr>
          <a:lstStyle/>
          <a:p>
            <a:pPr algn="l" rtl="0"/>
            <a:r>
              <a:rPr lang="en-US" sz="600" b="0" i="0" u="none" strike="noStrike" kern="1200" baseline="0" dirty="0">
                <a:solidFill>
                  <a:schemeClr val="bg1"/>
                </a:solidFill>
                <a:latin typeface="+mn-lt"/>
                <a:ea typeface="+mn-ea"/>
                <a:cs typeface="Intel Clear"/>
              </a:rPr>
              <a:t>iCDG - Intel Communication and Devices Group</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userDrawn="1"/>
        </p:nvSpPr>
        <p:spPr>
          <a:xfrm>
            <a:off x="1381327" y="3748391"/>
            <a:ext cx="6478621" cy="700392"/>
          </a:xfrm>
          <a:prstGeom prst="rect">
            <a:avLst/>
          </a:prstGeom>
          <a:noFill/>
        </p:spPr>
        <p:txBody>
          <a:bodyPr vert="horz" wrap="square" lIns="0" tIns="0" rIns="0" bIns="0" rtlCol="0">
            <a:noAutofit/>
          </a:bodyPr>
          <a:lstStyle/>
          <a:p>
            <a:pPr algn="ctr"/>
            <a:r>
              <a:rPr lang="en-US" sz="2400" dirty="0">
                <a:solidFill>
                  <a:schemeClr val="bg1"/>
                </a:solidFill>
              </a:rPr>
              <a:t>Intel Communication and Devices Group</a:t>
            </a:r>
          </a:p>
          <a:p>
            <a:pPr algn="ctr"/>
            <a:endParaRPr lang="en-GB" sz="2400" dirty="0">
              <a:solidFill>
                <a:schemeClr val="bg1"/>
              </a:solidFill>
            </a:endParaRPr>
          </a:p>
        </p:txBody>
      </p:sp>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6" name="Picture 5"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68150" y="1874822"/>
            <a:ext cx="3646443" cy="1514490"/>
          </a:xfrm>
          <a:prstGeom prst="rect">
            <a:avLst/>
          </a:prstGeom>
        </p:spPr>
      </p:pic>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and Large Bullet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4767264"/>
            <a:ext cx="2133600" cy="273844"/>
          </a:xfrm>
          <a:prstGeom prst="rect">
            <a:avLst/>
          </a:prstGeom>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0ACA849-5871-49C5-BFA7-810FF773F7AB}" type="slidenum">
              <a:rPr lang="en-US" smtClean="0">
                <a:solidFill>
                  <a:prstClr val="white"/>
                </a:solidFill>
              </a:rPr>
              <a:pPr/>
              <a:t>‹#›</a:t>
            </a:fld>
            <a:endParaRPr lang="en-US" dirty="0">
              <a:solidFill>
                <a:prstClr val="white"/>
              </a:solidFill>
            </a:endParaRPr>
          </a:p>
        </p:txBody>
      </p:sp>
      <p:sp>
        <p:nvSpPr>
          <p:cNvPr id="7" name="Title 6"/>
          <p:cNvSpPr>
            <a:spLocks noGrp="1"/>
          </p:cNvSpPr>
          <p:nvPr>
            <p:ph type="title" hasCustomPrompt="1"/>
          </p:nvPr>
        </p:nvSpPr>
        <p:spPr>
          <a:xfrm>
            <a:off x="455613" y="308848"/>
            <a:ext cx="8229600" cy="868680"/>
          </a:xfrm>
        </p:spPr>
        <p:txBody>
          <a:bodyPr/>
          <a:lstStyle>
            <a:lvl1pPr>
              <a:defRPr/>
            </a:lvl1pPr>
          </a:lstStyle>
          <a:p>
            <a:r>
              <a:rPr lang="en-US" dirty="0" err="1"/>
              <a:t>28pt</a:t>
            </a:r>
            <a:r>
              <a:rPr lang="en-US" dirty="0"/>
              <a:t> Intel Clear Light Headline</a:t>
            </a:r>
          </a:p>
        </p:txBody>
      </p:sp>
      <p:sp>
        <p:nvSpPr>
          <p:cNvPr id="9" name="Content Placeholder 8"/>
          <p:cNvSpPr>
            <a:spLocks noGrp="1"/>
          </p:cNvSpPr>
          <p:nvPr>
            <p:ph sz="quarter" idx="13" hasCustomPrompt="1"/>
          </p:nvPr>
        </p:nvSpPr>
        <p:spPr>
          <a:xfrm>
            <a:off x="455614" y="1203327"/>
            <a:ext cx="8228012" cy="3425825"/>
          </a:xfrm>
        </p:spPr>
        <p:txBody>
          <a:bodyPr/>
          <a:lstStyle>
            <a:lvl2pPr>
              <a:defRPr sz="1800"/>
            </a:lvl2pPr>
            <a:lvl3pPr>
              <a:defRPr sz="1800"/>
            </a:lvl3pPr>
            <a:lvl4pPr>
              <a:defRPr sz="1600"/>
            </a:lvl4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Tree>
    <p:extLst>
      <p:ext uri="{BB962C8B-B14F-4D97-AF65-F5344CB8AC3E}">
        <p14:creationId xmlns:p14="http://schemas.microsoft.com/office/powerpoint/2010/main" val="19240114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image</a:t>
            </a:r>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455613" y="1203325"/>
            <a:ext cx="8228012" cy="3425825"/>
          </a:xfrm>
        </p:spPr>
        <p:txBody>
          <a:bodyPr>
            <a:normAutofit/>
          </a:bodyPr>
          <a:lstStyle>
            <a:lvl1pPr>
              <a:defRPr>
                <a:solidFill>
                  <a:srgbClr val="0071C5"/>
                </a:solidFill>
              </a:defRPr>
            </a:lvl1pPr>
            <a:lvl2pPr>
              <a:spcBef>
                <a:spcPts val="600"/>
              </a:spcBef>
              <a:defRPr sz="1800">
                <a:solidFill>
                  <a:schemeClr val="tx2"/>
                </a:solidFill>
              </a:defRPr>
            </a:lvl2pPr>
            <a:lvl3pPr>
              <a:spcBef>
                <a:spcPts val="300"/>
              </a:spcBef>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r>
              <a:rPr lang="en-US" sz="1100">
                <a:latin typeface="Arial"/>
              </a:rPr>
              <a:t>Click icon to add picture</a:t>
            </a:r>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r>
              <a:rPr lang="en-US" sz="1100">
                <a:latin typeface="Arial"/>
              </a:rPr>
              <a:t>Click icon to add picture</a:t>
            </a:r>
            <a:endParaRPr lang="en-US" sz="1100" dirty="0">
              <a:latin typeface="Arial"/>
            </a:endParaRPr>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normAutofit/>
          </a:bodyPr>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87"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rm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err="1"/>
              <a:t>14pt</a:t>
            </a:r>
            <a:r>
              <a:rPr lang="en-US" dirty="0"/>
              <a:t> Intel Clear fourth level</a:t>
            </a:r>
          </a:p>
          <a:p>
            <a:pPr lvl="4"/>
            <a:r>
              <a:rPr lang="en-US" dirty="0" err="1"/>
              <a:t>14pt</a:t>
            </a:r>
            <a:r>
              <a:rPr lang="en-US" dirty="0"/>
              <a:t> Intel Clear fifth level</a:t>
            </a:r>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Arial" panose="020B0604020202020204"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50" r:id="rId4"/>
    <p:sldLayoutId id="2147483684" r:id="rId5"/>
    <p:sldLayoutId id="2147483652" r:id="rId6"/>
    <p:sldLayoutId id="2147483660" r:id="rId7"/>
    <p:sldLayoutId id="2147483668" r:id="rId8"/>
    <p:sldLayoutId id="2147483669" r:id="rId9"/>
    <p:sldLayoutId id="2147483670" r:id="rId10"/>
    <p:sldLayoutId id="2147483672" r:id="rId11"/>
    <p:sldLayoutId id="2147483651" r:id="rId12"/>
    <p:sldLayoutId id="2147483677" r:id="rId13"/>
    <p:sldLayoutId id="2147483665" r:id="rId14"/>
    <p:sldLayoutId id="2147483654" r:id="rId15"/>
    <p:sldLayoutId id="2147483655" r:id="rId16"/>
    <p:sldLayoutId id="2147483676" r:id="rId17"/>
    <p:sldLayoutId id="2147483681" r:id="rId18"/>
    <p:sldLayoutId id="2147483688"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5310" y="1967190"/>
            <a:ext cx="8212886" cy="1102519"/>
          </a:xfrm>
        </p:spPr>
        <p:txBody>
          <a:bodyPr/>
          <a:lstStyle/>
          <a:p>
            <a:pPr>
              <a:lnSpc>
                <a:spcPct val="100000"/>
              </a:lnSpc>
            </a:pPr>
            <a:r>
              <a:rPr lang="en-US" sz="3200" b="1" dirty="0" smtClean="0"/>
              <a:t>CPSR Optimizations (Solution 2)</a:t>
            </a:r>
            <a:endParaRPr lang="en-US" sz="3200" b="1" dirty="0"/>
          </a:p>
        </p:txBody>
      </p:sp>
      <p:sp>
        <p:nvSpPr>
          <p:cNvPr id="3" name="Subtitle 2"/>
          <p:cNvSpPr>
            <a:spLocks noGrp="1"/>
          </p:cNvSpPr>
          <p:nvPr>
            <p:ph type="subTitle" idx="1"/>
          </p:nvPr>
        </p:nvSpPr>
        <p:spPr/>
        <p:txBody>
          <a:bodyPr/>
          <a:lstStyle/>
          <a:p>
            <a:pPr>
              <a:spcBef>
                <a:spcPts val="600"/>
              </a:spcBef>
            </a:pPr>
            <a:endParaRPr lang="en-US" dirty="0"/>
          </a:p>
          <a:p>
            <a:pPr>
              <a:defRPr/>
            </a:pPr>
            <a:r>
              <a:rPr lang="en-GB" dirty="0"/>
              <a:t>Source</a:t>
            </a:r>
            <a:r>
              <a:rPr lang="en-GB" b="1" dirty="0"/>
              <a:t>: </a:t>
            </a:r>
            <a:r>
              <a:rPr lang="en-GB" dirty="0"/>
              <a:t> </a:t>
            </a:r>
            <a:r>
              <a:rPr lang="en-GB" dirty="0" smtClean="0"/>
              <a:t>Intel</a:t>
            </a:r>
            <a:endParaRPr lang="en-US" altLang="zh-CN" dirty="0">
              <a:latin typeface="华文行楷" pitchFamily="2" charset="-122"/>
              <a:ea typeface="华文行楷" pitchFamily="2" charset="-122"/>
            </a:endParaRPr>
          </a:p>
        </p:txBody>
      </p:sp>
      <p:sp>
        <p:nvSpPr>
          <p:cNvPr id="4" name="Text Box 14"/>
          <p:cNvSpPr txBox="1">
            <a:spLocks noChangeArrowheads="1"/>
          </p:cNvSpPr>
          <p:nvPr/>
        </p:nvSpPr>
        <p:spPr bwMode="auto">
          <a:xfrm>
            <a:off x="215707" y="251713"/>
            <a:ext cx="3301777" cy="501373"/>
          </a:xfrm>
          <a:prstGeom prst="rect">
            <a:avLst/>
          </a:prstGeom>
          <a:noFill/>
          <a:ln w="9525">
            <a:noFill/>
            <a:miter lim="800000"/>
            <a:headEnd/>
            <a:tailEnd/>
          </a:ln>
        </p:spPr>
        <p:txBody>
          <a:bodyPr wrap="none" lIns="69806" tIns="34902" rIns="69806" bIns="34902">
            <a:spAutoFit/>
          </a:bodyPr>
          <a:lstStyle/>
          <a:p>
            <a:pPr>
              <a:defRPr/>
            </a:pPr>
            <a:r>
              <a:rPr lang="en-GB" sz="1400" b="1" dirty="0">
                <a:solidFill>
                  <a:schemeClr val="bg1"/>
                </a:solidFill>
              </a:rPr>
              <a:t>3GPP TSG-CT WG1 Meeting #</a:t>
            </a:r>
            <a:r>
              <a:rPr lang="en-GB" sz="1400" b="1" dirty="0" smtClean="0">
                <a:solidFill>
                  <a:schemeClr val="bg1"/>
                </a:solidFill>
              </a:rPr>
              <a:t>119</a:t>
            </a:r>
          </a:p>
          <a:p>
            <a:pPr>
              <a:defRPr/>
            </a:pPr>
            <a:r>
              <a:rPr lang="en-GB" sz="1400" b="1" dirty="0">
                <a:solidFill>
                  <a:schemeClr val="bg1"/>
                </a:solidFill>
              </a:rPr>
              <a:t>Wroclaw (Poland), 26-30 August 2019</a:t>
            </a:r>
            <a:endParaRPr lang="en-US" altLang="zh-CN" sz="1400" dirty="0" smtClean="0">
              <a:solidFill>
                <a:schemeClr val="bg1"/>
              </a:solidFill>
              <a:latin typeface="华文行楷" pitchFamily="2" charset="-122"/>
              <a:ea typeface="华文行楷" pitchFamily="2" charset="-122"/>
            </a:endParaRPr>
          </a:p>
        </p:txBody>
      </p:sp>
      <p:sp>
        <p:nvSpPr>
          <p:cNvPr id="5" name="Text Box 14"/>
          <p:cNvSpPr txBox="1">
            <a:spLocks noChangeArrowheads="1"/>
          </p:cNvSpPr>
          <p:nvPr/>
        </p:nvSpPr>
        <p:spPr bwMode="auto">
          <a:xfrm>
            <a:off x="6533760" y="251713"/>
            <a:ext cx="1080335" cy="285929"/>
          </a:xfrm>
          <a:prstGeom prst="rect">
            <a:avLst/>
          </a:prstGeom>
          <a:noFill/>
          <a:ln w="9525">
            <a:noFill/>
            <a:miter lim="800000"/>
            <a:headEnd/>
            <a:tailEnd/>
          </a:ln>
        </p:spPr>
        <p:txBody>
          <a:bodyPr wrap="none" lIns="69806" tIns="34902" rIns="69806" bIns="34902">
            <a:spAutoFit/>
          </a:bodyPr>
          <a:lstStyle/>
          <a:p>
            <a:pPr>
              <a:defRPr/>
            </a:pPr>
            <a:r>
              <a:rPr lang="en-GB" sz="1400" b="1" dirty="0" smtClean="0">
                <a:solidFill>
                  <a:schemeClr val="bg1"/>
                </a:solidFill>
              </a:rPr>
              <a:t>C1-194488</a:t>
            </a:r>
            <a:endParaRPr lang="en-US" altLang="zh-CN" sz="1400" dirty="0" smtClean="0">
              <a:solidFill>
                <a:schemeClr val="bg1"/>
              </a:solidFill>
              <a:latin typeface="华文行楷" pitchFamily="2" charset="-122"/>
              <a:ea typeface="华文行楷" pitchFamily="2" charset="-122"/>
            </a:endParaRPr>
          </a:p>
        </p:txBody>
      </p:sp>
    </p:spTree>
    <p:extLst>
      <p:ext uri="{BB962C8B-B14F-4D97-AF65-F5344CB8AC3E}">
        <p14:creationId xmlns:p14="http://schemas.microsoft.com/office/powerpoint/2010/main" val="299187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ACA849-5871-49C5-BFA7-810FF773F7AB}" type="slidenum">
              <a:rPr lang="en-US" smtClean="0">
                <a:solidFill>
                  <a:prstClr val="white"/>
                </a:solidFill>
              </a:rPr>
              <a:pPr/>
              <a:t>2</a:t>
            </a:fld>
            <a:endParaRPr lang="en-US" dirty="0">
              <a:solidFill>
                <a:prstClr val="white"/>
              </a:solidFill>
            </a:endParaRPr>
          </a:p>
        </p:txBody>
      </p:sp>
      <p:sp>
        <p:nvSpPr>
          <p:cNvPr id="3" name="Title 2"/>
          <p:cNvSpPr>
            <a:spLocks noGrp="1"/>
          </p:cNvSpPr>
          <p:nvPr>
            <p:ph type="title"/>
          </p:nvPr>
        </p:nvSpPr>
        <p:spPr>
          <a:xfrm>
            <a:off x="455613" y="308848"/>
            <a:ext cx="8229600" cy="532724"/>
          </a:xfrm>
        </p:spPr>
        <p:txBody>
          <a:bodyPr/>
          <a:lstStyle/>
          <a:p>
            <a:r>
              <a:rPr lang="en-US" b="1" dirty="0" smtClean="0">
                <a:solidFill>
                  <a:srgbClr val="1F497D"/>
                </a:solidFill>
                <a:ea typeface="Times New Roman" panose="02020603050405020304" pitchFamily="18" charset="0"/>
              </a:rPr>
              <a:t>CPSR message encoding</a:t>
            </a:r>
            <a:endParaRPr lang="en-US" dirty="0"/>
          </a:p>
        </p:txBody>
      </p:sp>
      <p:sp>
        <p:nvSpPr>
          <p:cNvPr id="47" name="TextBox 46"/>
          <p:cNvSpPr txBox="1"/>
          <p:nvPr/>
        </p:nvSpPr>
        <p:spPr>
          <a:xfrm>
            <a:off x="496980" y="935026"/>
            <a:ext cx="8188233" cy="3636974"/>
          </a:xfrm>
          <a:prstGeom prst="rect">
            <a:avLst/>
          </a:prstGeom>
          <a:noFill/>
        </p:spPr>
        <p:txBody>
          <a:bodyPr vert="horz" wrap="square" lIns="0" tIns="0" rIns="0" bIns="0" rtlCol="0">
            <a:noAutofit/>
          </a:bodyPr>
          <a:lstStyle/>
          <a:p>
            <a:pPr marL="171450" indent="-171450">
              <a:lnSpc>
                <a:spcPct val="110000"/>
              </a:lnSpc>
              <a:buFont typeface="Arial" panose="020B0604020202020204" pitchFamily="34" charset="0"/>
              <a:buChar char="•"/>
            </a:pPr>
            <a:r>
              <a:rPr lang="en-US" sz="1400" dirty="0" smtClean="0">
                <a:solidFill>
                  <a:srgbClr val="1F497D"/>
                </a:solidFill>
              </a:rPr>
              <a:t>Multiple solutions have been proposed for CPSR message</a:t>
            </a:r>
          </a:p>
          <a:p>
            <a:pPr>
              <a:lnSpc>
                <a:spcPct val="110000"/>
              </a:lnSpc>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Many of the solutions use some variant of “Data over NAS” container which is a collection of information with the main intent of reducing the length of the message.</a:t>
            </a:r>
          </a:p>
          <a:p>
            <a:pPr marL="171450" indent="-171450">
              <a:lnSpc>
                <a:spcPct val="110000"/>
              </a:lnSpc>
              <a:buFont typeface="Arial" panose="020B0604020202020204" pitchFamily="34" charset="0"/>
              <a:buChar char="•"/>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However such a definition </a:t>
            </a:r>
            <a:r>
              <a:rPr lang="en-US" sz="1400" dirty="0" smtClean="0">
                <a:solidFill>
                  <a:srgbClr val="1F497D"/>
                </a:solidFill>
              </a:rPr>
              <a:t>of a container IE can lead </a:t>
            </a:r>
            <a:r>
              <a:rPr lang="en-US" sz="1400" dirty="0" smtClean="0">
                <a:solidFill>
                  <a:srgbClr val="1F497D"/>
                </a:solidFill>
              </a:rPr>
              <a:t>to certain issues:</a:t>
            </a:r>
          </a:p>
          <a:p>
            <a:pPr marL="628650" lvl="1" indent="-171450">
              <a:lnSpc>
                <a:spcPct val="110000"/>
              </a:lnSpc>
              <a:buFont typeface="Wingdings" panose="05000000000000000000" pitchFamily="2" charset="2"/>
              <a:buChar char="Ø"/>
            </a:pPr>
            <a:r>
              <a:rPr lang="en-US" sz="1200" dirty="0" smtClean="0">
                <a:solidFill>
                  <a:srgbClr val="1F497D"/>
                </a:solidFill>
              </a:rPr>
              <a:t>The IE ends up being a mixture of information not relevant/not intended for AMF and other information which AMF needs for routing the message. Control information is mixed with user data and this is in general not a good practice. AMF is forced to look into this IE which somewhat violates the layering principle and further AMF may in future be impacted by part of information not relevant for it.</a:t>
            </a:r>
          </a:p>
          <a:p>
            <a:pPr marL="628650" lvl="1" indent="-171450">
              <a:lnSpc>
                <a:spcPct val="110000"/>
              </a:lnSpc>
              <a:buFont typeface="Arial" panose="020B0604020202020204" pitchFamily="34" charset="0"/>
              <a:buChar char="•"/>
            </a:pPr>
            <a:endParaRPr lang="en-US" sz="1200" dirty="0" smtClean="0">
              <a:solidFill>
                <a:srgbClr val="1F497D"/>
              </a:solidFill>
            </a:endParaRPr>
          </a:p>
          <a:p>
            <a:pPr marL="628650" lvl="1" indent="-171450">
              <a:lnSpc>
                <a:spcPct val="110000"/>
              </a:lnSpc>
              <a:buFont typeface="Wingdings" panose="05000000000000000000" pitchFamily="2" charset="2"/>
              <a:buChar char="Ø"/>
            </a:pPr>
            <a:r>
              <a:rPr lang="en-US" sz="1200" dirty="0" smtClean="0">
                <a:solidFill>
                  <a:srgbClr val="1F497D"/>
                </a:solidFill>
              </a:rPr>
              <a:t>The extensibility of this IE in a backwards compatible way may be limited and in general extensibility may be complicated if the IE does not include a length of container and a separate length of Data over NAS contents.</a:t>
            </a:r>
            <a:endParaRPr lang="en-US" sz="1200" dirty="0">
              <a:solidFill>
                <a:srgbClr val="1F497D"/>
              </a:solidFill>
            </a:endParaRPr>
          </a:p>
          <a:p>
            <a:pPr marL="628650" lvl="1" indent="-171450">
              <a:lnSpc>
                <a:spcPct val="110000"/>
              </a:lnSpc>
              <a:buFont typeface="Arial" panose="020B0604020202020204" pitchFamily="34" charset="0"/>
              <a:buChar char="•"/>
            </a:pPr>
            <a:endParaRPr lang="en-US" sz="1400" dirty="0">
              <a:solidFill>
                <a:srgbClr val="1F497D"/>
              </a:solidFill>
            </a:endParaRPr>
          </a:p>
          <a:p>
            <a:pPr marL="171450" indent="-171450">
              <a:lnSpc>
                <a:spcPct val="110000"/>
              </a:lnSpc>
              <a:buFont typeface="Arial" panose="020B0604020202020204" pitchFamily="34" charset="0"/>
              <a:buChar char="•"/>
            </a:pPr>
            <a:endParaRPr lang="en-US" sz="850" dirty="0">
              <a:solidFill>
                <a:srgbClr val="1F497D"/>
              </a:solidFill>
              <a:ea typeface="Times New Roman" panose="02020603050405020304" pitchFamily="18" charset="0"/>
            </a:endParaRPr>
          </a:p>
        </p:txBody>
      </p:sp>
    </p:spTree>
    <p:extLst>
      <p:ext uri="{BB962C8B-B14F-4D97-AF65-F5344CB8AC3E}">
        <p14:creationId xmlns:p14="http://schemas.microsoft.com/office/powerpoint/2010/main" val="33651973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ACA849-5871-49C5-BFA7-810FF773F7AB}" type="slidenum">
              <a:rPr lang="en-US" smtClean="0">
                <a:solidFill>
                  <a:prstClr val="white"/>
                </a:solidFill>
              </a:rPr>
              <a:pPr/>
              <a:t>3</a:t>
            </a:fld>
            <a:endParaRPr lang="en-US" dirty="0">
              <a:solidFill>
                <a:prstClr val="white"/>
              </a:solidFill>
            </a:endParaRPr>
          </a:p>
        </p:txBody>
      </p:sp>
      <p:sp>
        <p:nvSpPr>
          <p:cNvPr id="3" name="Title 2"/>
          <p:cNvSpPr>
            <a:spLocks noGrp="1"/>
          </p:cNvSpPr>
          <p:nvPr>
            <p:ph type="title"/>
          </p:nvPr>
        </p:nvSpPr>
        <p:spPr>
          <a:xfrm>
            <a:off x="455613" y="308848"/>
            <a:ext cx="8229600" cy="532724"/>
          </a:xfrm>
        </p:spPr>
        <p:txBody>
          <a:bodyPr/>
          <a:lstStyle/>
          <a:p>
            <a:r>
              <a:rPr lang="en-US" b="1" dirty="0" smtClean="0">
                <a:solidFill>
                  <a:srgbClr val="1F497D"/>
                </a:solidFill>
                <a:ea typeface="Times New Roman" panose="02020603050405020304" pitchFamily="18" charset="0"/>
              </a:rPr>
              <a:t>CPSR and Partial Ciphering</a:t>
            </a:r>
            <a:endParaRPr lang="en-US" dirty="0"/>
          </a:p>
        </p:txBody>
      </p:sp>
      <p:sp>
        <p:nvSpPr>
          <p:cNvPr id="47" name="TextBox 46"/>
          <p:cNvSpPr txBox="1"/>
          <p:nvPr/>
        </p:nvSpPr>
        <p:spPr>
          <a:xfrm>
            <a:off x="496980" y="935026"/>
            <a:ext cx="8188233" cy="3636974"/>
          </a:xfrm>
          <a:prstGeom prst="rect">
            <a:avLst/>
          </a:prstGeom>
          <a:noFill/>
        </p:spPr>
        <p:txBody>
          <a:bodyPr vert="horz" wrap="square" lIns="0" tIns="0" rIns="0" bIns="0" rtlCol="0">
            <a:noAutofit/>
          </a:bodyPr>
          <a:lstStyle/>
          <a:p>
            <a:pPr marL="171450" indent="-171450">
              <a:lnSpc>
                <a:spcPct val="110000"/>
              </a:lnSpc>
              <a:buFont typeface="Arial" panose="020B0604020202020204" pitchFamily="34" charset="0"/>
              <a:buChar char="•"/>
            </a:pPr>
            <a:r>
              <a:rPr lang="en-US" sz="1400" dirty="0" smtClean="0">
                <a:solidFill>
                  <a:srgbClr val="1F497D"/>
                </a:solidFill>
              </a:rPr>
              <a:t>How partial ciphering is done affects the length of CPSR message in a significant way</a:t>
            </a:r>
          </a:p>
          <a:p>
            <a:pPr>
              <a:lnSpc>
                <a:spcPct val="110000"/>
              </a:lnSpc>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When non-</a:t>
            </a:r>
            <a:r>
              <a:rPr lang="en-US" sz="1400" dirty="0" err="1" smtClean="0">
                <a:solidFill>
                  <a:srgbClr val="1F497D"/>
                </a:solidFill>
              </a:rPr>
              <a:t>cleartext</a:t>
            </a:r>
            <a:r>
              <a:rPr lang="en-US" sz="1400" dirty="0" smtClean="0">
                <a:solidFill>
                  <a:srgbClr val="1F497D"/>
                </a:solidFill>
              </a:rPr>
              <a:t> IEs are included</a:t>
            </a:r>
          </a:p>
          <a:p>
            <a:pPr marL="742950" lvl="1" indent="-285750">
              <a:lnSpc>
                <a:spcPct val="110000"/>
              </a:lnSpc>
              <a:buFont typeface="Wingdings" panose="05000000000000000000" pitchFamily="2" charset="2"/>
              <a:buChar char="Ø"/>
            </a:pPr>
            <a:r>
              <a:rPr lang="en-US" sz="1200" dirty="0" smtClean="0">
                <a:solidFill>
                  <a:srgbClr val="1F497D"/>
                </a:solidFill>
              </a:rPr>
              <a:t>A) Entire message is included in NAS message container</a:t>
            </a:r>
          </a:p>
          <a:p>
            <a:pPr marL="742950" lvl="1" indent="-285750">
              <a:lnSpc>
                <a:spcPct val="110000"/>
              </a:lnSpc>
              <a:buFont typeface="Wingdings" panose="05000000000000000000" pitchFamily="2" charset="2"/>
              <a:buChar char="Ø"/>
            </a:pPr>
            <a:r>
              <a:rPr lang="en-US" sz="1200" dirty="0" smtClean="0">
                <a:solidFill>
                  <a:srgbClr val="1F497D"/>
                </a:solidFill>
              </a:rPr>
              <a:t>B) Only non-</a:t>
            </a:r>
            <a:r>
              <a:rPr lang="en-US" sz="1200" dirty="0" err="1" smtClean="0">
                <a:solidFill>
                  <a:srgbClr val="1F497D"/>
                </a:solidFill>
              </a:rPr>
              <a:t>cleartext</a:t>
            </a:r>
            <a:r>
              <a:rPr lang="en-US" sz="1200" dirty="0" smtClean="0">
                <a:solidFill>
                  <a:srgbClr val="1F497D"/>
                </a:solidFill>
              </a:rPr>
              <a:t> IEs (optional IEs) are included in NAS message container</a:t>
            </a:r>
          </a:p>
          <a:p>
            <a:pPr marL="171450" indent="-171450">
              <a:lnSpc>
                <a:spcPct val="110000"/>
              </a:lnSpc>
              <a:buFont typeface="Arial" panose="020B0604020202020204" pitchFamily="34" charset="0"/>
              <a:buChar char="•"/>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Currently CT1 specifications support option A)</a:t>
            </a:r>
          </a:p>
          <a:p>
            <a:pPr marL="171450" indent="-171450">
              <a:lnSpc>
                <a:spcPct val="110000"/>
              </a:lnSpc>
              <a:buFont typeface="Arial" panose="020B0604020202020204" pitchFamily="34" charset="0"/>
              <a:buChar char="•"/>
            </a:pPr>
            <a:r>
              <a:rPr lang="en-US" sz="1400" dirty="0" smtClean="0">
                <a:solidFill>
                  <a:srgbClr val="1F497D"/>
                </a:solidFill>
              </a:rPr>
              <a:t>Option B) </a:t>
            </a:r>
          </a:p>
          <a:p>
            <a:pPr marL="628650" lvl="1" indent="-171450">
              <a:lnSpc>
                <a:spcPct val="110000"/>
              </a:lnSpc>
              <a:buFont typeface="Wingdings" panose="05000000000000000000" pitchFamily="2" charset="2"/>
              <a:buChar char="Ø"/>
            </a:pPr>
            <a:r>
              <a:rPr lang="en-US" sz="1200" dirty="0" smtClean="0">
                <a:solidFill>
                  <a:srgbClr val="1F497D"/>
                </a:solidFill>
              </a:rPr>
              <a:t>Results </a:t>
            </a:r>
            <a:r>
              <a:rPr lang="en-US" sz="1200" dirty="0">
                <a:solidFill>
                  <a:srgbClr val="1F497D"/>
                </a:solidFill>
              </a:rPr>
              <a:t>in reduced message </a:t>
            </a:r>
            <a:r>
              <a:rPr lang="en-US" sz="1200" dirty="0" smtClean="0">
                <a:solidFill>
                  <a:srgbClr val="1F497D"/>
                </a:solidFill>
              </a:rPr>
              <a:t>length</a:t>
            </a:r>
            <a:endParaRPr lang="en-US" sz="1200" dirty="0">
              <a:solidFill>
                <a:srgbClr val="1F497D"/>
              </a:solidFill>
            </a:endParaRPr>
          </a:p>
          <a:p>
            <a:pPr marL="628650" lvl="1" indent="-171450">
              <a:lnSpc>
                <a:spcPct val="110000"/>
              </a:lnSpc>
              <a:buFont typeface="Wingdings" panose="05000000000000000000" pitchFamily="2" charset="2"/>
              <a:buChar char="Ø"/>
            </a:pPr>
            <a:r>
              <a:rPr lang="en-US" sz="1200" dirty="0" smtClean="0">
                <a:solidFill>
                  <a:srgbClr val="1F497D"/>
                </a:solidFill>
              </a:rPr>
              <a:t>Gets complex for the case, if a new </a:t>
            </a:r>
            <a:r>
              <a:rPr lang="en-US" sz="1200" dirty="0" err="1" smtClean="0">
                <a:solidFill>
                  <a:srgbClr val="1F497D"/>
                </a:solidFill>
              </a:rPr>
              <a:t>cleartext</a:t>
            </a:r>
            <a:r>
              <a:rPr lang="en-US" sz="1200" dirty="0" smtClean="0">
                <a:solidFill>
                  <a:srgbClr val="1F497D"/>
                </a:solidFill>
              </a:rPr>
              <a:t> IE needs to be added at end of message after which another non-</a:t>
            </a:r>
            <a:r>
              <a:rPr lang="en-US" sz="1200" dirty="0" err="1" smtClean="0">
                <a:solidFill>
                  <a:srgbClr val="1F497D"/>
                </a:solidFill>
              </a:rPr>
              <a:t>cleartext</a:t>
            </a:r>
            <a:r>
              <a:rPr lang="en-US" sz="1200" dirty="0" smtClean="0">
                <a:solidFill>
                  <a:srgbClr val="1F497D"/>
                </a:solidFill>
              </a:rPr>
              <a:t> IE needs to be added</a:t>
            </a:r>
          </a:p>
          <a:p>
            <a:pPr lvl="1">
              <a:lnSpc>
                <a:spcPct val="110000"/>
              </a:lnSpc>
            </a:pPr>
            <a:endParaRPr lang="en-US" sz="1400" dirty="0">
              <a:solidFill>
                <a:srgbClr val="1F497D"/>
              </a:solidFill>
            </a:endParaRPr>
          </a:p>
          <a:p>
            <a:pPr marL="171450" indent="-171450">
              <a:lnSpc>
                <a:spcPct val="110000"/>
              </a:lnSpc>
              <a:buFont typeface="Arial" panose="020B0604020202020204" pitchFamily="34" charset="0"/>
              <a:buChar char="•"/>
            </a:pPr>
            <a:endParaRPr lang="en-US" sz="850" dirty="0">
              <a:solidFill>
                <a:srgbClr val="1F497D"/>
              </a:solidFill>
              <a:ea typeface="Times New Roman" panose="02020603050405020304" pitchFamily="18" charset="0"/>
            </a:endParaRPr>
          </a:p>
        </p:txBody>
      </p:sp>
    </p:spTree>
    <p:extLst>
      <p:ext uri="{BB962C8B-B14F-4D97-AF65-F5344CB8AC3E}">
        <p14:creationId xmlns:p14="http://schemas.microsoft.com/office/powerpoint/2010/main" val="2837146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ACA849-5871-49C5-BFA7-810FF773F7AB}" type="slidenum">
              <a:rPr lang="en-US" smtClean="0">
                <a:solidFill>
                  <a:prstClr val="white"/>
                </a:solidFill>
              </a:rPr>
              <a:pPr/>
              <a:t>4</a:t>
            </a:fld>
            <a:endParaRPr lang="en-US" dirty="0">
              <a:solidFill>
                <a:prstClr val="white"/>
              </a:solidFill>
            </a:endParaRPr>
          </a:p>
        </p:txBody>
      </p:sp>
      <p:sp>
        <p:nvSpPr>
          <p:cNvPr id="47" name="TextBox 46"/>
          <p:cNvSpPr txBox="1"/>
          <p:nvPr/>
        </p:nvSpPr>
        <p:spPr>
          <a:xfrm>
            <a:off x="6360340" y="453154"/>
            <a:ext cx="2645612" cy="4066204"/>
          </a:xfrm>
          <a:prstGeom prst="rect">
            <a:avLst/>
          </a:prstGeom>
          <a:noFill/>
        </p:spPr>
        <p:txBody>
          <a:bodyPr vert="horz" wrap="square" lIns="0" tIns="0" rIns="0" bIns="0" rtlCol="0">
            <a:noAutofit/>
          </a:bodyPr>
          <a:lstStyle/>
          <a:p>
            <a:pPr marL="171450" marR="0" lvl="0" indent="-171450">
              <a:lnSpc>
                <a:spcPct val="110000"/>
              </a:lnSpc>
              <a:spcBef>
                <a:spcPts val="0"/>
              </a:spcBef>
              <a:spcAft>
                <a:spcPts val="0"/>
              </a:spcAft>
              <a:buFont typeface="Arial" panose="020B0604020202020204" pitchFamily="34" charset="0"/>
              <a:buChar char="•"/>
            </a:pPr>
            <a:endParaRPr lang="en-US" sz="1100" dirty="0" smtClean="0">
              <a:solidFill>
                <a:srgbClr val="1F497D"/>
              </a:solidFill>
              <a:ea typeface="Times New Roman" panose="02020603050405020304" pitchFamily="18" charset="0"/>
            </a:endParaRPr>
          </a:p>
          <a:p>
            <a:pPr marL="171450" marR="0" lvl="0" indent="-171450">
              <a:lnSpc>
                <a:spcPct val="110000"/>
              </a:lnSpc>
              <a:spcBef>
                <a:spcPts val="0"/>
              </a:spcBef>
              <a:spcAft>
                <a:spcPts val="0"/>
              </a:spcAft>
              <a:buFont typeface="Arial" panose="020B0604020202020204" pitchFamily="34" charset="0"/>
              <a:buChar char="•"/>
            </a:pPr>
            <a:r>
              <a:rPr lang="en-US" sz="1100" dirty="0" smtClean="0">
                <a:solidFill>
                  <a:srgbClr val="1F497D"/>
                </a:solidFill>
                <a:ea typeface="Times New Roman" panose="02020603050405020304" pitchFamily="18" charset="0"/>
              </a:rPr>
              <a:t>CPSR message as described in (Solution-2) C1-193795/C1-193796 is reproduced for reference</a:t>
            </a:r>
          </a:p>
          <a:p>
            <a:pPr marL="171450" marR="0" lvl="0" indent="-171450">
              <a:lnSpc>
                <a:spcPct val="110000"/>
              </a:lnSpc>
              <a:spcBef>
                <a:spcPts val="0"/>
              </a:spcBef>
              <a:spcAft>
                <a:spcPts val="0"/>
              </a:spcAft>
              <a:buFont typeface="Arial" panose="020B0604020202020204" pitchFamily="34" charset="0"/>
              <a:buChar char="•"/>
            </a:pPr>
            <a:endParaRPr lang="en-US" sz="1100" dirty="0" smtClean="0">
              <a:solidFill>
                <a:srgbClr val="1F497D"/>
              </a:solidFill>
              <a:ea typeface="Times New Roman" panose="02020603050405020304" pitchFamily="18" charset="0"/>
            </a:endParaRPr>
          </a:p>
          <a:p>
            <a:pPr marL="171450" marR="0" lvl="0" indent="-171450">
              <a:lnSpc>
                <a:spcPct val="110000"/>
              </a:lnSpc>
              <a:spcBef>
                <a:spcPts val="0"/>
              </a:spcBef>
              <a:spcAft>
                <a:spcPts val="0"/>
              </a:spcAft>
              <a:buFont typeface="Arial" panose="020B0604020202020204" pitchFamily="34" charset="0"/>
              <a:buChar char="•"/>
            </a:pPr>
            <a:r>
              <a:rPr lang="en-US" sz="1100" dirty="0" smtClean="0">
                <a:solidFill>
                  <a:srgbClr val="1F497D"/>
                </a:solidFill>
                <a:ea typeface="Times New Roman" panose="02020603050405020304" pitchFamily="18" charset="0"/>
              </a:rPr>
              <a:t>It may be beneficial to consider optimizing this message further for infrequent small data transfers (say user data ~200 octets)</a:t>
            </a:r>
          </a:p>
          <a:p>
            <a:pPr marL="171450" marR="0" lvl="0" indent="-171450">
              <a:lnSpc>
                <a:spcPct val="110000"/>
              </a:lnSpc>
              <a:spcBef>
                <a:spcPts val="0"/>
              </a:spcBef>
              <a:spcAft>
                <a:spcPts val="0"/>
              </a:spcAft>
              <a:buFont typeface="Arial" panose="020B0604020202020204" pitchFamily="34" charset="0"/>
              <a:buChar char="•"/>
            </a:pPr>
            <a:endParaRPr lang="en-US" sz="1100" dirty="0">
              <a:solidFill>
                <a:srgbClr val="1F497D"/>
              </a:solidFill>
              <a:ea typeface="Times New Roman" panose="02020603050405020304" pitchFamily="18" charset="0"/>
            </a:endParaRPr>
          </a:p>
          <a:p>
            <a:pPr marL="171450" marR="0" lvl="0" indent="-171450">
              <a:lnSpc>
                <a:spcPct val="110000"/>
              </a:lnSpc>
              <a:spcBef>
                <a:spcPts val="0"/>
              </a:spcBef>
              <a:spcAft>
                <a:spcPts val="0"/>
              </a:spcAft>
              <a:buFont typeface="Arial" panose="020B0604020202020204" pitchFamily="34" charset="0"/>
              <a:buChar char="•"/>
            </a:pPr>
            <a:endParaRPr lang="en-US" sz="1100" dirty="0">
              <a:solidFill>
                <a:srgbClr val="1F497D"/>
              </a:solidFill>
              <a:ea typeface="Times New Roman" panose="02020603050405020304" pitchFamily="18" charset="0"/>
            </a:endParaRPr>
          </a:p>
          <a:p>
            <a:pPr marL="171450" marR="0" lvl="0" indent="-171450">
              <a:lnSpc>
                <a:spcPct val="110000"/>
              </a:lnSpc>
              <a:spcBef>
                <a:spcPts val="0"/>
              </a:spcBef>
              <a:spcAft>
                <a:spcPts val="0"/>
              </a:spcAft>
              <a:buFont typeface="Arial" panose="020B0604020202020204" pitchFamily="34" charset="0"/>
              <a:buChar char="•"/>
            </a:pPr>
            <a:endParaRPr lang="en-US" sz="1100" dirty="0" smtClean="0">
              <a:solidFill>
                <a:srgbClr val="1F497D"/>
              </a:solidFill>
              <a:ea typeface="Times New Roman" panose="02020603050405020304" pitchFamily="18" charset="0"/>
            </a:endParaRPr>
          </a:p>
          <a:p>
            <a:pPr marL="171450" indent="-171450">
              <a:lnSpc>
                <a:spcPct val="110000"/>
              </a:lnSpc>
              <a:buFont typeface="Arial" panose="020B0604020202020204" pitchFamily="34" charset="0"/>
              <a:buChar char="•"/>
            </a:pPr>
            <a:endParaRPr lang="en-US" sz="1000" dirty="0">
              <a:solidFill>
                <a:srgbClr val="1F497D"/>
              </a:solidFill>
              <a:ea typeface="Times New Roman" panose="02020603050405020304" pitchFamily="18" charset="0"/>
            </a:endParaRPr>
          </a:p>
          <a:p>
            <a:pPr marL="365760" lvl="1" indent="-171450">
              <a:lnSpc>
                <a:spcPct val="110000"/>
              </a:lnSpc>
              <a:buFont typeface="Arial" panose="020B0604020202020204" pitchFamily="34" charset="0"/>
              <a:buChar char="•"/>
            </a:pPr>
            <a:endParaRPr lang="en-US" sz="1000" dirty="0">
              <a:solidFill>
                <a:srgbClr val="1F497D"/>
              </a:solidFill>
              <a:ea typeface="Times New Roman" panose="02020603050405020304" pitchFamily="18" charset="0"/>
            </a:endParaRPr>
          </a:p>
          <a:p>
            <a:pPr indent="-262890">
              <a:lnSpc>
                <a:spcPct val="110000"/>
              </a:lnSpc>
              <a:buFont typeface="Arial" panose="020B0604020202020204" pitchFamily="34" charset="0"/>
              <a:buChar char="•"/>
            </a:pPr>
            <a:endParaRPr lang="en-US" sz="1000" dirty="0" smtClean="0">
              <a:solidFill>
                <a:srgbClr val="1F497D"/>
              </a:solidFill>
              <a:ea typeface="Times New Roman" panose="02020603050405020304" pitchFamily="18" charset="0"/>
            </a:endParaRPr>
          </a:p>
          <a:p>
            <a:pPr marR="0" lvl="0">
              <a:lnSpc>
                <a:spcPct val="110000"/>
              </a:lnSpc>
              <a:spcBef>
                <a:spcPts val="0"/>
              </a:spcBef>
              <a:spcAft>
                <a:spcPts val="0"/>
              </a:spcAft>
            </a:pPr>
            <a:r>
              <a:rPr lang="en-US" sz="800" dirty="0">
                <a:solidFill>
                  <a:srgbClr val="1F497D"/>
                </a:solidFill>
                <a:ea typeface="Times New Roman" panose="02020603050405020304" pitchFamily="18"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668458029"/>
              </p:ext>
            </p:extLst>
          </p:nvPr>
        </p:nvGraphicFramePr>
        <p:xfrm>
          <a:off x="471797" y="604692"/>
          <a:ext cx="5615199" cy="3291840"/>
        </p:xfrm>
        <a:graphic>
          <a:graphicData uri="http://schemas.openxmlformats.org/drawingml/2006/table">
            <a:tbl>
              <a:tblPr>
                <a:tableStyleId>{5C22544A-7EE6-4342-B048-85BDC9FD1C3A}</a:tableStyleId>
              </a:tblPr>
              <a:tblGrid>
                <a:gridCol w="340260"/>
                <a:gridCol w="1701303"/>
                <a:gridCol w="1871733"/>
                <a:gridCol w="680521"/>
                <a:gridCol w="510691"/>
                <a:gridCol w="510691"/>
              </a:tblGrid>
              <a:tr h="114153">
                <a:tc>
                  <a:txBody>
                    <a:bodyPr/>
                    <a:lstStyle/>
                    <a:p>
                      <a:pPr marL="0" marR="0" algn="ctr">
                        <a:spcBef>
                          <a:spcPts val="0"/>
                        </a:spcBef>
                        <a:spcAft>
                          <a:spcPts val="0"/>
                        </a:spcAft>
                      </a:pPr>
                      <a:r>
                        <a:rPr lang="en-GB" sz="800" dirty="0">
                          <a:effectLst/>
                        </a:rPr>
                        <a:t>IEI</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Information Element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Type/Reference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Presence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Format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Length</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Extended protocol discriminator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Extended protocol discriminator</a:t>
                      </a:r>
                      <a:endParaRPr lang="en-US" sz="800" dirty="0">
                        <a:effectLst/>
                      </a:endParaRPr>
                    </a:p>
                    <a:p>
                      <a:pPr marL="0" marR="0">
                        <a:spcBef>
                          <a:spcPts val="0"/>
                        </a:spcBef>
                        <a:spcAft>
                          <a:spcPts val="0"/>
                        </a:spcAft>
                      </a:pP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Security header 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Security header type</a:t>
                      </a:r>
                      <a:endParaRPr lang="en-US" sz="800" dirty="0">
                        <a:effectLst/>
                      </a:endParaRPr>
                    </a:p>
                    <a:p>
                      <a:pPr marL="0" marR="0">
                        <a:spcBef>
                          <a:spcPts val="0"/>
                        </a:spcBef>
                        <a:spcAft>
                          <a:spcPts val="0"/>
                        </a:spcAft>
                      </a:pPr>
                      <a:r>
                        <a:rPr lang="en-GB" sz="800" dirty="0">
                          <a:effectLst/>
                        </a:rPr>
                        <a:t>9.3</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M</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effectLst/>
                        </a:rPr>
                        <a:t>Spare half </a:t>
                      </a:r>
                      <a:r>
                        <a:rPr lang="en-GB" sz="800" strike="noStrike" dirty="0" smtClean="0">
                          <a:effectLst/>
                        </a:rPr>
                        <a:t>octet</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solidFill>
                            <a:schemeClr val="tx1"/>
                          </a:solidFill>
                          <a:effectLst/>
                        </a:rPr>
                        <a:t>Spare half </a:t>
                      </a:r>
                      <a:r>
                        <a:rPr lang="en-GB" sz="800" strike="noStrike" dirty="0" smtClean="0">
                          <a:solidFill>
                            <a:schemeClr val="tx1"/>
                          </a:solidFill>
                          <a:effectLst/>
                        </a:rPr>
                        <a:t>octet</a:t>
                      </a:r>
                    </a:p>
                    <a:p>
                      <a:pPr marL="0" marR="0">
                        <a:spcBef>
                          <a:spcPts val="0"/>
                        </a:spcBef>
                        <a:spcAft>
                          <a:spcPts val="0"/>
                        </a:spcAft>
                      </a:pPr>
                      <a:r>
                        <a:rPr lang="en-GB" sz="800" dirty="0" smtClean="0">
                          <a:solidFill>
                            <a:schemeClr val="tx1"/>
                          </a:solidFill>
                          <a:effectLst/>
                        </a:rPr>
                        <a:t>9.5</a:t>
                      </a:r>
                      <a:endParaRPr lang="en-US" sz="8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request message identity</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Message type</a:t>
                      </a:r>
                      <a:endParaRPr lang="en-US" sz="800">
                        <a:effectLst/>
                      </a:endParaRPr>
                    </a:p>
                    <a:p>
                      <a:pPr marL="0" marR="0">
                        <a:spcBef>
                          <a:spcPts val="0"/>
                        </a:spcBef>
                        <a:spcAft>
                          <a:spcPts val="0"/>
                        </a:spcAft>
                      </a:pPr>
                      <a:r>
                        <a:rPr lang="en-GB" sz="800">
                          <a:effectLst/>
                        </a:rPr>
                        <a:t>9.7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type</a:t>
                      </a:r>
                      <a:endParaRPr lang="en-US" sz="800">
                        <a:effectLst/>
                      </a:endParaRPr>
                    </a:p>
                    <a:p>
                      <a:pPr marL="0" marR="0">
                        <a:spcBef>
                          <a:spcPts val="0"/>
                        </a:spcBef>
                        <a:spcAft>
                          <a:spcPts val="0"/>
                        </a:spcAft>
                      </a:pPr>
                      <a:r>
                        <a:rPr lang="en-GB" sz="800">
                          <a:effectLst/>
                        </a:rPr>
                        <a:t>9.9.3.47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121920">
                <a:tc>
                  <a:txBody>
                    <a:bodyPr/>
                    <a:lstStyle/>
                    <a:p>
                      <a:pPr marL="0" marR="0">
                        <a:spcBef>
                          <a:spcPts val="0"/>
                        </a:spcBef>
                        <a:spcAft>
                          <a:spcPts val="0"/>
                        </a:spcAft>
                      </a:pP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err="1">
                          <a:effectLst/>
                        </a:rPr>
                        <a:t>ngKSI</a:t>
                      </a: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NAS key set identifier</a:t>
                      </a:r>
                      <a:endParaRPr lang="en-US" sz="800" dirty="0">
                        <a:effectLst/>
                      </a:endParaRPr>
                    </a:p>
                    <a:p>
                      <a:pPr marL="0" marR="0">
                        <a:spcBef>
                          <a:spcPts val="0"/>
                        </a:spcBef>
                        <a:spcAft>
                          <a:spcPts val="0"/>
                        </a:spcAft>
                      </a:pPr>
                      <a:r>
                        <a:rPr lang="en-GB" sz="800" dirty="0">
                          <a:effectLst/>
                        </a:rPr>
                        <a:t>9.11.3.32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M</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V</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1/2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dirty="0">
                          <a:effectLst/>
                        </a:rPr>
                        <a:t>8-</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Payload container type</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Payload container type</a:t>
                      </a:r>
                      <a:endParaRPr lang="en-US" sz="800">
                        <a:effectLst/>
                      </a:endParaRPr>
                    </a:p>
                    <a:p>
                      <a:pPr marL="0" marR="0">
                        <a:spcBef>
                          <a:spcPts val="0"/>
                        </a:spcBef>
                        <a:spcAft>
                          <a:spcPts val="0"/>
                        </a:spcAft>
                      </a:pPr>
                      <a:r>
                        <a:rPr lang="en-GB" sz="800">
                          <a:effectLst/>
                        </a:rPr>
                        <a:t>9.11.3.40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7B</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Payload container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Payload container</a:t>
                      </a:r>
                      <a:endParaRPr lang="en-US" sz="800">
                        <a:effectLst/>
                      </a:endParaRPr>
                    </a:p>
                    <a:p>
                      <a:pPr marL="0" marR="0">
                        <a:spcBef>
                          <a:spcPts val="0"/>
                        </a:spcBef>
                        <a:spcAft>
                          <a:spcPts val="0"/>
                        </a:spcAft>
                      </a:pPr>
                      <a:r>
                        <a:rPr lang="en-GB" sz="800">
                          <a:effectLst/>
                        </a:rPr>
                        <a:t>9.11.3.39</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4-65538</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strike="noStrike">
                          <a:effectLst/>
                        </a:rPr>
                        <a:t>12</a:t>
                      </a:r>
                      <a:endParaRPr lang="en-US" sz="800" strike="no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a:effectLst/>
                        </a:rPr>
                        <a:t>PDU session ID</a:t>
                      </a:r>
                      <a:endParaRPr lang="en-US" sz="800" strike="no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a:effectLst/>
                        </a:rPr>
                        <a:t>PDU session identity 2</a:t>
                      </a:r>
                      <a:endParaRPr lang="en-US" sz="800" strike="noStrike">
                        <a:effectLst/>
                      </a:endParaRPr>
                    </a:p>
                    <a:p>
                      <a:pPr marL="0" marR="0">
                        <a:spcBef>
                          <a:spcPts val="0"/>
                        </a:spcBef>
                        <a:spcAft>
                          <a:spcPts val="0"/>
                        </a:spcAft>
                      </a:pPr>
                      <a:r>
                        <a:rPr lang="en-GB" sz="800" strike="noStrike">
                          <a:effectLst/>
                        </a:rPr>
                        <a:t>9.11.3.41</a:t>
                      </a:r>
                      <a:endParaRPr lang="en-US" sz="800" strike="no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a:effectLst/>
                        </a:rPr>
                        <a:t>C</a:t>
                      </a:r>
                      <a:endParaRPr lang="en-US" sz="800" strike="no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a:effectLst/>
                        </a:rPr>
                        <a:t>TV</a:t>
                      </a:r>
                      <a:endParaRPr lang="en-US" sz="800" strike="no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dirty="0">
                          <a:effectLst/>
                        </a:rPr>
                        <a:t>2</a:t>
                      </a:r>
                      <a:endParaRPr lang="en-US" sz="800" strike="no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50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PDU session status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PDU session status</a:t>
                      </a:r>
                      <a:endParaRPr lang="en-US" sz="800">
                        <a:effectLst/>
                      </a:endParaRPr>
                    </a:p>
                    <a:p>
                      <a:pPr marL="0" marR="0">
                        <a:spcBef>
                          <a:spcPts val="0"/>
                        </a:spcBef>
                        <a:spcAft>
                          <a:spcPts val="0"/>
                        </a:spcAft>
                      </a:pPr>
                      <a:r>
                        <a:rPr lang="en-GB" sz="800">
                          <a:effectLst/>
                        </a:rPr>
                        <a:t>9.11.3.44</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4-34</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F-</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Release assistance indication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Release assistance indication</a:t>
                      </a:r>
                      <a:endParaRPr lang="en-US" sz="800">
                        <a:effectLst/>
                      </a:endParaRPr>
                    </a:p>
                    <a:p>
                      <a:pPr marL="0" marR="0">
                        <a:spcBef>
                          <a:spcPts val="0"/>
                        </a:spcBef>
                        <a:spcAft>
                          <a:spcPts val="0"/>
                        </a:spcAft>
                      </a:pPr>
                      <a:r>
                        <a:rPr lang="en-GB" sz="800">
                          <a:effectLst/>
                        </a:rPr>
                        <a:t>9.11.3.y</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40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Uplink data status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Uplink data status</a:t>
                      </a:r>
                      <a:endParaRPr lang="en-US" sz="900">
                        <a:effectLst/>
                      </a:endParaRPr>
                    </a:p>
                    <a:p>
                      <a:pPr marL="0" marR="0">
                        <a:spcBef>
                          <a:spcPts val="0"/>
                        </a:spcBef>
                        <a:spcAft>
                          <a:spcPts val="0"/>
                        </a:spcAft>
                      </a:pPr>
                      <a:r>
                        <a:rPr lang="en-GB" sz="800">
                          <a:effectLst/>
                        </a:rPr>
                        <a:t>9.11.3.57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4-34</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71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NAS message container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NAS message container</a:t>
                      </a:r>
                      <a:endParaRPr lang="en-US" sz="800" dirty="0">
                        <a:effectLst/>
                      </a:endParaRPr>
                    </a:p>
                    <a:p>
                      <a:pPr marL="0" marR="0">
                        <a:spcBef>
                          <a:spcPts val="0"/>
                        </a:spcBef>
                        <a:spcAft>
                          <a:spcPts val="0"/>
                        </a:spcAft>
                      </a:pPr>
                      <a:r>
                        <a:rPr lang="en-GB" sz="800" dirty="0">
                          <a:effectLst/>
                        </a:rPr>
                        <a:t>9.11.3.33</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4-n</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bl>
          </a:graphicData>
        </a:graphic>
      </p:graphicFrame>
      <p:sp>
        <p:nvSpPr>
          <p:cNvPr id="5" name="Rectangle 1"/>
          <p:cNvSpPr>
            <a:spLocks noChangeArrowheads="1"/>
          </p:cNvSpPr>
          <p:nvPr/>
        </p:nvSpPr>
        <p:spPr bwMode="auto">
          <a:xfrm>
            <a:off x="997519" y="206933"/>
            <a:ext cx="54387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fr-FR"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8.2.x.1.1: CONTROL PLANE SERVICE REQUEST message content (C1-193796)</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8374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ACA849-5871-49C5-BFA7-810FF773F7AB}" type="slidenum">
              <a:rPr lang="en-US" smtClean="0">
                <a:solidFill>
                  <a:prstClr val="white"/>
                </a:solidFill>
              </a:rPr>
              <a:pPr/>
              <a:t>5</a:t>
            </a:fld>
            <a:endParaRPr lang="en-US" dirty="0">
              <a:solidFill>
                <a:prstClr val="white"/>
              </a:solidFill>
            </a:endParaRPr>
          </a:p>
        </p:txBody>
      </p:sp>
      <p:sp>
        <p:nvSpPr>
          <p:cNvPr id="47" name="TextBox 46"/>
          <p:cNvSpPr txBox="1"/>
          <p:nvPr/>
        </p:nvSpPr>
        <p:spPr>
          <a:xfrm>
            <a:off x="5947090" y="453154"/>
            <a:ext cx="3058862" cy="4066204"/>
          </a:xfrm>
          <a:prstGeom prst="rect">
            <a:avLst/>
          </a:prstGeom>
          <a:noFill/>
        </p:spPr>
        <p:txBody>
          <a:bodyPr vert="horz" wrap="square" lIns="0" tIns="0" rIns="0" bIns="0" rtlCol="0">
            <a:noAutofit/>
          </a:bodyPr>
          <a:lstStyle/>
          <a:p>
            <a:pPr marL="171450" marR="0" lvl="0" indent="-171450">
              <a:lnSpc>
                <a:spcPct val="110000"/>
              </a:lnSpc>
              <a:spcBef>
                <a:spcPts val="0"/>
              </a:spcBef>
              <a:spcAft>
                <a:spcPts val="0"/>
              </a:spcAft>
              <a:buFont typeface="Arial" panose="020B0604020202020204" pitchFamily="34" charset="0"/>
              <a:buChar char="•"/>
            </a:pPr>
            <a:endParaRPr lang="en-US" sz="1100" dirty="0" smtClean="0">
              <a:solidFill>
                <a:srgbClr val="1F497D"/>
              </a:solidFill>
              <a:ea typeface="Times New Roman" panose="02020603050405020304" pitchFamily="18" charset="0"/>
            </a:endParaRPr>
          </a:p>
          <a:p>
            <a:pPr marL="171450" marR="0" lvl="0" indent="-171450">
              <a:lnSpc>
                <a:spcPct val="110000"/>
              </a:lnSpc>
              <a:spcBef>
                <a:spcPts val="0"/>
              </a:spcBef>
              <a:spcAft>
                <a:spcPts val="0"/>
              </a:spcAft>
              <a:buFont typeface="Arial" panose="020B0604020202020204" pitchFamily="34" charset="0"/>
              <a:buChar char="•"/>
            </a:pPr>
            <a:r>
              <a:rPr lang="en-US" sz="1100" dirty="0" smtClean="0">
                <a:solidFill>
                  <a:srgbClr val="1F497D"/>
                </a:solidFill>
                <a:ea typeface="Times New Roman" panose="02020603050405020304" pitchFamily="18" charset="0"/>
              </a:rPr>
              <a:t>When less than 256 octets are to be transferred, use </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User data container small for data</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NAS message container small for SMS</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(saves 2 octets)</a:t>
            </a:r>
          </a:p>
          <a:p>
            <a:pPr marL="171450" indent="-171450">
              <a:lnSpc>
                <a:spcPct val="110000"/>
              </a:lnSpc>
              <a:buFont typeface="Arial" panose="020B0604020202020204" pitchFamily="34" charset="0"/>
              <a:buChar char="•"/>
            </a:pPr>
            <a:endParaRPr lang="en-US" sz="1000" dirty="0">
              <a:solidFill>
                <a:srgbClr val="1F497D"/>
              </a:solidFill>
              <a:ea typeface="Times New Roman" panose="02020603050405020304" pitchFamily="18" charset="0"/>
            </a:endParaRPr>
          </a:p>
          <a:p>
            <a:pPr marL="171450" indent="-171450">
              <a:lnSpc>
                <a:spcPct val="110000"/>
              </a:lnSpc>
              <a:buFont typeface="Arial" panose="020B0604020202020204" pitchFamily="34" charset="0"/>
              <a:buChar char="•"/>
            </a:pPr>
            <a:r>
              <a:rPr lang="en-US" sz="1000" dirty="0" smtClean="0">
                <a:solidFill>
                  <a:srgbClr val="1F497D"/>
                </a:solidFill>
                <a:ea typeface="Times New Roman" panose="02020603050405020304" pitchFamily="18" charset="0"/>
              </a:rPr>
              <a:t>When more than 255 octets use </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Payload container type</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Payload container</a:t>
            </a:r>
          </a:p>
          <a:p>
            <a:pPr marL="365760" lvl="1" indent="-171450">
              <a:lnSpc>
                <a:spcPct val="110000"/>
              </a:lnSpc>
              <a:buFont typeface="Arial" panose="020B0604020202020204" pitchFamily="34" charset="0"/>
              <a:buChar char="•"/>
            </a:pPr>
            <a:endParaRPr lang="en-US" sz="900" dirty="0">
              <a:solidFill>
                <a:srgbClr val="1F497D"/>
              </a:solidFill>
              <a:ea typeface="Times New Roman" panose="02020603050405020304" pitchFamily="18" charset="0"/>
            </a:endParaRPr>
          </a:p>
          <a:p>
            <a:pPr indent="-182880">
              <a:lnSpc>
                <a:spcPct val="110000"/>
              </a:lnSpc>
              <a:buFont typeface="Arial" panose="020B0604020202020204" pitchFamily="34" charset="0"/>
              <a:buChar char="•"/>
            </a:pPr>
            <a:r>
              <a:rPr lang="en-US" sz="1000" dirty="0">
                <a:solidFill>
                  <a:srgbClr val="1F497D"/>
                </a:solidFill>
                <a:ea typeface="Times New Roman" panose="02020603050405020304" pitchFamily="18" charset="0"/>
              </a:rPr>
              <a:t>Use 1 octet for PDU Session ID as a  </a:t>
            </a:r>
            <a:endParaRPr lang="en-US" sz="1000" dirty="0" smtClean="0">
              <a:solidFill>
                <a:srgbClr val="1F497D"/>
              </a:solidFill>
              <a:ea typeface="Times New Roman" panose="02020603050405020304" pitchFamily="18" charset="0"/>
            </a:endParaRPr>
          </a:p>
          <a:p>
            <a:pPr>
              <a:lnSpc>
                <a:spcPct val="110000"/>
              </a:lnSpc>
            </a:pPr>
            <a:r>
              <a:rPr lang="en-US" sz="1000" dirty="0">
                <a:solidFill>
                  <a:srgbClr val="1F497D"/>
                </a:solidFill>
                <a:ea typeface="Times New Roman" panose="02020603050405020304" pitchFamily="18" charset="0"/>
              </a:rPr>
              <a:t> </a:t>
            </a:r>
            <a:r>
              <a:rPr lang="en-US" sz="1000" dirty="0" smtClean="0">
                <a:solidFill>
                  <a:srgbClr val="1F497D"/>
                </a:solidFill>
                <a:ea typeface="Times New Roman" panose="02020603050405020304" pitchFamily="18" charset="0"/>
              </a:rPr>
              <a:t>     Type-1 </a:t>
            </a:r>
            <a:r>
              <a:rPr lang="en-US" sz="1000" dirty="0">
                <a:solidFill>
                  <a:srgbClr val="1F497D"/>
                </a:solidFill>
                <a:ea typeface="Times New Roman" panose="02020603050405020304" pitchFamily="18" charset="0"/>
              </a:rPr>
              <a:t>IE (saves 1 octet</a:t>
            </a:r>
            <a:r>
              <a:rPr lang="en-US" sz="1000" dirty="0" smtClean="0">
                <a:solidFill>
                  <a:srgbClr val="1F497D"/>
                </a:solidFill>
                <a:ea typeface="Times New Roman" panose="02020603050405020304" pitchFamily="18" charset="0"/>
              </a:rPr>
              <a:t>). The Type-2 IE can also                               	be kept as an optional IE just in case if PDU 	Session IDs  &gt; 15 need to be used.</a:t>
            </a:r>
            <a:endParaRPr lang="en-US" sz="1000" dirty="0">
              <a:solidFill>
                <a:srgbClr val="1F497D"/>
              </a:solidFill>
              <a:ea typeface="Times New Roman" panose="02020603050405020304" pitchFamily="18" charset="0"/>
            </a:endParaRPr>
          </a:p>
          <a:p>
            <a:pPr marL="365760" lvl="1" indent="-171450">
              <a:lnSpc>
                <a:spcPct val="110000"/>
              </a:lnSpc>
              <a:buFont typeface="Arial" panose="020B0604020202020204" pitchFamily="34" charset="0"/>
              <a:buChar char="•"/>
            </a:pPr>
            <a:endParaRPr lang="en-US" sz="1000" dirty="0">
              <a:solidFill>
                <a:srgbClr val="1F497D"/>
              </a:solidFill>
              <a:ea typeface="Times New Roman" panose="02020603050405020304" pitchFamily="18" charset="0"/>
            </a:endParaRPr>
          </a:p>
          <a:p>
            <a:pPr marL="171450" indent="-171450">
              <a:lnSpc>
                <a:spcPct val="110000"/>
              </a:lnSpc>
              <a:buFont typeface="Arial" panose="020B0604020202020204" pitchFamily="34" charset="0"/>
              <a:buChar char="•"/>
            </a:pPr>
            <a:r>
              <a:rPr lang="en-US" sz="1000" dirty="0" smtClean="0">
                <a:solidFill>
                  <a:srgbClr val="1F497D"/>
                </a:solidFill>
                <a:ea typeface="Times New Roman" panose="02020603050405020304" pitchFamily="18" charset="0"/>
              </a:rPr>
              <a:t>For small (&lt;256 octets) message size in most optimal case = </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1+1+1+1+2+L+1 (L length of user data) </a:t>
            </a:r>
            <a:r>
              <a:rPr lang="en-US" sz="900" b="1" dirty="0" smtClean="0">
                <a:solidFill>
                  <a:srgbClr val="C00000"/>
                </a:solidFill>
                <a:ea typeface="Times New Roman" panose="02020603050405020304" pitchFamily="18" charset="0"/>
              </a:rPr>
              <a:t>(7+L)</a:t>
            </a:r>
          </a:p>
          <a:p>
            <a:pPr marL="365760" lvl="1" indent="-171450">
              <a:lnSpc>
                <a:spcPct val="110000"/>
              </a:lnSpc>
              <a:buFont typeface="Arial" panose="020B0604020202020204" pitchFamily="34" charset="0"/>
              <a:buChar char="•"/>
            </a:pPr>
            <a:r>
              <a:rPr lang="en-US" sz="900" dirty="0" smtClean="0">
                <a:solidFill>
                  <a:srgbClr val="1F497D"/>
                </a:solidFill>
                <a:ea typeface="Times New Roman" panose="02020603050405020304" pitchFamily="18" charset="0"/>
              </a:rPr>
              <a:t>1+1+1+1+(3+7+L) for partially ciphered case with entire </a:t>
            </a:r>
            <a:r>
              <a:rPr lang="en-US" sz="900" dirty="0" err="1" smtClean="0">
                <a:solidFill>
                  <a:srgbClr val="1F497D"/>
                </a:solidFill>
                <a:ea typeface="Times New Roman" panose="02020603050405020304" pitchFamily="18" charset="0"/>
              </a:rPr>
              <a:t>msg</a:t>
            </a:r>
            <a:r>
              <a:rPr lang="en-US" sz="900" dirty="0" smtClean="0">
                <a:solidFill>
                  <a:srgbClr val="1F497D"/>
                </a:solidFill>
                <a:ea typeface="Times New Roman" panose="02020603050405020304" pitchFamily="18" charset="0"/>
              </a:rPr>
              <a:t> in NAS container </a:t>
            </a:r>
            <a:r>
              <a:rPr lang="en-US" sz="900" b="1" dirty="0" smtClean="0">
                <a:solidFill>
                  <a:srgbClr val="C00000"/>
                </a:solidFill>
                <a:ea typeface="Times New Roman" panose="02020603050405020304" pitchFamily="18" charset="0"/>
              </a:rPr>
              <a:t>(14+L)</a:t>
            </a:r>
          </a:p>
          <a:p>
            <a:pPr marL="365760" lvl="1" indent="-171450">
              <a:lnSpc>
                <a:spcPct val="110000"/>
              </a:lnSpc>
              <a:buFont typeface="Arial" panose="020B0604020202020204" pitchFamily="34" charset="0"/>
              <a:buChar char="•"/>
            </a:pPr>
            <a:r>
              <a:rPr lang="en-US" sz="900" dirty="0">
                <a:solidFill>
                  <a:srgbClr val="1F497D"/>
                </a:solidFill>
                <a:ea typeface="Times New Roman" panose="02020603050405020304" pitchFamily="18" charset="0"/>
              </a:rPr>
              <a:t>1+1+1+1+(</a:t>
            </a:r>
            <a:r>
              <a:rPr lang="en-US" sz="900" dirty="0" smtClean="0">
                <a:solidFill>
                  <a:srgbClr val="1F497D"/>
                </a:solidFill>
                <a:ea typeface="Times New Roman" panose="02020603050405020304" pitchFamily="18" charset="0"/>
              </a:rPr>
              <a:t>3+2+1+L</a:t>
            </a:r>
            <a:r>
              <a:rPr lang="en-US" sz="900" dirty="0">
                <a:solidFill>
                  <a:srgbClr val="1F497D"/>
                </a:solidFill>
                <a:ea typeface="Times New Roman" panose="02020603050405020304" pitchFamily="18" charset="0"/>
              </a:rPr>
              <a:t>) for partially ciphered case with </a:t>
            </a:r>
            <a:r>
              <a:rPr lang="en-US" sz="900" dirty="0" smtClean="0">
                <a:solidFill>
                  <a:srgbClr val="1F497D"/>
                </a:solidFill>
                <a:ea typeface="Times New Roman" panose="02020603050405020304" pitchFamily="18" charset="0"/>
              </a:rPr>
              <a:t>only optional IEs </a:t>
            </a:r>
            <a:r>
              <a:rPr lang="en-US" sz="900" dirty="0">
                <a:solidFill>
                  <a:srgbClr val="1F497D"/>
                </a:solidFill>
                <a:ea typeface="Times New Roman" panose="02020603050405020304" pitchFamily="18" charset="0"/>
              </a:rPr>
              <a:t>in NAS container </a:t>
            </a:r>
            <a:r>
              <a:rPr lang="en-US" sz="900" b="1" dirty="0">
                <a:solidFill>
                  <a:srgbClr val="C00000"/>
                </a:solidFill>
                <a:ea typeface="Times New Roman" panose="02020603050405020304" pitchFamily="18" charset="0"/>
              </a:rPr>
              <a:t>(</a:t>
            </a:r>
            <a:r>
              <a:rPr lang="en-US" sz="900" b="1" dirty="0" smtClean="0">
                <a:solidFill>
                  <a:srgbClr val="C00000"/>
                </a:solidFill>
                <a:ea typeface="Times New Roman" panose="02020603050405020304" pitchFamily="18" charset="0"/>
              </a:rPr>
              <a:t>10+L)</a:t>
            </a:r>
          </a:p>
          <a:p>
            <a:pPr marL="194310" lvl="1">
              <a:lnSpc>
                <a:spcPct val="110000"/>
              </a:lnSpc>
            </a:pPr>
            <a:endParaRPr lang="en-US" sz="1000" dirty="0" smtClean="0">
              <a:solidFill>
                <a:srgbClr val="1F497D"/>
              </a:solidFill>
              <a:ea typeface="Times New Roman" panose="02020603050405020304" pitchFamily="18" charset="0"/>
            </a:endParaRPr>
          </a:p>
          <a:p>
            <a:pPr marL="171450" indent="-171450">
              <a:lnSpc>
                <a:spcPct val="110000"/>
              </a:lnSpc>
              <a:buFont typeface="Arial" panose="020B0604020202020204" pitchFamily="34" charset="0"/>
              <a:buChar char="•"/>
            </a:pPr>
            <a:r>
              <a:rPr lang="en-US" sz="1000" dirty="0" smtClean="0">
                <a:solidFill>
                  <a:srgbClr val="1F497D"/>
                </a:solidFill>
                <a:ea typeface="Times New Roman" panose="02020603050405020304" pitchFamily="18" charset="0"/>
              </a:rPr>
              <a:t>Use the same CPSR message always</a:t>
            </a:r>
          </a:p>
          <a:p>
            <a:pPr marL="365760" lvl="1" indent="-171450">
              <a:lnSpc>
                <a:spcPct val="110000"/>
              </a:lnSpc>
              <a:buFont typeface="Arial" panose="020B0604020202020204" pitchFamily="34" charset="0"/>
              <a:buChar char="•"/>
            </a:pPr>
            <a:endParaRPr lang="en-US" sz="1000" dirty="0">
              <a:solidFill>
                <a:srgbClr val="1F497D"/>
              </a:solidFill>
              <a:ea typeface="Times New Roman" panose="02020603050405020304" pitchFamily="18" charset="0"/>
            </a:endParaRPr>
          </a:p>
          <a:p>
            <a:pPr indent="-262890">
              <a:lnSpc>
                <a:spcPct val="110000"/>
              </a:lnSpc>
              <a:buFont typeface="Arial" panose="020B0604020202020204" pitchFamily="34" charset="0"/>
              <a:buChar char="•"/>
            </a:pPr>
            <a:endParaRPr lang="en-US" sz="1000" dirty="0" smtClean="0">
              <a:solidFill>
                <a:srgbClr val="1F497D"/>
              </a:solidFill>
              <a:ea typeface="Times New Roman" panose="02020603050405020304" pitchFamily="18" charset="0"/>
            </a:endParaRPr>
          </a:p>
          <a:p>
            <a:pPr marR="0" lvl="0">
              <a:lnSpc>
                <a:spcPct val="110000"/>
              </a:lnSpc>
              <a:spcBef>
                <a:spcPts val="0"/>
              </a:spcBef>
              <a:spcAft>
                <a:spcPts val="0"/>
              </a:spcAft>
            </a:pPr>
            <a:r>
              <a:rPr lang="en-US" sz="800" dirty="0">
                <a:solidFill>
                  <a:srgbClr val="1F497D"/>
                </a:solidFill>
                <a:ea typeface="Times New Roman" panose="02020603050405020304" pitchFamily="18"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3877341194"/>
              </p:ext>
            </p:extLst>
          </p:nvPr>
        </p:nvGraphicFramePr>
        <p:xfrm>
          <a:off x="195126" y="604692"/>
          <a:ext cx="5642817" cy="4023360"/>
        </p:xfrm>
        <a:graphic>
          <a:graphicData uri="http://schemas.openxmlformats.org/drawingml/2006/table">
            <a:tbl>
              <a:tblPr>
                <a:tableStyleId>{5C22544A-7EE6-4342-B048-85BDC9FD1C3A}</a:tableStyleId>
              </a:tblPr>
              <a:tblGrid>
                <a:gridCol w="340260"/>
                <a:gridCol w="1701303"/>
                <a:gridCol w="1871733"/>
                <a:gridCol w="680521"/>
                <a:gridCol w="510691"/>
                <a:gridCol w="538309"/>
              </a:tblGrid>
              <a:tr h="114153">
                <a:tc>
                  <a:txBody>
                    <a:bodyPr/>
                    <a:lstStyle/>
                    <a:p>
                      <a:pPr marL="0" marR="0" algn="ctr">
                        <a:spcBef>
                          <a:spcPts val="0"/>
                        </a:spcBef>
                        <a:spcAft>
                          <a:spcPts val="0"/>
                        </a:spcAft>
                      </a:pPr>
                      <a:r>
                        <a:rPr lang="en-GB" sz="800" dirty="0">
                          <a:effectLst/>
                        </a:rPr>
                        <a:t>IEI</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Information Element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Type/Reference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Presence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Format</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Length</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Extended protocol discriminator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Extended protocol discriminator</a:t>
                      </a:r>
                      <a:endParaRPr lang="en-US" sz="800" dirty="0">
                        <a:effectLst/>
                      </a:endParaRPr>
                    </a:p>
                    <a:p>
                      <a:pPr marL="0" marR="0">
                        <a:spcBef>
                          <a:spcPts val="0"/>
                        </a:spcBef>
                        <a:spcAft>
                          <a:spcPts val="0"/>
                        </a:spcAft>
                      </a:pP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Security header 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Security header type</a:t>
                      </a:r>
                      <a:endParaRPr lang="en-US" sz="800" dirty="0">
                        <a:effectLst/>
                      </a:endParaRPr>
                    </a:p>
                    <a:p>
                      <a:pPr marL="0" marR="0">
                        <a:spcBef>
                          <a:spcPts val="0"/>
                        </a:spcBef>
                        <a:spcAft>
                          <a:spcPts val="0"/>
                        </a:spcAft>
                      </a:pPr>
                      <a:r>
                        <a:rPr lang="en-GB" sz="800" dirty="0">
                          <a:effectLst/>
                        </a:rPr>
                        <a:t>9.3</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M</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effectLst/>
                        </a:rPr>
                        <a:t>Spare half </a:t>
                      </a:r>
                      <a:r>
                        <a:rPr lang="en-GB" sz="800" strike="noStrike" dirty="0" smtClean="0">
                          <a:effectLst/>
                        </a:rPr>
                        <a:t>octet</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solidFill>
                            <a:schemeClr val="tx1"/>
                          </a:solidFill>
                          <a:effectLst/>
                        </a:rPr>
                        <a:t>Spare half </a:t>
                      </a:r>
                      <a:r>
                        <a:rPr lang="en-GB" sz="800" strike="noStrike" dirty="0" smtClean="0">
                          <a:solidFill>
                            <a:schemeClr val="tx1"/>
                          </a:solidFill>
                          <a:effectLst/>
                        </a:rPr>
                        <a:t>octet</a:t>
                      </a:r>
                    </a:p>
                    <a:p>
                      <a:pPr marL="0" marR="0">
                        <a:spcBef>
                          <a:spcPts val="0"/>
                        </a:spcBef>
                        <a:spcAft>
                          <a:spcPts val="0"/>
                        </a:spcAft>
                      </a:pPr>
                      <a:r>
                        <a:rPr lang="en-GB" sz="800" strike="noStrike" dirty="0" smtClean="0">
                          <a:solidFill>
                            <a:schemeClr val="tx1"/>
                          </a:solidFill>
                          <a:effectLst/>
                        </a:rPr>
                        <a:t>9.5</a:t>
                      </a:r>
                      <a:endParaRPr lang="en-US" sz="800" strike="noStrike" dirty="0">
                        <a:solidFill>
                          <a:schemeClr val="tx1"/>
                        </a:solidFill>
                        <a:effectLst/>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request message identity</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Message type</a:t>
                      </a:r>
                      <a:endParaRPr lang="en-US" sz="800" dirty="0">
                        <a:effectLst/>
                      </a:endParaRPr>
                    </a:p>
                    <a:p>
                      <a:pPr marL="0" marR="0">
                        <a:spcBef>
                          <a:spcPts val="0"/>
                        </a:spcBef>
                        <a:spcAft>
                          <a:spcPts val="0"/>
                        </a:spcAft>
                      </a:pPr>
                      <a:r>
                        <a:rPr lang="en-GB" sz="800" dirty="0">
                          <a:effectLst/>
                        </a:rPr>
                        <a:t>9.7</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228305">
                <a:tc>
                  <a:txBody>
                    <a:bodyPr/>
                    <a:lstStyle/>
                    <a:p>
                      <a:pPr marL="0" marR="0">
                        <a:spcBef>
                          <a:spcPts val="0"/>
                        </a:spcBef>
                        <a:spcAft>
                          <a:spcPts val="0"/>
                        </a:spcAft>
                      </a:pPr>
                      <a:r>
                        <a:rPr lang="en-GB" sz="800">
                          <a:effectLst/>
                        </a:rPr>
                        <a:t> </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type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Control plane service type</a:t>
                      </a:r>
                      <a:endParaRPr lang="en-US" sz="800">
                        <a:effectLst/>
                      </a:endParaRPr>
                    </a:p>
                    <a:p>
                      <a:pPr marL="0" marR="0">
                        <a:spcBef>
                          <a:spcPts val="0"/>
                        </a:spcBef>
                        <a:spcAft>
                          <a:spcPts val="0"/>
                        </a:spcAft>
                      </a:pPr>
                      <a:r>
                        <a:rPr lang="en-GB" sz="800">
                          <a:effectLst/>
                        </a:rPr>
                        <a:t>9.9.3.47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M</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121920">
                <a:tc>
                  <a:txBody>
                    <a:bodyPr/>
                    <a:lstStyle/>
                    <a:p>
                      <a:pPr marL="0" marR="0">
                        <a:spcBef>
                          <a:spcPts val="0"/>
                        </a:spcBef>
                        <a:spcAft>
                          <a:spcPts val="0"/>
                        </a:spcAft>
                      </a:pP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err="1">
                          <a:effectLst/>
                        </a:rPr>
                        <a:t>ngKSI</a:t>
                      </a: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NAS key set identifier</a:t>
                      </a:r>
                      <a:endParaRPr lang="en-US" sz="800" dirty="0">
                        <a:effectLst/>
                      </a:endParaRPr>
                    </a:p>
                    <a:p>
                      <a:pPr marL="0" marR="0">
                        <a:spcBef>
                          <a:spcPts val="0"/>
                        </a:spcBef>
                        <a:spcAft>
                          <a:spcPts val="0"/>
                        </a:spcAft>
                      </a:pPr>
                      <a:r>
                        <a:rPr lang="en-GB" sz="800" dirty="0">
                          <a:effectLst/>
                        </a:rPr>
                        <a:t>9.11.3.32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M</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V</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1/2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dirty="0">
                          <a:solidFill>
                            <a:srgbClr val="C00000"/>
                          </a:solidFill>
                          <a:effectLst/>
                        </a:rPr>
                        <a:t> </a:t>
                      </a:r>
                      <a:r>
                        <a:rPr lang="en-GB" sz="800" dirty="0" smtClean="0">
                          <a:solidFill>
                            <a:srgbClr val="C00000"/>
                          </a:solidFill>
                          <a:effectLst/>
                        </a:rPr>
                        <a:t>TBD</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smtClean="0">
                          <a:solidFill>
                            <a:srgbClr val="C00000"/>
                          </a:solidFill>
                          <a:effectLst/>
                        </a:rPr>
                        <a:t>User data container small </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US" sz="800" dirty="0" smtClean="0">
                          <a:solidFill>
                            <a:srgbClr val="C00000"/>
                          </a:solidFill>
                          <a:effectLst/>
                        </a:rPr>
                        <a:t>User data container 2</a:t>
                      </a:r>
                    </a:p>
                    <a:p>
                      <a:pPr marL="0" marR="0">
                        <a:spcBef>
                          <a:spcPts val="0"/>
                        </a:spcBef>
                        <a:spcAft>
                          <a:spcPts val="0"/>
                        </a:spcAft>
                      </a:pPr>
                      <a:r>
                        <a:rPr lang="en-US" sz="800" dirty="0" smtClean="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9.11.4.a</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smtClean="0">
                          <a:solidFill>
                            <a:srgbClr val="C00000"/>
                          </a:solidFill>
                          <a:effectLst/>
                          <a:latin typeface="+mn-lt"/>
                          <a:ea typeface="+mn-ea"/>
                          <a:cs typeface="+mn-cs"/>
                        </a:rPr>
                        <a:t>O</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smtClean="0">
                          <a:solidFill>
                            <a:srgbClr val="C00000"/>
                          </a:solidFill>
                          <a:effectLst/>
                        </a:rPr>
                        <a:t>TLV</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smtClean="0">
                          <a:solidFill>
                            <a:srgbClr val="C00000"/>
                          </a:solidFill>
                          <a:effectLst/>
                          <a:latin typeface="+mn-lt"/>
                          <a:ea typeface="+mn-ea"/>
                          <a:cs typeface="+mn-cs"/>
                        </a:rPr>
                        <a:t>3-257</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dirty="0">
                          <a:solidFill>
                            <a:srgbClr val="C00000"/>
                          </a:solidFill>
                          <a:effectLst/>
                        </a:rPr>
                        <a:t> </a:t>
                      </a:r>
                      <a:r>
                        <a:rPr lang="en-GB" sz="800" dirty="0" smtClean="0">
                          <a:solidFill>
                            <a:srgbClr val="C00000"/>
                          </a:solidFill>
                          <a:effectLst/>
                        </a:rPr>
                        <a:t>TBD</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smtClean="0">
                          <a:solidFill>
                            <a:srgbClr val="C00000"/>
                          </a:solidFill>
                          <a:effectLst/>
                        </a:rPr>
                        <a:t>NAS message container small </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US" sz="800" dirty="0" smtClean="0">
                          <a:solidFill>
                            <a:srgbClr val="C00000"/>
                          </a:solidFill>
                          <a:effectLst/>
                        </a:rPr>
                        <a:t>NAS message container 2</a:t>
                      </a:r>
                      <a:endParaRPr lang="en-US" sz="800" dirty="0">
                        <a:solidFill>
                          <a:srgbClr val="C00000"/>
                        </a:solidFill>
                        <a:effectLst/>
                      </a:endParaRPr>
                    </a:p>
                    <a:p>
                      <a:pPr marL="0" marR="0">
                        <a:spcBef>
                          <a:spcPts val="0"/>
                        </a:spcBef>
                        <a:spcAft>
                          <a:spcPts val="0"/>
                        </a:spcAft>
                      </a:pPr>
                      <a:r>
                        <a:rPr lang="en-GB" sz="800" dirty="0" smtClean="0">
                          <a:solidFill>
                            <a:srgbClr val="C00000"/>
                          </a:solidFill>
                          <a:effectLst/>
                        </a:rPr>
                        <a:t>9.11.3.b</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smtClean="0">
                          <a:solidFill>
                            <a:srgbClr val="C00000"/>
                          </a:solidFill>
                          <a:effectLst/>
                          <a:latin typeface="+mn-lt"/>
                          <a:ea typeface="+mn-ea"/>
                          <a:cs typeface="+mn-cs"/>
                        </a:rPr>
                        <a:t>O</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smtClean="0">
                          <a:solidFill>
                            <a:srgbClr val="C00000"/>
                          </a:solidFill>
                          <a:effectLst/>
                        </a:rPr>
                        <a:t>TLV</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US" sz="800" dirty="0" smtClean="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3-n</a:t>
                      </a:r>
                      <a:endParaRPr lang="en-US" sz="8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dirty="0">
                          <a:effectLst/>
                        </a:rPr>
                        <a:t>8-</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Payload container type</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Payload container type</a:t>
                      </a:r>
                      <a:endParaRPr lang="en-US" sz="800">
                        <a:effectLst/>
                      </a:endParaRPr>
                    </a:p>
                    <a:p>
                      <a:pPr marL="0" marR="0">
                        <a:spcBef>
                          <a:spcPts val="0"/>
                        </a:spcBef>
                        <a:spcAft>
                          <a:spcPts val="0"/>
                        </a:spcAft>
                      </a:pPr>
                      <a:r>
                        <a:rPr lang="en-GB" sz="800">
                          <a:effectLst/>
                        </a:rPr>
                        <a:t>9.11.3.40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O</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TV</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a:effectLst/>
                        </a:rPr>
                        <a:t>7B</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Payload container</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Payload container</a:t>
                      </a:r>
                      <a:endParaRPr lang="en-US" sz="800">
                        <a:effectLst/>
                      </a:endParaRPr>
                    </a:p>
                    <a:p>
                      <a:pPr marL="0" marR="0">
                        <a:spcBef>
                          <a:spcPts val="0"/>
                        </a:spcBef>
                        <a:spcAft>
                          <a:spcPts val="0"/>
                        </a:spcAft>
                      </a:pPr>
                      <a:r>
                        <a:rPr lang="en-GB" sz="800">
                          <a:effectLst/>
                        </a:rPr>
                        <a:t>9.11.3.39</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TLV-E</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4-65538</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121920">
                <a:tc>
                  <a:txBody>
                    <a:bodyPr/>
                    <a:lstStyle/>
                    <a:p>
                      <a:pPr marL="0" marR="0">
                        <a:spcBef>
                          <a:spcPts val="0"/>
                        </a:spcBef>
                        <a:spcAft>
                          <a:spcPts val="0"/>
                        </a:spcAft>
                      </a:pPr>
                      <a:r>
                        <a:rPr lang="en-GB" sz="800" strike="noStrike" dirty="0" smtClean="0">
                          <a:solidFill>
                            <a:srgbClr val="C00000"/>
                          </a:solidFill>
                          <a:effectLst/>
                          <a:latin typeface="+mn-lt"/>
                          <a:ea typeface="+mn-ea"/>
                          <a:cs typeface="+mn-cs"/>
                        </a:rPr>
                        <a:t>TBD</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solidFill>
                            <a:srgbClr val="C00000"/>
                          </a:solidFill>
                          <a:effectLst/>
                        </a:rPr>
                        <a:t>PDU session ID</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noStrike" dirty="0">
                          <a:solidFill>
                            <a:srgbClr val="C00000"/>
                          </a:solidFill>
                          <a:effectLst/>
                        </a:rPr>
                        <a:t>PDU session identity </a:t>
                      </a:r>
                      <a:r>
                        <a:rPr lang="en-GB" sz="800" strike="noStrike" dirty="0" smtClean="0">
                          <a:solidFill>
                            <a:srgbClr val="C00000"/>
                          </a:solidFill>
                          <a:effectLst/>
                        </a:rPr>
                        <a:t>3</a:t>
                      </a:r>
                      <a:endParaRPr lang="en-US" sz="800" strike="noStrike" dirty="0">
                        <a:solidFill>
                          <a:srgbClr val="C00000"/>
                        </a:solidFill>
                        <a:effectLst/>
                      </a:endParaRPr>
                    </a:p>
                    <a:p>
                      <a:pPr marL="0" marR="0">
                        <a:spcBef>
                          <a:spcPts val="0"/>
                        </a:spcBef>
                        <a:spcAft>
                          <a:spcPts val="0"/>
                        </a:spcAft>
                      </a:pPr>
                      <a:r>
                        <a:rPr lang="en-GB" sz="800" strike="noStrike" dirty="0" smtClean="0">
                          <a:solidFill>
                            <a:srgbClr val="C00000"/>
                          </a:solidFill>
                          <a:effectLst/>
                        </a:rPr>
                        <a:t>9.11.3.c</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dirty="0" smtClean="0">
                          <a:solidFill>
                            <a:srgbClr val="C00000"/>
                          </a:solidFill>
                          <a:effectLst/>
                          <a:latin typeface="+mn-lt"/>
                          <a:ea typeface="+mn-ea"/>
                          <a:cs typeface="+mn-cs"/>
                        </a:rPr>
                        <a:t>O</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dirty="0">
                          <a:solidFill>
                            <a:srgbClr val="C00000"/>
                          </a:solidFill>
                          <a:effectLst/>
                        </a:rPr>
                        <a:t>TV</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noStrike" dirty="0" smtClean="0">
                          <a:solidFill>
                            <a:srgbClr val="C00000"/>
                          </a:solidFill>
                          <a:effectLst/>
                          <a:latin typeface="+mn-lt"/>
                          <a:ea typeface="+mn-ea"/>
                          <a:cs typeface="+mn-cs"/>
                        </a:rPr>
                        <a:t>1</a:t>
                      </a:r>
                      <a:endParaRPr lang="en-US" sz="800" strike="noStrike"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121920">
                <a:tc>
                  <a:txBody>
                    <a:bodyPr/>
                    <a:lstStyle/>
                    <a:p>
                      <a:pPr marL="0" marR="0">
                        <a:spcBef>
                          <a:spcPts val="0"/>
                        </a:spcBef>
                        <a:spcAft>
                          <a:spcPts val="0"/>
                        </a:spcAft>
                      </a:pPr>
                      <a:r>
                        <a:rPr lang="en-GB" sz="800" strike="sngStrike" dirty="0">
                          <a:effectLst/>
                        </a:rPr>
                        <a:t>12</a:t>
                      </a:r>
                      <a:endParaRPr lang="en-US" sz="8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sngStrike" dirty="0">
                          <a:effectLst/>
                        </a:rPr>
                        <a:t>PDU session ID</a:t>
                      </a:r>
                      <a:endParaRPr lang="en-US" sz="8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strike="sngStrike">
                          <a:effectLst/>
                        </a:rPr>
                        <a:t>PDU session identity 2</a:t>
                      </a:r>
                      <a:endParaRPr lang="en-US" sz="800" strike="sngStrike">
                        <a:effectLst/>
                      </a:endParaRPr>
                    </a:p>
                    <a:p>
                      <a:pPr marL="0" marR="0">
                        <a:spcBef>
                          <a:spcPts val="0"/>
                        </a:spcBef>
                        <a:spcAft>
                          <a:spcPts val="0"/>
                        </a:spcAft>
                      </a:pPr>
                      <a:r>
                        <a:rPr lang="en-GB" sz="800" strike="sngStrike">
                          <a:effectLst/>
                        </a:rPr>
                        <a:t>9.11.3.41</a:t>
                      </a:r>
                      <a:endParaRPr lang="en-US" sz="8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sngStrike">
                          <a:effectLst/>
                        </a:rPr>
                        <a:t>C</a:t>
                      </a:r>
                      <a:endParaRPr lang="en-US" sz="8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sngStrike">
                          <a:effectLst/>
                        </a:rPr>
                        <a:t>TV</a:t>
                      </a:r>
                      <a:endParaRPr lang="en-US" sz="8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strike="sngStrike" dirty="0">
                          <a:effectLst/>
                        </a:rPr>
                        <a:t>2</a:t>
                      </a:r>
                      <a:endParaRPr lang="en-US" sz="8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a:effectLst/>
                        </a:rPr>
                        <a:t>50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PDU session status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PDU session status</a:t>
                      </a:r>
                      <a:endParaRPr lang="en-US" sz="800">
                        <a:effectLst/>
                      </a:endParaRPr>
                    </a:p>
                    <a:p>
                      <a:pPr marL="0" marR="0">
                        <a:spcBef>
                          <a:spcPts val="0"/>
                        </a:spcBef>
                        <a:spcAft>
                          <a:spcPts val="0"/>
                        </a:spcAft>
                      </a:pPr>
                      <a:r>
                        <a:rPr lang="en-GB" sz="800">
                          <a:effectLst/>
                        </a:rPr>
                        <a:t>9.11.3.44</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4-34</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a:effectLst/>
                        </a:rPr>
                        <a:t>F-</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Release assistance indication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Release assistance indication</a:t>
                      </a:r>
                      <a:endParaRPr lang="en-US" sz="800">
                        <a:effectLst/>
                      </a:endParaRPr>
                    </a:p>
                    <a:p>
                      <a:pPr marL="0" marR="0">
                        <a:spcBef>
                          <a:spcPts val="0"/>
                        </a:spcBef>
                        <a:spcAft>
                          <a:spcPts val="0"/>
                        </a:spcAft>
                      </a:pPr>
                      <a:r>
                        <a:rPr lang="en-GB" sz="800">
                          <a:effectLst/>
                        </a:rPr>
                        <a:t>9.11.3.y</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1</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a:effectLst/>
                        </a:rPr>
                        <a:t>40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Uplink data status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Uplink data status</a:t>
                      </a:r>
                      <a:endParaRPr lang="en-US" sz="900">
                        <a:effectLst/>
                      </a:endParaRPr>
                    </a:p>
                    <a:p>
                      <a:pPr marL="0" marR="0">
                        <a:spcBef>
                          <a:spcPts val="0"/>
                        </a:spcBef>
                        <a:spcAft>
                          <a:spcPts val="0"/>
                        </a:spcAft>
                      </a:pPr>
                      <a:r>
                        <a:rPr lang="en-GB" sz="800">
                          <a:effectLst/>
                        </a:rPr>
                        <a:t>9.11.3.57</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4-34</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r h="78898">
                <a:tc>
                  <a:txBody>
                    <a:bodyPr/>
                    <a:lstStyle/>
                    <a:p>
                      <a:pPr marL="0" marR="0">
                        <a:spcBef>
                          <a:spcPts val="0"/>
                        </a:spcBef>
                        <a:spcAft>
                          <a:spcPts val="0"/>
                        </a:spcAft>
                      </a:pPr>
                      <a:r>
                        <a:rPr lang="en-GB" sz="800">
                          <a:effectLst/>
                        </a:rPr>
                        <a:t>71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a:effectLst/>
                        </a:rPr>
                        <a:t>NAS message container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spcBef>
                          <a:spcPts val="0"/>
                        </a:spcBef>
                        <a:spcAft>
                          <a:spcPts val="0"/>
                        </a:spcAft>
                      </a:pPr>
                      <a:r>
                        <a:rPr lang="en-GB" sz="800" dirty="0">
                          <a:effectLst/>
                        </a:rPr>
                        <a:t>NAS message container</a:t>
                      </a:r>
                      <a:endParaRPr lang="en-US" sz="800" dirty="0">
                        <a:effectLst/>
                      </a:endParaRPr>
                    </a:p>
                    <a:p>
                      <a:pPr marL="0" marR="0">
                        <a:spcBef>
                          <a:spcPts val="0"/>
                        </a:spcBef>
                        <a:spcAft>
                          <a:spcPts val="0"/>
                        </a:spcAft>
                      </a:pPr>
                      <a:r>
                        <a:rPr lang="en-GB" sz="800" dirty="0">
                          <a:effectLst/>
                        </a:rPr>
                        <a:t>9.11.3.33</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O</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a:effectLst/>
                        </a:rPr>
                        <a:t>TLV-E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c>
                  <a:txBody>
                    <a:bodyPr/>
                    <a:lstStyle/>
                    <a:p>
                      <a:pPr marL="0" marR="0" algn="ctr">
                        <a:spcBef>
                          <a:spcPts val="0"/>
                        </a:spcBef>
                        <a:spcAft>
                          <a:spcPts val="0"/>
                        </a:spcAft>
                      </a:pPr>
                      <a:r>
                        <a:rPr lang="en-GB" sz="800" dirty="0">
                          <a:effectLst/>
                        </a:rPr>
                        <a:t>4-n</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6448" marR="32895" marT="0" marB="0"/>
                </a:tc>
              </a:tr>
            </a:tbl>
          </a:graphicData>
        </a:graphic>
      </p:graphicFrame>
      <p:sp>
        <p:nvSpPr>
          <p:cNvPr id="5" name="Rectangle 1"/>
          <p:cNvSpPr>
            <a:spLocks noChangeArrowheads="1"/>
          </p:cNvSpPr>
          <p:nvPr/>
        </p:nvSpPr>
        <p:spPr bwMode="auto">
          <a:xfrm>
            <a:off x="997519" y="206933"/>
            <a:ext cx="456375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fr-FR"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8.2.x.1.1: CONTROL PLANE SERVICE REQUEST message content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554410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ACA849-5871-49C5-BFA7-810FF773F7AB}" type="slidenum">
              <a:rPr lang="en-US" smtClean="0">
                <a:solidFill>
                  <a:prstClr val="white"/>
                </a:solidFill>
              </a:rPr>
              <a:pPr/>
              <a:t>6</a:t>
            </a:fld>
            <a:endParaRPr lang="en-US" dirty="0">
              <a:solidFill>
                <a:prstClr val="white"/>
              </a:solidFill>
            </a:endParaRPr>
          </a:p>
        </p:txBody>
      </p:sp>
      <p:sp>
        <p:nvSpPr>
          <p:cNvPr id="3" name="Title 2"/>
          <p:cNvSpPr>
            <a:spLocks noGrp="1"/>
          </p:cNvSpPr>
          <p:nvPr>
            <p:ph type="title"/>
          </p:nvPr>
        </p:nvSpPr>
        <p:spPr>
          <a:xfrm>
            <a:off x="455613" y="308848"/>
            <a:ext cx="8229600" cy="532724"/>
          </a:xfrm>
        </p:spPr>
        <p:txBody>
          <a:bodyPr/>
          <a:lstStyle/>
          <a:p>
            <a:r>
              <a:rPr lang="en-US" b="1" dirty="0" smtClean="0">
                <a:solidFill>
                  <a:srgbClr val="1F497D"/>
                </a:solidFill>
                <a:ea typeface="Times New Roman" panose="02020603050405020304" pitchFamily="18" charset="0"/>
              </a:rPr>
              <a:t>CPSR Optimizations</a:t>
            </a:r>
            <a:endParaRPr lang="en-US" dirty="0"/>
          </a:p>
        </p:txBody>
      </p:sp>
      <p:sp>
        <p:nvSpPr>
          <p:cNvPr id="47" name="TextBox 46"/>
          <p:cNvSpPr txBox="1"/>
          <p:nvPr/>
        </p:nvSpPr>
        <p:spPr>
          <a:xfrm>
            <a:off x="496980" y="935026"/>
            <a:ext cx="8188233" cy="3462470"/>
          </a:xfrm>
          <a:prstGeom prst="rect">
            <a:avLst/>
          </a:prstGeom>
          <a:noFill/>
        </p:spPr>
        <p:txBody>
          <a:bodyPr vert="horz" wrap="square" lIns="0" tIns="0" rIns="0" bIns="0" rtlCol="0">
            <a:noAutofit/>
          </a:bodyPr>
          <a:lstStyle/>
          <a:p>
            <a:pPr marL="171450" indent="-171450">
              <a:lnSpc>
                <a:spcPct val="110000"/>
              </a:lnSpc>
              <a:buFont typeface="Arial" panose="020B0604020202020204" pitchFamily="34" charset="0"/>
              <a:buChar char="•"/>
            </a:pPr>
            <a:r>
              <a:rPr lang="en-US" sz="1400" dirty="0" smtClean="0">
                <a:solidFill>
                  <a:srgbClr val="1F497D"/>
                </a:solidFill>
              </a:rPr>
              <a:t>When sending less than 256 octets, use the User data container small / NAS message container small IEs and thus save 2 octets</a:t>
            </a:r>
            <a:r>
              <a:rPr lang="en-US" sz="1400" dirty="0">
                <a:solidFill>
                  <a:srgbClr val="1F497D"/>
                </a:solidFill>
              </a:rPr>
              <a:t> </a:t>
            </a:r>
            <a:r>
              <a:rPr lang="en-US" sz="1400" dirty="0" smtClean="0">
                <a:solidFill>
                  <a:srgbClr val="1F497D"/>
                </a:solidFill>
              </a:rPr>
              <a:t>resulting in more efficient message. </a:t>
            </a:r>
          </a:p>
          <a:p>
            <a:pPr marL="171450" indent="-171450">
              <a:lnSpc>
                <a:spcPct val="110000"/>
              </a:lnSpc>
              <a:buFont typeface="Arial" panose="020B0604020202020204" pitchFamily="34" charset="0"/>
              <a:buChar char="•"/>
            </a:pPr>
            <a:endParaRPr lang="en-US" sz="1400" dirty="0" smtClean="0">
              <a:solidFill>
                <a:srgbClr val="1F497D"/>
              </a:solidFill>
            </a:endParaRPr>
          </a:p>
          <a:p>
            <a:pPr marL="171450" indent="-171450">
              <a:lnSpc>
                <a:spcPct val="110000"/>
              </a:lnSpc>
              <a:buFont typeface="Arial" panose="020B0604020202020204" pitchFamily="34" charset="0"/>
              <a:buChar char="•"/>
            </a:pPr>
            <a:r>
              <a:rPr lang="en-US" sz="1400" dirty="0">
                <a:solidFill>
                  <a:srgbClr val="1F497D"/>
                </a:solidFill>
              </a:rPr>
              <a:t>Use a Type-1 IE for PDU Session ID, and save one octet</a:t>
            </a:r>
            <a:r>
              <a:rPr lang="en-US" sz="1400" dirty="0" smtClean="0">
                <a:solidFill>
                  <a:srgbClr val="1F497D"/>
                </a:solidFill>
              </a:rPr>
              <a:t>. The Type-2 IE can also be present as an optional IE.</a:t>
            </a:r>
            <a:endParaRPr lang="en-US" sz="1400" dirty="0">
              <a:solidFill>
                <a:srgbClr val="1F497D"/>
              </a:solidFill>
            </a:endParaRPr>
          </a:p>
          <a:p>
            <a:pPr marL="171450" indent="-171450">
              <a:lnSpc>
                <a:spcPct val="110000"/>
              </a:lnSpc>
              <a:buFont typeface="Arial" panose="020B0604020202020204" pitchFamily="34" charset="0"/>
              <a:buChar char="•"/>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Thus a further saving of 3 octets can be realized. Different containers are used in the message for user data and SMS, but the same message is always used, thus less complexity compared to using multiple messages. The message can be extended as needed.</a:t>
            </a:r>
          </a:p>
          <a:p>
            <a:pPr marL="171450" indent="-171450">
              <a:lnSpc>
                <a:spcPct val="110000"/>
              </a:lnSpc>
              <a:buFont typeface="Arial" panose="020B0604020202020204" pitchFamily="34" charset="0"/>
              <a:buChar char="•"/>
            </a:pPr>
            <a:endParaRPr lang="en-US" sz="1400" dirty="0">
              <a:solidFill>
                <a:srgbClr val="1F497D"/>
              </a:solidFill>
            </a:endParaRPr>
          </a:p>
          <a:p>
            <a:pPr marL="171450" indent="-171450">
              <a:lnSpc>
                <a:spcPct val="110000"/>
              </a:lnSpc>
              <a:buFont typeface="Arial" panose="020B0604020202020204" pitchFamily="34" charset="0"/>
              <a:buChar char="•"/>
            </a:pPr>
            <a:r>
              <a:rPr lang="en-US" sz="1400" dirty="0" smtClean="0">
                <a:solidFill>
                  <a:srgbClr val="1F497D"/>
                </a:solidFill>
              </a:rPr>
              <a:t>How partial ciphering is done when non-</a:t>
            </a:r>
            <a:r>
              <a:rPr lang="en-US" sz="1400" dirty="0" err="1" smtClean="0">
                <a:solidFill>
                  <a:srgbClr val="1F497D"/>
                </a:solidFill>
              </a:rPr>
              <a:t>cleartext</a:t>
            </a:r>
            <a:r>
              <a:rPr lang="en-US" sz="1400" dirty="0" smtClean="0">
                <a:solidFill>
                  <a:srgbClr val="1F497D"/>
                </a:solidFill>
              </a:rPr>
              <a:t> IEs are included affects the message length significantly. </a:t>
            </a:r>
          </a:p>
          <a:p>
            <a:pPr marL="628650" lvl="1" indent="-171450">
              <a:lnSpc>
                <a:spcPct val="110000"/>
              </a:lnSpc>
              <a:buFont typeface="Wingdings" panose="05000000000000000000" pitchFamily="2" charset="2"/>
              <a:buChar char="Ø"/>
            </a:pPr>
            <a:r>
              <a:rPr lang="en-US" sz="1200" dirty="0" smtClean="0">
                <a:solidFill>
                  <a:srgbClr val="1F497D"/>
                </a:solidFill>
              </a:rPr>
              <a:t>A</a:t>
            </a:r>
            <a:r>
              <a:rPr lang="en-US" sz="1200" dirty="0">
                <a:solidFill>
                  <a:srgbClr val="1F497D"/>
                </a:solidFill>
              </a:rPr>
              <a:t>) Entire message is included in NAS message </a:t>
            </a:r>
            <a:r>
              <a:rPr lang="en-US" sz="1200" dirty="0" smtClean="0">
                <a:solidFill>
                  <a:srgbClr val="1F497D"/>
                </a:solidFill>
              </a:rPr>
              <a:t>container  </a:t>
            </a:r>
            <a:r>
              <a:rPr lang="en-US" sz="1200" dirty="0" smtClean="0">
                <a:solidFill>
                  <a:srgbClr val="C00000"/>
                </a:solidFill>
              </a:rPr>
              <a:t>(14 +L)</a:t>
            </a:r>
          </a:p>
          <a:p>
            <a:pPr marL="628650" lvl="1" indent="-171450">
              <a:lnSpc>
                <a:spcPct val="110000"/>
              </a:lnSpc>
              <a:buFont typeface="Wingdings" panose="05000000000000000000" pitchFamily="2" charset="2"/>
              <a:buChar char="Ø"/>
            </a:pPr>
            <a:r>
              <a:rPr lang="en-US" sz="1200" dirty="0" smtClean="0">
                <a:solidFill>
                  <a:srgbClr val="1F497D"/>
                </a:solidFill>
              </a:rPr>
              <a:t>B</a:t>
            </a:r>
            <a:r>
              <a:rPr lang="en-US" sz="1200" dirty="0">
                <a:solidFill>
                  <a:srgbClr val="1F497D"/>
                </a:solidFill>
              </a:rPr>
              <a:t>) Only non-</a:t>
            </a:r>
            <a:r>
              <a:rPr lang="en-US" sz="1200" dirty="0" err="1">
                <a:solidFill>
                  <a:srgbClr val="1F497D"/>
                </a:solidFill>
              </a:rPr>
              <a:t>cleartext</a:t>
            </a:r>
            <a:r>
              <a:rPr lang="en-US" sz="1200" dirty="0">
                <a:solidFill>
                  <a:srgbClr val="1F497D"/>
                </a:solidFill>
              </a:rPr>
              <a:t> IEs (optional IEs) are included in NAS message </a:t>
            </a:r>
            <a:r>
              <a:rPr lang="en-US" sz="1200" dirty="0" smtClean="0">
                <a:solidFill>
                  <a:srgbClr val="1F497D"/>
                </a:solidFill>
              </a:rPr>
              <a:t>container </a:t>
            </a:r>
            <a:r>
              <a:rPr lang="en-US" sz="1200" dirty="0" smtClean="0">
                <a:solidFill>
                  <a:srgbClr val="C00000"/>
                </a:solidFill>
              </a:rPr>
              <a:t>(10 + L)</a:t>
            </a:r>
            <a:endParaRPr lang="en-US" sz="1200" dirty="0">
              <a:solidFill>
                <a:srgbClr val="C00000"/>
              </a:solidFill>
            </a:endParaRPr>
          </a:p>
          <a:p>
            <a:pPr marL="171450" indent="-171450">
              <a:lnSpc>
                <a:spcPct val="110000"/>
              </a:lnSpc>
              <a:buFont typeface="Arial" panose="020B0604020202020204" pitchFamily="34" charset="0"/>
              <a:buChar char="•"/>
            </a:pPr>
            <a:endParaRPr lang="en-US" sz="1400" dirty="0">
              <a:solidFill>
                <a:srgbClr val="1F497D"/>
              </a:solidFill>
            </a:endParaRPr>
          </a:p>
          <a:p>
            <a:pPr>
              <a:lnSpc>
                <a:spcPct val="110000"/>
              </a:lnSpc>
              <a:spcBef>
                <a:spcPts val="300"/>
              </a:spcBef>
            </a:pPr>
            <a:endParaRPr lang="en-US" sz="850" b="1" dirty="0">
              <a:solidFill>
                <a:srgbClr val="1F497D"/>
              </a:solidFill>
              <a:ea typeface="Times New Roman" panose="02020603050405020304" pitchFamily="18" charset="0"/>
            </a:endParaRPr>
          </a:p>
          <a:p>
            <a:pPr marL="171450" indent="-171450">
              <a:lnSpc>
                <a:spcPct val="110000"/>
              </a:lnSpc>
              <a:buFont typeface="Arial" panose="020B0604020202020204" pitchFamily="34" charset="0"/>
              <a:buChar char="•"/>
            </a:pPr>
            <a:endParaRPr lang="en-US" sz="850" dirty="0">
              <a:solidFill>
                <a:srgbClr val="1F497D"/>
              </a:solidFill>
              <a:ea typeface="Times New Roman" panose="02020603050405020304" pitchFamily="18" charset="0"/>
            </a:endParaRPr>
          </a:p>
        </p:txBody>
      </p:sp>
    </p:spTree>
    <p:extLst>
      <p:ext uri="{BB962C8B-B14F-4D97-AF65-F5344CB8AC3E}">
        <p14:creationId xmlns:p14="http://schemas.microsoft.com/office/powerpoint/2010/main" val="407528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647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extLst>
    <a:ext uri="{05A4C25C-085E-4340-85A3-A5531E510DB2}">
      <thm15:themeFamily xmlns:thm15="http://schemas.microsoft.com/office/thememl/2012/main" name="Presentation1" id="{EFA63BC2-92CE-46AF-B49F-E0B16A99636A}" vid="{CD8A471B-3BF7-4971-AC43-848136AA5E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7E3F38E9DECAB4882DC7F126F2CAA4E" ma:contentTypeVersion="2" ma:contentTypeDescription="Create a new document." ma:contentTypeScope="" ma:versionID="670c45b4f553393a74eb663e95f24a3b">
  <xsd:schema xmlns:xsd="http://www.w3.org/2001/XMLSchema" xmlns:xs="http://www.w3.org/2001/XMLSchema" xmlns:p="http://schemas.microsoft.com/office/2006/metadata/properties" xmlns:ns1="http://schemas.microsoft.com/sharepoint/v3" targetNamespace="http://schemas.microsoft.com/office/2006/metadata/properties" ma:root="true" ma:fieldsID="78d9f555643f334ed79437df02398aff"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478F80-650F-4E21-8B96-4C510011E0A3}">
  <ds:schemaRefs>
    <ds:schemaRef ds:uri="http://schemas.microsoft.com/sharepoint/v3"/>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9777E08-1399-468C-9282-F0C06A9D3E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D81864A-C160-4B70-A772-864FC5AA99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iCDG_PPT_Template_Clear</Template>
  <TotalTime>0</TotalTime>
  <Words>879</Words>
  <Application>Microsoft Office PowerPoint</Application>
  <PresentationFormat>On-screen Show (16:9)</PresentationFormat>
  <Paragraphs>296</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Intel Clear</vt:lpstr>
      <vt:lpstr>华文行楷</vt:lpstr>
      <vt:lpstr>Times New Roman</vt:lpstr>
      <vt:lpstr>Wingdings</vt:lpstr>
      <vt:lpstr>Int_PPT Template_ClearPro_16x9</vt:lpstr>
      <vt:lpstr>CPSR Optimizations (Solution 2)</vt:lpstr>
      <vt:lpstr>CPSR message encoding</vt:lpstr>
      <vt:lpstr>CPSR and Partial Ciphering</vt:lpstr>
      <vt:lpstr>PowerPoint Presentation</vt:lpstr>
      <vt:lpstr>PowerPoint Presentation</vt:lpstr>
      <vt:lpstr>CPSR Optimizations</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CTPClassification=CTP_IC:VisualMarkings=, CTPClassification=:VisualMarkings=, CTPClassification=CTP_PUBLIC:VisualMarkings=, CTPClassification=CTP_NT</cp:keywords>
  <cp:lastModifiedBy/>
  <cp:revision>1</cp:revision>
  <dcterms:created xsi:type="dcterms:W3CDTF">2015-12-04T17:08:31Z</dcterms:created>
  <dcterms:modified xsi:type="dcterms:W3CDTF">2019-08-19T11:26:05Z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0x01010057E3F38E9DECAB4882DC7F126F2CAA4E</vt:lpwstr>
  </property>
  <property fmtid="{D5CDD505-2E9C-101B-9397-08002B2CF9AE}" pid="3" name="TitusGUID">
    <vt:lpwstr>36ae9dbf-c1dd-48e1-92d0-5a12a3579e5a</vt:lpwstr>
  </property>
  <property fmtid="{D5CDD505-2E9C-101B-9397-08002B2CF9AE}" pid="4" name="CTP_BU">
    <vt:lpwstr>NA</vt:lpwstr>
  </property>
  <property fmtid="{D5CDD505-2E9C-101B-9397-08002B2CF9AE}" pid="5" name="CTP_TimeStamp">
    <vt:lpwstr>2019-08-19 11:26:05Z</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