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283" r:id="rId5"/>
    <p:sldId id="298" r:id="rId6"/>
    <p:sldId id="299" r:id="rId7"/>
    <p:sldId id="297" r:id="rId8"/>
    <p:sldId id="293" r:id="rId9"/>
    <p:sldId id="295" r:id="rId10"/>
    <p:sldId id="280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283"/>
          </p14:sldIdLst>
        </p14:section>
        <p14:section name="目录页" id="{9D221634-295C-7843-AF5C-A0CB4F229241}">
          <p14:sldIdLst/>
        </p14:section>
        <p14:section name="章节页" id="{FD05EE94-C931-8C4B-83A2-004B32AA1207}">
          <p14:sldIdLst>
            <p14:sldId id="298"/>
            <p14:sldId id="299"/>
            <p14:sldId id="297"/>
            <p14:sldId id="293"/>
            <p14:sldId id="295"/>
          </p14:sldIdLst>
        </p14:section>
        <p14:section name="结束页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SL" initials="SL" lastIdx="1" clrIdx="0">
    <p:extLst>
      <p:ext uri="{19B8F6BF-5375-455C-9EA6-DF929625EA0E}">
        <p15:presenceInfo xmlns:p15="http://schemas.microsoft.com/office/powerpoint/2012/main" userId="Huawei-S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D2D5"/>
    <a:srgbClr val="DD4654"/>
    <a:srgbClr val="EA5A4F"/>
    <a:srgbClr val="78000F"/>
    <a:srgbClr val="151515"/>
    <a:srgbClr val="C7000B"/>
    <a:srgbClr val="575756"/>
    <a:srgbClr val="FFFFFF"/>
    <a:srgbClr val="E6A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6291"/>
  </p:normalViewPr>
  <p:slideViewPr>
    <p:cSldViewPr snapToGrid="0" snapToObjects="1">
      <p:cViewPr varScale="1">
        <p:scale>
          <a:sx n="115" d="100"/>
          <a:sy n="115" d="100"/>
        </p:scale>
        <p:origin x="84" y="114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8/19/2019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=""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灯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="" xmlns:a16="http://schemas.microsoft.com/office/drawing/2014/main" id="{12621051-E1A4-A049-BF21-61B18B3483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=""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领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3" y="0"/>
            <a:ext cx="12201065" cy="56022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6462" y="907581"/>
            <a:ext cx="6610328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lnSpc>
                <a:spcPts val="3440"/>
              </a:lnSpc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1878D8DD-C7E7-9345-9C0D-92472D27ADF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77530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=""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08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0030"/>
            <a:ext cx="2256665" cy="4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6278" y="2931937"/>
            <a:ext cx="1982916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10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80825"/>
              <a:ext cx="1982912" cy="3785795"/>
              <a:chOff x="12216278" y="3080825"/>
              <a:chExt cx="1982912" cy="3785795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80825"/>
                <a:ext cx="569387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kumimoji="1" lang="zh-CN" altLang="en-US" sz="1000" dirty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8" y="5237637"/>
            <a:ext cx="1869596" cy="40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48808" y="2109719"/>
            <a:ext cx="6146259" cy="930175"/>
          </a:xfrm>
        </p:spPr>
        <p:txBody>
          <a:bodyPr>
            <a:normAutofit/>
          </a:bodyPr>
          <a:lstStyle/>
          <a:p>
            <a:pPr algn="ctr"/>
            <a:r>
              <a:rPr lang="en-US" altLang="zh-CN" sz="34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Compromised solution for 5G CIOT CP data transport</a:t>
            </a:r>
            <a:endParaRPr lang="zh-CN" altLang="en-US" sz="34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652465" y="244478"/>
            <a:ext cx="3301777" cy="50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9806" tIns="34902" rIns="69806" bIns="34902">
            <a:spAutoFit/>
          </a:bodyPr>
          <a:lstStyle/>
          <a:p>
            <a:pPr>
              <a:defRPr/>
            </a:pPr>
            <a:r>
              <a:rPr lang="en-GB" sz="1400" b="1" dirty="0"/>
              <a:t>3GPP TSG-CT WG1 Meeting #</a:t>
            </a:r>
            <a:r>
              <a:rPr lang="en-GB" sz="1400" b="1" dirty="0" smtClean="0"/>
              <a:t>119</a:t>
            </a:r>
          </a:p>
          <a:p>
            <a:pPr>
              <a:defRPr/>
            </a:pPr>
            <a:r>
              <a:rPr lang="en-GB" sz="1400" b="1" dirty="0"/>
              <a:t>Wroclaw (Poland), 26-30 August 2019</a:t>
            </a:r>
            <a:endParaRPr lang="en-US" altLang="zh-CN" sz="1400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865132" y="352199"/>
            <a:ext cx="1035451" cy="28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9806" tIns="34902" rIns="69806" bIns="34902">
            <a:spAutoFit/>
          </a:bodyPr>
          <a:lstStyle/>
          <a:p>
            <a:pPr>
              <a:defRPr/>
            </a:pPr>
            <a:r>
              <a:rPr lang="en-GB" sz="1400" b="1" dirty="0"/>
              <a:t>C1-194429</a:t>
            </a:r>
            <a:endParaRPr lang="en-US" altLang="zh-CN" sz="1400" dirty="0" smtClean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303353" y="3207811"/>
            <a:ext cx="3069406" cy="28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9806" tIns="34902" rIns="69806" bIns="34902">
            <a:spAutoFit/>
          </a:bodyPr>
          <a:lstStyle/>
          <a:p>
            <a:pPr>
              <a:defRPr/>
            </a:pPr>
            <a:r>
              <a:rPr lang="en-GB" sz="1400" dirty="0" smtClean="0"/>
              <a:t>Source</a:t>
            </a:r>
            <a:r>
              <a:rPr lang="en-GB" sz="1400" b="1" dirty="0" smtClean="0"/>
              <a:t>: </a:t>
            </a:r>
            <a:r>
              <a:rPr lang="en-GB" sz="1400" dirty="0"/>
              <a:t>Huawei, </a:t>
            </a:r>
            <a:r>
              <a:rPr lang="en-GB" sz="1400" dirty="0" err="1" smtClean="0"/>
              <a:t>HiSilicon</a:t>
            </a:r>
            <a:r>
              <a:rPr lang="en-GB" sz="1400" dirty="0" smtClean="0"/>
              <a:t>, </a:t>
            </a:r>
            <a:r>
              <a:rPr lang="en-US" sz="1400" dirty="0" smtClean="0"/>
              <a:t>Vodafone</a:t>
            </a:r>
            <a:endParaRPr lang="en-US" altLang="zh-CN" sz="1400" dirty="0" smtClean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xmlns="" id="{C6ADB1D9-336D-594D-9418-4BC486843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092" y="231355"/>
            <a:ext cx="10740640" cy="449557"/>
          </a:xfrm>
        </p:spPr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Current standard situation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7B0514-4060-0E4B-809B-B1B2E3258AB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29175" y="753639"/>
            <a:ext cx="10733557" cy="1371840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</a:rPr>
              <a:t>In April 2019 CT1#116 meeting, following two consensus on CIOT CP data transport in idle mode were reached:</a:t>
            </a:r>
          </a:p>
          <a:p>
            <a:pPr marL="811600" lvl="1" indent="-285750">
              <a:buFont typeface="Calibri" panose="020F0502020204030204" pitchFamily="34" charset="0"/>
              <a:buChar char="₋"/>
            </a:pPr>
            <a:r>
              <a:rPr lang="en-US" altLang="zh-CN" sz="1600" dirty="0" smtClean="0"/>
              <a:t>Create a new initial 5GMM NAS message </a:t>
            </a:r>
            <a:r>
              <a:rPr lang="en-US" altLang="zh-CN" sz="1600" dirty="0"/>
              <a:t>Control Plane Service Request (CPSR</a:t>
            </a:r>
            <a:r>
              <a:rPr lang="en-US" altLang="zh-CN" sz="1600" dirty="0" smtClean="0"/>
              <a:t>) to transport the CIOT CP data and SMS between the UE and the AMF, similar as in EPC</a:t>
            </a:r>
          </a:p>
          <a:p>
            <a:pPr marL="811600" lvl="1" indent="-285750">
              <a:buFont typeface="Calibri" panose="020F0502020204030204" pitchFamily="34" charset="0"/>
              <a:buChar char="₋"/>
            </a:pPr>
            <a:r>
              <a:rPr lang="en-US" altLang="zh-CN" sz="1600" dirty="0" smtClean="0"/>
              <a:t>No new 5GSM NAS message created </a:t>
            </a:r>
            <a:r>
              <a:rPr lang="en-US" altLang="zh-CN" sz="1600" dirty="0"/>
              <a:t>to carry the CP data </a:t>
            </a:r>
            <a:r>
              <a:rPr lang="en-US" altLang="zh-CN" sz="1600" dirty="0" smtClean="0"/>
              <a:t>between the UE and the SMF, different from EPC</a:t>
            </a:r>
          </a:p>
          <a:p>
            <a:pPr lvl="1" indent="0">
              <a:buNone/>
            </a:pPr>
            <a:endParaRPr lang="en-US" altLang="zh-CN" sz="1000" dirty="0" smtClean="0"/>
          </a:p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In April 2019 CT1#116 </a:t>
            </a:r>
            <a:r>
              <a:rPr lang="en-US" altLang="zh-CN" dirty="0" smtClean="0">
                <a:latin typeface="+mn-lt"/>
              </a:rPr>
              <a:t>meeting, about the message/IE coding of CPSR, there were two proposals: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8536F3D-D0C8-B447-A64B-59D377EA5296}"/>
              </a:ext>
            </a:extLst>
          </p:cNvPr>
          <p:cNvSpPr txBox="1"/>
          <p:nvPr/>
        </p:nvSpPr>
        <p:spPr>
          <a:xfrm>
            <a:off x="5660391" y="-1188720"/>
            <a:ext cx="184731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endParaRPr lang="en-US" sz="32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468312"/>
              </p:ext>
            </p:extLst>
          </p:nvPr>
        </p:nvGraphicFramePr>
        <p:xfrm>
          <a:off x="1066488" y="2446405"/>
          <a:ext cx="10002107" cy="2767542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32503"/>
                <a:gridCol w="6328303"/>
                <a:gridCol w="2641301"/>
              </a:tblGrid>
              <a:tr h="451062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Source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Proposal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in principle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Supporting companies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26967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okia</a:t>
                      </a:r>
                    </a:p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(C1-193796)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To use the similar message/IE coding of CPSR as in EPC.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The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optional IEs are included separately on demand.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The existing Payload container IE coding is reused for all data type (CIOT data and SMS)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14: Nokia, Huawei/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HiSilicon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, Verizon,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Ericsson, Intel, AT&amp;T, China Mobile, Orange,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, Sharp, CATT,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InterDigital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Gemalto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, NEC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031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Q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CM</a:t>
                      </a:r>
                    </a:p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(C1-193190)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To create a new message coding of CPSR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in 5GS: all mandatory IEs + only one single optional IE.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To create a new IE coding: the single optional IE includes all required optional information.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Different IE coding is used per different data types (CIOT data, SMS and N3 data).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5: QCM, 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Vodafone, Samsung, BlackBerry,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InterDigital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1D7B0514-4060-0E4B-809B-B1B2E3258AB4}"/>
              </a:ext>
            </a:extLst>
          </p:cNvPr>
          <p:cNvSpPr txBox="1">
            <a:spLocks/>
          </p:cNvSpPr>
          <p:nvPr/>
        </p:nvSpPr>
        <p:spPr>
          <a:xfrm>
            <a:off x="729174" y="5397752"/>
            <a:ext cx="10975146" cy="837590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</a:rPr>
              <a:t>In May 2019 CT1#117 meeting, no compromise, no give-up, then no </a:t>
            </a:r>
            <a:r>
              <a:rPr lang="en-US" altLang="zh-CN" dirty="0">
                <a:latin typeface="+mn-lt"/>
              </a:rPr>
              <a:t>conclusion, </a:t>
            </a:r>
            <a:r>
              <a:rPr lang="en-US" altLang="zh-CN" dirty="0" smtClean="0">
                <a:latin typeface="+mn-lt"/>
              </a:rPr>
              <a:t> and CT1 Chair announced a technical voting in the upcoming August meeting.</a:t>
            </a:r>
          </a:p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lt"/>
              </a:rPr>
              <a:t>This disc paper attempts to provide a compromised solution to resolve the open issues.</a:t>
            </a:r>
          </a:p>
        </p:txBody>
      </p:sp>
    </p:spTree>
    <p:extLst>
      <p:ext uri="{BB962C8B-B14F-4D97-AF65-F5344CB8AC3E}">
        <p14:creationId xmlns:p14="http://schemas.microsoft.com/office/powerpoint/2010/main" val="408816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1">
            <a:extLst>
              <a:ext uri="{FF2B5EF4-FFF2-40B4-BE49-F238E27FC236}">
                <a16:creationId xmlns="" xmlns:a16="http://schemas.microsoft.com/office/drawing/2014/main" id="{C6ADB1D9-336D-594D-9418-4BC486843D21}"/>
              </a:ext>
            </a:extLst>
          </p:cNvPr>
          <p:cNvSpPr txBox="1">
            <a:spLocks/>
          </p:cNvSpPr>
          <p:nvPr/>
        </p:nvSpPr>
        <p:spPr>
          <a:xfrm>
            <a:off x="600172" y="164479"/>
            <a:ext cx="10740640" cy="44955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  <a:latin typeface="+mn-lt"/>
              </a:rPr>
              <a:t>Compromised solution (1/3)</a:t>
            </a:r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984" y="576511"/>
            <a:ext cx="3458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FF"/>
                </a:solidFill>
                <a:ea typeface="Microsoft YaHei" panose="020B0503020204020204" pitchFamily="34" charset="-122"/>
              </a:rPr>
              <a:t>Motivation</a:t>
            </a:r>
            <a:endParaRPr lang="en-US" sz="20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1D7B0514-4060-0E4B-809B-B1B2E3258AB4}"/>
              </a:ext>
            </a:extLst>
          </p:cNvPr>
          <p:cNvSpPr txBox="1">
            <a:spLocks/>
          </p:cNvSpPr>
          <p:nvPr/>
        </p:nvSpPr>
        <p:spPr>
          <a:xfrm>
            <a:off x="938180" y="982641"/>
            <a:ext cx="10922894" cy="358957"/>
          </a:xfrm>
          <a:prstGeom prst="rect">
            <a:avLst/>
          </a:prstGeom>
          <a:solidFill>
            <a:srgbClr val="FFFF00"/>
          </a:solidFill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+mn-lt"/>
              </a:rPr>
              <a:t>To make the new CPSR message has smallest message size as far as possible, i.e. smallest header overhead.</a:t>
            </a:r>
            <a:endParaRPr lang="en-US" altLang="zh-CN" dirty="0">
              <a:latin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7984" y="1364532"/>
            <a:ext cx="3458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FF"/>
                </a:solidFill>
                <a:ea typeface="Microsoft YaHei" panose="020B0503020204020204" pitchFamily="34" charset="-122"/>
              </a:rPr>
              <a:t>High-level principle</a:t>
            </a:r>
            <a:endParaRPr lang="en-US" sz="20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1D7B0514-4060-0E4B-809B-B1B2E3258AB4}"/>
              </a:ext>
            </a:extLst>
          </p:cNvPr>
          <p:cNvSpPr txBox="1">
            <a:spLocks/>
          </p:cNvSpPr>
          <p:nvPr/>
        </p:nvSpPr>
        <p:spPr>
          <a:xfrm>
            <a:off x="938180" y="1829048"/>
            <a:ext cx="10922894" cy="4963638"/>
          </a:xfrm>
          <a:prstGeom prst="rect">
            <a:avLst/>
          </a:prstGeom>
          <a:solidFill>
            <a:srgbClr val="FFFF00"/>
          </a:solidFill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273" indent="-342900">
              <a:buFont typeface="+mj-lt"/>
              <a:buAutoNum type="alphaLcParenR"/>
            </a:pPr>
            <a:r>
              <a:rPr lang="en-US" altLang="zh-CN" dirty="0" smtClean="0">
                <a:latin typeface="+mn-lt"/>
              </a:rPr>
              <a:t>The UE using control </a:t>
            </a:r>
            <a:r>
              <a:rPr lang="en-US" altLang="zh-CN" dirty="0">
                <a:latin typeface="+mn-lt"/>
              </a:rPr>
              <a:t>plane </a:t>
            </a:r>
            <a:r>
              <a:rPr lang="en-US" altLang="zh-CN" dirty="0" err="1">
                <a:latin typeface="+mn-lt"/>
              </a:rPr>
              <a:t>CIoT</a:t>
            </a:r>
            <a:r>
              <a:rPr lang="en-US" altLang="zh-CN" dirty="0">
                <a:latin typeface="+mn-lt"/>
              </a:rPr>
              <a:t> 5GS </a:t>
            </a:r>
            <a:r>
              <a:rPr lang="en-US" altLang="zh-CN" dirty="0" smtClean="0">
                <a:latin typeface="+mn-lt"/>
              </a:rPr>
              <a:t>optimization will use the new CPSR message only for </a:t>
            </a:r>
            <a:r>
              <a:rPr lang="en-US" altLang="zh-CN" dirty="0" err="1" smtClean="0">
                <a:latin typeface="+mn-lt"/>
              </a:rPr>
              <a:t>CIoT</a:t>
            </a:r>
            <a:r>
              <a:rPr lang="en-US" altLang="zh-CN" dirty="0" smtClean="0">
                <a:latin typeface="+mn-lt"/>
              </a:rPr>
              <a:t> CP data/SMS transport dedicatedly, while still use the legacy SR message for other purposes, including: PDU session status sync, CP-to-UP switching and future extension.</a:t>
            </a:r>
          </a:p>
          <a:p>
            <a:pPr marL="355273" indent="-342900">
              <a:buFont typeface="+mj-lt"/>
              <a:buAutoNum type="alphaLcParenR"/>
            </a:pPr>
            <a:r>
              <a:rPr lang="en-US" altLang="zh-CN" dirty="0" smtClean="0">
                <a:latin typeface="+mn-lt"/>
              </a:rPr>
              <a:t>The </a:t>
            </a:r>
            <a:r>
              <a:rPr lang="en-US" altLang="zh-CN" dirty="0">
                <a:latin typeface="+mn-lt"/>
              </a:rPr>
              <a:t>CPSR message </a:t>
            </a:r>
            <a:r>
              <a:rPr lang="en-US" altLang="zh-CN" dirty="0" smtClean="0">
                <a:latin typeface="+mn-lt"/>
              </a:rPr>
              <a:t>includes: all </a:t>
            </a:r>
            <a:r>
              <a:rPr lang="en-US" altLang="zh-CN" dirty="0">
                <a:latin typeface="+mn-lt"/>
              </a:rPr>
              <a:t>mandatory IEs + </a:t>
            </a:r>
            <a:r>
              <a:rPr lang="en-US" altLang="zh-CN" dirty="0" smtClean="0">
                <a:latin typeface="+mn-lt"/>
              </a:rPr>
              <a:t>one of following single </a:t>
            </a:r>
            <a:r>
              <a:rPr lang="en-US" altLang="zh-CN" dirty="0">
                <a:latin typeface="+mn-lt"/>
              </a:rPr>
              <a:t>optional </a:t>
            </a:r>
            <a:r>
              <a:rPr lang="en-US" altLang="zh-CN" dirty="0" smtClean="0">
                <a:latin typeface="+mn-lt"/>
              </a:rPr>
              <a:t>IE </a:t>
            </a:r>
            <a:r>
              <a:rPr lang="en-US" altLang="zh-CN" u="sng" dirty="0" smtClean="0">
                <a:latin typeface="+mn-lt"/>
              </a:rPr>
              <a:t>mutual-exclusively</a:t>
            </a:r>
            <a:r>
              <a:rPr lang="en-US" altLang="zh-CN" dirty="0" smtClean="0">
                <a:latin typeface="+mn-lt"/>
              </a:rPr>
              <a:t>:</a:t>
            </a:r>
          </a:p>
          <a:p>
            <a:pPr marL="809625" lvl="1" indent="-284163">
              <a:lnSpc>
                <a:spcPct val="100000"/>
              </a:lnSpc>
              <a:buFont typeface="+mj-lt"/>
              <a:buAutoNum type="romanLcPeriod"/>
            </a:pPr>
            <a:r>
              <a:rPr lang="en-US" altLang="zh-CN" sz="1400" dirty="0" smtClean="0">
                <a:solidFill>
                  <a:srgbClr val="0000FF"/>
                </a:solidFill>
              </a:rPr>
              <a:t>Data over NAS small IE, if data size &lt;=255B;</a:t>
            </a:r>
          </a:p>
          <a:p>
            <a:pPr marL="809625" lvl="1" indent="-284163">
              <a:lnSpc>
                <a:spcPct val="100000"/>
              </a:lnSpc>
              <a:buFont typeface="+mj-lt"/>
              <a:buAutoNum type="romanLcPeriod"/>
            </a:pPr>
            <a:r>
              <a:rPr lang="en-US" altLang="zh-CN" sz="1400" dirty="0">
                <a:solidFill>
                  <a:srgbClr val="0000FF"/>
                </a:solidFill>
              </a:rPr>
              <a:t>Data over NAS </a:t>
            </a:r>
            <a:r>
              <a:rPr lang="en-US" altLang="zh-CN" sz="1400" dirty="0" smtClean="0">
                <a:solidFill>
                  <a:srgbClr val="0000FF"/>
                </a:solidFill>
              </a:rPr>
              <a:t>IE</a:t>
            </a:r>
            <a:r>
              <a:rPr lang="en-US" altLang="zh-CN" sz="1400" dirty="0">
                <a:solidFill>
                  <a:srgbClr val="0000FF"/>
                </a:solidFill>
              </a:rPr>
              <a:t>, if data size &gt;</a:t>
            </a:r>
            <a:r>
              <a:rPr lang="en-US" altLang="zh-CN" sz="1400" dirty="0" smtClean="0">
                <a:solidFill>
                  <a:srgbClr val="0000FF"/>
                </a:solidFill>
              </a:rPr>
              <a:t>255B</a:t>
            </a:r>
            <a:r>
              <a:rPr lang="en-US" altLang="zh-CN" sz="1400" dirty="0">
                <a:solidFill>
                  <a:srgbClr val="0000FF"/>
                </a:solidFill>
              </a:rPr>
              <a:t>;</a:t>
            </a:r>
          </a:p>
          <a:p>
            <a:pPr marL="809625" lvl="1" indent="-284163">
              <a:lnSpc>
                <a:spcPct val="100000"/>
              </a:lnSpc>
              <a:buFont typeface="+mj-lt"/>
              <a:buAutoNum type="romanLcPeriod"/>
            </a:pPr>
            <a:r>
              <a:rPr lang="en-US" altLang="zh-CN" sz="1400" dirty="0">
                <a:solidFill>
                  <a:srgbClr val="0000FF"/>
                </a:solidFill>
              </a:rPr>
              <a:t>NAS message container </a:t>
            </a:r>
            <a:r>
              <a:rPr lang="en-US" altLang="zh-CN" sz="1400" dirty="0" smtClean="0">
                <a:solidFill>
                  <a:srgbClr val="0000FF"/>
                </a:solidFill>
              </a:rPr>
              <a:t>small IE,  for SMS.</a:t>
            </a:r>
          </a:p>
          <a:p>
            <a:pPr marL="355273" indent="-342900">
              <a:buFont typeface="+mj-lt"/>
              <a:buAutoNum type="alphaLcParenR"/>
            </a:pPr>
            <a:r>
              <a:rPr lang="en-US" altLang="zh-CN" dirty="0" smtClean="0">
                <a:latin typeface="+mn-lt"/>
              </a:rPr>
              <a:t>The Data over NAS (small) IE just contains fields: IEI, length, PDU session ID, DDX and data content. All other optional information unrelated to user data transport are not included.</a:t>
            </a:r>
          </a:p>
          <a:p>
            <a:pPr marL="355273" indent="-342900">
              <a:buFont typeface="+mj-lt"/>
              <a:buAutoNum type="alphaLcParenR"/>
            </a:pPr>
            <a:r>
              <a:rPr lang="en-US" altLang="zh-CN" dirty="0">
                <a:latin typeface="+mn-lt"/>
              </a:rPr>
              <a:t>The NAS message container small IE just contains fields: IEI, length, </a:t>
            </a:r>
            <a:r>
              <a:rPr lang="en-US" altLang="zh-CN" dirty="0" smtClean="0">
                <a:latin typeface="+mn-lt"/>
              </a:rPr>
              <a:t>and SMS </a:t>
            </a:r>
            <a:r>
              <a:rPr lang="en-US" altLang="zh-CN" dirty="0">
                <a:latin typeface="+mn-lt"/>
              </a:rPr>
              <a:t>content. All other optional information unrelated to </a:t>
            </a:r>
            <a:r>
              <a:rPr lang="en-US" altLang="zh-CN" dirty="0" smtClean="0">
                <a:latin typeface="+mn-lt"/>
              </a:rPr>
              <a:t>SMS </a:t>
            </a:r>
            <a:r>
              <a:rPr lang="en-US" altLang="zh-CN" dirty="0">
                <a:latin typeface="+mn-lt"/>
              </a:rPr>
              <a:t>transport are not included.</a:t>
            </a:r>
          </a:p>
          <a:p>
            <a:pPr marL="355273" indent="-342900">
              <a:buFont typeface="+mj-lt"/>
              <a:buAutoNum type="alphaLcParenR"/>
            </a:pPr>
            <a:r>
              <a:rPr lang="en-US" altLang="zh-CN" dirty="0" smtClean="0">
                <a:latin typeface="+mn-lt"/>
              </a:rPr>
              <a:t>The CPSR message has a fix header overhead</a:t>
            </a:r>
            <a:r>
              <a:rPr lang="en-US" altLang="zh-CN" dirty="0">
                <a:latin typeface="+mn-lt"/>
              </a:rPr>
              <a:t>: </a:t>
            </a:r>
            <a:endParaRPr lang="en-US" altLang="zh-CN" dirty="0" smtClean="0">
              <a:latin typeface="+mn-lt"/>
            </a:endParaRPr>
          </a:p>
          <a:p>
            <a:pPr marL="809625" lvl="1" indent="-284163">
              <a:lnSpc>
                <a:spcPct val="100000"/>
              </a:lnSpc>
              <a:buFont typeface="+mj-lt"/>
              <a:buAutoNum type="romanLcPeriod"/>
            </a:pPr>
            <a:r>
              <a:rPr lang="en-US" altLang="zh-CN" sz="1400" dirty="0" smtClean="0">
                <a:solidFill>
                  <a:srgbClr val="0000FF"/>
                </a:solidFill>
              </a:rPr>
              <a:t>For </a:t>
            </a:r>
            <a:r>
              <a:rPr lang="en-US" altLang="zh-CN" sz="1400" dirty="0">
                <a:solidFill>
                  <a:srgbClr val="0000FF"/>
                </a:solidFill>
              </a:rPr>
              <a:t>user data &lt;=</a:t>
            </a:r>
            <a:r>
              <a:rPr lang="en-US" altLang="zh-CN" sz="1400" dirty="0" smtClean="0">
                <a:solidFill>
                  <a:srgbClr val="0000FF"/>
                </a:solidFill>
              </a:rPr>
              <a:t>255B: </a:t>
            </a:r>
            <a:r>
              <a:rPr lang="en-US" altLang="zh-CN" sz="1400" b="1" u="sng" dirty="0" smtClean="0">
                <a:solidFill>
                  <a:schemeClr val="accent2"/>
                </a:solidFill>
              </a:rPr>
              <a:t>7</a:t>
            </a:r>
            <a:r>
              <a:rPr lang="en-US" altLang="zh-CN" sz="1400" dirty="0" smtClean="0">
                <a:solidFill>
                  <a:srgbClr val="0000FF"/>
                </a:solidFill>
              </a:rPr>
              <a:t> </a:t>
            </a:r>
            <a:r>
              <a:rPr lang="en-US" altLang="zh-CN" sz="1400" dirty="0">
                <a:solidFill>
                  <a:srgbClr val="0000FF"/>
                </a:solidFill>
              </a:rPr>
              <a:t>octets</a:t>
            </a:r>
            <a:r>
              <a:rPr lang="en-US" altLang="zh-CN" sz="1400" dirty="0" smtClean="0">
                <a:solidFill>
                  <a:srgbClr val="0000FF"/>
                </a:solidFill>
              </a:rPr>
              <a:t>;</a:t>
            </a:r>
          </a:p>
          <a:p>
            <a:pPr marL="809625" lvl="1" indent="-284163">
              <a:lnSpc>
                <a:spcPct val="100000"/>
              </a:lnSpc>
              <a:buFont typeface="+mj-lt"/>
              <a:buAutoNum type="romanLcPeriod"/>
            </a:pPr>
            <a:r>
              <a:rPr lang="en-US" altLang="zh-CN" sz="1400" dirty="0" smtClean="0">
                <a:solidFill>
                  <a:srgbClr val="0000FF"/>
                </a:solidFill>
              </a:rPr>
              <a:t>For user data &gt;255B: </a:t>
            </a:r>
            <a:r>
              <a:rPr lang="en-US" altLang="zh-CN" sz="1400" b="1" u="sng" dirty="0">
                <a:solidFill>
                  <a:schemeClr val="accent2"/>
                </a:solidFill>
              </a:rPr>
              <a:t>8</a:t>
            </a:r>
            <a:r>
              <a:rPr lang="en-US" altLang="zh-CN" sz="1400" dirty="0" smtClean="0">
                <a:solidFill>
                  <a:srgbClr val="0000FF"/>
                </a:solidFill>
              </a:rPr>
              <a:t> octets;</a:t>
            </a:r>
          </a:p>
          <a:p>
            <a:pPr marL="809625" lvl="1" indent="-284163">
              <a:lnSpc>
                <a:spcPct val="100000"/>
              </a:lnSpc>
              <a:buFont typeface="+mj-lt"/>
              <a:buAutoNum type="romanLcPeriod"/>
            </a:pPr>
            <a:r>
              <a:rPr lang="en-US" altLang="zh-CN" sz="1400" dirty="0" smtClean="0">
                <a:solidFill>
                  <a:srgbClr val="0000FF"/>
                </a:solidFill>
              </a:rPr>
              <a:t>For SMS: </a:t>
            </a:r>
            <a:r>
              <a:rPr lang="en-US" altLang="zh-CN" sz="1400" b="1" u="sng" dirty="0">
                <a:solidFill>
                  <a:schemeClr val="accent2"/>
                </a:solidFill>
              </a:rPr>
              <a:t>6</a:t>
            </a:r>
            <a:r>
              <a:rPr lang="en-US" altLang="zh-CN" sz="1400" dirty="0" smtClean="0">
                <a:solidFill>
                  <a:srgbClr val="0000FF"/>
                </a:solidFill>
              </a:rPr>
              <a:t> </a:t>
            </a:r>
            <a:r>
              <a:rPr lang="en-US" altLang="zh-CN" sz="1400" dirty="0">
                <a:solidFill>
                  <a:srgbClr val="0000FF"/>
                </a:solidFill>
              </a:rPr>
              <a:t>octets.</a:t>
            </a:r>
          </a:p>
          <a:p>
            <a:pPr marL="355273" indent="-342900">
              <a:buFont typeface="+mj-lt"/>
              <a:buAutoNum type="alphaLcParenR"/>
            </a:pPr>
            <a:r>
              <a:rPr lang="en-US" altLang="zh-CN" dirty="0">
                <a:latin typeface="+mn-lt"/>
              </a:rPr>
              <a:t>The </a:t>
            </a:r>
            <a:r>
              <a:rPr lang="en-US" altLang="zh-CN" dirty="0" smtClean="0">
                <a:latin typeface="+mn-lt"/>
              </a:rPr>
              <a:t>CPSR </a:t>
            </a:r>
            <a:r>
              <a:rPr lang="en-US" altLang="zh-CN" dirty="0">
                <a:latin typeface="+mn-lt"/>
              </a:rPr>
              <a:t>message normally will not be extended in the future</a:t>
            </a:r>
            <a:r>
              <a:rPr lang="en-US" altLang="zh-CN" dirty="0" smtClean="0">
                <a:latin typeface="+mn-lt"/>
              </a:rPr>
              <a:t>. All required extension will be done via the legacy SR message.</a:t>
            </a:r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215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244819"/>
              </p:ext>
            </p:extLst>
          </p:nvPr>
        </p:nvGraphicFramePr>
        <p:xfrm>
          <a:off x="418011" y="1729536"/>
          <a:ext cx="5624523" cy="2360262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43528"/>
                <a:gridCol w="1112793"/>
                <a:gridCol w="984101"/>
                <a:gridCol w="984101"/>
              </a:tblGrid>
              <a:tr h="235158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Information Element</a:t>
                      </a:r>
                      <a:endParaRPr 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Presence</a:t>
                      </a:r>
                      <a:endParaRPr 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Format</a:t>
                      </a:r>
                      <a:endParaRPr 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GB" sz="1000" b="1" kern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Length</a:t>
                      </a:r>
                      <a:endParaRPr 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Extended protocol discriminator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Security header type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Spare half octet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 plane service request message identity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ngKSI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 plane service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Data over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NAS small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TLV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3-257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Data over NAS</a:t>
                      </a:r>
                      <a:endParaRPr lang="en-US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TLV-E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4-n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NAS message container small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TLV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3-253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3556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Subtitle 1">
            <a:extLst>
              <a:ext uri="{FF2B5EF4-FFF2-40B4-BE49-F238E27FC236}">
                <a16:creationId xmlns="" xmlns:a16="http://schemas.microsoft.com/office/drawing/2014/main" id="{C6ADB1D9-336D-594D-9418-4BC486843D21}"/>
              </a:ext>
            </a:extLst>
          </p:cNvPr>
          <p:cNvSpPr txBox="1">
            <a:spLocks/>
          </p:cNvSpPr>
          <p:nvPr/>
        </p:nvSpPr>
        <p:spPr>
          <a:xfrm>
            <a:off x="722092" y="231355"/>
            <a:ext cx="10740640" cy="44955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C00000"/>
                </a:solidFill>
                <a:latin typeface="+mn-lt"/>
              </a:rPr>
              <a:t>Compromised solution 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(2/3)</a:t>
            </a:r>
            <a:endParaRPr lang="en-US" dirty="0">
              <a:solidFill>
                <a:srgbClr val="C00000"/>
              </a:solidFill>
              <a:latin typeface="+mn-lt"/>
            </a:endParaRPr>
          </a:p>
          <a:p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348066"/>
              </p:ext>
            </p:extLst>
          </p:nvPr>
        </p:nvGraphicFramePr>
        <p:xfrm>
          <a:off x="6535368" y="2856104"/>
          <a:ext cx="5661395" cy="1698043"/>
        </p:xfrm>
        <a:graphic>
          <a:graphicData uri="http://schemas.openxmlformats.org/drawingml/2006/table">
            <a:tbl>
              <a:tblPr/>
              <a:tblGrid>
                <a:gridCol w="43730"/>
                <a:gridCol w="574471"/>
                <a:gridCol w="617369"/>
                <a:gridCol w="590910"/>
                <a:gridCol w="511535"/>
                <a:gridCol w="105154"/>
                <a:gridCol w="654248"/>
                <a:gridCol w="678185"/>
                <a:gridCol w="714383"/>
                <a:gridCol w="561809"/>
                <a:gridCol w="507355"/>
                <a:gridCol w="102246"/>
              </a:tblGrid>
              <a:tr h="1833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3375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Data over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NAS small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075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Length of Data over NAS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small</a:t>
                      </a:r>
                      <a:r>
                        <a:rPr lang="en-GB" sz="9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927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Spare</a:t>
                      </a: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DDX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 session identity</a:t>
                      </a: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5">
                <a:tc rowSpan="3"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Data over NAS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small</a:t>
                      </a:r>
                      <a:r>
                        <a:rPr lang="en-GB" sz="9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5">
                <a:tc gridSpan="10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5197">
                <a:tc gridSpan="10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</a:t>
                      </a:r>
                      <a:r>
                        <a:rPr lang="en-GB" sz="9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87984" y="798485"/>
            <a:ext cx="345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rgbClr val="0000FF"/>
                </a:solidFill>
                <a:ea typeface="Microsoft YaHei" panose="020B0503020204020204" pitchFamily="34" charset="-122"/>
              </a:rPr>
              <a:t>Message/IE coding</a:t>
            </a:r>
            <a:endParaRPr lang="en-US" sz="24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8619" y="1245422"/>
            <a:ext cx="4049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ea typeface="微软雅黑" panose="020B0503020204020204" pitchFamily="34" charset="-122"/>
              </a:rPr>
              <a:t>CONTROL PLANE SERVICE REQUEST message </a:t>
            </a:r>
            <a:r>
              <a:rPr lang="en-US" sz="1400" i="1" dirty="0" smtClean="0">
                <a:ea typeface="微软雅黑" panose="020B0503020204020204" pitchFamily="34" charset="-122"/>
              </a:rPr>
              <a:t>coding</a:t>
            </a:r>
            <a:endParaRPr lang="en-US" sz="1400" i="1" dirty="0"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50146"/>
              </p:ext>
            </p:extLst>
          </p:nvPr>
        </p:nvGraphicFramePr>
        <p:xfrm>
          <a:off x="6544078" y="5069324"/>
          <a:ext cx="5661395" cy="1762299"/>
        </p:xfrm>
        <a:graphic>
          <a:graphicData uri="http://schemas.openxmlformats.org/drawingml/2006/table">
            <a:tbl>
              <a:tblPr/>
              <a:tblGrid>
                <a:gridCol w="43730"/>
                <a:gridCol w="574471"/>
                <a:gridCol w="617369"/>
                <a:gridCol w="590910"/>
                <a:gridCol w="511535"/>
                <a:gridCol w="105154"/>
                <a:gridCol w="654248"/>
                <a:gridCol w="678185"/>
                <a:gridCol w="714383"/>
                <a:gridCol w="561809"/>
                <a:gridCol w="507355"/>
                <a:gridCol w="102246"/>
              </a:tblGrid>
              <a:tr h="1833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3375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Data over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NAS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394331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Length of Data over NAS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36927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Spare</a:t>
                      </a: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DDX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PDU session identity</a:t>
                      </a: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83375">
                <a:tc rowSpan="3"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Data over NAS contents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183375">
                <a:tc gridSpan="10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  <a:tr h="265197">
                <a:tc gridSpan="10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</a:t>
                      </a:r>
                      <a:r>
                        <a:rPr lang="en-GB" sz="9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417103"/>
              </p:ext>
            </p:extLst>
          </p:nvPr>
        </p:nvGraphicFramePr>
        <p:xfrm>
          <a:off x="504682" y="5426375"/>
          <a:ext cx="5661395" cy="1328772"/>
        </p:xfrm>
        <a:graphic>
          <a:graphicData uri="http://schemas.openxmlformats.org/drawingml/2006/table">
            <a:tbl>
              <a:tblPr/>
              <a:tblGrid>
                <a:gridCol w="43730"/>
                <a:gridCol w="574471"/>
                <a:gridCol w="617369"/>
                <a:gridCol w="590910"/>
                <a:gridCol w="511535"/>
                <a:gridCol w="759402"/>
                <a:gridCol w="678185"/>
                <a:gridCol w="714383"/>
                <a:gridCol w="561809"/>
                <a:gridCol w="507355"/>
                <a:gridCol w="102246"/>
              </a:tblGrid>
              <a:tr h="1833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3375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NAS message container small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0075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Length of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NAS message container small contents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5">
                <a:tc rowSpan="3"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NAS message container </a:t>
                      </a:r>
                      <a:r>
                        <a:rPr lang="en-GB" sz="9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small</a:t>
                      </a:r>
                      <a:r>
                        <a:rPr lang="en-GB" sz="90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contents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375"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5197"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</a:t>
                      </a:r>
                      <a:r>
                        <a:rPr lang="en-GB" sz="9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853735"/>
              </p:ext>
            </p:extLst>
          </p:nvPr>
        </p:nvGraphicFramePr>
        <p:xfrm>
          <a:off x="6535367" y="633095"/>
          <a:ext cx="5661395" cy="552646"/>
        </p:xfrm>
        <a:graphic>
          <a:graphicData uri="http://schemas.openxmlformats.org/drawingml/2006/table">
            <a:tbl>
              <a:tblPr/>
              <a:tblGrid>
                <a:gridCol w="43730"/>
                <a:gridCol w="574471"/>
                <a:gridCol w="518683"/>
                <a:gridCol w="689596"/>
                <a:gridCol w="511535"/>
                <a:gridCol w="187882"/>
                <a:gridCol w="571520"/>
                <a:gridCol w="678185"/>
                <a:gridCol w="714383"/>
                <a:gridCol w="561809"/>
                <a:gridCol w="507355"/>
                <a:gridCol w="102246"/>
              </a:tblGrid>
              <a:tr h="18337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5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927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 plane service type IEI</a:t>
                      </a: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Control plane service type value</a:t>
                      </a: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344" y="1195313"/>
            <a:ext cx="2542019" cy="1146268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923109" y="3204754"/>
            <a:ext cx="1532708" cy="130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2455817" y="1111093"/>
            <a:ext cx="3927566" cy="209366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914966" y="3436394"/>
            <a:ext cx="1532708" cy="130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圆角矩形 20"/>
          <p:cNvSpPr/>
          <p:nvPr/>
        </p:nvSpPr>
        <p:spPr>
          <a:xfrm>
            <a:off x="914966" y="3674140"/>
            <a:ext cx="1532708" cy="130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圆角矩形 21"/>
          <p:cNvSpPr/>
          <p:nvPr/>
        </p:nvSpPr>
        <p:spPr>
          <a:xfrm>
            <a:off x="853440" y="3889802"/>
            <a:ext cx="1629069" cy="1466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直接箭头连接符 22"/>
          <p:cNvCxnSpPr>
            <a:stCxn id="20" idx="3"/>
          </p:cNvCxnSpPr>
          <p:nvPr/>
        </p:nvCxnSpPr>
        <p:spPr>
          <a:xfrm flipV="1">
            <a:off x="2447674" y="3049118"/>
            <a:ext cx="4009110" cy="45259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21" idx="3"/>
          </p:cNvCxnSpPr>
          <p:nvPr/>
        </p:nvCxnSpPr>
        <p:spPr>
          <a:xfrm>
            <a:off x="2447674" y="3739455"/>
            <a:ext cx="4009110" cy="147903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22" idx="3"/>
            <a:endCxn id="27" idx="0"/>
          </p:cNvCxnSpPr>
          <p:nvPr/>
        </p:nvCxnSpPr>
        <p:spPr>
          <a:xfrm>
            <a:off x="2482509" y="3963106"/>
            <a:ext cx="492834" cy="118747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715399" y="5150579"/>
            <a:ext cx="2519887" cy="184666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i="1" dirty="0">
                <a:ea typeface="微软雅黑" panose="020B0503020204020204" pitchFamily="34" charset="-122"/>
              </a:rPr>
              <a:t>NAS message container small </a:t>
            </a:r>
            <a:r>
              <a:rPr lang="en-US" sz="1200" i="1" dirty="0" smtClean="0">
                <a:ea typeface="微软雅黑" panose="020B0503020204020204" pitchFamily="34" charset="-122"/>
              </a:rPr>
              <a:t>IE coding</a:t>
            </a:r>
            <a:endParaRPr lang="en-US" sz="1200" i="1" dirty="0"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82794" y="4811577"/>
            <a:ext cx="2519887" cy="184666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i="1" dirty="0">
                <a:ea typeface="微软雅黑" panose="020B0503020204020204" pitchFamily="34" charset="-122"/>
              </a:rPr>
              <a:t>Data over NAS IE </a:t>
            </a:r>
            <a:r>
              <a:rPr lang="en-US" sz="1200" i="1" dirty="0" smtClean="0">
                <a:ea typeface="微软雅黑" panose="020B0503020204020204" pitchFamily="34" charset="-122"/>
              </a:rPr>
              <a:t>coding</a:t>
            </a:r>
            <a:endParaRPr lang="en-US" sz="1200" i="1" dirty="0"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782794" y="2611285"/>
            <a:ext cx="2519887" cy="184666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i="1" dirty="0">
                <a:ea typeface="微软雅黑" panose="020B0503020204020204" pitchFamily="34" charset="-122"/>
              </a:rPr>
              <a:t>Data over NAS small </a:t>
            </a:r>
            <a:r>
              <a:rPr lang="en-US" sz="1200" i="1" dirty="0" smtClean="0">
                <a:ea typeface="微软雅黑" panose="020B0503020204020204" pitchFamily="34" charset="-122"/>
              </a:rPr>
              <a:t>IE coding</a:t>
            </a:r>
            <a:endParaRPr lang="en-US" sz="1200" i="1" dirty="0"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71728" y="388276"/>
            <a:ext cx="2519887" cy="184666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200" i="1" dirty="0">
                <a:ea typeface="微软雅黑" panose="020B0503020204020204" pitchFamily="34" charset="-122"/>
              </a:rPr>
              <a:t>Control plane service type IE </a:t>
            </a:r>
            <a:r>
              <a:rPr lang="en-US" sz="1200" i="1" dirty="0" smtClean="0">
                <a:ea typeface="微软雅黑" panose="020B0503020204020204" pitchFamily="34" charset="-122"/>
              </a:rPr>
              <a:t>coding</a:t>
            </a:r>
            <a:endParaRPr lang="en-US" sz="1200" i="1" dirty="0">
              <a:ea typeface="微软雅黑" panose="020B0503020204020204" pitchFamily="34" charset="-122"/>
            </a:endParaRPr>
          </a:p>
        </p:txBody>
      </p:sp>
      <p:sp>
        <p:nvSpPr>
          <p:cNvPr id="40" name="左大括号 39"/>
          <p:cNvSpPr/>
          <p:nvPr/>
        </p:nvSpPr>
        <p:spPr>
          <a:xfrm>
            <a:off x="268877" y="3460463"/>
            <a:ext cx="134108" cy="57594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/>
          <p:cNvSpPr txBox="1"/>
          <p:nvPr/>
        </p:nvSpPr>
        <p:spPr>
          <a:xfrm>
            <a:off x="418011" y="4160180"/>
            <a:ext cx="1951079" cy="738664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 smtClean="0">
                <a:ea typeface="微软雅黑" panose="020B0503020204020204" pitchFamily="34" charset="-122"/>
              </a:rPr>
              <a:t>These three optional IEs are included mutual-exclusively, i.e. in per CPSR message, only one optional IE will be included</a:t>
            </a:r>
            <a:endParaRPr lang="en-US" sz="1200" dirty="0">
              <a:ea typeface="微软雅黑" panose="020B0503020204020204" pitchFamily="34" charset="-122"/>
            </a:endParaRPr>
          </a:p>
        </p:txBody>
      </p:sp>
      <p:cxnSp>
        <p:nvCxnSpPr>
          <p:cNvPr id="48" name="肘形连接符 47"/>
          <p:cNvCxnSpPr>
            <a:stCxn id="40" idx="1"/>
            <a:endCxn id="42" idx="1"/>
          </p:cNvCxnSpPr>
          <p:nvPr/>
        </p:nvCxnSpPr>
        <p:spPr>
          <a:xfrm rot="10800000" flipH="1" flipV="1">
            <a:off x="268877" y="3748436"/>
            <a:ext cx="149134" cy="781075"/>
          </a:xfrm>
          <a:prstGeom prst="bentConnector3">
            <a:avLst>
              <a:gd name="adj1" fmla="val -15328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6544077" y="1260654"/>
            <a:ext cx="2068699" cy="553998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200" dirty="0" smtClean="0">
                <a:ea typeface="微软雅黑" panose="020B0503020204020204" pitchFamily="34" charset="-122"/>
              </a:rPr>
              <a:t>Create a new format for CP service type IE will save one octet in Data over NAS (small) IEs</a:t>
            </a:r>
            <a:endParaRPr lang="en-US" sz="12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824" y="0"/>
            <a:ext cx="8207503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514195" y="5896267"/>
            <a:ext cx="3458125" cy="7386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ea typeface="Microsoft YaHei" panose="020B0503020204020204" pitchFamily="34" charset="-122"/>
              </a:rPr>
              <a:t>Other optional IEs include, e.g.: </a:t>
            </a:r>
            <a:r>
              <a:rPr lang="en-US" sz="1400" dirty="0">
                <a:ea typeface="微软雅黑" panose="020B0503020204020204" pitchFamily="34" charset="-122"/>
              </a:rPr>
              <a:t>PDU session </a:t>
            </a:r>
            <a:r>
              <a:rPr lang="en-US" sz="1400" dirty="0" smtClean="0">
                <a:ea typeface="微软雅黑" panose="020B0503020204020204" pitchFamily="34" charset="-122"/>
              </a:rPr>
              <a:t>status, which is unrelated to UL CIOT data and SMS transport.</a:t>
            </a:r>
          </a:p>
        </p:txBody>
      </p:sp>
      <p:sp>
        <p:nvSpPr>
          <p:cNvPr id="18" name="线形标注 2 17"/>
          <p:cNvSpPr/>
          <p:nvPr/>
        </p:nvSpPr>
        <p:spPr>
          <a:xfrm rot="10800000" flipV="1">
            <a:off x="2141474" y="1486118"/>
            <a:ext cx="1130227" cy="61264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9558"/>
              <a:gd name="adj6" fmla="val -54884"/>
            </a:avLst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This will take the major case in reality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9" name="线形标注 2 18"/>
          <p:cNvSpPr/>
          <p:nvPr/>
        </p:nvSpPr>
        <p:spPr>
          <a:xfrm rot="10800000" flipV="1">
            <a:off x="10351877" y="1486118"/>
            <a:ext cx="1130227" cy="612648"/>
          </a:xfrm>
          <a:prstGeom prst="borderCallout2">
            <a:avLst>
              <a:gd name="adj1" fmla="val 30122"/>
              <a:gd name="adj2" fmla="val 106474"/>
              <a:gd name="adj3" fmla="val 30122"/>
              <a:gd name="adj4" fmla="val 118173"/>
              <a:gd name="adj5" fmla="val 125292"/>
              <a:gd name="adj6" fmla="val 143139"/>
            </a:avLst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This will take </a:t>
            </a:r>
            <a:r>
              <a:rPr lang="en-US" altLang="zh-CN" sz="1200" dirty="0" smtClean="0">
                <a:solidFill>
                  <a:schemeClr val="tx1"/>
                </a:solidFill>
              </a:rPr>
              <a:t>very minor </a:t>
            </a:r>
            <a:r>
              <a:rPr lang="en-US" sz="1200" dirty="0" smtClean="0">
                <a:solidFill>
                  <a:schemeClr val="tx1"/>
                </a:solidFill>
              </a:rPr>
              <a:t>case in reality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Subtitle 1">
            <a:extLst>
              <a:ext uri="{FF2B5EF4-FFF2-40B4-BE49-F238E27FC236}">
                <a16:creationId xmlns="" xmlns:a16="http://schemas.microsoft.com/office/drawing/2014/main" id="{C6ADB1D9-336D-594D-9418-4BC486843D21}"/>
              </a:ext>
            </a:extLst>
          </p:cNvPr>
          <p:cNvSpPr txBox="1">
            <a:spLocks/>
          </p:cNvSpPr>
          <p:nvPr/>
        </p:nvSpPr>
        <p:spPr>
          <a:xfrm>
            <a:off x="600172" y="164479"/>
            <a:ext cx="10740640" cy="44955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  <a:latin typeface="+mn-lt"/>
              </a:rPr>
              <a:t>Compromised solution (</a:t>
            </a:r>
            <a:r>
              <a:rPr lang="en-US" dirty="0">
                <a:solidFill>
                  <a:srgbClr val="C00000"/>
                </a:solidFill>
                <a:latin typeface="+mn-lt"/>
              </a:rPr>
              <a:t>3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>/3)</a:t>
            </a:r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984" y="707146"/>
            <a:ext cx="3458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0000FF"/>
                </a:solidFill>
                <a:ea typeface="Microsoft YaHei" panose="020B0503020204020204" pitchFamily="34" charset="-122"/>
              </a:rPr>
              <a:t>Flow chart</a:t>
            </a:r>
            <a:endParaRPr lang="en-US" sz="20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813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1">
            <a:extLst>
              <a:ext uri="{FF2B5EF4-FFF2-40B4-BE49-F238E27FC236}">
                <a16:creationId xmlns="" xmlns:a16="http://schemas.microsoft.com/office/drawing/2014/main" id="{C6ADB1D9-336D-594D-9418-4BC486843D21}"/>
              </a:ext>
            </a:extLst>
          </p:cNvPr>
          <p:cNvSpPr txBox="1">
            <a:spLocks/>
          </p:cNvSpPr>
          <p:nvPr/>
        </p:nvSpPr>
        <p:spPr>
          <a:xfrm>
            <a:off x="722092" y="231355"/>
            <a:ext cx="10740640" cy="449557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  <a:latin typeface="+mn-lt"/>
              </a:rPr>
              <a:t>Proposal</a:t>
            </a:r>
            <a:endParaRPr lang="en-US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0"/>
          </p:nvPr>
        </p:nvSpPr>
        <p:spPr>
          <a:xfrm>
            <a:off x="736908" y="770464"/>
            <a:ext cx="11089332" cy="3679611"/>
          </a:xfrm>
        </p:spPr>
        <p:txBody>
          <a:bodyPr/>
          <a:lstStyle/>
          <a:p>
            <a:pPr marL="298123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It proposes CT1 to discuss the compromised solution and decide a way forward without technical voting.</a:t>
            </a:r>
          </a:p>
          <a:p>
            <a:pPr marL="298123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+mn-lt"/>
              </a:rPr>
              <a:t>The compromised solution is documented in CR C1-194430. 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804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2A9BC227-3AB3-406C-8329-4CEFEE79DCC2}"/>
    </a:ext>
  </a:extLst>
</a:theme>
</file>

<file path=ppt/theme/theme2.xml><?xml version="1.0" encoding="utf-8"?>
<a:theme xmlns:a="http://schemas.openxmlformats.org/drawingml/2006/main" name="Chart pag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0566C95E-B10D-4E50-AEA9-2F0B3BA02095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289F26BF-68E3-4534-8B82-5383260B836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PPT模板</Template>
  <TotalTime>18595</TotalTime>
  <Words>918</Words>
  <Application>Microsoft Office PowerPoint</Application>
  <PresentationFormat>自定义</PresentationFormat>
  <Paragraphs>198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等线</vt:lpstr>
      <vt:lpstr>黑体</vt:lpstr>
      <vt:lpstr>华文行楷</vt:lpstr>
      <vt:lpstr>宋体</vt:lpstr>
      <vt:lpstr>Microsoft YaHei</vt:lpstr>
      <vt:lpstr>Microsoft YaHei</vt:lpstr>
      <vt:lpstr>Arial</vt:lpstr>
      <vt:lpstr>Calibri</vt:lpstr>
      <vt:lpstr>Times New Roman</vt:lpstr>
      <vt:lpstr>1_Title Slide</vt:lpstr>
      <vt:lpstr>Chart page</vt:lpstr>
      <vt:lpstr>4_Chart page</vt:lpstr>
      <vt:lpstr>End page</vt:lpstr>
      <vt:lpstr>Compromised solution for 5G CIOT CP data transport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Huawei3</cp:lastModifiedBy>
  <cp:revision>348</cp:revision>
  <dcterms:created xsi:type="dcterms:W3CDTF">2018-11-29T10:16:29Z</dcterms:created>
  <dcterms:modified xsi:type="dcterms:W3CDTF">2019-08-19T09:39:13Z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(3)jkbyvPdcHhYiv3HbRG8OxJHgLJLX/OIPryANrfTbLtI2rgrnC0Wqzaac8wPJD18W88HK/uWa
jBd3MJ/o8VWDWd+QG8EceTcv9f3y/bcJ5oDOFPIVvjHQMu8zHJHgJqjYUz8N6pf3BaMgSSJ8
Qsk6Xb3dvAC2ySPZnd4wxDIdbC7AyXiYAZ+oEew8V4PwoCGhTzJqUISZVVPNe++55UV6Pe0b
v9RuW819nBW/uEBj8u</vt:lpwstr>
  </property>
  <property fmtid="{D5CDD505-2E9C-101B-9397-08002B2CF9AE}" pid="3" name="_2015_ms_pID_7253431">
    <vt:lpwstr>teCNAg3n5PMNfdNDDkRgF3wyOyJVAoKCe9XXL5MWf4dhW9g6IIPJws
E3S1w94Nr+jlQyKeEcFi/Ou8jJArMG1z1sRZHQ8uEK5N2P+XrhnIaorLcPxSI+rlo6fsnxll
n7J/uBZqwIuj8KY350az39fVVzaVsFBSm6LxsjuaV3+cLA9hP//0FrMwrRmXe/21NsyYoBC6
a9Z1etNekt3MlcEsXPWh0M84svwmfzxerfh6</vt:lpwstr>
  </property>
  <property fmtid="{D5CDD505-2E9C-101B-9397-08002B2CF9AE}" pid="4" name="_2015_ms_pID_7253432">
    <vt:lpwstr>EHydGFRaVDDgbhLfuiZqQZw=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1565754770</vt:lpwstr>
  </property>
</Properties>
</file>