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70" r:id="rId3"/>
    <p:sldId id="257" r:id="rId4"/>
    <p:sldId id="258" r:id="rId5"/>
    <p:sldId id="274" r:id="rId6"/>
    <p:sldId id="282" r:id="rId7"/>
    <p:sldId id="259" r:id="rId8"/>
    <p:sldId id="260" r:id="rId9"/>
    <p:sldId id="275" r:id="rId10"/>
    <p:sldId id="283" r:id="rId11"/>
    <p:sldId id="262" r:id="rId12"/>
    <p:sldId id="284" r:id="rId13"/>
    <p:sldId id="285" r:id="rId14"/>
    <p:sldId id="276" r:id="rId15"/>
    <p:sldId id="277" r:id="rId16"/>
    <p:sldId id="278" r:id="rId17"/>
    <p:sldId id="279" r:id="rId18"/>
    <p:sldId id="264" r:id="rId19"/>
    <p:sldId id="265" r:id="rId20"/>
    <p:sldId id="280" r:id="rId21"/>
    <p:sldId id="281" r:id="rId22"/>
    <p:sldId id="266" r:id="rId23"/>
    <p:sldId id="267"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8DDC9-EAB7-409A-BB4E-CE5DD49D75E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DA8430A-2932-436C-BA1E-434C66840BC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ECFBB67-2D53-43B9-9172-3D98B21AA138}"/>
              </a:ext>
            </a:extLst>
          </p:cNvPr>
          <p:cNvSpPr>
            <a:spLocks noGrp="1"/>
          </p:cNvSpPr>
          <p:nvPr>
            <p:ph type="dt" sz="half" idx="10"/>
          </p:nvPr>
        </p:nvSpPr>
        <p:spPr/>
        <p:txBody>
          <a:bodyPr/>
          <a:lstStyle/>
          <a:p>
            <a:fld id="{100086E6-A6B2-4FB8-B50D-F616F3D4FEFD}" type="datetimeFigureOut">
              <a:rPr lang="en-US" smtClean="0"/>
              <a:t>8/18/2019</a:t>
            </a:fld>
            <a:endParaRPr lang="en-US"/>
          </a:p>
        </p:txBody>
      </p:sp>
      <p:sp>
        <p:nvSpPr>
          <p:cNvPr id="5" name="Footer Placeholder 4">
            <a:extLst>
              <a:ext uri="{FF2B5EF4-FFF2-40B4-BE49-F238E27FC236}">
                <a16:creationId xmlns:a16="http://schemas.microsoft.com/office/drawing/2014/main" id="{9A34F758-C92D-407F-B64A-F51E5C507D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180865-4E66-4DCC-87DD-31B8652B569A}"/>
              </a:ext>
            </a:extLst>
          </p:cNvPr>
          <p:cNvSpPr>
            <a:spLocks noGrp="1"/>
          </p:cNvSpPr>
          <p:nvPr>
            <p:ph type="sldNum" sz="quarter" idx="12"/>
          </p:nvPr>
        </p:nvSpPr>
        <p:spPr/>
        <p:txBody>
          <a:bodyPr/>
          <a:lstStyle/>
          <a:p>
            <a:fld id="{66CC8F05-B5AA-46CF-9860-64B02C814324}" type="slidenum">
              <a:rPr lang="en-US" smtClean="0"/>
              <a:t>‹#›</a:t>
            </a:fld>
            <a:endParaRPr lang="en-US"/>
          </a:p>
        </p:txBody>
      </p:sp>
    </p:spTree>
    <p:extLst>
      <p:ext uri="{BB962C8B-B14F-4D97-AF65-F5344CB8AC3E}">
        <p14:creationId xmlns:p14="http://schemas.microsoft.com/office/powerpoint/2010/main" val="910171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34096-ACBB-4427-89A6-3CD2DB5C1DC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D0E31B5-0DEC-4D18-A514-C3BD31BAABC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DA94BB-C945-4943-9C70-0E9686AEF2DC}"/>
              </a:ext>
            </a:extLst>
          </p:cNvPr>
          <p:cNvSpPr>
            <a:spLocks noGrp="1"/>
          </p:cNvSpPr>
          <p:nvPr>
            <p:ph type="dt" sz="half" idx="10"/>
          </p:nvPr>
        </p:nvSpPr>
        <p:spPr/>
        <p:txBody>
          <a:bodyPr/>
          <a:lstStyle/>
          <a:p>
            <a:fld id="{100086E6-A6B2-4FB8-B50D-F616F3D4FEFD}" type="datetimeFigureOut">
              <a:rPr lang="en-US" smtClean="0"/>
              <a:t>8/18/2019</a:t>
            </a:fld>
            <a:endParaRPr lang="en-US"/>
          </a:p>
        </p:txBody>
      </p:sp>
      <p:sp>
        <p:nvSpPr>
          <p:cNvPr id="5" name="Footer Placeholder 4">
            <a:extLst>
              <a:ext uri="{FF2B5EF4-FFF2-40B4-BE49-F238E27FC236}">
                <a16:creationId xmlns:a16="http://schemas.microsoft.com/office/drawing/2014/main" id="{F5F678B3-992C-4768-A8AA-F106E42726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C98589-51AA-4140-9C8B-BC037C7A34FD}"/>
              </a:ext>
            </a:extLst>
          </p:cNvPr>
          <p:cNvSpPr>
            <a:spLocks noGrp="1"/>
          </p:cNvSpPr>
          <p:nvPr>
            <p:ph type="sldNum" sz="quarter" idx="12"/>
          </p:nvPr>
        </p:nvSpPr>
        <p:spPr/>
        <p:txBody>
          <a:bodyPr/>
          <a:lstStyle/>
          <a:p>
            <a:fld id="{66CC8F05-B5AA-46CF-9860-64B02C814324}" type="slidenum">
              <a:rPr lang="en-US" smtClean="0"/>
              <a:t>‹#›</a:t>
            </a:fld>
            <a:endParaRPr lang="en-US"/>
          </a:p>
        </p:txBody>
      </p:sp>
    </p:spTree>
    <p:extLst>
      <p:ext uri="{BB962C8B-B14F-4D97-AF65-F5344CB8AC3E}">
        <p14:creationId xmlns:p14="http://schemas.microsoft.com/office/powerpoint/2010/main" val="6856840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78ABBF3-FDC9-4460-A4CA-C7F47795EDC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B8FC37C-83BA-4774-B397-D217484AFB74}"/>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63EC3A-9A3A-4C2A-9031-D8217464D939}"/>
              </a:ext>
            </a:extLst>
          </p:cNvPr>
          <p:cNvSpPr>
            <a:spLocks noGrp="1"/>
          </p:cNvSpPr>
          <p:nvPr>
            <p:ph type="dt" sz="half" idx="10"/>
          </p:nvPr>
        </p:nvSpPr>
        <p:spPr/>
        <p:txBody>
          <a:bodyPr/>
          <a:lstStyle/>
          <a:p>
            <a:fld id="{100086E6-A6B2-4FB8-B50D-F616F3D4FEFD}" type="datetimeFigureOut">
              <a:rPr lang="en-US" smtClean="0"/>
              <a:t>8/18/2019</a:t>
            </a:fld>
            <a:endParaRPr lang="en-US"/>
          </a:p>
        </p:txBody>
      </p:sp>
      <p:sp>
        <p:nvSpPr>
          <p:cNvPr id="5" name="Footer Placeholder 4">
            <a:extLst>
              <a:ext uri="{FF2B5EF4-FFF2-40B4-BE49-F238E27FC236}">
                <a16:creationId xmlns:a16="http://schemas.microsoft.com/office/drawing/2014/main" id="{B99D9434-D918-493B-92E4-054FC93CA0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46C82C-2377-4867-B2D2-9BEABAEE7207}"/>
              </a:ext>
            </a:extLst>
          </p:cNvPr>
          <p:cNvSpPr>
            <a:spLocks noGrp="1"/>
          </p:cNvSpPr>
          <p:nvPr>
            <p:ph type="sldNum" sz="quarter" idx="12"/>
          </p:nvPr>
        </p:nvSpPr>
        <p:spPr/>
        <p:txBody>
          <a:bodyPr/>
          <a:lstStyle/>
          <a:p>
            <a:fld id="{66CC8F05-B5AA-46CF-9860-64B02C814324}" type="slidenum">
              <a:rPr lang="en-US" smtClean="0"/>
              <a:t>‹#›</a:t>
            </a:fld>
            <a:endParaRPr lang="en-US"/>
          </a:p>
        </p:txBody>
      </p:sp>
    </p:spTree>
    <p:extLst>
      <p:ext uri="{BB962C8B-B14F-4D97-AF65-F5344CB8AC3E}">
        <p14:creationId xmlns:p14="http://schemas.microsoft.com/office/powerpoint/2010/main" val="16003680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885A2-A069-4360-AAE3-3DFE6B262A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E1DA028-11F4-4786-ACCD-5759BFD4095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B82C16-2FAA-490A-A694-A8A6A49DBD96}"/>
              </a:ext>
            </a:extLst>
          </p:cNvPr>
          <p:cNvSpPr>
            <a:spLocks noGrp="1"/>
          </p:cNvSpPr>
          <p:nvPr>
            <p:ph type="dt" sz="half" idx="10"/>
          </p:nvPr>
        </p:nvSpPr>
        <p:spPr/>
        <p:txBody>
          <a:bodyPr/>
          <a:lstStyle/>
          <a:p>
            <a:fld id="{100086E6-A6B2-4FB8-B50D-F616F3D4FEFD}" type="datetimeFigureOut">
              <a:rPr lang="en-US" smtClean="0"/>
              <a:t>8/18/2019</a:t>
            </a:fld>
            <a:endParaRPr lang="en-US"/>
          </a:p>
        </p:txBody>
      </p:sp>
      <p:sp>
        <p:nvSpPr>
          <p:cNvPr id="5" name="Footer Placeholder 4">
            <a:extLst>
              <a:ext uri="{FF2B5EF4-FFF2-40B4-BE49-F238E27FC236}">
                <a16:creationId xmlns:a16="http://schemas.microsoft.com/office/drawing/2014/main" id="{ED63A652-EE15-4EAC-9C71-E2F2BF1E71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F76765-9BFB-4B6D-9698-CB049CC5199D}"/>
              </a:ext>
            </a:extLst>
          </p:cNvPr>
          <p:cNvSpPr>
            <a:spLocks noGrp="1"/>
          </p:cNvSpPr>
          <p:nvPr>
            <p:ph type="sldNum" sz="quarter" idx="12"/>
          </p:nvPr>
        </p:nvSpPr>
        <p:spPr/>
        <p:txBody>
          <a:bodyPr/>
          <a:lstStyle/>
          <a:p>
            <a:fld id="{66CC8F05-B5AA-46CF-9860-64B02C814324}" type="slidenum">
              <a:rPr lang="en-US" smtClean="0"/>
              <a:t>‹#›</a:t>
            </a:fld>
            <a:endParaRPr lang="en-US"/>
          </a:p>
        </p:txBody>
      </p:sp>
    </p:spTree>
    <p:extLst>
      <p:ext uri="{BB962C8B-B14F-4D97-AF65-F5344CB8AC3E}">
        <p14:creationId xmlns:p14="http://schemas.microsoft.com/office/powerpoint/2010/main" val="3648126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C5C21-A644-48D1-AECC-F3F16C981EF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94C373F-0BD3-4B91-A86E-C7D95EF5342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26C32A5-8983-40EB-9B85-BA795B4C6B53}"/>
              </a:ext>
            </a:extLst>
          </p:cNvPr>
          <p:cNvSpPr>
            <a:spLocks noGrp="1"/>
          </p:cNvSpPr>
          <p:nvPr>
            <p:ph type="dt" sz="half" idx="10"/>
          </p:nvPr>
        </p:nvSpPr>
        <p:spPr/>
        <p:txBody>
          <a:bodyPr/>
          <a:lstStyle/>
          <a:p>
            <a:fld id="{100086E6-A6B2-4FB8-B50D-F616F3D4FEFD}" type="datetimeFigureOut">
              <a:rPr lang="en-US" smtClean="0"/>
              <a:t>8/18/2019</a:t>
            </a:fld>
            <a:endParaRPr lang="en-US"/>
          </a:p>
        </p:txBody>
      </p:sp>
      <p:sp>
        <p:nvSpPr>
          <p:cNvPr id="5" name="Footer Placeholder 4">
            <a:extLst>
              <a:ext uri="{FF2B5EF4-FFF2-40B4-BE49-F238E27FC236}">
                <a16:creationId xmlns:a16="http://schemas.microsoft.com/office/drawing/2014/main" id="{7352C4A6-1ACE-403E-A202-7FCEC3268A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AC0C5B-C123-4FC6-8307-A48E889ECD79}"/>
              </a:ext>
            </a:extLst>
          </p:cNvPr>
          <p:cNvSpPr>
            <a:spLocks noGrp="1"/>
          </p:cNvSpPr>
          <p:nvPr>
            <p:ph type="sldNum" sz="quarter" idx="12"/>
          </p:nvPr>
        </p:nvSpPr>
        <p:spPr/>
        <p:txBody>
          <a:bodyPr/>
          <a:lstStyle/>
          <a:p>
            <a:fld id="{66CC8F05-B5AA-46CF-9860-64B02C814324}" type="slidenum">
              <a:rPr lang="en-US" smtClean="0"/>
              <a:t>‹#›</a:t>
            </a:fld>
            <a:endParaRPr lang="en-US"/>
          </a:p>
        </p:txBody>
      </p:sp>
    </p:spTree>
    <p:extLst>
      <p:ext uri="{BB962C8B-B14F-4D97-AF65-F5344CB8AC3E}">
        <p14:creationId xmlns:p14="http://schemas.microsoft.com/office/powerpoint/2010/main" val="40080828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C4AA0-41BB-4849-BC6B-953BD2F8348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FC88655-2DD3-447F-BD01-37F9FD0E1F1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8992CA-E70E-4F3E-8381-3361A409737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E6AB041-75A3-4E58-81EF-DD5F99448963}"/>
              </a:ext>
            </a:extLst>
          </p:cNvPr>
          <p:cNvSpPr>
            <a:spLocks noGrp="1"/>
          </p:cNvSpPr>
          <p:nvPr>
            <p:ph type="dt" sz="half" idx="10"/>
          </p:nvPr>
        </p:nvSpPr>
        <p:spPr/>
        <p:txBody>
          <a:bodyPr/>
          <a:lstStyle/>
          <a:p>
            <a:fld id="{100086E6-A6B2-4FB8-B50D-F616F3D4FEFD}" type="datetimeFigureOut">
              <a:rPr lang="en-US" smtClean="0"/>
              <a:t>8/18/2019</a:t>
            </a:fld>
            <a:endParaRPr lang="en-US"/>
          </a:p>
        </p:txBody>
      </p:sp>
      <p:sp>
        <p:nvSpPr>
          <p:cNvPr id="6" name="Footer Placeholder 5">
            <a:extLst>
              <a:ext uri="{FF2B5EF4-FFF2-40B4-BE49-F238E27FC236}">
                <a16:creationId xmlns:a16="http://schemas.microsoft.com/office/drawing/2014/main" id="{C59D1678-40F7-4172-A27D-FFDA5FEB868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CAF648D-CFBB-4C03-A951-EB957996F44B}"/>
              </a:ext>
            </a:extLst>
          </p:cNvPr>
          <p:cNvSpPr>
            <a:spLocks noGrp="1"/>
          </p:cNvSpPr>
          <p:nvPr>
            <p:ph type="sldNum" sz="quarter" idx="12"/>
          </p:nvPr>
        </p:nvSpPr>
        <p:spPr/>
        <p:txBody>
          <a:bodyPr/>
          <a:lstStyle/>
          <a:p>
            <a:fld id="{66CC8F05-B5AA-46CF-9860-64B02C814324}" type="slidenum">
              <a:rPr lang="en-US" smtClean="0"/>
              <a:t>‹#›</a:t>
            </a:fld>
            <a:endParaRPr lang="en-US"/>
          </a:p>
        </p:txBody>
      </p:sp>
    </p:spTree>
    <p:extLst>
      <p:ext uri="{BB962C8B-B14F-4D97-AF65-F5344CB8AC3E}">
        <p14:creationId xmlns:p14="http://schemas.microsoft.com/office/powerpoint/2010/main" val="41220724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0ABDD-7CDF-466C-81BA-13E6121FCF9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9EB0F91-9BB0-4D28-AFF5-BB5291DF39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173124F-5A9B-4A85-A056-A277A8E736C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8AE6FA-9E47-42CA-9445-6BC6574A02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72756F6-6862-4CDE-A078-A93CB899A69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75B9FB3-9228-4A84-B3B5-7FEA4C366590}"/>
              </a:ext>
            </a:extLst>
          </p:cNvPr>
          <p:cNvSpPr>
            <a:spLocks noGrp="1"/>
          </p:cNvSpPr>
          <p:nvPr>
            <p:ph type="dt" sz="half" idx="10"/>
          </p:nvPr>
        </p:nvSpPr>
        <p:spPr/>
        <p:txBody>
          <a:bodyPr/>
          <a:lstStyle/>
          <a:p>
            <a:fld id="{100086E6-A6B2-4FB8-B50D-F616F3D4FEFD}" type="datetimeFigureOut">
              <a:rPr lang="en-US" smtClean="0"/>
              <a:t>8/18/2019</a:t>
            </a:fld>
            <a:endParaRPr lang="en-US"/>
          </a:p>
        </p:txBody>
      </p:sp>
      <p:sp>
        <p:nvSpPr>
          <p:cNvPr id="8" name="Footer Placeholder 7">
            <a:extLst>
              <a:ext uri="{FF2B5EF4-FFF2-40B4-BE49-F238E27FC236}">
                <a16:creationId xmlns:a16="http://schemas.microsoft.com/office/drawing/2014/main" id="{1F0D8CC0-34D6-4914-A053-8970321CF92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C6F40E1-1088-4687-A98E-1C31595C4DC7}"/>
              </a:ext>
            </a:extLst>
          </p:cNvPr>
          <p:cNvSpPr>
            <a:spLocks noGrp="1"/>
          </p:cNvSpPr>
          <p:nvPr>
            <p:ph type="sldNum" sz="quarter" idx="12"/>
          </p:nvPr>
        </p:nvSpPr>
        <p:spPr/>
        <p:txBody>
          <a:bodyPr/>
          <a:lstStyle/>
          <a:p>
            <a:fld id="{66CC8F05-B5AA-46CF-9860-64B02C814324}" type="slidenum">
              <a:rPr lang="en-US" smtClean="0"/>
              <a:t>‹#›</a:t>
            </a:fld>
            <a:endParaRPr lang="en-US"/>
          </a:p>
        </p:txBody>
      </p:sp>
    </p:spTree>
    <p:extLst>
      <p:ext uri="{BB962C8B-B14F-4D97-AF65-F5344CB8AC3E}">
        <p14:creationId xmlns:p14="http://schemas.microsoft.com/office/powerpoint/2010/main" val="36297671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40885-A2D5-4C80-91D6-CD729C77B3E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052DF43-EC02-4B1A-B15E-CC3ADB1F24A7}"/>
              </a:ext>
            </a:extLst>
          </p:cNvPr>
          <p:cNvSpPr>
            <a:spLocks noGrp="1"/>
          </p:cNvSpPr>
          <p:nvPr>
            <p:ph type="dt" sz="half" idx="10"/>
          </p:nvPr>
        </p:nvSpPr>
        <p:spPr/>
        <p:txBody>
          <a:bodyPr/>
          <a:lstStyle/>
          <a:p>
            <a:fld id="{100086E6-A6B2-4FB8-B50D-F616F3D4FEFD}" type="datetimeFigureOut">
              <a:rPr lang="en-US" smtClean="0"/>
              <a:t>8/18/2019</a:t>
            </a:fld>
            <a:endParaRPr lang="en-US"/>
          </a:p>
        </p:txBody>
      </p:sp>
      <p:sp>
        <p:nvSpPr>
          <p:cNvPr id="4" name="Footer Placeholder 3">
            <a:extLst>
              <a:ext uri="{FF2B5EF4-FFF2-40B4-BE49-F238E27FC236}">
                <a16:creationId xmlns:a16="http://schemas.microsoft.com/office/drawing/2014/main" id="{118FABC8-403B-417F-9930-203C62F82FB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A42D90F-B423-492D-B956-E118B0E9ECD0}"/>
              </a:ext>
            </a:extLst>
          </p:cNvPr>
          <p:cNvSpPr>
            <a:spLocks noGrp="1"/>
          </p:cNvSpPr>
          <p:nvPr>
            <p:ph type="sldNum" sz="quarter" idx="12"/>
          </p:nvPr>
        </p:nvSpPr>
        <p:spPr/>
        <p:txBody>
          <a:bodyPr/>
          <a:lstStyle/>
          <a:p>
            <a:fld id="{66CC8F05-B5AA-46CF-9860-64B02C814324}" type="slidenum">
              <a:rPr lang="en-US" smtClean="0"/>
              <a:t>‹#›</a:t>
            </a:fld>
            <a:endParaRPr lang="en-US"/>
          </a:p>
        </p:txBody>
      </p:sp>
    </p:spTree>
    <p:extLst>
      <p:ext uri="{BB962C8B-B14F-4D97-AF65-F5344CB8AC3E}">
        <p14:creationId xmlns:p14="http://schemas.microsoft.com/office/powerpoint/2010/main" val="4026939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9614FC0-017E-4F18-8A29-FF8EAD4A682F}"/>
              </a:ext>
            </a:extLst>
          </p:cNvPr>
          <p:cNvSpPr>
            <a:spLocks noGrp="1"/>
          </p:cNvSpPr>
          <p:nvPr>
            <p:ph type="dt" sz="half" idx="10"/>
          </p:nvPr>
        </p:nvSpPr>
        <p:spPr/>
        <p:txBody>
          <a:bodyPr/>
          <a:lstStyle/>
          <a:p>
            <a:fld id="{100086E6-A6B2-4FB8-B50D-F616F3D4FEFD}" type="datetimeFigureOut">
              <a:rPr lang="en-US" smtClean="0"/>
              <a:t>8/18/2019</a:t>
            </a:fld>
            <a:endParaRPr lang="en-US"/>
          </a:p>
        </p:txBody>
      </p:sp>
      <p:sp>
        <p:nvSpPr>
          <p:cNvPr id="3" name="Footer Placeholder 2">
            <a:extLst>
              <a:ext uri="{FF2B5EF4-FFF2-40B4-BE49-F238E27FC236}">
                <a16:creationId xmlns:a16="http://schemas.microsoft.com/office/drawing/2014/main" id="{B1AEDE7A-3AFC-4733-AF1F-931CD02B476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C36662A-687A-495D-B280-91DBC09CFBFF}"/>
              </a:ext>
            </a:extLst>
          </p:cNvPr>
          <p:cNvSpPr>
            <a:spLocks noGrp="1"/>
          </p:cNvSpPr>
          <p:nvPr>
            <p:ph type="sldNum" sz="quarter" idx="12"/>
          </p:nvPr>
        </p:nvSpPr>
        <p:spPr/>
        <p:txBody>
          <a:bodyPr/>
          <a:lstStyle/>
          <a:p>
            <a:fld id="{66CC8F05-B5AA-46CF-9860-64B02C814324}" type="slidenum">
              <a:rPr lang="en-US" smtClean="0"/>
              <a:t>‹#›</a:t>
            </a:fld>
            <a:endParaRPr lang="en-US"/>
          </a:p>
        </p:txBody>
      </p:sp>
    </p:spTree>
    <p:extLst>
      <p:ext uri="{BB962C8B-B14F-4D97-AF65-F5344CB8AC3E}">
        <p14:creationId xmlns:p14="http://schemas.microsoft.com/office/powerpoint/2010/main" val="3975090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1759C1-32A2-4A63-AC7A-C5E09BE6BE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37FD15D-1F79-4C87-B698-8C443D4D885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A502CBF-1957-474F-862C-D73FFC9C63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009962C-85C5-46FD-B40A-6197A8E73C99}"/>
              </a:ext>
            </a:extLst>
          </p:cNvPr>
          <p:cNvSpPr>
            <a:spLocks noGrp="1"/>
          </p:cNvSpPr>
          <p:nvPr>
            <p:ph type="dt" sz="half" idx="10"/>
          </p:nvPr>
        </p:nvSpPr>
        <p:spPr/>
        <p:txBody>
          <a:bodyPr/>
          <a:lstStyle/>
          <a:p>
            <a:fld id="{100086E6-A6B2-4FB8-B50D-F616F3D4FEFD}" type="datetimeFigureOut">
              <a:rPr lang="en-US" smtClean="0"/>
              <a:t>8/18/2019</a:t>
            </a:fld>
            <a:endParaRPr lang="en-US"/>
          </a:p>
        </p:txBody>
      </p:sp>
      <p:sp>
        <p:nvSpPr>
          <p:cNvPr id="6" name="Footer Placeholder 5">
            <a:extLst>
              <a:ext uri="{FF2B5EF4-FFF2-40B4-BE49-F238E27FC236}">
                <a16:creationId xmlns:a16="http://schemas.microsoft.com/office/drawing/2014/main" id="{8417B63E-BC82-4068-8D59-EC6B6463FEB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BB20E1D-6784-454F-8418-5F0B9A74179C}"/>
              </a:ext>
            </a:extLst>
          </p:cNvPr>
          <p:cNvSpPr>
            <a:spLocks noGrp="1"/>
          </p:cNvSpPr>
          <p:nvPr>
            <p:ph type="sldNum" sz="quarter" idx="12"/>
          </p:nvPr>
        </p:nvSpPr>
        <p:spPr/>
        <p:txBody>
          <a:bodyPr/>
          <a:lstStyle/>
          <a:p>
            <a:fld id="{66CC8F05-B5AA-46CF-9860-64B02C814324}" type="slidenum">
              <a:rPr lang="en-US" smtClean="0"/>
              <a:t>‹#›</a:t>
            </a:fld>
            <a:endParaRPr lang="en-US"/>
          </a:p>
        </p:txBody>
      </p:sp>
    </p:spTree>
    <p:extLst>
      <p:ext uri="{BB962C8B-B14F-4D97-AF65-F5344CB8AC3E}">
        <p14:creationId xmlns:p14="http://schemas.microsoft.com/office/powerpoint/2010/main" val="2199455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1E62E-46CB-4DC5-8E5C-7938FD554A5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88466DF-B780-4F35-9CFF-5B1A829457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3BE17D9-4CAD-479C-AF17-66B13D1518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FE44A0B-740D-4648-A2AC-713F1E7D9084}"/>
              </a:ext>
            </a:extLst>
          </p:cNvPr>
          <p:cNvSpPr>
            <a:spLocks noGrp="1"/>
          </p:cNvSpPr>
          <p:nvPr>
            <p:ph type="dt" sz="half" idx="10"/>
          </p:nvPr>
        </p:nvSpPr>
        <p:spPr/>
        <p:txBody>
          <a:bodyPr/>
          <a:lstStyle/>
          <a:p>
            <a:fld id="{100086E6-A6B2-4FB8-B50D-F616F3D4FEFD}" type="datetimeFigureOut">
              <a:rPr lang="en-US" smtClean="0"/>
              <a:t>8/18/2019</a:t>
            </a:fld>
            <a:endParaRPr lang="en-US"/>
          </a:p>
        </p:txBody>
      </p:sp>
      <p:sp>
        <p:nvSpPr>
          <p:cNvPr id="6" name="Footer Placeholder 5">
            <a:extLst>
              <a:ext uri="{FF2B5EF4-FFF2-40B4-BE49-F238E27FC236}">
                <a16:creationId xmlns:a16="http://schemas.microsoft.com/office/drawing/2014/main" id="{B4D71D75-EE03-48A1-B80A-C80AC0A076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FBEE8D-7D12-49E5-AA2D-ED9D846AD796}"/>
              </a:ext>
            </a:extLst>
          </p:cNvPr>
          <p:cNvSpPr>
            <a:spLocks noGrp="1"/>
          </p:cNvSpPr>
          <p:nvPr>
            <p:ph type="sldNum" sz="quarter" idx="12"/>
          </p:nvPr>
        </p:nvSpPr>
        <p:spPr/>
        <p:txBody>
          <a:bodyPr/>
          <a:lstStyle/>
          <a:p>
            <a:fld id="{66CC8F05-B5AA-46CF-9860-64B02C814324}" type="slidenum">
              <a:rPr lang="en-US" smtClean="0"/>
              <a:t>‹#›</a:t>
            </a:fld>
            <a:endParaRPr lang="en-US"/>
          </a:p>
        </p:txBody>
      </p:sp>
    </p:spTree>
    <p:extLst>
      <p:ext uri="{BB962C8B-B14F-4D97-AF65-F5344CB8AC3E}">
        <p14:creationId xmlns:p14="http://schemas.microsoft.com/office/powerpoint/2010/main" val="1094506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4E352C-6570-44AA-B7BE-94BC51C3E6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DC7DB2C-944F-4171-9A0B-70D69E0AC84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9D99CF-E181-4D31-87DE-F2EBC23E09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0086E6-A6B2-4FB8-B50D-F616F3D4FEFD}" type="datetimeFigureOut">
              <a:rPr lang="en-US" smtClean="0"/>
              <a:t>8/18/2019</a:t>
            </a:fld>
            <a:endParaRPr lang="en-US"/>
          </a:p>
        </p:txBody>
      </p:sp>
      <p:sp>
        <p:nvSpPr>
          <p:cNvPr id="5" name="Footer Placeholder 4">
            <a:extLst>
              <a:ext uri="{FF2B5EF4-FFF2-40B4-BE49-F238E27FC236}">
                <a16:creationId xmlns:a16="http://schemas.microsoft.com/office/drawing/2014/main" id="{1BEC1E89-B439-4EEF-9D64-07F77F4509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2327A1E-6E52-41B8-8F93-921A3DE004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C8F05-B5AA-46CF-9860-64B02C814324}" type="slidenum">
              <a:rPr lang="en-US" smtClean="0"/>
              <a:t>‹#›</a:t>
            </a:fld>
            <a:endParaRPr lang="en-US"/>
          </a:p>
        </p:txBody>
      </p:sp>
    </p:spTree>
    <p:extLst>
      <p:ext uri="{BB962C8B-B14F-4D97-AF65-F5344CB8AC3E}">
        <p14:creationId xmlns:p14="http://schemas.microsoft.com/office/powerpoint/2010/main" val="37049534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0D18E-7CD5-4022-8251-136DAE9586AE}"/>
              </a:ext>
            </a:extLst>
          </p:cNvPr>
          <p:cNvSpPr>
            <a:spLocks noGrp="1"/>
          </p:cNvSpPr>
          <p:nvPr>
            <p:ph type="ctrTitle"/>
          </p:nvPr>
        </p:nvSpPr>
        <p:spPr>
          <a:xfrm>
            <a:off x="1704363" y="2181138"/>
            <a:ext cx="8783274" cy="1736522"/>
          </a:xfrm>
        </p:spPr>
        <p:txBody>
          <a:bodyPr>
            <a:noAutofit/>
          </a:bodyPr>
          <a:lstStyle/>
          <a:p>
            <a:r>
              <a:rPr lang="en-US" sz="4400" dirty="0"/>
              <a:t>Discussion on inter-VPLMN handover of home-routed PDU session</a:t>
            </a:r>
          </a:p>
        </p:txBody>
      </p:sp>
      <p:sp>
        <p:nvSpPr>
          <p:cNvPr id="3" name="TextBox 4">
            <a:extLst>
              <a:ext uri="{FF2B5EF4-FFF2-40B4-BE49-F238E27FC236}">
                <a16:creationId xmlns:a16="http://schemas.microsoft.com/office/drawing/2014/main" id="{CDEC626D-1C7B-4BD5-A5C5-E5949570560D}"/>
              </a:ext>
            </a:extLst>
          </p:cNvPr>
          <p:cNvSpPr txBox="1">
            <a:spLocks noChangeArrowheads="1"/>
          </p:cNvSpPr>
          <p:nvPr/>
        </p:nvSpPr>
        <p:spPr bwMode="auto">
          <a:xfrm>
            <a:off x="395536" y="217765"/>
            <a:ext cx="499566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latin typeface="Arial Unicode MS" pitchFamily="50" charset="-127"/>
                <a:ea typeface="Arial Unicode MS" pitchFamily="50" charset="-127"/>
                <a:cs typeface="Arial Unicode MS" pitchFamily="50" charset="-127"/>
              </a:rPr>
              <a:t>3GPP TSG-CT WG1 Meeting #119	</a:t>
            </a:r>
          </a:p>
          <a:p>
            <a:pPr>
              <a:spcBef>
                <a:spcPct val="0"/>
              </a:spcBef>
              <a:buNone/>
            </a:pPr>
            <a:r>
              <a:rPr lang="en-US" altLang="ja-JP" sz="1800" dirty="0">
                <a:latin typeface="Arial Unicode MS" pitchFamily="50" charset="-127"/>
                <a:ea typeface="Arial Unicode MS" pitchFamily="50" charset="-127"/>
                <a:cs typeface="Arial Unicode MS" pitchFamily="50" charset="-127"/>
              </a:rPr>
              <a:t>Wroclaw, 26 - 30 Aug 2019 </a:t>
            </a:r>
          </a:p>
          <a:p>
            <a:pPr>
              <a:spcBef>
                <a:spcPct val="0"/>
              </a:spcBef>
              <a:buNone/>
            </a:pPr>
            <a:r>
              <a:rPr lang="en-US" altLang="ja-JP" sz="1800" dirty="0">
                <a:latin typeface="Arial Unicode MS" pitchFamily="50" charset="-127"/>
                <a:ea typeface="Arial Unicode MS" pitchFamily="50" charset="-127"/>
                <a:cs typeface="Arial Unicode MS" pitchFamily="50" charset="-127"/>
              </a:rPr>
              <a:t>Agenda item 16.2.4 (5GProtoc16)</a:t>
            </a:r>
          </a:p>
        </p:txBody>
      </p:sp>
      <p:sp>
        <p:nvSpPr>
          <p:cNvPr id="4" name="TextBox 4">
            <a:extLst>
              <a:ext uri="{FF2B5EF4-FFF2-40B4-BE49-F238E27FC236}">
                <a16:creationId xmlns:a16="http://schemas.microsoft.com/office/drawing/2014/main" id="{829DA7AB-9AD2-4AE0-80F1-0E9183C7FA8D}"/>
              </a:ext>
            </a:extLst>
          </p:cNvPr>
          <p:cNvSpPr txBox="1">
            <a:spLocks noChangeArrowheads="1"/>
          </p:cNvSpPr>
          <p:nvPr/>
        </p:nvSpPr>
        <p:spPr bwMode="auto">
          <a:xfrm>
            <a:off x="4211200" y="4371713"/>
            <a:ext cx="36325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latin typeface="Arial Unicode MS" pitchFamily="50" charset="-127"/>
                <a:ea typeface="Arial Unicode MS" pitchFamily="50" charset="-127"/>
                <a:cs typeface="Arial Unicode MS" pitchFamily="50" charset="-127"/>
              </a:rPr>
              <a:t>Source: Qualcomm Incorporated</a:t>
            </a:r>
            <a:endParaRPr lang="ja-JP" altLang="en-US" sz="1800" dirty="0"/>
          </a:p>
        </p:txBody>
      </p:sp>
      <p:sp>
        <p:nvSpPr>
          <p:cNvPr id="5" name="TextBox 4">
            <a:extLst>
              <a:ext uri="{FF2B5EF4-FFF2-40B4-BE49-F238E27FC236}">
                <a16:creationId xmlns:a16="http://schemas.microsoft.com/office/drawing/2014/main" id="{915C23D0-2C2B-4C5E-BF8D-FB0A6A3F3A93}"/>
              </a:ext>
            </a:extLst>
          </p:cNvPr>
          <p:cNvSpPr txBox="1">
            <a:spLocks noChangeArrowheads="1"/>
          </p:cNvSpPr>
          <p:nvPr/>
        </p:nvSpPr>
        <p:spPr bwMode="auto">
          <a:xfrm>
            <a:off x="9955061" y="217416"/>
            <a:ext cx="16049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latin typeface="Arial Unicode MS" pitchFamily="50" charset="-127"/>
                <a:ea typeface="Arial Unicode MS" pitchFamily="50" charset="-127"/>
                <a:cs typeface="Arial Unicode MS" pitchFamily="50" charset="-127"/>
              </a:rPr>
              <a:t>C1-194160</a:t>
            </a:r>
          </a:p>
        </p:txBody>
      </p:sp>
    </p:spTree>
    <p:extLst>
      <p:ext uri="{BB962C8B-B14F-4D97-AF65-F5344CB8AC3E}">
        <p14:creationId xmlns:p14="http://schemas.microsoft.com/office/powerpoint/2010/main" val="20967863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46134-716D-4856-96EB-5A160280BE7A}"/>
              </a:ext>
            </a:extLst>
          </p:cNvPr>
          <p:cNvSpPr>
            <a:spLocks noGrp="1"/>
          </p:cNvSpPr>
          <p:nvPr>
            <p:ph type="title"/>
          </p:nvPr>
        </p:nvSpPr>
        <p:spPr>
          <a:xfrm>
            <a:off x="737532" y="289625"/>
            <a:ext cx="10515600" cy="960336"/>
          </a:xfrm>
        </p:spPr>
        <p:txBody>
          <a:bodyPr>
            <a:normAutofit/>
          </a:bodyPr>
          <a:lstStyle/>
          <a:p>
            <a:r>
              <a:rPr lang="en-US" sz="3600" dirty="0"/>
              <a:t>General Principles for a Rel-16 Solution</a:t>
            </a:r>
          </a:p>
        </p:txBody>
      </p:sp>
      <p:sp>
        <p:nvSpPr>
          <p:cNvPr id="3" name="Content Placeholder 2">
            <a:extLst>
              <a:ext uri="{FF2B5EF4-FFF2-40B4-BE49-F238E27FC236}">
                <a16:creationId xmlns:a16="http://schemas.microsoft.com/office/drawing/2014/main" id="{86BF93E5-4983-4DDC-9E65-CCDA543801CF}"/>
              </a:ext>
            </a:extLst>
          </p:cNvPr>
          <p:cNvSpPr>
            <a:spLocks noGrp="1"/>
          </p:cNvSpPr>
          <p:nvPr>
            <p:ph idx="1"/>
          </p:nvPr>
        </p:nvSpPr>
        <p:spPr>
          <a:xfrm>
            <a:off x="838200" y="1615187"/>
            <a:ext cx="10515600" cy="4561776"/>
          </a:xfrm>
        </p:spPr>
        <p:txBody>
          <a:bodyPr>
            <a:normAutofit/>
          </a:bodyPr>
          <a:lstStyle/>
          <a:p>
            <a:r>
              <a:rPr lang="en-US" sz="2400" dirty="0"/>
              <a:t>For Rel-16, there is no limitation or restriction regarding the use of new IEs</a:t>
            </a:r>
          </a:p>
          <a:p>
            <a:pPr lvl="1"/>
            <a:r>
              <a:rPr lang="en-US" sz="2000" dirty="0"/>
              <a:t>No backwards compatibility issues with networks of previous releases (new IEs ignored)</a:t>
            </a:r>
          </a:p>
          <a:p>
            <a:pPr lvl="1"/>
            <a:endParaRPr lang="en-US" sz="2000" dirty="0"/>
          </a:p>
          <a:p>
            <a:r>
              <a:rPr lang="en-US" sz="2400" dirty="0"/>
              <a:t> Maintain simple and consistent UE behavior: UE requests to transfer sessions, &amp; the network either accepts or not</a:t>
            </a:r>
          </a:p>
          <a:p>
            <a:pPr lvl="1"/>
            <a:r>
              <a:rPr lang="en-US" sz="2000" dirty="0"/>
              <a:t>One solution for all the identified roaming scenarios</a:t>
            </a:r>
          </a:p>
          <a:p>
            <a:pPr lvl="1"/>
            <a:r>
              <a:rPr lang="en-US" sz="2000" dirty="0"/>
              <a:t>Remove complex behavior at the UE/network regarding specific checks on mapped S-NSSAIs</a:t>
            </a:r>
          </a:p>
          <a:p>
            <a:pPr lvl="1"/>
            <a:r>
              <a:rPr lang="en-US" sz="2000" dirty="0"/>
              <a:t>Avoid complex specification regarding the Requested NSSAI and Allowed NSSAI IEs</a:t>
            </a:r>
          </a:p>
          <a:p>
            <a:pPr lvl="1"/>
            <a:r>
              <a:rPr lang="en-US" sz="2000" dirty="0"/>
              <a:t>Avoid re-use of existing IEs that can lead to unnecessary signaling in the system for scenarios with UEs and network of different releases</a:t>
            </a:r>
          </a:p>
          <a:p>
            <a:pPr lvl="1"/>
            <a:r>
              <a:rPr lang="en-US" sz="2000" dirty="0"/>
              <a:t>Make it efficient i.e. reduce size of IEs wherever possible </a:t>
            </a:r>
          </a:p>
          <a:p>
            <a:pPr lvl="1"/>
            <a:endParaRPr lang="en-US" sz="2000" dirty="0"/>
          </a:p>
        </p:txBody>
      </p:sp>
    </p:spTree>
    <p:extLst>
      <p:ext uri="{BB962C8B-B14F-4D97-AF65-F5344CB8AC3E}">
        <p14:creationId xmlns:p14="http://schemas.microsoft.com/office/powerpoint/2010/main" val="36904717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B49B-7F8B-453D-B732-0535DA247230}"/>
              </a:ext>
            </a:extLst>
          </p:cNvPr>
          <p:cNvSpPr>
            <a:spLocks noGrp="1"/>
          </p:cNvSpPr>
          <p:nvPr>
            <p:ph type="title"/>
          </p:nvPr>
        </p:nvSpPr>
        <p:spPr>
          <a:xfrm>
            <a:off x="218115" y="170996"/>
            <a:ext cx="10515600" cy="792556"/>
          </a:xfrm>
        </p:spPr>
        <p:txBody>
          <a:bodyPr>
            <a:normAutofit/>
          </a:bodyPr>
          <a:lstStyle/>
          <a:p>
            <a:r>
              <a:rPr lang="en-US" sz="3200" dirty="0"/>
              <a:t>Proposed Rel-16 Solutions</a:t>
            </a:r>
          </a:p>
        </p:txBody>
      </p:sp>
      <p:graphicFrame>
        <p:nvGraphicFramePr>
          <p:cNvPr id="4" name="Table 3">
            <a:extLst>
              <a:ext uri="{FF2B5EF4-FFF2-40B4-BE49-F238E27FC236}">
                <a16:creationId xmlns:a16="http://schemas.microsoft.com/office/drawing/2014/main" id="{83EC5E23-CB2C-42AF-A331-6C9F85B94A61}"/>
              </a:ext>
            </a:extLst>
          </p:cNvPr>
          <p:cNvGraphicFramePr>
            <a:graphicFrameLocks noGrp="1"/>
          </p:cNvGraphicFramePr>
          <p:nvPr>
            <p:extLst>
              <p:ext uri="{D42A27DB-BD31-4B8C-83A1-F6EECF244321}">
                <p14:modId xmlns:p14="http://schemas.microsoft.com/office/powerpoint/2010/main" val="2203270826"/>
              </p:ext>
            </p:extLst>
          </p:nvPr>
        </p:nvGraphicFramePr>
        <p:xfrm>
          <a:off x="183161" y="956308"/>
          <a:ext cx="11825678" cy="5438226"/>
        </p:xfrm>
        <a:graphic>
          <a:graphicData uri="http://schemas.openxmlformats.org/drawingml/2006/table">
            <a:tbl>
              <a:tblPr firstRow="1" bandRow="1">
                <a:tableStyleId>{93296810-A885-4BE3-A3E7-6D5BEEA58F35}</a:tableStyleId>
              </a:tblPr>
              <a:tblGrid>
                <a:gridCol w="1268134">
                  <a:extLst>
                    <a:ext uri="{9D8B030D-6E8A-4147-A177-3AD203B41FA5}">
                      <a16:colId xmlns:a16="http://schemas.microsoft.com/office/drawing/2014/main" val="415286817"/>
                    </a:ext>
                  </a:extLst>
                </a:gridCol>
                <a:gridCol w="3716323">
                  <a:extLst>
                    <a:ext uri="{9D8B030D-6E8A-4147-A177-3AD203B41FA5}">
                      <a16:colId xmlns:a16="http://schemas.microsoft.com/office/drawing/2014/main" val="3815141911"/>
                    </a:ext>
                  </a:extLst>
                </a:gridCol>
                <a:gridCol w="3296874">
                  <a:extLst>
                    <a:ext uri="{9D8B030D-6E8A-4147-A177-3AD203B41FA5}">
                      <a16:colId xmlns:a16="http://schemas.microsoft.com/office/drawing/2014/main" val="2111988595"/>
                    </a:ext>
                  </a:extLst>
                </a:gridCol>
                <a:gridCol w="3544347">
                  <a:extLst>
                    <a:ext uri="{9D8B030D-6E8A-4147-A177-3AD203B41FA5}">
                      <a16:colId xmlns:a16="http://schemas.microsoft.com/office/drawing/2014/main" val="1641576596"/>
                    </a:ext>
                  </a:extLst>
                </a:gridCol>
              </a:tblGrid>
              <a:tr h="616332">
                <a:tc>
                  <a:txBody>
                    <a:bodyPr/>
                    <a:lstStyle/>
                    <a:p>
                      <a:pPr algn="ctr"/>
                      <a:r>
                        <a:rPr lang="en-US" sz="1400" dirty="0"/>
                        <a:t>Scenario / Case</a:t>
                      </a:r>
                    </a:p>
                  </a:txBody>
                  <a:tcPr/>
                </a:tc>
                <a:tc>
                  <a:txBody>
                    <a:bodyPr/>
                    <a:lstStyle/>
                    <a:p>
                      <a:pPr algn="ctr"/>
                      <a:r>
                        <a:rPr lang="en-US" sz="1400" dirty="0"/>
                        <a:t>UE behavior</a:t>
                      </a:r>
                    </a:p>
                  </a:txBody>
                  <a:tcPr/>
                </a:tc>
                <a:tc>
                  <a:txBody>
                    <a:bodyPr/>
                    <a:lstStyle/>
                    <a:p>
                      <a:pPr algn="ctr"/>
                      <a:r>
                        <a:rPr lang="en-US" sz="1400" dirty="0"/>
                        <a:t>AMF behavior</a:t>
                      </a:r>
                    </a:p>
                  </a:txBody>
                  <a:tcPr/>
                </a:tc>
                <a:tc>
                  <a:txBody>
                    <a:bodyPr/>
                    <a:lstStyle/>
                    <a:p>
                      <a:pPr algn="ctr"/>
                      <a:r>
                        <a:rPr lang="en-US" sz="1400" dirty="0"/>
                        <a:t>Comparison with Solutions 1 &amp; 2</a:t>
                      </a:r>
                    </a:p>
                  </a:txBody>
                  <a:tcPr/>
                </a:tc>
                <a:extLst>
                  <a:ext uri="{0D108BD9-81ED-4DB2-BD59-A6C34878D82A}">
                    <a16:rowId xmlns:a16="http://schemas.microsoft.com/office/drawing/2014/main" val="2993702193"/>
                  </a:ext>
                </a:extLst>
              </a:tr>
              <a:tr h="4821894">
                <a:tc>
                  <a:txBody>
                    <a:bodyPr/>
                    <a:lstStyle/>
                    <a:p>
                      <a:pPr algn="ctr"/>
                      <a:r>
                        <a:rPr lang="en-US" sz="1400" dirty="0"/>
                        <a:t>All (regardless of whether or not the UE has a C-NSSAI for the target VPLMN)</a:t>
                      </a:r>
                    </a:p>
                  </a:txBody>
                  <a:tcPr/>
                </a:tc>
                <a:tc>
                  <a:txBody>
                    <a:bodyPr/>
                    <a:lstStyle/>
                    <a:p>
                      <a:pPr algn="l"/>
                      <a:r>
                        <a:rPr lang="en-US" sz="1400" b="1" u="sng" dirty="0"/>
                        <a:t>Alternative 1:</a:t>
                      </a:r>
                      <a:r>
                        <a:rPr lang="en-US" sz="1400" dirty="0"/>
                        <a:t> </a:t>
                      </a:r>
                      <a:r>
                        <a:rPr lang="en-US" sz="1400" dirty="0">
                          <a:solidFill>
                            <a:srgbClr val="0070C0"/>
                          </a:solidFill>
                        </a:rPr>
                        <a:t>the </a:t>
                      </a:r>
                      <a:r>
                        <a:rPr lang="en-US" sz="1400" dirty="0">
                          <a:solidFill>
                            <a:srgbClr val="0070C0"/>
                          </a:solidFill>
                          <a:sym typeface="Wingdings" panose="05000000000000000000" pitchFamily="2" charset="2"/>
                        </a:rPr>
                        <a:t>UE sends a new IE containing the mapping information only (i.e. the S-NSSAI of the HPLMN)</a:t>
                      </a:r>
                    </a:p>
                    <a:p>
                      <a:pPr marL="285750" indent="-285750" algn="l">
                        <a:buFont typeface="Arial" panose="020B0604020202020204" pitchFamily="34" charset="0"/>
                        <a:buChar char="•"/>
                      </a:pPr>
                      <a:r>
                        <a:rPr lang="en-US" sz="1400" dirty="0">
                          <a:sym typeface="Wingdings" panose="05000000000000000000" pitchFamily="2" charset="2"/>
                        </a:rPr>
                        <a:t>It is the only relevant information to link with the existing session</a:t>
                      </a:r>
                    </a:p>
                    <a:p>
                      <a:pPr marL="285750" indent="-285750" algn="l">
                        <a:buFont typeface="Arial" panose="020B0604020202020204" pitchFamily="34" charset="0"/>
                        <a:buChar char="•"/>
                      </a:pPr>
                      <a:r>
                        <a:rPr lang="en-US" sz="1400" dirty="0">
                          <a:sym typeface="Wingdings" panose="05000000000000000000" pitchFamily="2" charset="2"/>
                        </a:rPr>
                        <a:t>Even if the UE has slice info for the serving PLMN, this might have changed in the network e.g. UE has {</a:t>
                      </a:r>
                      <a:r>
                        <a:rPr lang="en-US" sz="1400" b="1" dirty="0">
                          <a:solidFill>
                            <a:schemeClr val="accent2">
                              <a:lumMod val="75000"/>
                            </a:schemeClr>
                          </a:solidFill>
                          <a:sym typeface="Wingdings" panose="05000000000000000000" pitchFamily="2" charset="2"/>
                        </a:rPr>
                        <a:t>V3</a:t>
                      </a:r>
                      <a:r>
                        <a:rPr lang="en-US" sz="1400" dirty="0">
                          <a:sym typeface="Wingdings" panose="05000000000000000000" pitchFamily="2" charset="2"/>
                        </a:rPr>
                        <a:t>, </a:t>
                      </a:r>
                      <a:r>
                        <a:rPr lang="en-US" sz="1400" b="1" dirty="0">
                          <a:solidFill>
                            <a:srgbClr val="00B050"/>
                          </a:solidFill>
                          <a:sym typeface="Wingdings" panose="05000000000000000000" pitchFamily="2" charset="2"/>
                        </a:rPr>
                        <a:t>H1</a:t>
                      </a:r>
                      <a:r>
                        <a:rPr lang="en-US" sz="1400" dirty="0">
                          <a:sym typeface="Wingdings" panose="05000000000000000000" pitchFamily="2" charset="2"/>
                        </a:rPr>
                        <a:t>} but actual valid slice is now {</a:t>
                      </a:r>
                      <a:r>
                        <a:rPr lang="en-US" sz="1400" b="1" dirty="0">
                          <a:solidFill>
                            <a:schemeClr val="accent2">
                              <a:lumMod val="75000"/>
                            </a:schemeClr>
                          </a:solidFill>
                          <a:sym typeface="Wingdings" panose="05000000000000000000" pitchFamily="2" charset="2"/>
                        </a:rPr>
                        <a:t>V3a</a:t>
                      </a:r>
                      <a:r>
                        <a:rPr lang="en-US" sz="1400" dirty="0">
                          <a:sym typeface="Wingdings" panose="05000000000000000000" pitchFamily="2" charset="2"/>
                        </a:rPr>
                        <a:t>, </a:t>
                      </a:r>
                      <a:r>
                        <a:rPr lang="en-US" sz="1400" b="1" dirty="0">
                          <a:solidFill>
                            <a:srgbClr val="00B050"/>
                          </a:solidFill>
                          <a:sym typeface="Wingdings" panose="05000000000000000000" pitchFamily="2" charset="2"/>
                        </a:rPr>
                        <a:t>H1</a:t>
                      </a:r>
                      <a:r>
                        <a:rPr lang="en-US" sz="1400" dirty="0">
                          <a:sym typeface="Wingdings" panose="05000000000000000000" pitchFamily="2" charset="2"/>
                        </a:rPr>
                        <a:t>}</a:t>
                      </a:r>
                      <a:endParaRPr lang="en-US" sz="1400" dirty="0"/>
                    </a:p>
                    <a:p>
                      <a:pPr algn="l"/>
                      <a:endParaRPr lang="en-US" sz="1400" b="1" u="sng" dirty="0"/>
                    </a:p>
                    <a:p>
                      <a:pPr algn="l"/>
                      <a:r>
                        <a:rPr lang="en-US" sz="1400" b="1" u="sng" dirty="0"/>
                        <a:t>Alternative 2:</a:t>
                      </a:r>
                      <a:r>
                        <a:rPr lang="en-US" sz="1400" dirty="0"/>
                        <a:t> </a:t>
                      </a:r>
                      <a:r>
                        <a:rPr lang="en-US" sz="1400" dirty="0">
                          <a:solidFill>
                            <a:srgbClr val="0070C0"/>
                          </a:solidFill>
                        </a:rPr>
                        <a:t>the UE sends a new IE containing a bitmap of PDU session IDs requested to be transferred</a:t>
                      </a:r>
                    </a:p>
                    <a:p>
                      <a:pPr marL="285750" indent="-285750" algn="l">
                        <a:buFont typeface="Arial" panose="020B0604020202020204" pitchFamily="34" charset="0"/>
                        <a:buChar char="•"/>
                      </a:pPr>
                      <a:r>
                        <a:rPr lang="en-US" sz="1400" dirty="0"/>
                        <a:t>The PDU session identity will not change</a:t>
                      </a:r>
                    </a:p>
                    <a:p>
                      <a:pPr marL="285750" indent="-285750" algn="l">
                        <a:buFont typeface="Arial" panose="020B0604020202020204" pitchFamily="34" charset="0"/>
                        <a:buChar char="•"/>
                      </a:pPr>
                      <a:r>
                        <a:rPr lang="en-US" sz="1400" dirty="0"/>
                        <a:t>The mapping information can be determined in the network when the UE context is fetched from the source system/PLMN</a:t>
                      </a:r>
                    </a:p>
                  </a:txBody>
                  <a:tcPr/>
                </a:tc>
                <a:tc>
                  <a:txBody>
                    <a:bodyPr/>
                    <a:lstStyle/>
                    <a:p>
                      <a:pPr marL="0" indent="0" algn="l">
                        <a:buFont typeface="Arial" panose="020B0604020202020204" pitchFamily="34" charset="0"/>
                        <a:buNone/>
                      </a:pPr>
                      <a:r>
                        <a:rPr lang="en-US" sz="1400" dirty="0"/>
                        <a:t>a) In both alternatives, the AMF will determine the mapping information that is associated with the PDU session to be transferred – either directly from the UE (Alternative 1), or from the retrieved UE context (Alternative 2).</a:t>
                      </a:r>
                    </a:p>
                    <a:p>
                      <a:pPr marL="0" indent="0" algn="l">
                        <a:buFont typeface="Arial" panose="020B0604020202020204" pitchFamily="34" charset="0"/>
                        <a:buNone/>
                      </a:pPr>
                      <a:r>
                        <a:rPr lang="en-US" sz="1400" dirty="0"/>
                        <a:t>b) The AMF sends the valid S-NSSAI associated with the session being transferred </a:t>
                      </a:r>
                    </a:p>
                    <a:p>
                      <a:pPr marL="0" indent="0" algn="l">
                        <a:buFont typeface="Arial" panose="020B0604020202020204" pitchFamily="34" charset="0"/>
                        <a:buNone/>
                      </a:pPr>
                      <a:r>
                        <a:rPr lang="en-US" sz="1400" dirty="0">
                          <a:solidFill>
                            <a:schemeClr val="tx1"/>
                          </a:solidFill>
                        </a:rPr>
                        <a:t>c) Additionally, the AMF sends a new IE with PDU session ID and the associated valid S-NSSAI</a:t>
                      </a:r>
                    </a:p>
                    <a:p>
                      <a:pPr marL="0" indent="0" algn="l">
                        <a:buFont typeface="Arial" panose="020B0604020202020204" pitchFamily="34" charset="0"/>
                        <a:buNone/>
                      </a:pPr>
                      <a:endParaRPr lang="en-US" sz="1400" dirty="0"/>
                    </a:p>
                    <a:p>
                      <a:pPr marL="0" indent="0" algn="l">
                        <a:buFont typeface="Arial" panose="020B0604020202020204" pitchFamily="34" charset="0"/>
                        <a:buNone/>
                      </a:pPr>
                      <a:r>
                        <a:rPr lang="en-US" sz="1400" dirty="0"/>
                        <a:t>NOTE: both alternatives should trigger the AMF to provide the UE with all the relevant and up to date info i.e. C-NSSAI and A-NSSAI. It is suggested to mandate this at in AMF.</a:t>
                      </a:r>
                    </a:p>
                  </a:txBody>
                  <a:tcPr/>
                </a:tc>
                <a:tc>
                  <a:txBody>
                    <a:bodyPr/>
                    <a:lstStyle/>
                    <a:p>
                      <a:pPr marL="0" indent="0" algn="l">
                        <a:buFont typeface="Arial" panose="020B0604020202020204" pitchFamily="34" charset="0"/>
                        <a:buNone/>
                      </a:pPr>
                      <a:r>
                        <a:rPr lang="en-US" sz="1400" dirty="0"/>
                        <a:t>1) No need to verify if the UE has valid NSSAI for the target PLMN and check the S-NSSAIs for a match with the mapping information </a:t>
                      </a:r>
                    </a:p>
                    <a:p>
                      <a:pPr marL="285750" indent="-285750" algn="l">
                        <a:buFont typeface="Wingdings" panose="05000000000000000000" pitchFamily="2" charset="2"/>
                        <a:buChar char="à"/>
                      </a:pPr>
                      <a:r>
                        <a:rPr lang="en-US" sz="1400" dirty="0">
                          <a:solidFill>
                            <a:srgbClr val="7030A0"/>
                          </a:solidFill>
                          <a:sym typeface="Wingdings" panose="05000000000000000000" pitchFamily="2" charset="2"/>
                        </a:rPr>
                        <a:t>Reduced UE complexity</a:t>
                      </a:r>
                    </a:p>
                    <a:p>
                      <a:pPr marL="0" indent="0" algn="l">
                        <a:buFont typeface="Wingdings" panose="05000000000000000000" pitchFamily="2" charset="2"/>
                        <a:buNone/>
                      </a:pPr>
                      <a:endParaRPr lang="en-US" sz="1400" dirty="0">
                        <a:solidFill>
                          <a:srgbClr val="7030A0"/>
                        </a:solidFill>
                      </a:endParaRPr>
                    </a:p>
                    <a:p>
                      <a:pPr marL="0" indent="0" algn="l">
                        <a:buFont typeface="Arial" panose="020B0604020202020204" pitchFamily="34" charset="0"/>
                        <a:buNone/>
                      </a:pPr>
                      <a:r>
                        <a:rPr lang="en-US" sz="1400" dirty="0"/>
                        <a:t>2) The UE only needs to indicate the sessions that should be transferred </a:t>
                      </a:r>
                    </a:p>
                    <a:p>
                      <a:pPr marL="285750" indent="-285750" algn="l">
                        <a:buFont typeface="Wingdings" panose="05000000000000000000" pitchFamily="2" charset="2"/>
                        <a:buChar char="à"/>
                      </a:pPr>
                      <a:r>
                        <a:rPr lang="en-US" sz="1400" dirty="0">
                          <a:solidFill>
                            <a:srgbClr val="7030A0"/>
                          </a:solidFill>
                          <a:sym typeface="Wingdings" panose="05000000000000000000" pitchFamily="2" charset="2"/>
                        </a:rPr>
                        <a:t>Simple &amp; consistent UE behavior for all scenarios</a:t>
                      </a:r>
                    </a:p>
                    <a:p>
                      <a:pPr marL="0" indent="0" algn="l">
                        <a:buFont typeface="Wingdings" panose="05000000000000000000" pitchFamily="2" charset="2"/>
                        <a:buNone/>
                      </a:pPr>
                      <a:endParaRPr lang="en-US" sz="1400" dirty="0">
                        <a:solidFill>
                          <a:srgbClr val="7030A0"/>
                        </a:solidFill>
                      </a:endParaRPr>
                    </a:p>
                    <a:p>
                      <a:pPr marL="0" indent="0" algn="l">
                        <a:buFont typeface="Arial" panose="020B0604020202020204" pitchFamily="34" charset="0"/>
                        <a:buNone/>
                      </a:pPr>
                      <a:r>
                        <a:rPr lang="en-US" sz="1400" dirty="0"/>
                        <a:t>3) Does not require using a reserved value which may be valid in R15 AMFs, &amp; does not alter the use of a Length field of an IE</a:t>
                      </a:r>
                    </a:p>
                    <a:p>
                      <a:pPr marL="285750" indent="-285750" algn="l">
                        <a:buFont typeface="Wingdings" panose="05000000000000000000" pitchFamily="2" charset="2"/>
                        <a:buChar char="à"/>
                      </a:pPr>
                      <a:r>
                        <a:rPr lang="en-US" sz="1400" dirty="0">
                          <a:solidFill>
                            <a:srgbClr val="7030A0"/>
                          </a:solidFill>
                          <a:sym typeface="Wingdings" panose="05000000000000000000" pitchFamily="2" charset="2"/>
                        </a:rPr>
                        <a:t>Ensures backwards compatibility</a:t>
                      </a:r>
                    </a:p>
                    <a:p>
                      <a:pPr marL="0" indent="0" algn="l">
                        <a:buFont typeface="Wingdings" panose="05000000000000000000" pitchFamily="2" charset="2"/>
                        <a:buNone/>
                      </a:pPr>
                      <a:endParaRPr lang="en-US" sz="1400" dirty="0">
                        <a:solidFill>
                          <a:srgbClr val="7030A0"/>
                        </a:solidFill>
                      </a:endParaRPr>
                    </a:p>
                    <a:p>
                      <a:pPr marL="0" indent="0" algn="l">
                        <a:buFont typeface="Arial" panose="020B0604020202020204" pitchFamily="34" charset="0"/>
                        <a:buNone/>
                      </a:pPr>
                      <a:r>
                        <a:rPr lang="en-US" sz="1400" dirty="0"/>
                        <a:t>4) More efficient since if the UE has both the mapped ST and mapped SD, the UE has to set the SD field for the VPLMN to Hex. FFFFFF (3 octets). Alternative 2 is the more efficient </a:t>
                      </a:r>
                      <a:r>
                        <a:rPr lang="en-US" sz="1400" dirty="0" err="1"/>
                        <a:t>wrt</a:t>
                      </a:r>
                      <a:r>
                        <a:rPr lang="en-US" sz="1400" dirty="0"/>
                        <a:t> signaling. </a:t>
                      </a:r>
                    </a:p>
                    <a:p>
                      <a:pPr marL="0" indent="0" algn="l">
                        <a:buFont typeface="Arial" panose="020B0604020202020204" pitchFamily="34" charset="0"/>
                        <a:buNone/>
                      </a:pPr>
                      <a:r>
                        <a:rPr lang="en-US" sz="1400" dirty="0">
                          <a:solidFill>
                            <a:srgbClr val="7030A0"/>
                          </a:solidFill>
                          <a:sym typeface="Wingdings" panose="05000000000000000000" pitchFamily="2" charset="2"/>
                        </a:rPr>
                        <a:t> Signaling efficiency</a:t>
                      </a:r>
                      <a:endParaRPr lang="en-US" sz="1400" dirty="0">
                        <a:solidFill>
                          <a:srgbClr val="7030A0"/>
                        </a:solidFill>
                      </a:endParaRPr>
                    </a:p>
                  </a:txBody>
                  <a:tcPr/>
                </a:tc>
                <a:extLst>
                  <a:ext uri="{0D108BD9-81ED-4DB2-BD59-A6C34878D82A}">
                    <a16:rowId xmlns:a16="http://schemas.microsoft.com/office/drawing/2014/main" val="4070491089"/>
                  </a:ext>
                </a:extLst>
              </a:tr>
            </a:tbl>
          </a:graphicData>
        </a:graphic>
      </p:graphicFrame>
    </p:spTree>
    <p:extLst>
      <p:ext uri="{BB962C8B-B14F-4D97-AF65-F5344CB8AC3E}">
        <p14:creationId xmlns:p14="http://schemas.microsoft.com/office/powerpoint/2010/main" val="22394628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46134-716D-4856-96EB-5A160280BE7A}"/>
              </a:ext>
            </a:extLst>
          </p:cNvPr>
          <p:cNvSpPr>
            <a:spLocks noGrp="1"/>
          </p:cNvSpPr>
          <p:nvPr>
            <p:ph type="title"/>
          </p:nvPr>
        </p:nvSpPr>
        <p:spPr>
          <a:xfrm>
            <a:off x="737532" y="289625"/>
            <a:ext cx="10515600" cy="960336"/>
          </a:xfrm>
        </p:spPr>
        <p:txBody>
          <a:bodyPr>
            <a:normAutofit/>
          </a:bodyPr>
          <a:lstStyle/>
          <a:p>
            <a:r>
              <a:rPr lang="en-US" sz="3600" dirty="0"/>
              <a:t>Additional Notes on the Proposed Solution</a:t>
            </a:r>
          </a:p>
        </p:txBody>
      </p:sp>
      <p:sp>
        <p:nvSpPr>
          <p:cNvPr id="3" name="Content Placeholder 2">
            <a:extLst>
              <a:ext uri="{FF2B5EF4-FFF2-40B4-BE49-F238E27FC236}">
                <a16:creationId xmlns:a16="http://schemas.microsoft.com/office/drawing/2014/main" id="{86BF93E5-4983-4DDC-9E65-CCDA543801CF}"/>
              </a:ext>
            </a:extLst>
          </p:cNvPr>
          <p:cNvSpPr>
            <a:spLocks noGrp="1"/>
          </p:cNvSpPr>
          <p:nvPr>
            <p:ph idx="1"/>
          </p:nvPr>
        </p:nvSpPr>
        <p:spPr>
          <a:xfrm>
            <a:off x="838200" y="1615187"/>
            <a:ext cx="10515600" cy="4561776"/>
          </a:xfrm>
        </p:spPr>
        <p:txBody>
          <a:bodyPr>
            <a:normAutofit/>
          </a:bodyPr>
          <a:lstStyle/>
          <a:p>
            <a:r>
              <a:rPr lang="en-US" sz="2400" dirty="0"/>
              <a:t>The use of the Requested NSSAI by the UE remains unchanged i.e. this IE will be set according to the current rules in TS 24.501, i.e.</a:t>
            </a:r>
          </a:p>
          <a:p>
            <a:pPr lvl="1"/>
            <a:r>
              <a:rPr lang="en-US" sz="2000" dirty="0"/>
              <a:t>If the UE has NSSAI information for the VPLMN, the UE will set the IE accordingly</a:t>
            </a:r>
          </a:p>
          <a:p>
            <a:pPr lvl="2"/>
            <a:r>
              <a:rPr lang="en-US" sz="1600" dirty="0"/>
              <a:t>Independent of the UE requesting to transfer PDU sessions in the identified roaming cases</a:t>
            </a:r>
          </a:p>
          <a:p>
            <a:pPr lvl="2"/>
            <a:endParaRPr lang="en-US" sz="2000" dirty="0"/>
          </a:p>
          <a:p>
            <a:r>
              <a:rPr lang="en-US" sz="2400" dirty="0"/>
              <a:t> Can the existing PDU Session Status IE be used </a:t>
            </a:r>
            <a:r>
              <a:rPr lang="en-US" sz="2400" u="sng" dirty="0"/>
              <a:t>by the UE</a:t>
            </a:r>
            <a:r>
              <a:rPr lang="en-US" sz="2400" dirty="0"/>
              <a:t> instead of a new IE?</a:t>
            </a:r>
            <a:endParaRPr lang="en-US" sz="2000" dirty="0"/>
          </a:p>
          <a:p>
            <a:pPr lvl="1"/>
            <a:r>
              <a:rPr lang="en-US" sz="2000" dirty="0"/>
              <a:t>Yes, </a:t>
            </a:r>
            <a:r>
              <a:rPr lang="en-US" sz="2000" b="1" dirty="0"/>
              <a:t>this would still need to be specified</a:t>
            </a:r>
            <a:r>
              <a:rPr lang="en-US" sz="2000" dirty="0"/>
              <a:t>. However, it can lead to undesired results as follows:</a:t>
            </a:r>
          </a:p>
          <a:p>
            <a:pPr lvl="2"/>
            <a:r>
              <a:rPr lang="en-US" sz="1600" dirty="0"/>
              <a:t>if a Rel-15 UE uses this IE (noting the Rel-15 UE behavior in these scenarios is unspecified), then a receiving Rel-16 AMF may attempt to transfer the UE’s PDU sessions</a:t>
            </a:r>
          </a:p>
          <a:p>
            <a:pPr lvl="2"/>
            <a:r>
              <a:rPr lang="en-US" sz="1600" dirty="0"/>
              <a:t>unnecessary signaling in the CN (i.e. the Rel-15 UE will not be able to maintain its sessions in the target VPLMN since the S-NSSAIs will not match what was requested)</a:t>
            </a:r>
          </a:p>
          <a:p>
            <a:pPr lvl="1"/>
            <a:r>
              <a:rPr lang="en-US" sz="2000" dirty="0"/>
              <a:t>Therefore it is preferable to use a dedicated IE and keep the use of the PDU session status IE purely for synchronization of PDU sessions</a:t>
            </a:r>
          </a:p>
        </p:txBody>
      </p:sp>
    </p:spTree>
    <p:extLst>
      <p:ext uri="{BB962C8B-B14F-4D97-AF65-F5344CB8AC3E}">
        <p14:creationId xmlns:p14="http://schemas.microsoft.com/office/powerpoint/2010/main" val="15911412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46134-716D-4856-96EB-5A160280BE7A}"/>
              </a:ext>
            </a:extLst>
          </p:cNvPr>
          <p:cNvSpPr>
            <a:spLocks noGrp="1"/>
          </p:cNvSpPr>
          <p:nvPr>
            <p:ph type="title"/>
          </p:nvPr>
        </p:nvSpPr>
        <p:spPr>
          <a:xfrm>
            <a:off x="737532" y="289625"/>
            <a:ext cx="10515600" cy="960336"/>
          </a:xfrm>
        </p:spPr>
        <p:txBody>
          <a:bodyPr>
            <a:normAutofit/>
          </a:bodyPr>
          <a:lstStyle/>
          <a:p>
            <a:r>
              <a:rPr lang="en-US" sz="3600" dirty="0"/>
              <a:t>Additional Notes on the Proposed Solution (continued)</a:t>
            </a:r>
          </a:p>
        </p:txBody>
      </p:sp>
      <p:sp>
        <p:nvSpPr>
          <p:cNvPr id="3" name="Content Placeholder 2">
            <a:extLst>
              <a:ext uri="{FF2B5EF4-FFF2-40B4-BE49-F238E27FC236}">
                <a16:creationId xmlns:a16="http://schemas.microsoft.com/office/drawing/2014/main" id="{86BF93E5-4983-4DDC-9E65-CCDA543801CF}"/>
              </a:ext>
            </a:extLst>
          </p:cNvPr>
          <p:cNvSpPr>
            <a:spLocks noGrp="1"/>
          </p:cNvSpPr>
          <p:nvPr>
            <p:ph idx="1"/>
          </p:nvPr>
        </p:nvSpPr>
        <p:spPr>
          <a:xfrm>
            <a:off x="838200" y="1615187"/>
            <a:ext cx="10515600" cy="4561776"/>
          </a:xfrm>
        </p:spPr>
        <p:txBody>
          <a:bodyPr>
            <a:normAutofit/>
          </a:bodyPr>
          <a:lstStyle/>
          <a:p>
            <a:r>
              <a:rPr lang="en-US" dirty="0"/>
              <a:t>Determining that the session is home-routed (HR):</a:t>
            </a:r>
          </a:p>
          <a:p>
            <a:pPr lvl="1"/>
            <a:r>
              <a:rPr lang="en-US" dirty="0"/>
              <a:t>In EPS, the UE knows the PLMN ID associated with the S-NSSAI that is received in the PCO (see </a:t>
            </a:r>
            <a:r>
              <a:rPr lang="fr-FR" dirty="0"/>
              <a:t>Table</a:t>
            </a:r>
            <a:r>
              <a:rPr lang="fr-FR" cap="all" dirty="0"/>
              <a:t> </a:t>
            </a:r>
            <a:r>
              <a:rPr lang="fr-FR" dirty="0"/>
              <a:t>10.5.154 in TS 24.008)</a:t>
            </a:r>
          </a:p>
          <a:p>
            <a:pPr lvl="2"/>
            <a:r>
              <a:rPr lang="en-US" dirty="0"/>
              <a:t>“NSSAI info handling of HR sessions during roaming scenarios” should be done when the </a:t>
            </a:r>
            <a:r>
              <a:rPr lang="en-US" b="1" dirty="0"/>
              <a:t>UE receives the HPLMN ID in the PCO</a:t>
            </a:r>
            <a:r>
              <a:rPr lang="en-US" dirty="0"/>
              <a:t> and the </a:t>
            </a:r>
            <a:r>
              <a:rPr lang="en-US" b="1" dirty="0"/>
              <a:t>UE is moving into 5GS of a VPLMN</a:t>
            </a:r>
            <a:endParaRPr lang="fr-FR" b="1" dirty="0"/>
          </a:p>
          <a:p>
            <a:pPr lvl="3"/>
            <a:r>
              <a:rPr lang="en-US" dirty="0"/>
              <a:t>Receiving HPLMN ID in PCO in EPS while the UE is in HPLMN, and moving to 5GS of HPLMN should not be considered for “NSSAI info handling of HR sessions during roaming scenarios”</a:t>
            </a:r>
          </a:p>
          <a:p>
            <a:pPr lvl="1"/>
            <a:r>
              <a:rPr lang="en-US" dirty="0"/>
              <a:t>In 5GS, the presence of the mapping information in the S-NSSAI that is associated with a PDU session may imply that the PDU session is HR, although this is not guaranteed</a:t>
            </a:r>
          </a:p>
          <a:p>
            <a:pPr lvl="2"/>
            <a:r>
              <a:rPr lang="en-US" dirty="0"/>
              <a:t>Therefore, the UE should, for a </a:t>
            </a:r>
            <a:r>
              <a:rPr lang="en-US" b="1" dirty="0"/>
              <a:t>PDU session with mapping information</a:t>
            </a:r>
            <a:r>
              <a:rPr lang="en-US" dirty="0"/>
              <a:t>, </a:t>
            </a:r>
            <a:r>
              <a:rPr lang="en-US" b="1" dirty="0"/>
              <a:t>treat the session as if it is a HR PDU session</a:t>
            </a:r>
            <a:r>
              <a:rPr lang="en-US" dirty="0"/>
              <a:t> and attempt to transfer the session upon mobility into another VPLMN</a:t>
            </a:r>
          </a:p>
          <a:p>
            <a:endParaRPr lang="en-US" sz="2000" dirty="0"/>
          </a:p>
        </p:txBody>
      </p:sp>
    </p:spTree>
    <p:extLst>
      <p:ext uri="{BB962C8B-B14F-4D97-AF65-F5344CB8AC3E}">
        <p14:creationId xmlns:p14="http://schemas.microsoft.com/office/powerpoint/2010/main" val="20693018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B49B-7F8B-453D-B732-0535DA247230}"/>
              </a:ext>
            </a:extLst>
          </p:cNvPr>
          <p:cNvSpPr>
            <a:spLocks noGrp="1"/>
          </p:cNvSpPr>
          <p:nvPr>
            <p:ph type="title"/>
          </p:nvPr>
        </p:nvSpPr>
        <p:spPr>
          <a:xfrm>
            <a:off x="838200" y="365126"/>
            <a:ext cx="10515600" cy="792556"/>
          </a:xfrm>
        </p:spPr>
        <p:txBody>
          <a:bodyPr/>
          <a:lstStyle/>
          <a:p>
            <a:r>
              <a:rPr lang="en-US" dirty="0"/>
              <a:t>Solutions for</a:t>
            </a:r>
          </a:p>
        </p:txBody>
      </p:sp>
      <p:sp>
        <p:nvSpPr>
          <p:cNvPr id="3" name="Content Placeholder 2">
            <a:extLst>
              <a:ext uri="{FF2B5EF4-FFF2-40B4-BE49-F238E27FC236}">
                <a16:creationId xmlns:a16="http://schemas.microsoft.com/office/drawing/2014/main" id="{36222D03-CFEA-4EA2-8621-E46B7C63E0E0}"/>
              </a:ext>
            </a:extLst>
          </p:cNvPr>
          <p:cNvSpPr>
            <a:spLocks noGrp="1"/>
          </p:cNvSpPr>
          <p:nvPr>
            <p:ph idx="1"/>
          </p:nvPr>
        </p:nvSpPr>
        <p:spPr>
          <a:xfrm>
            <a:off x="838200" y="1350628"/>
            <a:ext cx="10515600" cy="3892491"/>
          </a:xfrm>
        </p:spPr>
        <p:txBody>
          <a:bodyPr>
            <a:normAutofit/>
          </a:bodyPr>
          <a:lstStyle/>
          <a:p>
            <a:r>
              <a:rPr lang="en-US" sz="2400" b="1" u="sng" dirty="0">
                <a:solidFill>
                  <a:schemeClr val="bg1">
                    <a:lumMod val="85000"/>
                  </a:schemeClr>
                </a:solidFill>
              </a:rPr>
              <a:t>Topic 1:</a:t>
            </a:r>
            <a:r>
              <a:rPr lang="en-US" sz="2400" dirty="0">
                <a:solidFill>
                  <a:schemeClr val="bg1">
                    <a:lumMod val="85000"/>
                  </a:schemeClr>
                </a:solidFill>
              </a:rPr>
              <a:t> the UE and network behavior for the identified scenarios </a:t>
            </a:r>
            <a:r>
              <a:rPr lang="en-US" sz="2400" dirty="0" err="1">
                <a:solidFill>
                  <a:schemeClr val="bg1">
                    <a:lumMod val="85000"/>
                  </a:schemeClr>
                </a:solidFill>
              </a:rPr>
              <a:t>wrt</a:t>
            </a:r>
            <a:r>
              <a:rPr lang="en-US" sz="2400" dirty="0">
                <a:solidFill>
                  <a:schemeClr val="bg1">
                    <a:lumMod val="85000"/>
                  </a:schemeClr>
                </a:solidFill>
              </a:rPr>
              <a:t> handling of the Requested NSSAI (R-NSSAI) and Allowed NSSAI (A-NSSAI) </a:t>
            </a:r>
          </a:p>
          <a:p>
            <a:r>
              <a:rPr lang="en-US" sz="2400" b="1" u="sng" dirty="0"/>
              <a:t>Topic 2:</a:t>
            </a:r>
            <a:r>
              <a:rPr lang="en-US" sz="2400" dirty="0"/>
              <a:t> the S-NSSAI associated with a PDU session should/can be updated during the lifetime of the PDU session</a:t>
            </a:r>
          </a:p>
          <a:p>
            <a:r>
              <a:rPr lang="en-US" sz="2400" b="1" u="sng" dirty="0">
                <a:solidFill>
                  <a:schemeClr val="bg1">
                    <a:lumMod val="85000"/>
                  </a:schemeClr>
                </a:solidFill>
              </a:rPr>
              <a:t>Topic 3:</a:t>
            </a:r>
            <a:r>
              <a:rPr lang="en-US" sz="2400" dirty="0">
                <a:solidFill>
                  <a:schemeClr val="bg1">
                    <a:lumMod val="85000"/>
                  </a:schemeClr>
                </a:solidFill>
              </a:rPr>
              <a:t> the association of 5GSM back-off (BO) timers with S-NSSAI should verified</a:t>
            </a:r>
          </a:p>
          <a:p>
            <a:r>
              <a:rPr lang="en-US" sz="2400" b="1" u="sng" dirty="0">
                <a:solidFill>
                  <a:schemeClr val="bg1">
                    <a:lumMod val="85000"/>
                  </a:schemeClr>
                </a:solidFill>
              </a:rPr>
              <a:t>Topic 4:</a:t>
            </a:r>
            <a:r>
              <a:rPr lang="en-US" sz="2400" dirty="0">
                <a:solidFill>
                  <a:schemeClr val="bg1">
                    <a:lumMod val="85000"/>
                  </a:schemeClr>
                </a:solidFill>
              </a:rPr>
              <a:t> the UE behavior </a:t>
            </a:r>
            <a:r>
              <a:rPr lang="en-US" sz="2400" dirty="0" err="1">
                <a:solidFill>
                  <a:schemeClr val="bg1">
                    <a:lumMod val="85000"/>
                  </a:schemeClr>
                </a:solidFill>
              </a:rPr>
              <a:t>wrt</a:t>
            </a:r>
            <a:r>
              <a:rPr lang="en-US" sz="2400" dirty="0">
                <a:solidFill>
                  <a:schemeClr val="bg1">
                    <a:lumMod val="85000"/>
                  </a:schemeClr>
                </a:solidFill>
              </a:rPr>
              <a:t> handling of 5GSM cause #39 "reactivation requested</a:t>
            </a:r>
            <a:r>
              <a:rPr lang="en-GB" sz="2400" dirty="0">
                <a:solidFill>
                  <a:schemeClr val="bg1">
                    <a:lumMod val="85000"/>
                  </a:schemeClr>
                </a:solidFill>
              </a:rPr>
              <a:t>"</a:t>
            </a:r>
            <a:r>
              <a:rPr lang="en-US" sz="2400" dirty="0">
                <a:solidFill>
                  <a:schemeClr val="bg1">
                    <a:lumMod val="85000"/>
                  </a:schemeClr>
                </a:solidFill>
              </a:rPr>
              <a:t> for PDU sessions with SSC mode 2/3 (only for Scenario B)</a:t>
            </a:r>
          </a:p>
          <a:p>
            <a:pPr marL="0" indent="0">
              <a:buNone/>
            </a:pPr>
            <a:endParaRPr lang="en-US" sz="2400" dirty="0"/>
          </a:p>
        </p:txBody>
      </p:sp>
    </p:spTree>
    <p:extLst>
      <p:ext uri="{BB962C8B-B14F-4D97-AF65-F5344CB8AC3E}">
        <p14:creationId xmlns:p14="http://schemas.microsoft.com/office/powerpoint/2010/main" val="36298162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46134-716D-4856-96EB-5A160280BE7A}"/>
              </a:ext>
            </a:extLst>
          </p:cNvPr>
          <p:cNvSpPr>
            <a:spLocks noGrp="1"/>
          </p:cNvSpPr>
          <p:nvPr>
            <p:ph type="title"/>
          </p:nvPr>
        </p:nvSpPr>
        <p:spPr>
          <a:xfrm>
            <a:off x="519418" y="247679"/>
            <a:ext cx="10948332" cy="1325563"/>
          </a:xfrm>
        </p:spPr>
        <p:txBody>
          <a:bodyPr>
            <a:normAutofit/>
          </a:bodyPr>
          <a:lstStyle/>
          <a:p>
            <a:r>
              <a:rPr lang="en-US" sz="3200" dirty="0"/>
              <a:t>Proposed Rel15 solution to update the S-NSSAI of a transferred PDU session (see C1-193024)</a:t>
            </a:r>
          </a:p>
        </p:txBody>
      </p:sp>
      <p:sp>
        <p:nvSpPr>
          <p:cNvPr id="3" name="Content Placeholder 2">
            <a:extLst>
              <a:ext uri="{FF2B5EF4-FFF2-40B4-BE49-F238E27FC236}">
                <a16:creationId xmlns:a16="http://schemas.microsoft.com/office/drawing/2014/main" id="{86BF93E5-4983-4DDC-9E65-CCDA543801CF}"/>
              </a:ext>
            </a:extLst>
          </p:cNvPr>
          <p:cNvSpPr>
            <a:spLocks noGrp="1"/>
          </p:cNvSpPr>
          <p:nvPr>
            <p:ph idx="1"/>
          </p:nvPr>
        </p:nvSpPr>
        <p:spPr/>
        <p:txBody>
          <a:bodyPr>
            <a:normAutofit fontScale="92500" lnSpcReduction="20000"/>
          </a:bodyPr>
          <a:lstStyle/>
          <a:p>
            <a:r>
              <a:rPr lang="en-US" sz="2400" dirty="0"/>
              <a:t>The UE updates the S-NSSAI of the PDU session(s) as follows</a:t>
            </a:r>
          </a:p>
          <a:p>
            <a:pPr lvl="1"/>
            <a:r>
              <a:rPr lang="en-US" sz="2000" dirty="0"/>
              <a:t>The UE checks for a match between the mapping information of every S-NSSAI entry (in the A-NSSAI IE) and the mapping information that was sent by the UE</a:t>
            </a:r>
          </a:p>
          <a:p>
            <a:pPr lvl="1"/>
            <a:r>
              <a:rPr lang="en-US" sz="2000" dirty="0"/>
              <a:t>If there is a match, the UE updates the S-NSSAI of the PDU session with the value in question</a:t>
            </a:r>
          </a:p>
          <a:p>
            <a:pPr lvl="1"/>
            <a:endParaRPr lang="en-US" sz="2000" dirty="0"/>
          </a:p>
          <a:p>
            <a:r>
              <a:rPr lang="en-US" sz="2400" dirty="0"/>
              <a:t>Observations</a:t>
            </a:r>
          </a:p>
          <a:p>
            <a:pPr lvl="1"/>
            <a:r>
              <a:rPr lang="en-US" sz="2000" dirty="0"/>
              <a:t>Again requires checking for a match of the mapping information </a:t>
            </a:r>
            <a:r>
              <a:rPr lang="en-US" sz="2000" dirty="0">
                <a:solidFill>
                  <a:srgbClr val="FF0000"/>
                </a:solidFill>
                <a:sym typeface="Wingdings" panose="05000000000000000000" pitchFamily="2" charset="2"/>
              </a:rPr>
              <a:t> more complex</a:t>
            </a:r>
          </a:p>
          <a:p>
            <a:pPr lvl="1"/>
            <a:r>
              <a:rPr lang="en-US" sz="2000" dirty="0">
                <a:sym typeface="Wingdings" panose="05000000000000000000" pitchFamily="2" charset="2"/>
              </a:rPr>
              <a:t>If the value zero happens to be a valid S-NSSAI value in a Rel15 AMF, the UE behavior when it receives this value is unknown </a:t>
            </a:r>
            <a:r>
              <a:rPr lang="en-US" sz="2000" dirty="0">
                <a:solidFill>
                  <a:srgbClr val="FF0000"/>
                </a:solidFill>
                <a:sym typeface="Wingdings" panose="05000000000000000000" pitchFamily="2" charset="2"/>
              </a:rPr>
              <a:t> not backwards compatible</a:t>
            </a:r>
          </a:p>
          <a:p>
            <a:pPr lvl="1"/>
            <a:r>
              <a:rPr lang="en-US" sz="2000" b="1" u="sng" dirty="0">
                <a:sym typeface="Wingdings" panose="05000000000000000000" pitchFamily="2" charset="2"/>
              </a:rPr>
              <a:t>If</a:t>
            </a:r>
            <a:r>
              <a:rPr lang="en-US" sz="2000" dirty="0">
                <a:sym typeface="Wingdings" panose="05000000000000000000" pitchFamily="2" charset="2"/>
              </a:rPr>
              <a:t> the network decides to not transfer the PDU sessions, the UE will have to check all the S-NSSAIs in the A-NSSAI to determine that no PDU session has been transferred </a:t>
            </a:r>
            <a:r>
              <a:rPr lang="en-US" sz="2000" dirty="0">
                <a:solidFill>
                  <a:srgbClr val="FF0000"/>
                </a:solidFill>
                <a:sym typeface="Wingdings" panose="05000000000000000000" pitchFamily="2" charset="2"/>
              </a:rPr>
              <a:t> no easy way to determine that nothing has been transferred</a:t>
            </a:r>
          </a:p>
          <a:p>
            <a:pPr lvl="1"/>
            <a:endParaRPr lang="en-US" sz="2000" dirty="0">
              <a:sym typeface="Wingdings" panose="05000000000000000000" pitchFamily="2" charset="2"/>
            </a:endParaRPr>
          </a:p>
          <a:p>
            <a:r>
              <a:rPr lang="en-US" sz="2400" dirty="0"/>
              <a:t>For the reasons above, a simpler method to update the S-NSSAI, or to determine that no PDU session has been transferred, is desired (see next slide)</a:t>
            </a:r>
          </a:p>
        </p:txBody>
      </p:sp>
    </p:spTree>
    <p:extLst>
      <p:ext uri="{BB962C8B-B14F-4D97-AF65-F5344CB8AC3E}">
        <p14:creationId xmlns:p14="http://schemas.microsoft.com/office/powerpoint/2010/main" val="17253951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46134-716D-4856-96EB-5A160280BE7A}"/>
              </a:ext>
            </a:extLst>
          </p:cNvPr>
          <p:cNvSpPr>
            <a:spLocks noGrp="1"/>
          </p:cNvSpPr>
          <p:nvPr>
            <p:ph type="title"/>
          </p:nvPr>
        </p:nvSpPr>
        <p:spPr>
          <a:xfrm>
            <a:off x="519418" y="247679"/>
            <a:ext cx="10948332" cy="1325563"/>
          </a:xfrm>
        </p:spPr>
        <p:txBody>
          <a:bodyPr>
            <a:normAutofit/>
          </a:bodyPr>
          <a:lstStyle/>
          <a:p>
            <a:r>
              <a:rPr lang="en-US" sz="3200" dirty="0"/>
              <a:t>Alternative solution to update the S-NSSAI of a transferred PDU session</a:t>
            </a:r>
          </a:p>
        </p:txBody>
      </p:sp>
      <p:sp>
        <p:nvSpPr>
          <p:cNvPr id="3" name="Content Placeholder 2">
            <a:extLst>
              <a:ext uri="{FF2B5EF4-FFF2-40B4-BE49-F238E27FC236}">
                <a16:creationId xmlns:a16="http://schemas.microsoft.com/office/drawing/2014/main" id="{86BF93E5-4983-4DDC-9E65-CCDA543801CF}"/>
              </a:ext>
            </a:extLst>
          </p:cNvPr>
          <p:cNvSpPr>
            <a:spLocks noGrp="1"/>
          </p:cNvSpPr>
          <p:nvPr>
            <p:ph idx="1"/>
          </p:nvPr>
        </p:nvSpPr>
        <p:spPr/>
        <p:txBody>
          <a:bodyPr>
            <a:normAutofit fontScale="92500"/>
          </a:bodyPr>
          <a:lstStyle/>
          <a:p>
            <a:r>
              <a:rPr lang="en-US" sz="2400" dirty="0"/>
              <a:t>Per the discussion on the handling of the NSSAI information in the UE and the AMF (slide 11), the AMF should use a new IE to provide the UE with the updated S-NSSAI information per PDU session identity</a:t>
            </a:r>
          </a:p>
          <a:p>
            <a:pPr lvl="1"/>
            <a:r>
              <a:rPr lang="en-US" sz="2000" dirty="0"/>
              <a:t>Note: this IE is different from the Allowed NSSAI which surely must contain the same S-NSSAI entry</a:t>
            </a:r>
          </a:p>
          <a:p>
            <a:endParaRPr lang="en-US" sz="2400" dirty="0"/>
          </a:p>
          <a:p>
            <a:r>
              <a:rPr lang="en-US" sz="2400" dirty="0"/>
              <a:t>The UE, upon reception of this IE, will simply update the S-NSSAI value associated with the indicated PDU session identity that is being transferred </a:t>
            </a:r>
            <a:r>
              <a:rPr lang="en-US" sz="2400" dirty="0">
                <a:solidFill>
                  <a:srgbClr val="7030A0"/>
                </a:solidFill>
                <a:sym typeface="Wingdings" panose="05000000000000000000" pitchFamily="2" charset="2"/>
              </a:rPr>
              <a:t> simpler UE behavior, no need to check mapping information. Backwards compatible</a:t>
            </a:r>
          </a:p>
          <a:p>
            <a:endParaRPr lang="en-US" sz="2400" dirty="0">
              <a:solidFill>
                <a:srgbClr val="7030A0"/>
              </a:solidFill>
              <a:sym typeface="Wingdings" panose="05000000000000000000" pitchFamily="2" charset="2"/>
            </a:endParaRPr>
          </a:p>
          <a:p>
            <a:r>
              <a:rPr lang="en-US" sz="2400" dirty="0"/>
              <a:t>In case the network decides to not transfer any PDU session, the absence of the IE indicates so to the UE </a:t>
            </a:r>
            <a:r>
              <a:rPr lang="en-US" sz="2400" dirty="0">
                <a:solidFill>
                  <a:srgbClr val="7030A0"/>
                </a:solidFill>
                <a:sym typeface="Wingdings" panose="05000000000000000000" pitchFamily="2" charset="2"/>
              </a:rPr>
              <a:t> avoids the UE having to check all entries in the A-NSSAI to know this</a:t>
            </a:r>
            <a:endParaRPr lang="en-US" sz="2400" dirty="0">
              <a:solidFill>
                <a:srgbClr val="7030A0"/>
              </a:solidFill>
            </a:endParaRPr>
          </a:p>
        </p:txBody>
      </p:sp>
    </p:spTree>
    <p:extLst>
      <p:ext uri="{BB962C8B-B14F-4D97-AF65-F5344CB8AC3E}">
        <p14:creationId xmlns:p14="http://schemas.microsoft.com/office/powerpoint/2010/main" val="38997810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B49B-7F8B-453D-B732-0535DA247230}"/>
              </a:ext>
            </a:extLst>
          </p:cNvPr>
          <p:cNvSpPr>
            <a:spLocks noGrp="1"/>
          </p:cNvSpPr>
          <p:nvPr>
            <p:ph type="title"/>
          </p:nvPr>
        </p:nvSpPr>
        <p:spPr>
          <a:xfrm>
            <a:off x="838200" y="365126"/>
            <a:ext cx="10515600" cy="792556"/>
          </a:xfrm>
        </p:spPr>
        <p:txBody>
          <a:bodyPr/>
          <a:lstStyle/>
          <a:p>
            <a:r>
              <a:rPr lang="en-US" dirty="0"/>
              <a:t>Solutions for</a:t>
            </a:r>
          </a:p>
        </p:txBody>
      </p:sp>
      <p:sp>
        <p:nvSpPr>
          <p:cNvPr id="3" name="Content Placeholder 2">
            <a:extLst>
              <a:ext uri="{FF2B5EF4-FFF2-40B4-BE49-F238E27FC236}">
                <a16:creationId xmlns:a16="http://schemas.microsoft.com/office/drawing/2014/main" id="{36222D03-CFEA-4EA2-8621-E46B7C63E0E0}"/>
              </a:ext>
            </a:extLst>
          </p:cNvPr>
          <p:cNvSpPr>
            <a:spLocks noGrp="1"/>
          </p:cNvSpPr>
          <p:nvPr>
            <p:ph idx="1"/>
          </p:nvPr>
        </p:nvSpPr>
        <p:spPr>
          <a:xfrm>
            <a:off x="838200" y="1350628"/>
            <a:ext cx="10515600" cy="3892491"/>
          </a:xfrm>
        </p:spPr>
        <p:txBody>
          <a:bodyPr>
            <a:normAutofit/>
          </a:bodyPr>
          <a:lstStyle/>
          <a:p>
            <a:r>
              <a:rPr lang="en-US" sz="2400" b="1" u="sng" dirty="0">
                <a:solidFill>
                  <a:schemeClr val="bg1">
                    <a:lumMod val="85000"/>
                  </a:schemeClr>
                </a:solidFill>
              </a:rPr>
              <a:t>Topic 1:</a:t>
            </a:r>
            <a:r>
              <a:rPr lang="en-US" sz="2400" dirty="0">
                <a:solidFill>
                  <a:schemeClr val="bg1">
                    <a:lumMod val="85000"/>
                  </a:schemeClr>
                </a:solidFill>
              </a:rPr>
              <a:t> the UE and network behavior for the identified scenarios </a:t>
            </a:r>
            <a:r>
              <a:rPr lang="en-US" sz="2400" dirty="0" err="1">
                <a:solidFill>
                  <a:schemeClr val="bg1">
                    <a:lumMod val="85000"/>
                  </a:schemeClr>
                </a:solidFill>
              </a:rPr>
              <a:t>wrt</a:t>
            </a:r>
            <a:r>
              <a:rPr lang="en-US" sz="2400" dirty="0">
                <a:solidFill>
                  <a:schemeClr val="bg1">
                    <a:lumMod val="85000"/>
                  </a:schemeClr>
                </a:solidFill>
              </a:rPr>
              <a:t> handling of the Requested NSSAI (R-NSSAI) and Allowed NSSAI (A-NSSAI) </a:t>
            </a:r>
          </a:p>
          <a:p>
            <a:r>
              <a:rPr lang="en-US" sz="2400" b="1" u="sng" dirty="0">
                <a:solidFill>
                  <a:schemeClr val="bg1">
                    <a:lumMod val="85000"/>
                  </a:schemeClr>
                </a:solidFill>
              </a:rPr>
              <a:t>Topic 2:</a:t>
            </a:r>
            <a:r>
              <a:rPr lang="en-US" sz="2400" dirty="0">
                <a:solidFill>
                  <a:schemeClr val="bg1">
                    <a:lumMod val="85000"/>
                  </a:schemeClr>
                </a:solidFill>
              </a:rPr>
              <a:t> the S-NSSAI associated with a PDU session should/can be updated during the lifetime of the PDU session</a:t>
            </a:r>
          </a:p>
          <a:p>
            <a:r>
              <a:rPr lang="en-US" sz="2400" b="1" u="sng" dirty="0"/>
              <a:t>Topic 3:</a:t>
            </a:r>
            <a:r>
              <a:rPr lang="en-US" sz="2400" dirty="0"/>
              <a:t> the association of 5GSM back-off (BO) timers with S-NSSAI should verified</a:t>
            </a:r>
          </a:p>
          <a:p>
            <a:r>
              <a:rPr lang="en-US" sz="2400" b="1" u="sng" dirty="0">
                <a:solidFill>
                  <a:schemeClr val="bg1">
                    <a:lumMod val="85000"/>
                  </a:schemeClr>
                </a:solidFill>
              </a:rPr>
              <a:t>Topic 4:</a:t>
            </a:r>
            <a:r>
              <a:rPr lang="en-US" sz="2400" dirty="0">
                <a:solidFill>
                  <a:schemeClr val="bg1">
                    <a:lumMod val="85000"/>
                  </a:schemeClr>
                </a:solidFill>
              </a:rPr>
              <a:t> the UE behavior </a:t>
            </a:r>
            <a:r>
              <a:rPr lang="en-US" sz="2400" dirty="0" err="1">
                <a:solidFill>
                  <a:schemeClr val="bg1">
                    <a:lumMod val="85000"/>
                  </a:schemeClr>
                </a:solidFill>
              </a:rPr>
              <a:t>wrt</a:t>
            </a:r>
            <a:r>
              <a:rPr lang="en-US" sz="2400" dirty="0">
                <a:solidFill>
                  <a:schemeClr val="bg1">
                    <a:lumMod val="85000"/>
                  </a:schemeClr>
                </a:solidFill>
              </a:rPr>
              <a:t> handling of 5GSM cause #39 "reactivation requested</a:t>
            </a:r>
            <a:r>
              <a:rPr lang="en-GB" sz="2400" dirty="0">
                <a:solidFill>
                  <a:schemeClr val="bg1">
                    <a:lumMod val="85000"/>
                  </a:schemeClr>
                </a:solidFill>
              </a:rPr>
              <a:t>"</a:t>
            </a:r>
            <a:r>
              <a:rPr lang="en-US" sz="2400" dirty="0">
                <a:solidFill>
                  <a:schemeClr val="bg1">
                    <a:lumMod val="85000"/>
                  </a:schemeClr>
                </a:solidFill>
              </a:rPr>
              <a:t> for PDU sessions with SSC mode 2/3 (only for Scenario B)</a:t>
            </a:r>
          </a:p>
          <a:p>
            <a:pPr marL="0" indent="0">
              <a:buNone/>
            </a:pPr>
            <a:endParaRPr lang="en-US" sz="2400" dirty="0"/>
          </a:p>
        </p:txBody>
      </p:sp>
    </p:spTree>
    <p:extLst>
      <p:ext uri="{BB962C8B-B14F-4D97-AF65-F5344CB8AC3E}">
        <p14:creationId xmlns:p14="http://schemas.microsoft.com/office/powerpoint/2010/main" val="22242539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B49B-7F8B-453D-B732-0535DA247230}"/>
              </a:ext>
            </a:extLst>
          </p:cNvPr>
          <p:cNvSpPr>
            <a:spLocks noGrp="1"/>
          </p:cNvSpPr>
          <p:nvPr>
            <p:ph type="title"/>
          </p:nvPr>
        </p:nvSpPr>
        <p:spPr>
          <a:xfrm>
            <a:off x="838200" y="365126"/>
            <a:ext cx="10515600" cy="792556"/>
          </a:xfrm>
        </p:spPr>
        <p:txBody>
          <a:bodyPr/>
          <a:lstStyle/>
          <a:p>
            <a:r>
              <a:rPr lang="en-US" dirty="0"/>
              <a:t>5GSM BO timer association with S-NSSAI</a:t>
            </a:r>
          </a:p>
        </p:txBody>
      </p:sp>
      <p:sp>
        <p:nvSpPr>
          <p:cNvPr id="3" name="Content Placeholder 2">
            <a:extLst>
              <a:ext uri="{FF2B5EF4-FFF2-40B4-BE49-F238E27FC236}">
                <a16:creationId xmlns:a16="http://schemas.microsoft.com/office/drawing/2014/main" id="{36222D03-CFEA-4EA2-8621-E46B7C63E0E0}"/>
              </a:ext>
            </a:extLst>
          </p:cNvPr>
          <p:cNvSpPr>
            <a:spLocks noGrp="1"/>
          </p:cNvSpPr>
          <p:nvPr>
            <p:ph idx="1"/>
          </p:nvPr>
        </p:nvSpPr>
        <p:spPr>
          <a:xfrm>
            <a:off x="838200" y="1350628"/>
            <a:ext cx="10515600" cy="3892491"/>
          </a:xfrm>
        </p:spPr>
        <p:txBody>
          <a:bodyPr>
            <a:normAutofit/>
          </a:bodyPr>
          <a:lstStyle/>
          <a:p>
            <a:r>
              <a:rPr lang="en-US" sz="2400" dirty="0"/>
              <a:t>The BO timer is currently associated with what the UE provided at PDU session establishment </a:t>
            </a:r>
          </a:p>
          <a:p>
            <a:pPr lvl="1"/>
            <a:r>
              <a:rPr lang="en-US" sz="2000" dirty="0"/>
              <a:t>If no S-NSSAI is provided, then the BO timer is associated with no S-NSSAI. </a:t>
            </a:r>
          </a:p>
          <a:p>
            <a:pPr lvl="2"/>
            <a:r>
              <a:rPr lang="en-US" sz="1600" dirty="0"/>
              <a:t>Also applicable for PDN connections that are transferred from EPS to 5GS</a:t>
            </a:r>
          </a:p>
          <a:p>
            <a:r>
              <a:rPr lang="en-US" sz="2400" dirty="0"/>
              <a:t>The 5GSM congestion re-attempt indicator IE was introduced to indicate whether the BO applies for the serving PLMN only or for all PLMNs</a:t>
            </a:r>
          </a:p>
          <a:p>
            <a:pPr lvl="1"/>
            <a:r>
              <a:rPr lang="en-US" sz="2000" dirty="0"/>
              <a:t>If applicable for all PLMNs, then the UE cannot send any 5GSM request in any PLMN for which the mapped info in the selected S-NSSAI matches the mapped info associated with the BO timer</a:t>
            </a:r>
          </a:p>
          <a:p>
            <a:r>
              <a:rPr lang="en-US" sz="2400" dirty="0"/>
              <a:t>When the S-NSSAI of a PDU session is updated, would any change be required for the above? See the next slide.</a:t>
            </a:r>
          </a:p>
        </p:txBody>
      </p:sp>
    </p:spTree>
    <p:extLst>
      <p:ext uri="{BB962C8B-B14F-4D97-AF65-F5344CB8AC3E}">
        <p14:creationId xmlns:p14="http://schemas.microsoft.com/office/powerpoint/2010/main" val="12201511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B49B-7F8B-453D-B732-0535DA247230}"/>
              </a:ext>
            </a:extLst>
          </p:cNvPr>
          <p:cNvSpPr>
            <a:spLocks noGrp="1"/>
          </p:cNvSpPr>
          <p:nvPr>
            <p:ph type="title"/>
          </p:nvPr>
        </p:nvSpPr>
        <p:spPr>
          <a:xfrm>
            <a:off x="784021" y="163790"/>
            <a:ext cx="10515600" cy="792556"/>
          </a:xfrm>
        </p:spPr>
        <p:txBody>
          <a:bodyPr/>
          <a:lstStyle/>
          <a:p>
            <a:r>
              <a:rPr lang="en-US" dirty="0"/>
              <a:t>5GSM BO timer association with S-NSSAI</a:t>
            </a:r>
          </a:p>
        </p:txBody>
      </p:sp>
      <p:graphicFrame>
        <p:nvGraphicFramePr>
          <p:cNvPr id="6" name="Table 5">
            <a:extLst>
              <a:ext uri="{FF2B5EF4-FFF2-40B4-BE49-F238E27FC236}">
                <a16:creationId xmlns:a16="http://schemas.microsoft.com/office/drawing/2014/main" id="{5646AD4E-E318-4106-8166-809E57D3F0E0}"/>
              </a:ext>
            </a:extLst>
          </p:cNvPr>
          <p:cNvGraphicFramePr>
            <a:graphicFrameLocks noGrp="1"/>
          </p:cNvGraphicFramePr>
          <p:nvPr>
            <p:extLst>
              <p:ext uri="{D42A27DB-BD31-4B8C-83A1-F6EECF244321}">
                <p14:modId xmlns:p14="http://schemas.microsoft.com/office/powerpoint/2010/main" val="2377317039"/>
              </p:ext>
            </p:extLst>
          </p:nvPr>
        </p:nvGraphicFramePr>
        <p:xfrm>
          <a:off x="498446" y="931492"/>
          <a:ext cx="11086749" cy="5729998"/>
        </p:xfrm>
        <a:graphic>
          <a:graphicData uri="http://schemas.openxmlformats.org/drawingml/2006/table">
            <a:tbl>
              <a:tblPr firstRow="1" bandRow="1">
                <a:tableStyleId>{5C22544A-7EE6-4342-B048-85BDC9FD1C3A}</a:tableStyleId>
              </a:tblPr>
              <a:tblGrid>
                <a:gridCol w="3117208">
                  <a:extLst>
                    <a:ext uri="{9D8B030D-6E8A-4147-A177-3AD203B41FA5}">
                      <a16:colId xmlns:a16="http://schemas.microsoft.com/office/drawing/2014/main" val="546138171"/>
                    </a:ext>
                  </a:extLst>
                </a:gridCol>
                <a:gridCol w="3733101">
                  <a:extLst>
                    <a:ext uri="{9D8B030D-6E8A-4147-A177-3AD203B41FA5}">
                      <a16:colId xmlns:a16="http://schemas.microsoft.com/office/drawing/2014/main" val="4024084010"/>
                    </a:ext>
                  </a:extLst>
                </a:gridCol>
                <a:gridCol w="4236440">
                  <a:extLst>
                    <a:ext uri="{9D8B030D-6E8A-4147-A177-3AD203B41FA5}">
                      <a16:colId xmlns:a16="http://schemas.microsoft.com/office/drawing/2014/main" val="1237708468"/>
                    </a:ext>
                  </a:extLst>
                </a:gridCol>
              </a:tblGrid>
              <a:tr h="580672">
                <a:tc>
                  <a:txBody>
                    <a:bodyPr/>
                    <a:lstStyle/>
                    <a:p>
                      <a:pPr algn="ctr"/>
                      <a:r>
                        <a:rPr lang="en-US" dirty="0"/>
                        <a:t>Scenario</a:t>
                      </a:r>
                    </a:p>
                  </a:txBody>
                  <a:tcPr/>
                </a:tc>
                <a:tc>
                  <a:txBody>
                    <a:bodyPr/>
                    <a:lstStyle/>
                    <a:p>
                      <a:pPr algn="ctr"/>
                      <a:r>
                        <a:rPr lang="en-US" dirty="0"/>
                        <a:t>Possible options</a:t>
                      </a:r>
                    </a:p>
                  </a:txBody>
                  <a:tcPr/>
                </a:tc>
                <a:tc>
                  <a:txBody>
                    <a:bodyPr/>
                    <a:lstStyle/>
                    <a:p>
                      <a:pPr algn="ctr"/>
                      <a:r>
                        <a:rPr lang="en-US" dirty="0"/>
                        <a:t>Suggested way forward</a:t>
                      </a:r>
                    </a:p>
                  </a:txBody>
                  <a:tcPr/>
                </a:tc>
                <a:extLst>
                  <a:ext uri="{0D108BD9-81ED-4DB2-BD59-A6C34878D82A}">
                    <a16:rowId xmlns:a16="http://schemas.microsoft.com/office/drawing/2014/main" val="3337507232"/>
                  </a:ext>
                </a:extLst>
              </a:tr>
              <a:tr h="850500">
                <a:tc>
                  <a:txBody>
                    <a:bodyPr/>
                    <a:lstStyle/>
                    <a:p>
                      <a:r>
                        <a:rPr lang="en-US" sz="1200" dirty="0"/>
                        <a:t>EPS to 5GS</a:t>
                      </a:r>
                    </a:p>
                    <a:p>
                      <a:r>
                        <a:rPr lang="en-US" sz="1200" dirty="0"/>
                        <a:t>- BO timer first received in 5GS</a:t>
                      </a:r>
                    </a:p>
                  </a:txBody>
                  <a:tcPr/>
                </a:tc>
                <a:tc>
                  <a:txBody>
                    <a:bodyPr/>
                    <a:lstStyle/>
                    <a:p>
                      <a:r>
                        <a:rPr lang="en-US" sz="1200" dirty="0"/>
                        <a:t>1) The BO timer remains associated with no S-NSSAI (current behavior)</a:t>
                      </a:r>
                    </a:p>
                    <a:p>
                      <a:r>
                        <a:rPr lang="en-US" sz="1200" dirty="0"/>
                        <a:t>2) The BO timer is associated with the updated S-NSSAI</a:t>
                      </a:r>
                    </a:p>
                  </a:txBody>
                  <a:tcPr/>
                </a:tc>
                <a:tc>
                  <a:txBody>
                    <a:bodyPr/>
                    <a:lstStyle/>
                    <a:p>
                      <a:r>
                        <a:rPr lang="en-US" sz="1200" dirty="0"/>
                        <a:t>Continue with option 1) which is the current R16 behavior especially that the UE did not provide any S-NSSAI in EPS</a:t>
                      </a:r>
                    </a:p>
                    <a:p>
                      <a:r>
                        <a:rPr lang="en-US" sz="1200" dirty="0">
                          <a:sym typeface="Wingdings" panose="05000000000000000000" pitchFamily="2" charset="2"/>
                        </a:rPr>
                        <a:t> No spec changes required</a:t>
                      </a:r>
                      <a:endParaRPr lang="en-US" sz="1200" dirty="0"/>
                    </a:p>
                  </a:txBody>
                  <a:tcPr/>
                </a:tc>
                <a:extLst>
                  <a:ext uri="{0D108BD9-81ED-4DB2-BD59-A6C34878D82A}">
                    <a16:rowId xmlns:a16="http://schemas.microsoft.com/office/drawing/2014/main" val="2211407184"/>
                  </a:ext>
                </a:extLst>
              </a:tr>
              <a:tr h="1281306">
                <a:tc>
                  <a:txBody>
                    <a:bodyPr/>
                    <a:lstStyle/>
                    <a:p>
                      <a:r>
                        <a:rPr lang="en-US" sz="1200" dirty="0"/>
                        <a:t>5GS VPLMN 1 to 5GS VPLMN 2</a:t>
                      </a:r>
                    </a:p>
                    <a:p>
                      <a:r>
                        <a:rPr lang="en-US" sz="1200" dirty="0"/>
                        <a:t>- S-NSSAI in VPLMN 1 {</a:t>
                      </a:r>
                      <a:r>
                        <a:rPr lang="en-US" sz="1200" b="1" dirty="0">
                          <a:solidFill>
                            <a:schemeClr val="accent2">
                              <a:lumMod val="75000"/>
                            </a:schemeClr>
                          </a:solidFill>
                        </a:rPr>
                        <a:t>V1</a:t>
                      </a:r>
                      <a:r>
                        <a:rPr lang="en-US" sz="1200" dirty="0"/>
                        <a:t>, </a:t>
                      </a:r>
                      <a:r>
                        <a:rPr lang="en-US" sz="1200" b="1" dirty="0">
                          <a:solidFill>
                            <a:srgbClr val="00B050"/>
                          </a:solidFill>
                        </a:rPr>
                        <a:t>H1</a:t>
                      </a:r>
                      <a:r>
                        <a:rPr lang="en-US" sz="1200" dirty="0"/>
                        <a:t>}</a:t>
                      </a:r>
                    </a:p>
                    <a:p>
                      <a:r>
                        <a:rPr lang="en-US" sz="1200" dirty="0"/>
                        <a:t>- Updated to {</a:t>
                      </a:r>
                      <a:r>
                        <a:rPr lang="en-US" sz="1200" b="1" dirty="0">
                          <a:solidFill>
                            <a:schemeClr val="accent2">
                              <a:lumMod val="75000"/>
                            </a:schemeClr>
                          </a:solidFill>
                        </a:rPr>
                        <a:t>V2</a:t>
                      </a:r>
                      <a:r>
                        <a:rPr lang="en-US" sz="1200" dirty="0"/>
                        <a:t>, </a:t>
                      </a:r>
                      <a:r>
                        <a:rPr lang="en-US" sz="1200" b="1" dirty="0">
                          <a:solidFill>
                            <a:srgbClr val="00B050"/>
                          </a:solidFill>
                        </a:rPr>
                        <a:t>H1</a:t>
                      </a:r>
                      <a:r>
                        <a:rPr lang="en-US" sz="1200" dirty="0"/>
                        <a:t>} in VPLMN 2</a:t>
                      </a:r>
                    </a:p>
                    <a:p>
                      <a:r>
                        <a:rPr lang="en-US" sz="1200" dirty="0"/>
                        <a:t>- BO first received in VPLMN 1, </a:t>
                      </a:r>
                      <a:r>
                        <a:rPr lang="en-US" sz="1200" u="sng" dirty="0"/>
                        <a:t>NOT</a:t>
                      </a:r>
                      <a:r>
                        <a:rPr lang="en-US" sz="1200" dirty="0"/>
                        <a:t> applicable to all PLMNs</a:t>
                      </a:r>
                    </a:p>
                    <a:p>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1) BO timer only for {</a:t>
                      </a:r>
                      <a:r>
                        <a:rPr lang="en-US" sz="1200" b="1" dirty="0">
                          <a:solidFill>
                            <a:schemeClr val="accent2">
                              <a:lumMod val="75000"/>
                            </a:schemeClr>
                          </a:solidFill>
                        </a:rPr>
                        <a:t>V1</a:t>
                      </a:r>
                      <a:r>
                        <a:rPr lang="en-US" sz="1200" dirty="0"/>
                        <a:t>, </a:t>
                      </a:r>
                      <a:r>
                        <a:rPr lang="en-US" sz="1200" b="1" dirty="0">
                          <a:solidFill>
                            <a:srgbClr val="00B050"/>
                          </a:solidFill>
                        </a:rPr>
                        <a:t>H1</a:t>
                      </a:r>
                      <a:r>
                        <a:rPr lang="en-US" sz="1200" dirty="0"/>
                        <a:t>} remains running</a:t>
                      </a:r>
                    </a:p>
                    <a:p>
                      <a:r>
                        <a:rPr lang="en-US" sz="1200" dirty="0"/>
                        <a:t>2) BO timer now associated with {</a:t>
                      </a:r>
                      <a:r>
                        <a:rPr lang="en-US" sz="1200" b="1" dirty="0">
                          <a:solidFill>
                            <a:schemeClr val="accent2">
                              <a:lumMod val="75000"/>
                            </a:schemeClr>
                          </a:solidFill>
                        </a:rPr>
                        <a:t>V2</a:t>
                      </a:r>
                      <a:r>
                        <a:rPr lang="en-US" sz="1200" dirty="0"/>
                        <a:t>, </a:t>
                      </a:r>
                      <a:r>
                        <a:rPr lang="en-US" sz="1200" b="1" dirty="0">
                          <a:solidFill>
                            <a:srgbClr val="00B050"/>
                          </a:solidFill>
                        </a:rPr>
                        <a:t>H1</a:t>
                      </a:r>
                      <a:r>
                        <a:rPr lang="en-US" sz="1200" dirty="0"/>
                        <a:t>}</a:t>
                      </a:r>
                    </a:p>
                  </a:txBody>
                  <a:tcPr/>
                </a:tc>
                <a:tc>
                  <a:txBody>
                    <a:bodyPr/>
                    <a:lstStyle/>
                    <a:p>
                      <a:r>
                        <a:rPr lang="en-US" sz="1200" dirty="0"/>
                        <a:t>Continue with option 1) which is in line with Rel-15. Moreover, we cannot assume VPLMN 2 is congested if the BO timer did NOT indicate applicability to all PLMNs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 No spec changes required (VPLMN 2 can provide BO timers if needed for </a:t>
                      </a:r>
                      <a:r>
                        <a:rPr lang="en-US" sz="1200" dirty="0"/>
                        <a:t>{</a:t>
                      </a:r>
                      <a:r>
                        <a:rPr lang="en-US" sz="1200" b="1" dirty="0">
                          <a:solidFill>
                            <a:schemeClr val="accent2">
                              <a:lumMod val="75000"/>
                            </a:schemeClr>
                          </a:solidFill>
                        </a:rPr>
                        <a:t>V2</a:t>
                      </a:r>
                      <a:r>
                        <a:rPr lang="en-US" sz="1200" dirty="0"/>
                        <a:t>, </a:t>
                      </a:r>
                      <a:r>
                        <a:rPr lang="en-US" sz="1200" b="1" dirty="0">
                          <a:solidFill>
                            <a:srgbClr val="00B050"/>
                          </a:solidFill>
                        </a:rPr>
                        <a:t>H1</a:t>
                      </a:r>
                      <a:r>
                        <a:rPr lang="en-US" sz="1200" dirty="0"/>
                        <a:t>}</a:t>
                      </a:r>
                      <a:r>
                        <a:rPr lang="en-US" sz="1200" dirty="0">
                          <a:sym typeface="Wingdings" panose="05000000000000000000" pitchFamily="2" charset="2"/>
                        </a:rPr>
                        <a:t>, see rows below)</a:t>
                      </a:r>
                      <a:endParaRPr lang="en-US" sz="1200" dirty="0"/>
                    </a:p>
                  </a:txBody>
                  <a:tcPr/>
                </a:tc>
                <a:extLst>
                  <a:ext uri="{0D108BD9-81ED-4DB2-BD59-A6C34878D82A}">
                    <a16:rowId xmlns:a16="http://schemas.microsoft.com/office/drawing/2014/main" val="3170850776"/>
                  </a:ext>
                </a:extLst>
              </a:tr>
              <a:tr h="939624">
                <a:tc>
                  <a:txBody>
                    <a:bodyPr/>
                    <a:lstStyle/>
                    <a:p>
                      <a:r>
                        <a:rPr lang="en-US" sz="1200" dirty="0"/>
                        <a:t>5GS VPLMN 1 to 5GS VPLMN 2</a:t>
                      </a:r>
                    </a:p>
                    <a:p>
                      <a:r>
                        <a:rPr lang="en-US" sz="1200" dirty="0"/>
                        <a:t>- S-NSSAI in VPLMN 1 {</a:t>
                      </a:r>
                      <a:r>
                        <a:rPr lang="en-US" sz="1200" b="1" dirty="0">
                          <a:solidFill>
                            <a:schemeClr val="accent2">
                              <a:lumMod val="75000"/>
                            </a:schemeClr>
                          </a:solidFill>
                        </a:rPr>
                        <a:t>V1</a:t>
                      </a:r>
                      <a:r>
                        <a:rPr lang="en-US" sz="1200" dirty="0"/>
                        <a:t>, </a:t>
                      </a:r>
                      <a:r>
                        <a:rPr lang="en-US" sz="1200" b="1" dirty="0">
                          <a:solidFill>
                            <a:srgbClr val="00B050"/>
                          </a:solidFill>
                        </a:rPr>
                        <a:t>H1</a:t>
                      </a:r>
                      <a:r>
                        <a:rPr lang="en-US" sz="1200" dirty="0"/>
                        <a:t>}</a:t>
                      </a:r>
                    </a:p>
                    <a:p>
                      <a:r>
                        <a:rPr lang="en-US" sz="1200" dirty="0"/>
                        <a:t>- Updated to {</a:t>
                      </a:r>
                      <a:r>
                        <a:rPr lang="en-US" sz="1200" b="1" dirty="0">
                          <a:solidFill>
                            <a:schemeClr val="accent2">
                              <a:lumMod val="75000"/>
                            </a:schemeClr>
                          </a:solidFill>
                        </a:rPr>
                        <a:t>V2</a:t>
                      </a:r>
                      <a:r>
                        <a:rPr lang="en-US" sz="1200" dirty="0"/>
                        <a:t>, </a:t>
                      </a:r>
                      <a:r>
                        <a:rPr lang="en-US" sz="1200" b="1" dirty="0">
                          <a:solidFill>
                            <a:srgbClr val="00B050"/>
                          </a:solidFill>
                        </a:rPr>
                        <a:t>H1</a:t>
                      </a:r>
                      <a:r>
                        <a:rPr lang="en-US" sz="1200" dirty="0"/>
                        <a:t>} in VPLMN 2</a:t>
                      </a:r>
                    </a:p>
                    <a:p>
                      <a:r>
                        <a:rPr lang="en-US" sz="1200" dirty="0"/>
                        <a:t>- BO timer first received in VPLMN 1, applicable to all PLMNs</a:t>
                      </a:r>
                    </a:p>
                  </a:txBody>
                  <a:tcPr/>
                </a:tc>
                <a:tc>
                  <a:txBody>
                    <a:bodyPr/>
                    <a:lstStyle/>
                    <a:p>
                      <a:r>
                        <a:rPr lang="en-US" sz="1200" dirty="0"/>
                        <a:t>1) BO timer blocks 5GSM requests for all S-NSSAIs that have the same mapping info i.e. H1</a:t>
                      </a:r>
                    </a:p>
                  </a:txBody>
                  <a:tcPr/>
                </a:tc>
                <a:tc>
                  <a:txBody>
                    <a:bodyPr/>
                    <a:lstStyle/>
                    <a:p>
                      <a:r>
                        <a:rPr lang="en-US" sz="1200" dirty="0"/>
                        <a:t>Continue with option 1) which is in line with Rel-15</a:t>
                      </a:r>
                    </a:p>
                    <a:p>
                      <a:r>
                        <a:rPr lang="en-US" sz="1200" dirty="0">
                          <a:sym typeface="Wingdings" panose="05000000000000000000" pitchFamily="2" charset="2"/>
                        </a:rPr>
                        <a:t> No spec changes required</a:t>
                      </a:r>
                      <a:endParaRPr lang="en-US" sz="1200" dirty="0"/>
                    </a:p>
                  </a:txBody>
                  <a:tcPr/>
                </a:tc>
                <a:extLst>
                  <a:ext uri="{0D108BD9-81ED-4DB2-BD59-A6C34878D82A}">
                    <a16:rowId xmlns:a16="http://schemas.microsoft.com/office/drawing/2014/main" val="2551135219"/>
                  </a:ext>
                </a:extLst>
              </a:tr>
              <a:tr h="939624">
                <a:tc>
                  <a:txBody>
                    <a:bodyPr/>
                    <a:lstStyle/>
                    <a:p>
                      <a:r>
                        <a:rPr lang="en-US" sz="1200" dirty="0"/>
                        <a:t>5GS VPLMN 1 to 5GS VPLMN 2</a:t>
                      </a:r>
                    </a:p>
                    <a:p>
                      <a:r>
                        <a:rPr lang="en-US" sz="1200" dirty="0"/>
                        <a:t>- S-NSSAI in VPLMN 1 {</a:t>
                      </a:r>
                      <a:r>
                        <a:rPr lang="en-US" sz="1200" b="1" dirty="0">
                          <a:solidFill>
                            <a:schemeClr val="accent2">
                              <a:lumMod val="75000"/>
                            </a:schemeClr>
                          </a:solidFill>
                        </a:rPr>
                        <a:t>V1</a:t>
                      </a:r>
                      <a:r>
                        <a:rPr lang="en-US" sz="1200" dirty="0"/>
                        <a:t>, </a:t>
                      </a:r>
                      <a:r>
                        <a:rPr lang="en-US" sz="1200" b="1" dirty="0">
                          <a:solidFill>
                            <a:srgbClr val="00B050"/>
                          </a:solidFill>
                        </a:rPr>
                        <a:t>H1</a:t>
                      </a:r>
                      <a:r>
                        <a:rPr lang="en-US" sz="1200" dirty="0"/>
                        <a:t>}</a:t>
                      </a:r>
                    </a:p>
                    <a:p>
                      <a:r>
                        <a:rPr lang="en-US" sz="1200" dirty="0"/>
                        <a:t>- Updated to {</a:t>
                      </a:r>
                      <a:r>
                        <a:rPr lang="en-US" sz="1200" b="1" dirty="0">
                          <a:solidFill>
                            <a:schemeClr val="accent2">
                              <a:lumMod val="75000"/>
                            </a:schemeClr>
                          </a:solidFill>
                        </a:rPr>
                        <a:t>V2</a:t>
                      </a:r>
                      <a:r>
                        <a:rPr lang="en-US" sz="1200" dirty="0"/>
                        <a:t>, </a:t>
                      </a:r>
                      <a:r>
                        <a:rPr lang="en-US" sz="1200" b="1" dirty="0">
                          <a:solidFill>
                            <a:srgbClr val="00B050"/>
                          </a:solidFill>
                        </a:rPr>
                        <a:t>H1</a:t>
                      </a:r>
                      <a:r>
                        <a:rPr lang="en-US" sz="1200" dirty="0"/>
                        <a:t>} in VPLMN 2</a:t>
                      </a:r>
                    </a:p>
                    <a:p>
                      <a:r>
                        <a:rPr lang="en-US" sz="1200" dirty="0"/>
                        <a:t>- BO timer first received in VPLMN 2, </a:t>
                      </a:r>
                      <a:r>
                        <a:rPr lang="en-US" sz="1200" u="sng" dirty="0"/>
                        <a:t>NOT</a:t>
                      </a:r>
                      <a:r>
                        <a:rPr lang="en-US" sz="1200" dirty="0"/>
                        <a:t> applicable to all PLMNs</a:t>
                      </a:r>
                    </a:p>
                  </a:txBody>
                  <a:tcPr/>
                </a:tc>
                <a:tc>
                  <a:txBody>
                    <a:bodyPr/>
                    <a:lstStyle/>
                    <a:p>
                      <a:r>
                        <a:rPr lang="en-US" sz="1200" dirty="0"/>
                        <a:t>1) BO timer started for {</a:t>
                      </a:r>
                      <a:r>
                        <a:rPr lang="en-US" sz="1200" b="1" dirty="0">
                          <a:solidFill>
                            <a:schemeClr val="accent2">
                              <a:lumMod val="75000"/>
                            </a:schemeClr>
                          </a:solidFill>
                        </a:rPr>
                        <a:t>V1</a:t>
                      </a:r>
                      <a:r>
                        <a:rPr lang="en-US" sz="1200" dirty="0"/>
                        <a:t>, </a:t>
                      </a:r>
                      <a:r>
                        <a:rPr lang="en-US" sz="1200" b="1" dirty="0">
                          <a:solidFill>
                            <a:srgbClr val="00B050"/>
                          </a:solidFill>
                        </a:rPr>
                        <a:t>H1</a:t>
                      </a:r>
                      <a:r>
                        <a:rPr lang="en-US" sz="1200" dirty="0"/>
                        <a:t>}. This is inline with the current BO timer and S-NSSAI association</a:t>
                      </a:r>
                    </a:p>
                    <a:p>
                      <a:r>
                        <a:rPr lang="en-US" sz="1200" dirty="0"/>
                        <a:t>2) BO timer associated with {</a:t>
                      </a:r>
                      <a:r>
                        <a:rPr lang="en-US" sz="1200" b="1" dirty="0">
                          <a:solidFill>
                            <a:schemeClr val="accent2">
                              <a:lumMod val="75000"/>
                            </a:schemeClr>
                          </a:solidFill>
                        </a:rPr>
                        <a:t>V2</a:t>
                      </a:r>
                      <a:r>
                        <a:rPr lang="en-US" sz="1200" dirty="0"/>
                        <a:t>, </a:t>
                      </a:r>
                      <a:r>
                        <a:rPr lang="en-US" sz="1200" b="1" dirty="0">
                          <a:solidFill>
                            <a:srgbClr val="00B050"/>
                          </a:solidFill>
                        </a:rPr>
                        <a:t>H1</a:t>
                      </a:r>
                      <a:r>
                        <a:rPr lang="en-US" sz="1200" dirty="0"/>
                        <a:t>}</a:t>
                      </a:r>
                    </a:p>
                  </a:txBody>
                  <a:tcPr/>
                </a:tc>
                <a:tc>
                  <a:txBody>
                    <a:bodyPr/>
                    <a:lstStyle/>
                    <a:p>
                      <a:r>
                        <a:rPr lang="en-US" sz="1200" dirty="0"/>
                        <a:t>Adopt option 2) as the congestion would definitely be specific to VPLMN 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ym typeface="Wingdings" panose="05000000000000000000" pitchFamily="2" charset="2"/>
                        </a:rPr>
                        <a:t> </a:t>
                      </a:r>
                      <a:r>
                        <a:rPr lang="en-US" sz="1200" b="1" dirty="0">
                          <a:solidFill>
                            <a:srgbClr val="FF0000"/>
                          </a:solidFill>
                          <a:sym typeface="Wingdings" panose="05000000000000000000" pitchFamily="2" charset="2"/>
                        </a:rPr>
                        <a:t>Requires spec changes</a:t>
                      </a:r>
                      <a:endParaRPr lang="en-US" sz="1200" b="1" dirty="0">
                        <a:solidFill>
                          <a:srgbClr val="FF0000"/>
                        </a:solidFill>
                      </a:endParaRPr>
                    </a:p>
                  </a:txBody>
                  <a:tcPr/>
                </a:tc>
                <a:extLst>
                  <a:ext uri="{0D108BD9-81ED-4DB2-BD59-A6C34878D82A}">
                    <a16:rowId xmlns:a16="http://schemas.microsoft.com/office/drawing/2014/main" val="3498823627"/>
                  </a:ext>
                </a:extLst>
              </a:tr>
              <a:tr h="939624">
                <a:tc>
                  <a:txBody>
                    <a:bodyPr/>
                    <a:lstStyle/>
                    <a:p>
                      <a:r>
                        <a:rPr lang="en-US" sz="1200" dirty="0"/>
                        <a:t>5GS VPLMN 1 to 5GS VPLMN 2</a:t>
                      </a:r>
                    </a:p>
                    <a:p>
                      <a:r>
                        <a:rPr lang="en-US" sz="1200" dirty="0"/>
                        <a:t>- S-NSSAI in VPLMN 1 {</a:t>
                      </a:r>
                      <a:r>
                        <a:rPr lang="en-US" sz="1200" b="1" dirty="0">
                          <a:solidFill>
                            <a:schemeClr val="accent2">
                              <a:lumMod val="75000"/>
                            </a:schemeClr>
                          </a:solidFill>
                        </a:rPr>
                        <a:t>V1</a:t>
                      </a:r>
                      <a:r>
                        <a:rPr lang="en-US" sz="1200" dirty="0"/>
                        <a:t>, </a:t>
                      </a:r>
                      <a:r>
                        <a:rPr lang="en-US" sz="1200" b="1" dirty="0">
                          <a:solidFill>
                            <a:srgbClr val="00B050"/>
                          </a:solidFill>
                        </a:rPr>
                        <a:t>H1</a:t>
                      </a:r>
                      <a:r>
                        <a:rPr lang="en-US" sz="1200" dirty="0"/>
                        <a:t>}</a:t>
                      </a:r>
                    </a:p>
                    <a:p>
                      <a:r>
                        <a:rPr lang="en-US" sz="1200" dirty="0"/>
                        <a:t>- Updated to {</a:t>
                      </a:r>
                      <a:r>
                        <a:rPr lang="en-US" sz="1200" b="1" dirty="0">
                          <a:solidFill>
                            <a:schemeClr val="accent2">
                              <a:lumMod val="75000"/>
                            </a:schemeClr>
                          </a:solidFill>
                        </a:rPr>
                        <a:t>V2</a:t>
                      </a:r>
                      <a:r>
                        <a:rPr lang="en-US" sz="1200" dirty="0"/>
                        <a:t>, </a:t>
                      </a:r>
                      <a:r>
                        <a:rPr lang="en-US" sz="1200" b="1" dirty="0">
                          <a:solidFill>
                            <a:srgbClr val="00B050"/>
                          </a:solidFill>
                        </a:rPr>
                        <a:t>H1</a:t>
                      </a:r>
                      <a:r>
                        <a:rPr lang="en-US" sz="1200" dirty="0"/>
                        <a:t>} in VPLMN 2</a:t>
                      </a:r>
                    </a:p>
                    <a:p>
                      <a:r>
                        <a:rPr lang="en-US" sz="1200" dirty="0"/>
                        <a:t>- BO timer first received in VPLMN 2, applicable to all PLMNs</a:t>
                      </a:r>
                    </a:p>
                  </a:txBody>
                  <a:tcPr/>
                </a:tc>
                <a:tc>
                  <a:txBody>
                    <a:bodyPr/>
                    <a:lstStyle/>
                    <a:p>
                      <a:r>
                        <a:rPr lang="en-US" sz="1200" dirty="0"/>
                        <a:t>1) BO timer blocks 5GSM requests for all S-NSSAIs that have the same mapping info i.e. </a:t>
                      </a:r>
                      <a:r>
                        <a:rPr lang="en-US" sz="1200" b="1" dirty="0">
                          <a:solidFill>
                            <a:srgbClr val="00B050"/>
                          </a:solidFill>
                        </a:rPr>
                        <a:t>H1</a:t>
                      </a:r>
                      <a:endParaRPr lang="en-US" sz="1200" dirty="0"/>
                    </a:p>
                  </a:txBody>
                  <a:tcPr/>
                </a:tc>
                <a:tc>
                  <a:txBody>
                    <a:bodyPr/>
                    <a:lstStyle/>
                    <a:p>
                      <a:r>
                        <a:rPr lang="en-US" sz="1200" dirty="0"/>
                        <a:t>Continue with option 1) which is in line with Rel-15</a:t>
                      </a:r>
                    </a:p>
                    <a:p>
                      <a:r>
                        <a:rPr lang="en-US" sz="1200" dirty="0">
                          <a:sym typeface="Wingdings" panose="05000000000000000000" pitchFamily="2" charset="2"/>
                        </a:rPr>
                        <a:t> No spec changes required</a:t>
                      </a:r>
                      <a:endParaRPr lang="en-US" sz="1200" dirty="0"/>
                    </a:p>
                  </a:txBody>
                  <a:tcPr/>
                </a:tc>
                <a:extLst>
                  <a:ext uri="{0D108BD9-81ED-4DB2-BD59-A6C34878D82A}">
                    <a16:rowId xmlns:a16="http://schemas.microsoft.com/office/drawing/2014/main" val="1513435549"/>
                  </a:ext>
                </a:extLst>
              </a:tr>
            </a:tbl>
          </a:graphicData>
        </a:graphic>
      </p:graphicFrame>
    </p:spTree>
    <p:extLst>
      <p:ext uri="{BB962C8B-B14F-4D97-AF65-F5344CB8AC3E}">
        <p14:creationId xmlns:p14="http://schemas.microsoft.com/office/powerpoint/2010/main" val="26480599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B49B-7F8B-453D-B732-0535DA247230}"/>
              </a:ext>
            </a:extLst>
          </p:cNvPr>
          <p:cNvSpPr>
            <a:spLocks noGrp="1"/>
          </p:cNvSpPr>
          <p:nvPr>
            <p:ph type="title"/>
          </p:nvPr>
        </p:nvSpPr>
        <p:spPr>
          <a:xfrm>
            <a:off x="838200" y="365126"/>
            <a:ext cx="10515600" cy="792556"/>
          </a:xfrm>
        </p:spPr>
        <p:txBody>
          <a:bodyPr/>
          <a:lstStyle/>
          <a:p>
            <a:r>
              <a:rPr lang="en-US" dirty="0"/>
              <a:t>Aim &amp; Contents</a:t>
            </a:r>
          </a:p>
        </p:txBody>
      </p:sp>
      <p:sp>
        <p:nvSpPr>
          <p:cNvPr id="3" name="Content Placeholder 2">
            <a:extLst>
              <a:ext uri="{FF2B5EF4-FFF2-40B4-BE49-F238E27FC236}">
                <a16:creationId xmlns:a16="http://schemas.microsoft.com/office/drawing/2014/main" id="{36222D03-CFEA-4EA2-8621-E46B7C63E0E0}"/>
              </a:ext>
            </a:extLst>
          </p:cNvPr>
          <p:cNvSpPr>
            <a:spLocks noGrp="1"/>
          </p:cNvSpPr>
          <p:nvPr>
            <p:ph idx="1"/>
          </p:nvPr>
        </p:nvSpPr>
        <p:spPr>
          <a:xfrm>
            <a:off x="838200" y="1350628"/>
            <a:ext cx="10515600" cy="3892491"/>
          </a:xfrm>
        </p:spPr>
        <p:txBody>
          <a:bodyPr>
            <a:normAutofit/>
          </a:bodyPr>
          <a:lstStyle/>
          <a:p>
            <a:r>
              <a:rPr lang="en-US" sz="2400" dirty="0"/>
              <a:t>To discuss the handling of the NSSAI information for roaming UEs (to handover home-routed PDU sessions) </a:t>
            </a:r>
          </a:p>
          <a:p>
            <a:r>
              <a:rPr lang="en-US" sz="2400" dirty="0"/>
              <a:t>The scenarios in question are summarized in the next slide</a:t>
            </a:r>
          </a:p>
          <a:p>
            <a:r>
              <a:rPr lang="en-US" sz="2400" dirty="0"/>
              <a:t>The expected required changes are identified</a:t>
            </a:r>
          </a:p>
          <a:p>
            <a:r>
              <a:rPr lang="en-US" sz="2400" dirty="0"/>
              <a:t>Solutions are presented for each of the required changes</a:t>
            </a:r>
          </a:p>
        </p:txBody>
      </p:sp>
    </p:spTree>
    <p:extLst>
      <p:ext uri="{BB962C8B-B14F-4D97-AF65-F5344CB8AC3E}">
        <p14:creationId xmlns:p14="http://schemas.microsoft.com/office/powerpoint/2010/main" val="10867790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B49B-7F8B-453D-B732-0535DA247230}"/>
              </a:ext>
            </a:extLst>
          </p:cNvPr>
          <p:cNvSpPr>
            <a:spLocks noGrp="1"/>
          </p:cNvSpPr>
          <p:nvPr>
            <p:ph type="title"/>
          </p:nvPr>
        </p:nvSpPr>
        <p:spPr>
          <a:xfrm>
            <a:off x="243281" y="365126"/>
            <a:ext cx="11110519" cy="792556"/>
          </a:xfrm>
        </p:spPr>
        <p:txBody>
          <a:bodyPr>
            <a:normAutofit fontScale="90000"/>
          </a:bodyPr>
          <a:lstStyle/>
          <a:p>
            <a:r>
              <a:rPr lang="en-US" dirty="0"/>
              <a:t>Solution for 5GSM BO timer association with S-NSSAI</a:t>
            </a:r>
          </a:p>
        </p:txBody>
      </p:sp>
      <p:sp>
        <p:nvSpPr>
          <p:cNvPr id="3" name="Content Placeholder 2">
            <a:extLst>
              <a:ext uri="{FF2B5EF4-FFF2-40B4-BE49-F238E27FC236}">
                <a16:creationId xmlns:a16="http://schemas.microsoft.com/office/drawing/2014/main" id="{36222D03-CFEA-4EA2-8621-E46B7C63E0E0}"/>
              </a:ext>
            </a:extLst>
          </p:cNvPr>
          <p:cNvSpPr>
            <a:spLocks noGrp="1"/>
          </p:cNvSpPr>
          <p:nvPr>
            <p:ph idx="1"/>
          </p:nvPr>
        </p:nvSpPr>
        <p:spPr>
          <a:xfrm>
            <a:off x="838200" y="1350628"/>
            <a:ext cx="10515600" cy="3892491"/>
          </a:xfrm>
        </p:spPr>
        <p:txBody>
          <a:bodyPr>
            <a:normAutofit/>
          </a:bodyPr>
          <a:lstStyle/>
          <a:p>
            <a:r>
              <a:rPr lang="en-US" sz="2400" dirty="0"/>
              <a:t>From the previous slide, the only spec change that is needed is for the case when the UE</a:t>
            </a:r>
          </a:p>
          <a:p>
            <a:pPr lvl="1"/>
            <a:r>
              <a:rPr lang="en-US" sz="2000" dirty="0"/>
              <a:t>Moves from VPLMN 1 to VPLMN 2</a:t>
            </a:r>
          </a:p>
          <a:p>
            <a:pPr lvl="1"/>
            <a:r>
              <a:rPr lang="en-US" sz="2000" dirty="0"/>
              <a:t>Transfers a PDU session to VPLMN 2 and updates the S-NSSAI information </a:t>
            </a:r>
          </a:p>
          <a:p>
            <a:pPr lvl="1"/>
            <a:r>
              <a:rPr lang="en-US" sz="2000" dirty="0"/>
              <a:t>A 5GSM BO timer is first received in VPLMN 2, and it is </a:t>
            </a:r>
            <a:r>
              <a:rPr lang="en-US" sz="2000" u="sng" dirty="0"/>
              <a:t>NOT</a:t>
            </a:r>
            <a:r>
              <a:rPr lang="en-US" sz="2000" dirty="0"/>
              <a:t> applicable to all PLMNs</a:t>
            </a:r>
          </a:p>
          <a:p>
            <a:pPr lvl="1"/>
            <a:endParaRPr lang="en-US" sz="2000" dirty="0"/>
          </a:p>
          <a:p>
            <a:r>
              <a:rPr lang="en-US" sz="2400" dirty="0"/>
              <a:t>Actual change/solution: the UE should associate the received 5GSM BO timer with the updated S-NSSAI information</a:t>
            </a:r>
          </a:p>
        </p:txBody>
      </p:sp>
    </p:spTree>
    <p:extLst>
      <p:ext uri="{BB962C8B-B14F-4D97-AF65-F5344CB8AC3E}">
        <p14:creationId xmlns:p14="http://schemas.microsoft.com/office/powerpoint/2010/main" val="2881271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B49B-7F8B-453D-B732-0535DA247230}"/>
              </a:ext>
            </a:extLst>
          </p:cNvPr>
          <p:cNvSpPr>
            <a:spLocks noGrp="1"/>
          </p:cNvSpPr>
          <p:nvPr>
            <p:ph type="title"/>
          </p:nvPr>
        </p:nvSpPr>
        <p:spPr>
          <a:xfrm>
            <a:off x="838200" y="365126"/>
            <a:ext cx="10515600" cy="792556"/>
          </a:xfrm>
        </p:spPr>
        <p:txBody>
          <a:bodyPr/>
          <a:lstStyle/>
          <a:p>
            <a:r>
              <a:rPr lang="en-US" dirty="0"/>
              <a:t>Solutions for</a:t>
            </a:r>
          </a:p>
        </p:txBody>
      </p:sp>
      <p:sp>
        <p:nvSpPr>
          <p:cNvPr id="3" name="Content Placeholder 2">
            <a:extLst>
              <a:ext uri="{FF2B5EF4-FFF2-40B4-BE49-F238E27FC236}">
                <a16:creationId xmlns:a16="http://schemas.microsoft.com/office/drawing/2014/main" id="{36222D03-CFEA-4EA2-8621-E46B7C63E0E0}"/>
              </a:ext>
            </a:extLst>
          </p:cNvPr>
          <p:cNvSpPr>
            <a:spLocks noGrp="1"/>
          </p:cNvSpPr>
          <p:nvPr>
            <p:ph idx="1"/>
          </p:nvPr>
        </p:nvSpPr>
        <p:spPr>
          <a:xfrm>
            <a:off x="838200" y="1350628"/>
            <a:ext cx="10515600" cy="3892491"/>
          </a:xfrm>
        </p:spPr>
        <p:txBody>
          <a:bodyPr>
            <a:normAutofit/>
          </a:bodyPr>
          <a:lstStyle/>
          <a:p>
            <a:r>
              <a:rPr lang="en-US" sz="2400" b="1" u="sng" dirty="0">
                <a:solidFill>
                  <a:schemeClr val="bg1">
                    <a:lumMod val="85000"/>
                  </a:schemeClr>
                </a:solidFill>
              </a:rPr>
              <a:t>Topic 1:</a:t>
            </a:r>
            <a:r>
              <a:rPr lang="en-US" sz="2400" dirty="0">
                <a:solidFill>
                  <a:schemeClr val="bg1">
                    <a:lumMod val="85000"/>
                  </a:schemeClr>
                </a:solidFill>
              </a:rPr>
              <a:t> the UE and network behavior for the identified scenarios </a:t>
            </a:r>
            <a:r>
              <a:rPr lang="en-US" sz="2400" dirty="0" err="1">
                <a:solidFill>
                  <a:schemeClr val="bg1">
                    <a:lumMod val="85000"/>
                  </a:schemeClr>
                </a:solidFill>
              </a:rPr>
              <a:t>wrt</a:t>
            </a:r>
            <a:r>
              <a:rPr lang="en-US" sz="2400" dirty="0">
                <a:solidFill>
                  <a:schemeClr val="bg1">
                    <a:lumMod val="85000"/>
                  </a:schemeClr>
                </a:solidFill>
              </a:rPr>
              <a:t> handling of the Requested NSSAI (R-NSSAI) and Allowed NSSAI (A-NSSAI) </a:t>
            </a:r>
          </a:p>
          <a:p>
            <a:r>
              <a:rPr lang="en-US" sz="2400" b="1" u="sng" dirty="0">
                <a:solidFill>
                  <a:schemeClr val="bg1">
                    <a:lumMod val="85000"/>
                  </a:schemeClr>
                </a:solidFill>
              </a:rPr>
              <a:t>Topic 2:</a:t>
            </a:r>
            <a:r>
              <a:rPr lang="en-US" sz="2400" dirty="0">
                <a:solidFill>
                  <a:schemeClr val="bg1">
                    <a:lumMod val="85000"/>
                  </a:schemeClr>
                </a:solidFill>
              </a:rPr>
              <a:t> the S-NSSAI associated with a PDU session should/can be updated during the lifetime of the PDU session</a:t>
            </a:r>
          </a:p>
          <a:p>
            <a:r>
              <a:rPr lang="en-US" sz="2400" b="1" u="sng" dirty="0">
                <a:solidFill>
                  <a:schemeClr val="bg1">
                    <a:lumMod val="85000"/>
                  </a:schemeClr>
                </a:solidFill>
              </a:rPr>
              <a:t>Topic 3:</a:t>
            </a:r>
            <a:r>
              <a:rPr lang="en-US" sz="2400" dirty="0">
                <a:solidFill>
                  <a:schemeClr val="bg1">
                    <a:lumMod val="85000"/>
                  </a:schemeClr>
                </a:solidFill>
              </a:rPr>
              <a:t> the association of 5GSM back-off (BO) timers with S-NSSAI should verified</a:t>
            </a:r>
          </a:p>
          <a:p>
            <a:r>
              <a:rPr lang="en-US" sz="2400" b="1" u="sng" dirty="0"/>
              <a:t>Topic 4:</a:t>
            </a:r>
            <a:r>
              <a:rPr lang="en-US" sz="2400" dirty="0"/>
              <a:t> the UE behavior </a:t>
            </a:r>
            <a:r>
              <a:rPr lang="en-US" sz="2400" dirty="0" err="1"/>
              <a:t>wrt</a:t>
            </a:r>
            <a:r>
              <a:rPr lang="en-US" sz="2400" dirty="0"/>
              <a:t> handling of 5GSM cause #39 "reactivation requested</a:t>
            </a:r>
            <a:r>
              <a:rPr lang="en-GB" sz="2400" dirty="0"/>
              <a:t>"</a:t>
            </a:r>
            <a:r>
              <a:rPr lang="en-US" sz="2400" dirty="0"/>
              <a:t> for PDU sessions with SSC mode 2/3 (only for Scenario B)</a:t>
            </a:r>
          </a:p>
          <a:p>
            <a:pPr marL="0" indent="0">
              <a:buNone/>
            </a:pPr>
            <a:endParaRPr lang="en-US" sz="2400" dirty="0"/>
          </a:p>
        </p:txBody>
      </p:sp>
    </p:spTree>
    <p:extLst>
      <p:ext uri="{BB962C8B-B14F-4D97-AF65-F5344CB8AC3E}">
        <p14:creationId xmlns:p14="http://schemas.microsoft.com/office/powerpoint/2010/main" val="11844571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B49B-7F8B-453D-B732-0535DA247230}"/>
              </a:ext>
            </a:extLst>
          </p:cNvPr>
          <p:cNvSpPr>
            <a:spLocks noGrp="1"/>
          </p:cNvSpPr>
          <p:nvPr>
            <p:ph type="title"/>
          </p:nvPr>
        </p:nvSpPr>
        <p:spPr>
          <a:xfrm>
            <a:off x="838200" y="365126"/>
            <a:ext cx="10515600" cy="792556"/>
          </a:xfrm>
        </p:spPr>
        <p:txBody>
          <a:bodyPr>
            <a:noAutofit/>
          </a:bodyPr>
          <a:lstStyle/>
          <a:p>
            <a:r>
              <a:rPr lang="en-US" sz="3600" dirty="0"/>
              <a:t>Handling 5GSM cause #39 "reactivation requested</a:t>
            </a:r>
            <a:r>
              <a:rPr lang="en-GB" sz="3600" dirty="0"/>
              <a:t>"</a:t>
            </a:r>
            <a:endParaRPr lang="en-US" sz="3600" dirty="0"/>
          </a:p>
        </p:txBody>
      </p:sp>
      <p:sp>
        <p:nvSpPr>
          <p:cNvPr id="3" name="Content Placeholder 2">
            <a:extLst>
              <a:ext uri="{FF2B5EF4-FFF2-40B4-BE49-F238E27FC236}">
                <a16:creationId xmlns:a16="http://schemas.microsoft.com/office/drawing/2014/main" id="{36222D03-CFEA-4EA2-8621-E46B7C63E0E0}"/>
              </a:ext>
            </a:extLst>
          </p:cNvPr>
          <p:cNvSpPr>
            <a:spLocks noGrp="1"/>
          </p:cNvSpPr>
          <p:nvPr>
            <p:ph idx="1"/>
          </p:nvPr>
        </p:nvSpPr>
        <p:spPr>
          <a:xfrm>
            <a:off x="838200" y="1350628"/>
            <a:ext cx="10515600" cy="4697834"/>
          </a:xfrm>
        </p:spPr>
        <p:txBody>
          <a:bodyPr>
            <a:normAutofit fontScale="92500" lnSpcReduction="20000"/>
          </a:bodyPr>
          <a:lstStyle/>
          <a:p>
            <a:r>
              <a:rPr lang="en-US" sz="2400" dirty="0"/>
              <a:t>Current behavior from 24.501, section 6.3.2.3 for SSC mode 3: </a:t>
            </a:r>
          </a:p>
          <a:p>
            <a:pPr lvl="1"/>
            <a:r>
              <a:rPr lang="en-US" sz="2000" dirty="0"/>
              <a:t>The UE should re-initiate the UE-requested PDU session establishment procedure with a new PDU session ID for the:</a:t>
            </a:r>
          </a:p>
          <a:p>
            <a:pPr lvl="2"/>
            <a:r>
              <a:rPr lang="en-US" sz="1600" dirty="0"/>
              <a:t>… [SKIP] …</a:t>
            </a:r>
          </a:p>
          <a:p>
            <a:pPr lvl="2"/>
            <a:r>
              <a:rPr lang="en-US" sz="1600" dirty="0"/>
              <a:t>the S-NSSAI associated with (if available in roaming scenarios) a mapped S-NSSAI if provided </a:t>
            </a:r>
            <a:r>
              <a:rPr lang="en-US" sz="1600" dirty="0">
                <a:highlight>
                  <a:srgbClr val="FFFF00"/>
                </a:highlight>
              </a:rPr>
              <a:t>in the UE-requested PDU session establishment </a:t>
            </a:r>
            <a:r>
              <a:rPr lang="en-US" sz="1600" dirty="0"/>
              <a:t>procedure of the present PDU session</a:t>
            </a:r>
          </a:p>
          <a:p>
            <a:pPr lvl="1"/>
            <a:endParaRPr lang="en-US" sz="2000" dirty="0"/>
          </a:p>
          <a:p>
            <a:r>
              <a:rPr lang="en-US" sz="2400" dirty="0"/>
              <a:t>Current behavior from 24.501, section 6.3.3.3 for SSC mode 2: </a:t>
            </a:r>
          </a:p>
          <a:p>
            <a:pPr lvl="1"/>
            <a:r>
              <a:rPr lang="en-US" sz="2000" dirty="0"/>
              <a:t>The UE should re-initiate the UE-requested PDU session establishment procedure with a new PDU session ID for the:</a:t>
            </a:r>
          </a:p>
          <a:p>
            <a:pPr lvl="2"/>
            <a:r>
              <a:rPr lang="en-US" sz="1600" dirty="0"/>
              <a:t>… [SKIP] …</a:t>
            </a:r>
          </a:p>
          <a:p>
            <a:pPr lvl="2"/>
            <a:r>
              <a:rPr lang="en-GB" sz="1600" dirty="0"/>
              <a:t>the S-NSSAI associated with (if available in roaming scenarios) a mapped S-NSSAI if provided </a:t>
            </a:r>
            <a:r>
              <a:rPr lang="en-GB" sz="1600" dirty="0">
                <a:highlight>
                  <a:srgbClr val="FFFF00"/>
                </a:highlight>
              </a:rPr>
              <a:t>in the </a:t>
            </a:r>
            <a:r>
              <a:rPr lang="en-US" sz="1600" dirty="0">
                <a:highlight>
                  <a:srgbClr val="FFFF00"/>
                </a:highlight>
              </a:rPr>
              <a:t>UE-requested PDU session establishment procedure</a:t>
            </a:r>
            <a:r>
              <a:rPr lang="en-US" sz="1600" dirty="0"/>
              <a:t> of </a:t>
            </a:r>
            <a:r>
              <a:rPr lang="en-GB" sz="1600" dirty="0"/>
              <a:t>the released PDU session</a:t>
            </a:r>
          </a:p>
          <a:p>
            <a:pPr marL="914400" lvl="2" indent="0">
              <a:buNone/>
            </a:pPr>
            <a:endParaRPr lang="en-US" sz="2400" dirty="0"/>
          </a:p>
          <a:p>
            <a:r>
              <a:rPr lang="en-US" sz="2400" dirty="0"/>
              <a:t>The </a:t>
            </a:r>
            <a:r>
              <a:rPr lang="en-US" sz="2400" dirty="0">
                <a:highlight>
                  <a:srgbClr val="FFFF00"/>
                </a:highlight>
              </a:rPr>
              <a:t>above</a:t>
            </a:r>
            <a:r>
              <a:rPr lang="en-US" sz="2400" dirty="0"/>
              <a:t> should be updated for the case when the 5GSM cause #39 is received after the S-NSSAI has been updated</a:t>
            </a:r>
          </a:p>
          <a:p>
            <a:pPr lvl="1"/>
            <a:r>
              <a:rPr lang="en-US" sz="2000" dirty="0"/>
              <a:t>If the S-NSSAI of the PDU session has been updated, the UE should use the updated S-NSSAI</a:t>
            </a:r>
          </a:p>
        </p:txBody>
      </p:sp>
    </p:spTree>
    <p:extLst>
      <p:ext uri="{BB962C8B-B14F-4D97-AF65-F5344CB8AC3E}">
        <p14:creationId xmlns:p14="http://schemas.microsoft.com/office/powerpoint/2010/main" val="2360261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B49B-7F8B-453D-B732-0535DA247230}"/>
              </a:ext>
            </a:extLst>
          </p:cNvPr>
          <p:cNvSpPr>
            <a:spLocks noGrp="1"/>
          </p:cNvSpPr>
          <p:nvPr>
            <p:ph type="title"/>
          </p:nvPr>
        </p:nvSpPr>
        <p:spPr>
          <a:xfrm>
            <a:off x="469783" y="147012"/>
            <a:ext cx="10884017" cy="792556"/>
          </a:xfrm>
        </p:spPr>
        <p:txBody>
          <a:bodyPr>
            <a:normAutofit/>
          </a:bodyPr>
          <a:lstStyle/>
          <a:p>
            <a:r>
              <a:rPr lang="en-US" sz="3600" dirty="0"/>
              <a:t>Conclusion</a:t>
            </a:r>
          </a:p>
        </p:txBody>
      </p:sp>
      <p:sp>
        <p:nvSpPr>
          <p:cNvPr id="3" name="Content Placeholder 2">
            <a:extLst>
              <a:ext uri="{FF2B5EF4-FFF2-40B4-BE49-F238E27FC236}">
                <a16:creationId xmlns:a16="http://schemas.microsoft.com/office/drawing/2014/main" id="{36222D03-CFEA-4EA2-8621-E46B7C63E0E0}"/>
              </a:ext>
            </a:extLst>
          </p:cNvPr>
          <p:cNvSpPr>
            <a:spLocks noGrp="1"/>
          </p:cNvSpPr>
          <p:nvPr>
            <p:ph idx="1"/>
          </p:nvPr>
        </p:nvSpPr>
        <p:spPr>
          <a:xfrm>
            <a:off x="583034" y="1071693"/>
            <a:ext cx="10657514" cy="5404608"/>
          </a:xfrm>
        </p:spPr>
        <p:txBody>
          <a:bodyPr>
            <a:normAutofit/>
          </a:bodyPr>
          <a:lstStyle/>
          <a:p>
            <a:r>
              <a:rPr lang="en-US" sz="2400" dirty="0"/>
              <a:t>This document </a:t>
            </a:r>
            <a:r>
              <a:rPr lang="en-US" dirty="0"/>
              <a:t>has</a:t>
            </a:r>
            <a:r>
              <a:rPr lang="en-US" sz="2400" dirty="0"/>
              <a:t> analyzed several topics that will be impacted when a roaming UE moves across systems/PLMNs (see slide 3)</a:t>
            </a:r>
          </a:p>
          <a:p>
            <a:r>
              <a:rPr lang="en-US" sz="2400" dirty="0"/>
              <a:t>The following proposal are made:</a:t>
            </a:r>
          </a:p>
          <a:p>
            <a:pPr lvl="1"/>
            <a:r>
              <a:rPr lang="en-US" sz="2000" dirty="0"/>
              <a:t>Topic 1: handling of the NSSAI information by the UE and the AMF</a:t>
            </a:r>
          </a:p>
          <a:p>
            <a:pPr lvl="2"/>
            <a:r>
              <a:rPr lang="en-US" sz="1800" dirty="0"/>
              <a:t>The UE uses a new IE to indicate the (with a bitmap) the PDU sessions that need to be transferred in the identified scenarios (see C1-194161)</a:t>
            </a:r>
          </a:p>
          <a:p>
            <a:pPr lvl="1"/>
            <a:r>
              <a:rPr lang="en-US" sz="2000" dirty="0"/>
              <a:t>Topic 2: updating the S-NSSAI information of a transferred PDU session</a:t>
            </a:r>
          </a:p>
          <a:p>
            <a:pPr lvl="2"/>
            <a:r>
              <a:rPr lang="en-US" sz="1800" dirty="0"/>
              <a:t>The AMF uses a new IE to indicate the PDU session identity and the associated S-NSSAI for each session that has been transferred. Upon reception in the UE, the S-NSSAI value is used as the updated S-NSSAI of the associated PDU session (see C1-194161)</a:t>
            </a:r>
          </a:p>
          <a:p>
            <a:pPr lvl="1"/>
            <a:r>
              <a:rPr lang="en-US" sz="2000" dirty="0"/>
              <a:t>Topic 3: association of 5GSM BO timer with S-NSSAI </a:t>
            </a:r>
          </a:p>
          <a:p>
            <a:pPr lvl="2"/>
            <a:r>
              <a:rPr lang="en-US" sz="1800" dirty="0"/>
              <a:t>For the case of mobility from VPLMN 1 to VPLMN 2 with a transferred PDU session and an updated S-NSSAI, when the UE receives a first 5GSM BO timer indicating that the BO is NOT applicable to all PLMNs, the UE associates the 5GSM BO timer with the updated S-NSSAI (see C1-194162)</a:t>
            </a:r>
          </a:p>
          <a:p>
            <a:pPr lvl="1"/>
            <a:r>
              <a:rPr lang="en-US" sz="2000" dirty="0"/>
              <a:t>Topic 4: handing of 5GSM cause #39</a:t>
            </a:r>
          </a:p>
          <a:p>
            <a:pPr lvl="2"/>
            <a:r>
              <a:rPr lang="en-US" sz="1800" dirty="0"/>
              <a:t>When the UE receives 5GSM cause #39 for a transferred PDU session with an updated S-NSSAI, the UE uses the updated S-NSSAI when re-establishing the PDU session (see C1-194162)</a:t>
            </a:r>
          </a:p>
          <a:p>
            <a:pPr lvl="1"/>
            <a:endParaRPr lang="en-US" sz="2000" dirty="0"/>
          </a:p>
        </p:txBody>
      </p:sp>
    </p:spTree>
    <p:extLst>
      <p:ext uri="{BB962C8B-B14F-4D97-AF65-F5344CB8AC3E}">
        <p14:creationId xmlns:p14="http://schemas.microsoft.com/office/powerpoint/2010/main" val="3745340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B49B-7F8B-453D-B732-0535DA247230}"/>
              </a:ext>
            </a:extLst>
          </p:cNvPr>
          <p:cNvSpPr>
            <a:spLocks noGrp="1"/>
          </p:cNvSpPr>
          <p:nvPr>
            <p:ph type="title"/>
          </p:nvPr>
        </p:nvSpPr>
        <p:spPr>
          <a:xfrm>
            <a:off x="838200" y="365126"/>
            <a:ext cx="10515600" cy="792556"/>
          </a:xfrm>
        </p:spPr>
        <p:txBody>
          <a:bodyPr/>
          <a:lstStyle/>
          <a:p>
            <a:r>
              <a:rPr lang="en-US" dirty="0"/>
              <a:t>Scenario Recap</a:t>
            </a:r>
          </a:p>
        </p:txBody>
      </p:sp>
      <p:sp>
        <p:nvSpPr>
          <p:cNvPr id="3" name="Content Placeholder 2">
            <a:extLst>
              <a:ext uri="{FF2B5EF4-FFF2-40B4-BE49-F238E27FC236}">
                <a16:creationId xmlns:a16="http://schemas.microsoft.com/office/drawing/2014/main" id="{36222D03-CFEA-4EA2-8621-E46B7C63E0E0}"/>
              </a:ext>
            </a:extLst>
          </p:cNvPr>
          <p:cNvSpPr>
            <a:spLocks noGrp="1"/>
          </p:cNvSpPr>
          <p:nvPr>
            <p:ph idx="1"/>
          </p:nvPr>
        </p:nvSpPr>
        <p:spPr>
          <a:xfrm>
            <a:off x="838200" y="1154165"/>
            <a:ext cx="10515600" cy="1241570"/>
          </a:xfrm>
        </p:spPr>
        <p:txBody>
          <a:bodyPr>
            <a:normAutofit/>
          </a:bodyPr>
          <a:lstStyle/>
          <a:p>
            <a:r>
              <a:rPr lang="en-US" sz="2400" dirty="0"/>
              <a:t>UE is roaming with home-routed (HR) PDN connection (in EPS) or HR PDU session (in 5GS)</a:t>
            </a:r>
          </a:p>
        </p:txBody>
      </p:sp>
      <p:graphicFrame>
        <p:nvGraphicFramePr>
          <p:cNvPr id="5" name="Table 4">
            <a:extLst>
              <a:ext uri="{FF2B5EF4-FFF2-40B4-BE49-F238E27FC236}">
                <a16:creationId xmlns:a16="http://schemas.microsoft.com/office/drawing/2014/main" id="{8FBE89B6-65AC-41F4-AFEA-0DFE6C2C93FC}"/>
              </a:ext>
            </a:extLst>
          </p:cNvPr>
          <p:cNvGraphicFramePr>
            <a:graphicFrameLocks noGrp="1"/>
          </p:cNvGraphicFramePr>
          <p:nvPr>
            <p:extLst>
              <p:ext uri="{D42A27DB-BD31-4B8C-83A1-F6EECF244321}">
                <p14:modId xmlns:p14="http://schemas.microsoft.com/office/powerpoint/2010/main" val="1587614685"/>
              </p:ext>
            </p:extLst>
          </p:nvPr>
        </p:nvGraphicFramePr>
        <p:xfrm>
          <a:off x="1001786" y="1946721"/>
          <a:ext cx="10352014" cy="4133062"/>
        </p:xfrm>
        <a:graphic>
          <a:graphicData uri="http://schemas.openxmlformats.org/drawingml/2006/table">
            <a:tbl>
              <a:tblPr firstRow="1" bandRow="1">
                <a:tableStyleId>{5C22544A-7EE6-4342-B048-85BDC9FD1C3A}</a:tableStyleId>
              </a:tblPr>
              <a:tblGrid>
                <a:gridCol w="1543595">
                  <a:extLst>
                    <a:ext uri="{9D8B030D-6E8A-4147-A177-3AD203B41FA5}">
                      <a16:colId xmlns:a16="http://schemas.microsoft.com/office/drawing/2014/main" val="415286817"/>
                    </a:ext>
                  </a:extLst>
                </a:gridCol>
                <a:gridCol w="4216146">
                  <a:extLst>
                    <a:ext uri="{9D8B030D-6E8A-4147-A177-3AD203B41FA5}">
                      <a16:colId xmlns:a16="http://schemas.microsoft.com/office/drawing/2014/main" val="3815141911"/>
                    </a:ext>
                  </a:extLst>
                </a:gridCol>
                <a:gridCol w="4592273">
                  <a:extLst>
                    <a:ext uri="{9D8B030D-6E8A-4147-A177-3AD203B41FA5}">
                      <a16:colId xmlns:a16="http://schemas.microsoft.com/office/drawing/2014/main" val="2111988595"/>
                    </a:ext>
                  </a:extLst>
                </a:gridCol>
              </a:tblGrid>
              <a:tr h="593470">
                <a:tc>
                  <a:txBody>
                    <a:bodyPr/>
                    <a:lstStyle/>
                    <a:p>
                      <a:pPr algn="ctr"/>
                      <a:r>
                        <a:rPr lang="en-US" dirty="0"/>
                        <a:t>Scenario</a:t>
                      </a:r>
                    </a:p>
                  </a:txBody>
                  <a:tcPr/>
                </a:tc>
                <a:tc>
                  <a:txBody>
                    <a:bodyPr/>
                    <a:lstStyle/>
                    <a:p>
                      <a:pPr algn="ctr"/>
                      <a:r>
                        <a:rPr lang="en-US" dirty="0"/>
                        <a:t>Source system / PLMN</a:t>
                      </a:r>
                    </a:p>
                  </a:txBody>
                  <a:tcPr/>
                </a:tc>
                <a:tc>
                  <a:txBody>
                    <a:bodyPr/>
                    <a:lstStyle/>
                    <a:p>
                      <a:pPr algn="ctr"/>
                      <a:r>
                        <a:rPr lang="en-US" dirty="0"/>
                        <a:t>Target system / PLMN</a:t>
                      </a:r>
                    </a:p>
                  </a:txBody>
                  <a:tcPr/>
                </a:tc>
                <a:extLst>
                  <a:ext uri="{0D108BD9-81ED-4DB2-BD59-A6C34878D82A}">
                    <a16:rowId xmlns:a16="http://schemas.microsoft.com/office/drawing/2014/main" val="2993702193"/>
                  </a:ext>
                </a:extLst>
              </a:tr>
              <a:tr h="1789003">
                <a:tc>
                  <a:txBody>
                    <a:bodyPr/>
                    <a:lstStyle/>
                    <a:p>
                      <a:pPr algn="ctr"/>
                      <a:r>
                        <a:rPr lang="en-US" dirty="0"/>
                        <a:t>A</a:t>
                      </a:r>
                    </a:p>
                  </a:txBody>
                  <a:tcPr/>
                </a:tc>
                <a:tc>
                  <a:txBody>
                    <a:bodyPr/>
                    <a:lstStyle/>
                    <a:p>
                      <a:pPr algn="ctr"/>
                      <a:r>
                        <a:rPr lang="en-US" dirty="0"/>
                        <a:t>EPS / VPLMN 1</a:t>
                      </a:r>
                    </a:p>
                    <a:p>
                      <a:pPr algn="ctr"/>
                      <a:endParaRPr lang="en-US" dirty="0"/>
                    </a:p>
                    <a:p>
                      <a:pPr marL="285750" indent="-285750" algn="l">
                        <a:buFont typeface="Arial" panose="020B0604020202020204" pitchFamily="34" charset="0"/>
                        <a:buChar char="•"/>
                      </a:pPr>
                      <a:r>
                        <a:rPr lang="en-US" dirty="0"/>
                        <a:t>UE receives S-NSSAI of HPLMN (i.e. mapping info only) in PCO</a:t>
                      </a:r>
                    </a:p>
                  </a:txBody>
                  <a:tcPr/>
                </a:tc>
                <a:tc>
                  <a:txBody>
                    <a:bodyPr/>
                    <a:lstStyle/>
                    <a:p>
                      <a:pPr algn="ctr"/>
                      <a:r>
                        <a:rPr lang="en-US" dirty="0"/>
                        <a:t>5GS / VPLMN 1</a:t>
                      </a:r>
                    </a:p>
                    <a:p>
                      <a:pPr marL="0" indent="0" algn="l">
                        <a:buFont typeface="Arial" panose="020B0604020202020204" pitchFamily="34" charset="0"/>
                        <a:buNone/>
                      </a:pPr>
                      <a:endParaRPr lang="en-US" dirty="0"/>
                    </a:p>
                    <a:p>
                      <a:pPr marL="0" indent="0" algn="l">
                        <a:buFont typeface="Arial" panose="020B0604020202020204" pitchFamily="34" charset="0"/>
                        <a:buNone/>
                      </a:pPr>
                      <a:r>
                        <a:rPr lang="en-US" dirty="0"/>
                        <a:t>Two possible cases:</a:t>
                      </a:r>
                    </a:p>
                    <a:p>
                      <a:pPr marL="285750" indent="-285750" algn="l">
                        <a:buFontTx/>
                        <a:buChar char="-"/>
                      </a:pPr>
                      <a:r>
                        <a:rPr lang="en-US" dirty="0"/>
                        <a:t>Case 1: UE does not have NSSAI info for VPLMN 1</a:t>
                      </a:r>
                    </a:p>
                    <a:p>
                      <a:pPr marL="285750" indent="-285750" algn="l">
                        <a:buFontTx/>
                        <a:buChar char="-"/>
                      </a:pPr>
                      <a:r>
                        <a:rPr lang="en-US" dirty="0"/>
                        <a:t>Case 2: UE has NSSAI info for VPLMN 1</a:t>
                      </a:r>
                    </a:p>
                  </a:txBody>
                  <a:tcPr/>
                </a:tc>
                <a:extLst>
                  <a:ext uri="{0D108BD9-81ED-4DB2-BD59-A6C34878D82A}">
                    <a16:rowId xmlns:a16="http://schemas.microsoft.com/office/drawing/2014/main" val="4070491089"/>
                  </a:ext>
                </a:extLst>
              </a:tr>
              <a:tr h="1750589">
                <a:tc>
                  <a:txBody>
                    <a:bodyPr/>
                    <a:lstStyle/>
                    <a:p>
                      <a:pPr algn="ctr"/>
                      <a:r>
                        <a:rPr lang="en-US" dirty="0"/>
                        <a:t>B</a:t>
                      </a:r>
                    </a:p>
                  </a:txBody>
                  <a:tcPr/>
                </a:tc>
                <a:tc>
                  <a:txBody>
                    <a:bodyPr/>
                    <a:lstStyle/>
                    <a:p>
                      <a:pPr algn="ctr"/>
                      <a:r>
                        <a:rPr lang="en-US" dirty="0"/>
                        <a:t>5GS / VPLMN 1</a:t>
                      </a:r>
                    </a:p>
                    <a:p>
                      <a:pPr algn="ctr"/>
                      <a:endParaRPr lang="en-US" dirty="0"/>
                    </a:p>
                    <a:p>
                      <a:pPr marL="285750" indent="-285750" algn="l">
                        <a:buFont typeface="Arial" panose="020B0604020202020204" pitchFamily="34" charset="0"/>
                        <a:buChar char="•"/>
                      </a:pPr>
                      <a:r>
                        <a:rPr lang="en-US" dirty="0"/>
                        <a:t>UE gets (from AMF) the S-NSSAI of VPLMN 1 with the mapping info</a:t>
                      </a:r>
                    </a:p>
                  </a:txBody>
                  <a:tcPr/>
                </a:tc>
                <a:tc>
                  <a:txBody>
                    <a:bodyPr/>
                    <a:lstStyle/>
                    <a:p>
                      <a:pPr algn="ctr"/>
                      <a:r>
                        <a:rPr lang="en-US" dirty="0"/>
                        <a:t>5GS / VPLMN 2</a:t>
                      </a:r>
                    </a:p>
                    <a:p>
                      <a:pPr algn="ctr"/>
                      <a:endParaRPr lang="en-US" dirty="0"/>
                    </a:p>
                    <a:p>
                      <a:pPr marL="0" indent="0" algn="l">
                        <a:buFont typeface="Arial" panose="020B0604020202020204" pitchFamily="34" charset="0"/>
                        <a:buNone/>
                      </a:pPr>
                      <a:r>
                        <a:rPr lang="en-US" dirty="0"/>
                        <a:t>Two possible cases:</a:t>
                      </a:r>
                    </a:p>
                    <a:p>
                      <a:pPr marL="285750" indent="-285750" algn="l">
                        <a:buFontTx/>
                        <a:buChar char="-"/>
                      </a:pPr>
                      <a:r>
                        <a:rPr lang="en-US" dirty="0"/>
                        <a:t>Case 1: UE does not have NSSAI info for VPLMN 2</a:t>
                      </a:r>
                    </a:p>
                    <a:p>
                      <a:pPr marL="285750" indent="-285750" algn="l">
                        <a:buFontTx/>
                        <a:buChar char="-"/>
                      </a:pPr>
                      <a:r>
                        <a:rPr lang="en-US" dirty="0"/>
                        <a:t>Case 2: UE has NSSAI info for VPLMN 2</a:t>
                      </a:r>
                    </a:p>
                  </a:txBody>
                  <a:tcPr/>
                </a:tc>
                <a:extLst>
                  <a:ext uri="{0D108BD9-81ED-4DB2-BD59-A6C34878D82A}">
                    <a16:rowId xmlns:a16="http://schemas.microsoft.com/office/drawing/2014/main" val="2483054789"/>
                  </a:ext>
                </a:extLst>
              </a:tr>
            </a:tbl>
          </a:graphicData>
        </a:graphic>
      </p:graphicFrame>
    </p:spTree>
    <p:extLst>
      <p:ext uri="{BB962C8B-B14F-4D97-AF65-F5344CB8AC3E}">
        <p14:creationId xmlns:p14="http://schemas.microsoft.com/office/powerpoint/2010/main" val="1681445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B49B-7F8B-453D-B732-0535DA247230}"/>
              </a:ext>
            </a:extLst>
          </p:cNvPr>
          <p:cNvSpPr>
            <a:spLocks noGrp="1"/>
          </p:cNvSpPr>
          <p:nvPr>
            <p:ph type="title"/>
          </p:nvPr>
        </p:nvSpPr>
        <p:spPr>
          <a:xfrm>
            <a:off x="838200" y="365126"/>
            <a:ext cx="10515600" cy="792556"/>
          </a:xfrm>
        </p:spPr>
        <p:txBody>
          <a:bodyPr/>
          <a:lstStyle/>
          <a:p>
            <a:r>
              <a:rPr lang="en-US" dirty="0"/>
              <a:t>Expected changes for these scenarios</a:t>
            </a:r>
          </a:p>
        </p:txBody>
      </p:sp>
      <p:sp>
        <p:nvSpPr>
          <p:cNvPr id="3" name="Content Placeholder 2">
            <a:extLst>
              <a:ext uri="{FF2B5EF4-FFF2-40B4-BE49-F238E27FC236}">
                <a16:creationId xmlns:a16="http://schemas.microsoft.com/office/drawing/2014/main" id="{36222D03-CFEA-4EA2-8621-E46B7C63E0E0}"/>
              </a:ext>
            </a:extLst>
          </p:cNvPr>
          <p:cNvSpPr>
            <a:spLocks noGrp="1"/>
          </p:cNvSpPr>
          <p:nvPr>
            <p:ph idx="1"/>
          </p:nvPr>
        </p:nvSpPr>
        <p:spPr>
          <a:xfrm>
            <a:off x="838200" y="1350628"/>
            <a:ext cx="10515600" cy="3892491"/>
          </a:xfrm>
        </p:spPr>
        <p:txBody>
          <a:bodyPr>
            <a:normAutofit/>
          </a:bodyPr>
          <a:lstStyle/>
          <a:p>
            <a:r>
              <a:rPr lang="en-US" sz="2400" b="1" u="sng" dirty="0"/>
              <a:t>Topic 1:</a:t>
            </a:r>
            <a:r>
              <a:rPr lang="en-US" sz="2400" dirty="0"/>
              <a:t> the UE and network behavior for the identified scenarios </a:t>
            </a:r>
            <a:r>
              <a:rPr lang="en-US" sz="2400" dirty="0" err="1"/>
              <a:t>wrt</a:t>
            </a:r>
            <a:r>
              <a:rPr lang="en-US" sz="2400" dirty="0"/>
              <a:t> handling of the Requested NSSAI (R-NSSAI) and Allowed NSSAI (A-NSSAI) </a:t>
            </a:r>
          </a:p>
          <a:p>
            <a:r>
              <a:rPr lang="en-US" sz="2400" b="1" u="sng" dirty="0"/>
              <a:t>Topic 2:</a:t>
            </a:r>
            <a:r>
              <a:rPr lang="en-US" sz="2400" dirty="0"/>
              <a:t> the S-NSSAI associated with a PDU session should/can be updated during the lifetime of the PDU session</a:t>
            </a:r>
          </a:p>
          <a:p>
            <a:r>
              <a:rPr lang="en-US" sz="2400" b="1" u="sng" dirty="0"/>
              <a:t>Topic 3:</a:t>
            </a:r>
            <a:r>
              <a:rPr lang="en-US" sz="2400" dirty="0"/>
              <a:t> the association of 5GSM back-off (BO) timers with S-NSSAI should verified</a:t>
            </a:r>
          </a:p>
          <a:p>
            <a:r>
              <a:rPr lang="en-US" sz="2400" b="1" u="sng" dirty="0"/>
              <a:t>Topic 4:</a:t>
            </a:r>
            <a:r>
              <a:rPr lang="en-US" sz="2400" dirty="0"/>
              <a:t> the UE behavior </a:t>
            </a:r>
            <a:r>
              <a:rPr lang="en-US" sz="2400" dirty="0" err="1"/>
              <a:t>wrt</a:t>
            </a:r>
            <a:r>
              <a:rPr lang="en-US" sz="2400" dirty="0"/>
              <a:t> handling of 5GSM cause #39 "reactivation requested</a:t>
            </a:r>
            <a:r>
              <a:rPr lang="en-GB" sz="2400" dirty="0"/>
              <a:t>"</a:t>
            </a:r>
            <a:r>
              <a:rPr lang="en-US" sz="2400" dirty="0"/>
              <a:t> for PDU sessions with SSC mode 2/3 (only for Scenario B)</a:t>
            </a:r>
          </a:p>
          <a:p>
            <a:pPr marL="0" indent="0">
              <a:buNone/>
            </a:pPr>
            <a:endParaRPr lang="en-US" sz="2400" dirty="0"/>
          </a:p>
        </p:txBody>
      </p:sp>
    </p:spTree>
    <p:extLst>
      <p:ext uri="{BB962C8B-B14F-4D97-AF65-F5344CB8AC3E}">
        <p14:creationId xmlns:p14="http://schemas.microsoft.com/office/powerpoint/2010/main" val="24079422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B49B-7F8B-453D-B732-0535DA247230}"/>
              </a:ext>
            </a:extLst>
          </p:cNvPr>
          <p:cNvSpPr>
            <a:spLocks noGrp="1"/>
          </p:cNvSpPr>
          <p:nvPr>
            <p:ph type="title"/>
          </p:nvPr>
        </p:nvSpPr>
        <p:spPr>
          <a:xfrm>
            <a:off x="838200" y="365126"/>
            <a:ext cx="10515600" cy="792556"/>
          </a:xfrm>
        </p:spPr>
        <p:txBody>
          <a:bodyPr/>
          <a:lstStyle/>
          <a:p>
            <a:r>
              <a:rPr lang="en-US" dirty="0"/>
              <a:t>Solutions for</a:t>
            </a:r>
          </a:p>
        </p:txBody>
      </p:sp>
      <p:sp>
        <p:nvSpPr>
          <p:cNvPr id="3" name="Content Placeholder 2">
            <a:extLst>
              <a:ext uri="{FF2B5EF4-FFF2-40B4-BE49-F238E27FC236}">
                <a16:creationId xmlns:a16="http://schemas.microsoft.com/office/drawing/2014/main" id="{36222D03-CFEA-4EA2-8621-E46B7C63E0E0}"/>
              </a:ext>
            </a:extLst>
          </p:cNvPr>
          <p:cNvSpPr>
            <a:spLocks noGrp="1"/>
          </p:cNvSpPr>
          <p:nvPr>
            <p:ph idx="1"/>
          </p:nvPr>
        </p:nvSpPr>
        <p:spPr>
          <a:xfrm>
            <a:off x="838200" y="1350628"/>
            <a:ext cx="10515600" cy="3892491"/>
          </a:xfrm>
        </p:spPr>
        <p:txBody>
          <a:bodyPr>
            <a:normAutofit/>
          </a:bodyPr>
          <a:lstStyle/>
          <a:p>
            <a:r>
              <a:rPr lang="en-US" sz="2400" b="1" u="sng" dirty="0"/>
              <a:t>Topic 1:</a:t>
            </a:r>
            <a:r>
              <a:rPr lang="en-US" sz="2400" dirty="0"/>
              <a:t> the UE and network behavior for the identified scenarios </a:t>
            </a:r>
            <a:r>
              <a:rPr lang="en-US" sz="2400" dirty="0" err="1"/>
              <a:t>wrt</a:t>
            </a:r>
            <a:r>
              <a:rPr lang="en-US" sz="2400" dirty="0"/>
              <a:t> handling of the Requested NSSAI (R-NSSAI) and Allowed NSSAI (A-NSSAI) </a:t>
            </a:r>
          </a:p>
          <a:p>
            <a:r>
              <a:rPr lang="en-US" sz="2400" b="1" u="sng" dirty="0">
                <a:solidFill>
                  <a:schemeClr val="bg1">
                    <a:lumMod val="85000"/>
                  </a:schemeClr>
                </a:solidFill>
              </a:rPr>
              <a:t>Topic 2:</a:t>
            </a:r>
            <a:r>
              <a:rPr lang="en-US" sz="2400" dirty="0">
                <a:solidFill>
                  <a:schemeClr val="bg1">
                    <a:lumMod val="85000"/>
                  </a:schemeClr>
                </a:solidFill>
              </a:rPr>
              <a:t> the S-NSSAI associated with a PDU session should/can be updated during the lifetime of the PDU session</a:t>
            </a:r>
          </a:p>
          <a:p>
            <a:r>
              <a:rPr lang="en-US" sz="2400" b="1" u="sng" dirty="0">
                <a:solidFill>
                  <a:schemeClr val="bg1">
                    <a:lumMod val="85000"/>
                  </a:schemeClr>
                </a:solidFill>
              </a:rPr>
              <a:t>Topic 3:</a:t>
            </a:r>
            <a:r>
              <a:rPr lang="en-US" sz="2400" dirty="0">
                <a:solidFill>
                  <a:schemeClr val="bg1">
                    <a:lumMod val="85000"/>
                  </a:schemeClr>
                </a:solidFill>
              </a:rPr>
              <a:t> the association of 5GSM back-off (BO) timers with S-NSSAI should verified</a:t>
            </a:r>
          </a:p>
          <a:p>
            <a:r>
              <a:rPr lang="en-US" sz="2400" b="1" u="sng" dirty="0">
                <a:solidFill>
                  <a:schemeClr val="bg1">
                    <a:lumMod val="85000"/>
                  </a:schemeClr>
                </a:solidFill>
              </a:rPr>
              <a:t>Topic 4:</a:t>
            </a:r>
            <a:r>
              <a:rPr lang="en-US" sz="2400" dirty="0">
                <a:solidFill>
                  <a:schemeClr val="bg1">
                    <a:lumMod val="85000"/>
                  </a:schemeClr>
                </a:solidFill>
              </a:rPr>
              <a:t> the UE behavior </a:t>
            </a:r>
            <a:r>
              <a:rPr lang="en-US" sz="2400" dirty="0" err="1">
                <a:solidFill>
                  <a:schemeClr val="bg1">
                    <a:lumMod val="85000"/>
                  </a:schemeClr>
                </a:solidFill>
              </a:rPr>
              <a:t>wrt</a:t>
            </a:r>
            <a:r>
              <a:rPr lang="en-US" sz="2400" dirty="0">
                <a:solidFill>
                  <a:schemeClr val="bg1">
                    <a:lumMod val="85000"/>
                  </a:schemeClr>
                </a:solidFill>
              </a:rPr>
              <a:t> handling of 5GSM cause #39 "reactivation requested</a:t>
            </a:r>
            <a:r>
              <a:rPr lang="en-GB" sz="2400" dirty="0">
                <a:solidFill>
                  <a:schemeClr val="bg1">
                    <a:lumMod val="85000"/>
                  </a:schemeClr>
                </a:solidFill>
              </a:rPr>
              <a:t>"</a:t>
            </a:r>
            <a:r>
              <a:rPr lang="en-US" sz="2400" dirty="0">
                <a:solidFill>
                  <a:schemeClr val="bg1">
                    <a:lumMod val="85000"/>
                  </a:schemeClr>
                </a:solidFill>
              </a:rPr>
              <a:t> for PDU sessions with SSC mode 2/3 (only for Scenario B)</a:t>
            </a:r>
          </a:p>
          <a:p>
            <a:pPr marL="0" indent="0">
              <a:buNone/>
            </a:pPr>
            <a:endParaRPr lang="en-US" sz="2400" dirty="0"/>
          </a:p>
        </p:txBody>
      </p:sp>
    </p:spTree>
    <p:extLst>
      <p:ext uri="{BB962C8B-B14F-4D97-AF65-F5344CB8AC3E}">
        <p14:creationId xmlns:p14="http://schemas.microsoft.com/office/powerpoint/2010/main" val="9271000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46134-716D-4856-96EB-5A160280BE7A}"/>
              </a:ext>
            </a:extLst>
          </p:cNvPr>
          <p:cNvSpPr>
            <a:spLocks noGrp="1"/>
          </p:cNvSpPr>
          <p:nvPr>
            <p:ph type="title"/>
          </p:nvPr>
        </p:nvSpPr>
        <p:spPr>
          <a:xfrm>
            <a:off x="737532" y="289625"/>
            <a:ext cx="10515600" cy="1086170"/>
          </a:xfrm>
        </p:spPr>
        <p:txBody>
          <a:bodyPr>
            <a:normAutofit/>
          </a:bodyPr>
          <a:lstStyle/>
          <a:p>
            <a:r>
              <a:rPr lang="en-US" sz="3600" dirty="0"/>
              <a:t>Solution 1: see C1-193380</a:t>
            </a:r>
          </a:p>
        </p:txBody>
      </p:sp>
      <p:sp>
        <p:nvSpPr>
          <p:cNvPr id="3" name="Content Placeholder 2">
            <a:extLst>
              <a:ext uri="{FF2B5EF4-FFF2-40B4-BE49-F238E27FC236}">
                <a16:creationId xmlns:a16="http://schemas.microsoft.com/office/drawing/2014/main" id="{86BF93E5-4983-4DDC-9E65-CCDA543801CF}"/>
              </a:ext>
            </a:extLst>
          </p:cNvPr>
          <p:cNvSpPr>
            <a:spLocks noGrp="1"/>
          </p:cNvSpPr>
          <p:nvPr>
            <p:ph idx="1"/>
          </p:nvPr>
        </p:nvSpPr>
        <p:spPr>
          <a:xfrm>
            <a:off x="838200" y="1375795"/>
            <a:ext cx="10515600" cy="4650167"/>
          </a:xfrm>
        </p:spPr>
        <p:txBody>
          <a:bodyPr>
            <a:normAutofit fontScale="92500" lnSpcReduction="20000"/>
          </a:bodyPr>
          <a:lstStyle/>
          <a:p>
            <a:pPr lvl="0"/>
            <a:r>
              <a:rPr lang="en-GB" dirty="0"/>
              <a:t>Summary: the Length of S-NSSAI contents </a:t>
            </a:r>
            <a:r>
              <a:rPr lang="en-GB" i="1" dirty="0"/>
              <a:t>essentially</a:t>
            </a:r>
            <a:r>
              <a:rPr lang="en-GB" dirty="0"/>
              <a:t> indicates the actual structure of the S-NSSAI content</a:t>
            </a:r>
          </a:p>
          <a:p>
            <a:pPr lvl="1"/>
            <a:r>
              <a:rPr lang="en-GB" dirty="0"/>
              <a:t>“It does </a:t>
            </a:r>
            <a:r>
              <a:rPr lang="en-GB" i="1" dirty="0"/>
              <a:t>not</a:t>
            </a:r>
            <a:r>
              <a:rPr lang="en-GB" dirty="0"/>
              <a:t> simply represent the length of the contents, unlike for any other type 4 information element”</a:t>
            </a:r>
          </a:p>
          <a:p>
            <a:pPr lvl="1"/>
            <a:r>
              <a:rPr lang="en-GB" b="1" dirty="0">
                <a:solidFill>
                  <a:schemeClr val="accent1">
                    <a:lumMod val="60000"/>
                    <a:lumOff val="40000"/>
                  </a:schemeClr>
                </a:solidFill>
              </a:rPr>
              <a:t>New codepoints of the Length of S-NSSAI contents are defined to allow indicating the presence of a (mapped) HPLMN S-NSSAI only </a:t>
            </a:r>
            <a:r>
              <a:rPr lang="en-GB" dirty="0">
                <a:solidFill>
                  <a:schemeClr val="accent1">
                    <a:lumMod val="60000"/>
                    <a:lumOff val="40000"/>
                  </a:schemeClr>
                </a:solidFill>
              </a:rPr>
              <a:t>(i.e. HPLMN SST or HPLMN SST, HPLMN SD as applicable)</a:t>
            </a:r>
          </a:p>
          <a:p>
            <a:pPr lvl="1"/>
            <a:endParaRPr lang="en-GB" dirty="0">
              <a:solidFill>
                <a:schemeClr val="accent1">
                  <a:lumMod val="60000"/>
                  <a:lumOff val="40000"/>
                </a:schemeClr>
              </a:solidFill>
            </a:endParaRPr>
          </a:p>
          <a:p>
            <a:r>
              <a:rPr lang="en-GB" dirty="0"/>
              <a:t>Observations regarding Solution 1: this changes the basic/fundamental use of a Length field to now carry additional information</a:t>
            </a:r>
          </a:p>
          <a:p>
            <a:pPr lvl="1"/>
            <a:r>
              <a:rPr lang="en-GB" dirty="0"/>
              <a:t>Not a good design and should be avoided i.e. Length fields should only be used for indicating a length</a:t>
            </a:r>
          </a:p>
          <a:p>
            <a:pPr lvl="1"/>
            <a:r>
              <a:rPr lang="en-GB" dirty="0"/>
              <a:t>Not compatible with networks of a previous release</a:t>
            </a:r>
          </a:p>
          <a:p>
            <a:pPr lvl="1"/>
            <a:r>
              <a:rPr lang="en-US" dirty="0">
                <a:solidFill>
                  <a:srgbClr val="FF0000"/>
                </a:solidFill>
              </a:rPr>
              <a:t>Since there are no restrictions for a Rel-16 solution e.g. with use of explicit signaling/indications, such a solution should be avoided</a:t>
            </a:r>
          </a:p>
        </p:txBody>
      </p:sp>
    </p:spTree>
    <p:extLst>
      <p:ext uri="{BB962C8B-B14F-4D97-AF65-F5344CB8AC3E}">
        <p14:creationId xmlns:p14="http://schemas.microsoft.com/office/powerpoint/2010/main" val="24082012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B49B-7F8B-453D-B732-0535DA247230}"/>
              </a:ext>
            </a:extLst>
          </p:cNvPr>
          <p:cNvSpPr>
            <a:spLocks noGrp="1"/>
          </p:cNvSpPr>
          <p:nvPr>
            <p:ph type="title"/>
          </p:nvPr>
        </p:nvSpPr>
        <p:spPr>
          <a:xfrm>
            <a:off x="544585" y="247681"/>
            <a:ext cx="10515600" cy="792556"/>
          </a:xfrm>
        </p:spPr>
        <p:txBody>
          <a:bodyPr>
            <a:noAutofit/>
          </a:bodyPr>
          <a:lstStyle/>
          <a:p>
            <a:r>
              <a:rPr lang="en-US" sz="3200" dirty="0"/>
              <a:t>Solution 2: see C1-193024</a:t>
            </a:r>
          </a:p>
        </p:txBody>
      </p:sp>
      <p:graphicFrame>
        <p:nvGraphicFramePr>
          <p:cNvPr id="5" name="Table 4">
            <a:extLst>
              <a:ext uri="{FF2B5EF4-FFF2-40B4-BE49-F238E27FC236}">
                <a16:creationId xmlns:a16="http://schemas.microsoft.com/office/drawing/2014/main" id="{8FBE89B6-65AC-41F4-AFEA-0DFE6C2C93FC}"/>
              </a:ext>
            </a:extLst>
          </p:cNvPr>
          <p:cNvGraphicFramePr>
            <a:graphicFrameLocks noGrp="1"/>
          </p:cNvGraphicFramePr>
          <p:nvPr>
            <p:extLst>
              <p:ext uri="{D42A27DB-BD31-4B8C-83A1-F6EECF244321}">
                <p14:modId xmlns:p14="http://schemas.microsoft.com/office/powerpoint/2010/main" val="4100071334"/>
              </p:ext>
            </p:extLst>
          </p:nvPr>
        </p:nvGraphicFramePr>
        <p:xfrm>
          <a:off x="243282" y="1040237"/>
          <a:ext cx="11507248" cy="5475303"/>
        </p:xfrm>
        <a:graphic>
          <a:graphicData uri="http://schemas.openxmlformats.org/drawingml/2006/table">
            <a:tbl>
              <a:tblPr firstRow="1" bandRow="1">
                <a:tableStyleId>{5C22544A-7EE6-4342-B048-85BDC9FD1C3A}</a:tableStyleId>
              </a:tblPr>
              <a:tblGrid>
                <a:gridCol w="1087274">
                  <a:extLst>
                    <a:ext uri="{9D8B030D-6E8A-4147-A177-3AD203B41FA5}">
                      <a16:colId xmlns:a16="http://schemas.microsoft.com/office/drawing/2014/main" val="415286817"/>
                    </a:ext>
                  </a:extLst>
                </a:gridCol>
                <a:gridCol w="5801995">
                  <a:extLst>
                    <a:ext uri="{9D8B030D-6E8A-4147-A177-3AD203B41FA5}">
                      <a16:colId xmlns:a16="http://schemas.microsoft.com/office/drawing/2014/main" val="3815141911"/>
                    </a:ext>
                  </a:extLst>
                </a:gridCol>
                <a:gridCol w="4617979">
                  <a:extLst>
                    <a:ext uri="{9D8B030D-6E8A-4147-A177-3AD203B41FA5}">
                      <a16:colId xmlns:a16="http://schemas.microsoft.com/office/drawing/2014/main" val="2111988595"/>
                    </a:ext>
                  </a:extLst>
                </a:gridCol>
              </a:tblGrid>
              <a:tr h="664598">
                <a:tc>
                  <a:txBody>
                    <a:bodyPr/>
                    <a:lstStyle/>
                    <a:p>
                      <a:pPr algn="ctr"/>
                      <a:r>
                        <a:rPr lang="en-US" dirty="0"/>
                        <a:t>Scenario/ Case</a:t>
                      </a:r>
                    </a:p>
                  </a:txBody>
                  <a:tcPr/>
                </a:tc>
                <a:tc>
                  <a:txBody>
                    <a:bodyPr/>
                    <a:lstStyle/>
                    <a:p>
                      <a:pPr algn="ctr"/>
                      <a:r>
                        <a:rPr lang="en-US" dirty="0"/>
                        <a:t>UE behavior</a:t>
                      </a:r>
                    </a:p>
                  </a:txBody>
                  <a:tcPr/>
                </a:tc>
                <a:tc>
                  <a:txBody>
                    <a:bodyPr/>
                    <a:lstStyle/>
                    <a:p>
                      <a:pPr algn="ctr"/>
                      <a:r>
                        <a:rPr lang="en-US" dirty="0"/>
                        <a:t>AMF behavior</a:t>
                      </a:r>
                    </a:p>
                  </a:txBody>
                  <a:tcPr/>
                </a:tc>
                <a:extLst>
                  <a:ext uri="{0D108BD9-81ED-4DB2-BD59-A6C34878D82A}">
                    <a16:rowId xmlns:a16="http://schemas.microsoft.com/office/drawing/2014/main" val="2993702193"/>
                  </a:ext>
                </a:extLst>
              </a:tr>
              <a:tr h="2524157">
                <a:tc>
                  <a:txBody>
                    <a:bodyPr/>
                    <a:lstStyle/>
                    <a:p>
                      <a:pPr algn="ctr"/>
                      <a:r>
                        <a:rPr lang="en-US" sz="1600" dirty="0"/>
                        <a:t>A / Case 1</a:t>
                      </a:r>
                    </a:p>
                  </a:txBody>
                  <a:tcPr/>
                </a:tc>
                <a:tc>
                  <a:txBody>
                    <a:bodyPr/>
                    <a:lstStyle/>
                    <a:p>
                      <a:pPr algn="l"/>
                      <a:r>
                        <a:rPr lang="en-US" sz="1600" dirty="0"/>
                        <a:t>Assume: UE received the S-NSSAI mapping info </a:t>
                      </a:r>
                      <a:r>
                        <a:rPr lang="en-US" sz="1600" b="1" dirty="0">
                          <a:solidFill>
                            <a:srgbClr val="00B050"/>
                          </a:solidFill>
                        </a:rPr>
                        <a:t>H1</a:t>
                      </a:r>
                      <a:r>
                        <a:rPr lang="en-US" sz="1600" dirty="0"/>
                        <a:t> in PCO</a:t>
                      </a:r>
                    </a:p>
                    <a:p>
                      <a:pPr algn="l"/>
                      <a:endParaRPr lang="en-US" sz="1600" dirty="0"/>
                    </a:p>
                    <a:p>
                      <a:pPr algn="l"/>
                      <a:r>
                        <a:rPr lang="en-US" sz="1600" dirty="0"/>
                        <a:t>The UE sets the S-NSSAI (in the R-NSSAI IE) as follows:</a:t>
                      </a:r>
                    </a:p>
                    <a:p>
                      <a:pPr marL="0" indent="0" algn="l">
                        <a:buNone/>
                      </a:pPr>
                      <a:r>
                        <a:rPr lang="en-US" sz="1600" dirty="0"/>
                        <a:t>a) The S-NSSAI of VPLMN is set to zero (this is a mandatory field that cannot be empty)</a:t>
                      </a:r>
                    </a:p>
                    <a:p>
                      <a:pPr marL="0" indent="0" algn="l">
                        <a:buNone/>
                      </a:pPr>
                      <a:r>
                        <a:rPr lang="en-US" sz="1600" dirty="0"/>
                        <a:t>b) The mapping info is set to the value received in the PCO</a:t>
                      </a:r>
                    </a:p>
                    <a:p>
                      <a:pPr marL="0" indent="0" algn="l">
                        <a:buNone/>
                      </a:pPr>
                      <a:endParaRPr lang="en-US" sz="1600" dirty="0">
                        <a:sym typeface="Wingdings" panose="05000000000000000000" pitchFamily="2" charset="2"/>
                      </a:endParaRPr>
                    </a:p>
                    <a:p>
                      <a:pPr marL="0" indent="0" algn="l">
                        <a:buNone/>
                      </a:pPr>
                      <a:r>
                        <a:rPr lang="en-US" sz="1600" dirty="0">
                          <a:sym typeface="Wingdings" panose="05000000000000000000" pitchFamily="2" charset="2"/>
                        </a:rPr>
                        <a:t> The UE sends the S-NSSAI as {0, </a:t>
                      </a:r>
                      <a:r>
                        <a:rPr lang="en-US" sz="1600" b="1" dirty="0">
                          <a:solidFill>
                            <a:srgbClr val="00B050"/>
                          </a:solidFill>
                        </a:rPr>
                        <a:t>H1</a:t>
                      </a:r>
                      <a:r>
                        <a:rPr lang="en-US" sz="1600" dirty="0">
                          <a:sym typeface="Wingdings" panose="05000000000000000000" pitchFamily="2" charset="2"/>
                        </a:rPr>
                        <a:t>}</a:t>
                      </a:r>
                      <a:endParaRPr lang="en-US" sz="1600" dirty="0"/>
                    </a:p>
                  </a:txBody>
                  <a:tcPr/>
                </a:tc>
                <a:tc>
                  <a:txBody>
                    <a:bodyPr/>
                    <a:lstStyle/>
                    <a:p>
                      <a:pPr marL="0" indent="0" algn="l">
                        <a:buFont typeface="Arial" panose="020B0604020202020204" pitchFamily="34" charset="0"/>
                        <a:buNone/>
                      </a:pPr>
                      <a:r>
                        <a:rPr lang="en-US" sz="1600" dirty="0"/>
                        <a:t>a) Value zero indicates that the UE does not have a valid S-NSSAI for this PLMN</a:t>
                      </a:r>
                    </a:p>
                    <a:p>
                      <a:pPr marL="0" indent="0" algn="l">
                        <a:buFont typeface="Arial" panose="020B0604020202020204" pitchFamily="34" charset="0"/>
                        <a:buNone/>
                      </a:pPr>
                      <a:r>
                        <a:rPr lang="en-US" sz="1600" dirty="0"/>
                        <a:t>b) The AMF provides an S-NSSAI (in the A-NSSAI IE) such that the S-NSSAI of this PLMN (say </a:t>
                      </a:r>
                      <a:r>
                        <a:rPr lang="en-US" sz="1600" b="1" dirty="0">
                          <a:solidFill>
                            <a:schemeClr val="accent2">
                              <a:lumMod val="75000"/>
                            </a:schemeClr>
                          </a:solidFill>
                        </a:rPr>
                        <a:t>V1</a:t>
                      </a:r>
                      <a:r>
                        <a:rPr lang="en-US" sz="1600" dirty="0"/>
                        <a:t>) is allowed and corresponds to the mapping info that is received from the UE </a:t>
                      </a:r>
                    </a:p>
                    <a:p>
                      <a:pPr marL="0" indent="0" algn="l">
                        <a:buFont typeface="Arial" panose="020B0604020202020204" pitchFamily="34" charset="0"/>
                        <a:buNone/>
                      </a:pPr>
                      <a:endParaRPr lang="en-US" sz="1600" dirty="0">
                        <a:sym typeface="Wingdings" panose="05000000000000000000" pitchFamily="2" charset="2"/>
                      </a:endParaRPr>
                    </a:p>
                    <a:p>
                      <a:pPr marL="0" indent="0" algn="l">
                        <a:buFont typeface="Arial" panose="020B0604020202020204" pitchFamily="34" charset="0"/>
                        <a:buNone/>
                      </a:pPr>
                      <a:r>
                        <a:rPr lang="en-US" sz="1600" dirty="0">
                          <a:sym typeface="Wingdings" panose="05000000000000000000" pitchFamily="2" charset="2"/>
                        </a:rPr>
                        <a:t> The AMF sends </a:t>
                      </a:r>
                      <a:r>
                        <a:rPr lang="en-US" sz="1600" dirty="0"/>
                        <a:t>{</a:t>
                      </a:r>
                      <a:r>
                        <a:rPr lang="en-US" sz="1600" b="1" dirty="0">
                          <a:solidFill>
                            <a:schemeClr val="accent2">
                              <a:lumMod val="75000"/>
                            </a:schemeClr>
                          </a:solidFill>
                        </a:rPr>
                        <a:t>V1</a:t>
                      </a:r>
                      <a:r>
                        <a:rPr lang="en-US" sz="1600" dirty="0"/>
                        <a:t>, </a:t>
                      </a:r>
                      <a:r>
                        <a:rPr lang="en-US" sz="1600" b="1" dirty="0">
                          <a:solidFill>
                            <a:srgbClr val="00B050"/>
                          </a:solidFill>
                        </a:rPr>
                        <a:t>H1</a:t>
                      </a:r>
                      <a:r>
                        <a:rPr lang="en-US" sz="1600" dirty="0"/>
                        <a:t>} in the A-NSSAI</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dirty="0"/>
                        <a:t>Note: requires defining a value of zero to mean “no valid S-NSSAI”</a:t>
                      </a:r>
                    </a:p>
                  </a:txBody>
                  <a:tcPr/>
                </a:tc>
                <a:extLst>
                  <a:ext uri="{0D108BD9-81ED-4DB2-BD59-A6C34878D82A}">
                    <a16:rowId xmlns:a16="http://schemas.microsoft.com/office/drawing/2014/main" val="4070491089"/>
                  </a:ext>
                </a:extLst>
              </a:tr>
              <a:tr h="2280865">
                <a:tc>
                  <a:txBody>
                    <a:bodyPr/>
                    <a:lstStyle/>
                    <a:p>
                      <a:pPr algn="ctr"/>
                      <a:r>
                        <a:rPr lang="en-US" sz="1600" dirty="0"/>
                        <a:t>A / Case 2</a:t>
                      </a:r>
                    </a:p>
                  </a:txBody>
                  <a:tcPr/>
                </a:tc>
                <a:tc>
                  <a:txBody>
                    <a:bodyPr/>
                    <a:lstStyle/>
                    <a:p>
                      <a:pPr marL="0" indent="0" algn="l">
                        <a:buNone/>
                      </a:pPr>
                      <a:r>
                        <a:rPr lang="en-US" sz="1600" dirty="0"/>
                        <a:t>Assume: mapping info is </a:t>
                      </a:r>
                      <a:r>
                        <a:rPr lang="en-US" sz="1600" b="1" dirty="0">
                          <a:solidFill>
                            <a:srgbClr val="00B050"/>
                          </a:solidFill>
                        </a:rPr>
                        <a:t>H1</a:t>
                      </a:r>
                      <a:r>
                        <a:rPr lang="en-US" sz="1600" dirty="0"/>
                        <a:t>, UE has S-NSSAI for VPLMN 1: {</a:t>
                      </a:r>
                      <a:r>
                        <a:rPr lang="en-US" sz="1600" b="1" dirty="0">
                          <a:solidFill>
                            <a:schemeClr val="accent2">
                              <a:lumMod val="75000"/>
                            </a:schemeClr>
                          </a:solidFill>
                        </a:rPr>
                        <a:t>V1</a:t>
                      </a:r>
                      <a:r>
                        <a:rPr lang="en-US" sz="1600" dirty="0"/>
                        <a:t>, </a:t>
                      </a:r>
                      <a:r>
                        <a:rPr lang="en-US" sz="1600" b="1" dirty="0">
                          <a:solidFill>
                            <a:srgbClr val="00B050"/>
                          </a:solidFill>
                        </a:rPr>
                        <a:t>H1</a:t>
                      </a:r>
                      <a:r>
                        <a:rPr lang="en-US" sz="1600" dirty="0"/>
                        <a:t>}</a:t>
                      </a:r>
                    </a:p>
                    <a:p>
                      <a:pPr marL="0" indent="0" algn="l">
                        <a:buNone/>
                      </a:pPr>
                      <a:endParaRPr lang="en-US" sz="1600" dirty="0"/>
                    </a:p>
                    <a:p>
                      <a:pPr algn="l"/>
                      <a:r>
                        <a:rPr lang="en-US" sz="1600" dirty="0"/>
                        <a:t>The UE sets the S-NSSAI (in the R-NSSAI IE) as follows:</a:t>
                      </a:r>
                    </a:p>
                    <a:p>
                      <a:pPr marL="0" indent="0" algn="l">
                        <a:buNone/>
                      </a:pPr>
                      <a:r>
                        <a:rPr lang="en-US" sz="1600" dirty="0"/>
                        <a:t>a) The S-NSSAI value for the VPLMN (i.e. </a:t>
                      </a:r>
                      <a:r>
                        <a:rPr lang="en-US" sz="1600" b="1" dirty="0">
                          <a:solidFill>
                            <a:schemeClr val="accent2">
                              <a:lumMod val="75000"/>
                            </a:schemeClr>
                          </a:solidFill>
                        </a:rPr>
                        <a:t>V1</a:t>
                      </a:r>
                      <a:r>
                        <a:rPr lang="en-US" sz="1600" dirty="0"/>
                        <a:t>) associated with the same mapping info as that received in the PCO</a:t>
                      </a:r>
                    </a:p>
                    <a:p>
                      <a:pPr marL="0" indent="0" algn="l">
                        <a:buNone/>
                      </a:pPr>
                      <a:r>
                        <a:rPr lang="en-US" sz="1600" dirty="0"/>
                        <a:t>b) The mapping info (i.e. </a:t>
                      </a:r>
                      <a:r>
                        <a:rPr lang="en-US" sz="1600" b="1" dirty="0">
                          <a:solidFill>
                            <a:srgbClr val="00B050"/>
                          </a:solidFill>
                        </a:rPr>
                        <a:t>H1</a:t>
                      </a:r>
                      <a:r>
                        <a:rPr lang="en-US" sz="160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sym typeface="Wingdings" panose="05000000000000000000" pitchFamily="2" charset="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ym typeface="Wingdings" panose="05000000000000000000" pitchFamily="2" charset="2"/>
                        </a:rPr>
                        <a:t> The UE sends the S-NSSAI as {</a:t>
                      </a:r>
                      <a:r>
                        <a:rPr lang="en-US" sz="1600" b="1" dirty="0">
                          <a:solidFill>
                            <a:schemeClr val="accent2">
                              <a:lumMod val="75000"/>
                            </a:schemeClr>
                          </a:solidFill>
                        </a:rPr>
                        <a:t>V1</a:t>
                      </a:r>
                      <a:r>
                        <a:rPr lang="en-US" sz="1600" dirty="0">
                          <a:sym typeface="Wingdings" panose="05000000000000000000" pitchFamily="2" charset="2"/>
                        </a:rPr>
                        <a:t>, </a:t>
                      </a:r>
                      <a:r>
                        <a:rPr lang="en-US" sz="1600" b="1" dirty="0">
                          <a:solidFill>
                            <a:srgbClr val="00B050"/>
                          </a:solidFill>
                        </a:rPr>
                        <a:t>H1</a:t>
                      </a:r>
                      <a:r>
                        <a:rPr lang="en-US" sz="1600" dirty="0">
                          <a:sym typeface="Wingdings" panose="05000000000000000000" pitchFamily="2" charset="2"/>
                        </a:rPr>
                        <a:t>}</a:t>
                      </a:r>
                      <a:endParaRPr lang="en-US" sz="1600" dirty="0"/>
                    </a:p>
                  </a:txBody>
                  <a:tcPr/>
                </a:tc>
                <a:tc>
                  <a:txBody>
                    <a:bodyPr/>
                    <a:lstStyle/>
                    <a:p>
                      <a:pPr marL="0" indent="0" algn="l">
                        <a:buFont typeface="Arial" panose="020B0604020202020204" pitchFamily="34" charset="0"/>
                        <a:buNone/>
                      </a:pPr>
                      <a:r>
                        <a:rPr lang="en-US" sz="1600" dirty="0"/>
                        <a:t>a) The AMF determines (from the UE context) which S-NSSAI is associated with the PDU session that is being transferred to 5GS, i.e. based on </a:t>
                      </a:r>
                      <a:r>
                        <a:rPr lang="en-US" sz="1600" b="1" dirty="0">
                          <a:solidFill>
                            <a:srgbClr val="00B050"/>
                          </a:solidFill>
                        </a:rPr>
                        <a:t>H1</a:t>
                      </a:r>
                      <a:r>
                        <a:rPr lang="en-US" sz="1600" dirty="0"/>
                        <a:t>, and verifies if </a:t>
                      </a:r>
                      <a:r>
                        <a:rPr lang="en-US" sz="1600" b="1" dirty="0">
                          <a:solidFill>
                            <a:schemeClr val="accent2">
                              <a:lumMod val="75000"/>
                            </a:schemeClr>
                          </a:solidFill>
                        </a:rPr>
                        <a:t>V1</a:t>
                      </a:r>
                      <a:r>
                        <a:rPr lang="en-US" sz="1600" dirty="0"/>
                        <a:t> is allowed for the UE </a:t>
                      </a:r>
                    </a:p>
                    <a:p>
                      <a:pPr marL="0" indent="0" algn="l">
                        <a:buFont typeface="Arial" panose="020B0604020202020204" pitchFamily="34" charset="0"/>
                        <a:buNone/>
                      </a:pPr>
                      <a:endParaRPr lang="en-US" sz="1600" dirty="0">
                        <a:sym typeface="Wingdings" panose="05000000000000000000" pitchFamily="2" charset="2"/>
                      </a:endParaRPr>
                    </a:p>
                    <a:p>
                      <a:pPr marL="0" indent="0" algn="l">
                        <a:buFont typeface="Arial" panose="020B0604020202020204" pitchFamily="34" charset="0"/>
                        <a:buNone/>
                      </a:pPr>
                      <a:r>
                        <a:rPr lang="en-US" sz="1600" dirty="0">
                          <a:sym typeface="Wingdings" panose="05000000000000000000" pitchFamily="2" charset="2"/>
                        </a:rPr>
                        <a:t></a:t>
                      </a:r>
                      <a:r>
                        <a:rPr lang="en-US" sz="1600" dirty="0"/>
                        <a:t> AMF sends {</a:t>
                      </a:r>
                      <a:r>
                        <a:rPr lang="en-US" sz="1600" b="1" dirty="0">
                          <a:solidFill>
                            <a:schemeClr val="accent2">
                              <a:lumMod val="75000"/>
                            </a:schemeClr>
                          </a:solidFill>
                        </a:rPr>
                        <a:t>V1</a:t>
                      </a:r>
                      <a:r>
                        <a:rPr lang="en-US" sz="1600" dirty="0"/>
                        <a:t>, </a:t>
                      </a:r>
                      <a:r>
                        <a:rPr lang="en-US" sz="1600" b="1" dirty="0">
                          <a:solidFill>
                            <a:srgbClr val="00B050"/>
                          </a:solidFill>
                        </a:rPr>
                        <a:t>H1</a:t>
                      </a:r>
                      <a:r>
                        <a:rPr lang="en-US" sz="1600" dirty="0"/>
                        <a:t>} in the A-NSSAI (assuming </a:t>
                      </a:r>
                      <a:r>
                        <a:rPr lang="en-US" sz="1600" b="1" dirty="0">
                          <a:solidFill>
                            <a:schemeClr val="accent2">
                              <a:lumMod val="75000"/>
                            </a:schemeClr>
                          </a:solidFill>
                        </a:rPr>
                        <a:t>V1</a:t>
                      </a:r>
                      <a:r>
                        <a:rPr lang="en-US" sz="1600" dirty="0"/>
                        <a:t> is still a valid S-NSSAI that maps to </a:t>
                      </a:r>
                      <a:r>
                        <a:rPr lang="en-US" sz="1600" b="1" dirty="0">
                          <a:solidFill>
                            <a:srgbClr val="00B050"/>
                          </a:solidFill>
                        </a:rPr>
                        <a:t>H1</a:t>
                      </a:r>
                      <a:r>
                        <a:rPr lang="en-US" sz="1600" dirty="0">
                          <a:solidFill>
                            <a:srgbClr val="00B050"/>
                          </a:solidFill>
                        </a:rPr>
                        <a:t> </a:t>
                      </a:r>
                      <a:r>
                        <a:rPr lang="en-US" sz="1600" dirty="0"/>
                        <a:t>i.e. it is possible that {</a:t>
                      </a:r>
                      <a:r>
                        <a:rPr lang="en-US" sz="1600" b="1" dirty="0">
                          <a:solidFill>
                            <a:schemeClr val="accent2">
                              <a:lumMod val="75000"/>
                            </a:schemeClr>
                          </a:solidFill>
                        </a:rPr>
                        <a:t>V1a</a:t>
                      </a:r>
                      <a:r>
                        <a:rPr lang="en-US" sz="1600" dirty="0"/>
                        <a:t>, </a:t>
                      </a:r>
                      <a:r>
                        <a:rPr lang="en-US" sz="1600" b="1" dirty="0">
                          <a:solidFill>
                            <a:srgbClr val="00B050"/>
                          </a:solidFill>
                        </a:rPr>
                        <a:t>H1</a:t>
                      </a:r>
                      <a:r>
                        <a:rPr lang="en-US" sz="1600" dirty="0"/>
                        <a:t>} is now the valid/allowed slice)</a:t>
                      </a:r>
                    </a:p>
                  </a:txBody>
                  <a:tcPr/>
                </a:tc>
                <a:extLst>
                  <a:ext uri="{0D108BD9-81ED-4DB2-BD59-A6C34878D82A}">
                    <a16:rowId xmlns:a16="http://schemas.microsoft.com/office/drawing/2014/main" val="412241721"/>
                  </a:ext>
                </a:extLst>
              </a:tr>
            </a:tbl>
          </a:graphicData>
        </a:graphic>
      </p:graphicFrame>
    </p:spTree>
    <p:extLst>
      <p:ext uri="{BB962C8B-B14F-4D97-AF65-F5344CB8AC3E}">
        <p14:creationId xmlns:p14="http://schemas.microsoft.com/office/powerpoint/2010/main" val="357176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8FBE89B6-65AC-41F4-AFEA-0DFE6C2C93FC}"/>
              </a:ext>
            </a:extLst>
          </p:cNvPr>
          <p:cNvGraphicFramePr>
            <a:graphicFrameLocks noGrp="1"/>
          </p:cNvGraphicFramePr>
          <p:nvPr>
            <p:extLst>
              <p:ext uri="{D42A27DB-BD31-4B8C-83A1-F6EECF244321}">
                <p14:modId xmlns:p14="http://schemas.microsoft.com/office/powerpoint/2010/main" val="1874201341"/>
              </p:ext>
            </p:extLst>
          </p:nvPr>
        </p:nvGraphicFramePr>
        <p:xfrm>
          <a:off x="234892" y="1040237"/>
          <a:ext cx="11515637" cy="5475303"/>
        </p:xfrm>
        <a:graphic>
          <a:graphicData uri="http://schemas.openxmlformats.org/drawingml/2006/table">
            <a:tbl>
              <a:tblPr firstRow="1" bandRow="1">
                <a:tableStyleId>{5C22544A-7EE6-4342-B048-85BDC9FD1C3A}</a:tableStyleId>
              </a:tblPr>
              <a:tblGrid>
                <a:gridCol w="1088067">
                  <a:extLst>
                    <a:ext uri="{9D8B030D-6E8A-4147-A177-3AD203B41FA5}">
                      <a16:colId xmlns:a16="http://schemas.microsoft.com/office/drawing/2014/main" val="415286817"/>
                    </a:ext>
                  </a:extLst>
                </a:gridCol>
                <a:gridCol w="5806224">
                  <a:extLst>
                    <a:ext uri="{9D8B030D-6E8A-4147-A177-3AD203B41FA5}">
                      <a16:colId xmlns:a16="http://schemas.microsoft.com/office/drawing/2014/main" val="3815141911"/>
                    </a:ext>
                  </a:extLst>
                </a:gridCol>
                <a:gridCol w="4621346">
                  <a:extLst>
                    <a:ext uri="{9D8B030D-6E8A-4147-A177-3AD203B41FA5}">
                      <a16:colId xmlns:a16="http://schemas.microsoft.com/office/drawing/2014/main" val="2111988595"/>
                    </a:ext>
                  </a:extLst>
                </a:gridCol>
              </a:tblGrid>
              <a:tr h="664598">
                <a:tc>
                  <a:txBody>
                    <a:bodyPr/>
                    <a:lstStyle/>
                    <a:p>
                      <a:pPr algn="ctr"/>
                      <a:r>
                        <a:rPr lang="en-US" dirty="0"/>
                        <a:t>Scenario/ Case</a:t>
                      </a:r>
                    </a:p>
                  </a:txBody>
                  <a:tcPr/>
                </a:tc>
                <a:tc>
                  <a:txBody>
                    <a:bodyPr/>
                    <a:lstStyle/>
                    <a:p>
                      <a:pPr algn="ctr"/>
                      <a:r>
                        <a:rPr lang="en-US" dirty="0"/>
                        <a:t>UE behavior</a:t>
                      </a:r>
                    </a:p>
                  </a:txBody>
                  <a:tcPr/>
                </a:tc>
                <a:tc>
                  <a:txBody>
                    <a:bodyPr/>
                    <a:lstStyle/>
                    <a:p>
                      <a:pPr algn="ctr"/>
                      <a:r>
                        <a:rPr lang="en-US" dirty="0"/>
                        <a:t>AMF behavior</a:t>
                      </a:r>
                    </a:p>
                  </a:txBody>
                  <a:tcPr/>
                </a:tc>
                <a:extLst>
                  <a:ext uri="{0D108BD9-81ED-4DB2-BD59-A6C34878D82A}">
                    <a16:rowId xmlns:a16="http://schemas.microsoft.com/office/drawing/2014/main" val="2993702193"/>
                  </a:ext>
                </a:extLst>
              </a:tr>
              <a:tr h="2524157">
                <a:tc>
                  <a:txBody>
                    <a:bodyPr/>
                    <a:lstStyle/>
                    <a:p>
                      <a:pPr algn="ctr"/>
                      <a:r>
                        <a:rPr lang="en-US" sz="1600" dirty="0"/>
                        <a:t>B / Case 1</a:t>
                      </a:r>
                    </a:p>
                  </a:txBody>
                  <a:tcPr/>
                </a:tc>
                <a:tc>
                  <a:txBody>
                    <a:bodyPr/>
                    <a:lstStyle/>
                    <a:p>
                      <a:pPr algn="l"/>
                      <a:r>
                        <a:rPr lang="en-US" sz="1600" dirty="0"/>
                        <a:t>Assume: UE has </a:t>
                      </a:r>
                      <a:r>
                        <a:rPr lang="en-US" sz="1600" dirty="0">
                          <a:sym typeface="Wingdings" panose="05000000000000000000" pitchFamily="2" charset="2"/>
                        </a:rPr>
                        <a:t>{</a:t>
                      </a:r>
                      <a:r>
                        <a:rPr lang="en-US" sz="1600" b="1" dirty="0">
                          <a:solidFill>
                            <a:schemeClr val="accent2">
                              <a:lumMod val="75000"/>
                            </a:schemeClr>
                          </a:solidFill>
                        </a:rPr>
                        <a:t>V1</a:t>
                      </a:r>
                      <a:r>
                        <a:rPr lang="en-US" sz="1600" dirty="0">
                          <a:sym typeface="Wingdings" panose="05000000000000000000" pitchFamily="2" charset="2"/>
                        </a:rPr>
                        <a:t>, </a:t>
                      </a:r>
                      <a:r>
                        <a:rPr lang="en-US" sz="1600" b="1" dirty="0">
                          <a:solidFill>
                            <a:srgbClr val="00B050"/>
                          </a:solidFill>
                        </a:rPr>
                        <a:t>H1</a:t>
                      </a:r>
                      <a:r>
                        <a:rPr lang="en-US" sz="1600" dirty="0">
                          <a:sym typeface="Wingdings" panose="05000000000000000000" pitchFamily="2" charset="2"/>
                        </a:rPr>
                        <a:t>} </a:t>
                      </a:r>
                      <a:r>
                        <a:rPr lang="en-US" sz="1600" dirty="0"/>
                        <a:t>from VPLMN 1 (5GS)</a:t>
                      </a:r>
                    </a:p>
                    <a:p>
                      <a:pPr algn="l"/>
                      <a:endParaRPr lang="en-US" sz="1600" dirty="0"/>
                    </a:p>
                    <a:p>
                      <a:pPr algn="l"/>
                      <a:r>
                        <a:rPr lang="en-US" sz="1600" dirty="0"/>
                        <a:t>The UE sets S-NSSAI (in the R-NSSAI IE) as follows:</a:t>
                      </a:r>
                    </a:p>
                    <a:p>
                      <a:pPr marL="0" indent="0" algn="l">
                        <a:buNone/>
                      </a:pPr>
                      <a:r>
                        <a:rPr lang="en-US" sz="1600" dirty="0"/>
                        <a:t>a) The S-NSSAI of VPLMN 2 is set to zero (this is a mandatory field that cannot be empty)</a:t>
                      </a:r>
                    </a:p>
                    <a:p>
                      <a:pPr marL="0" indent="0" algn="l">
                        <a:buNone/>
                      </a:pPr>
                      <a:r>
                        <a:rPr lang="en-US" sz="1600" dirty="0"/>
                        <a:t>b) The mapping info of the PDU session established in VPLMN 1</a:t>
                      </a:r>
                    </a:p>
                    <a:p>
                      <a:pPr marL="0" indent="0" algn="l">
                        <a:buNone/>
                      </a:pPr>
                      <a:endParaRPr lang="en-US" sz="1600" dirty="0">
                        <a:sym typeface="Wingdings" panose="05000000000000000000" pitchFamily="2" charset="2"/>
                      </a:endParaRPr>
                    </a:p>
                    <a:p>
                      <a:pPr marL="0" indent="0" algn="l">
                        <a:buNone/>
                      </a:pPr>
                      <a:r>
                        <a:rPr lang="en-US" sz="1600" dirty="0">
                          <a:sym typeface="Wingdings" panose="05000000000000000000" pitchFamily="2" charset="2"/>
                        </a:rPr>
                        <a:t> The UE sends the S-NSSAI as {0, </a:t>
                      </a:r>
                      <a:r>
                        <a:rPr lang="en-US" sz="1600" b="1" dirty="0">
                          <a:solidFill>
                            <a:srgbClr val="00B050"/>
                          </a:solidFill>
                        </a:rPr>
                        <a:t>H1</a:t>
                      </a:r>
                      <a:r>
                        <a:rPr lang="en-US" sz="1600" dirty="0">
                          <a:sym typeface="Wingdings" panose="05000000000000000000" pitchFamily="2" charset="2"/>
                        </a:rPr>
                        <a:t>}</a:t>
                      </a:r>
                      <a:endParaRPr lang="en-US" sz="1600" dirty="0"/>
                    </a:p>
                  </a:txBody>
                  <a:tcPr/>
                </a:tc>
                <a:tc>
                  <a:txBody>
                    <a:bodyPr/>
                    <a:lstStyle/>
                    <a:p>
                      <a:pPr marL="0" indent="0" algn="l">
                        <a:buFont typeface="Arial" panose="020B0604020202020204" pitchFamily="34" charset="0"/>
                        <a:buNone/>
                      </a:pPr>
                      <a:r>
                        <a:rPr lang="en-US" sz="1600" dirty="0"/>
                        <a:t>a) Value zero indicates that the UE does not have a valid S-NSSAI for this PLMN</a:t>
                      </a:r>
                    </a:p>
                    <a:p>
                      <a:pPr marL="0" indent="0" algn="l">
                        <a:buFont typeface="Arial" panose="020B0604020202020204" pitchFamily="34" charset="0"/>
                        <a:buNone/>
                      </a:pPr>
                      <a:r>
                        <a:rPr lang="en-US" sz="1600" dirty="0"/>
                        <a:t>b) The AMF provides an S-NSSAI (in the A-NSSAI IE) such that the S-NSSAI of this PLMN (say </a:t>
                      </a:r>
                      <a:r>
                        <a:rPr lang="en-US" sz="1600" dirty="0">
                          <a:solidFill>
                            <a:schemeClr val="accent2">
                              <a:lumMod val="75000"/>
                            </a:schemeClr>
                          </a:solidFill>
                        </a:rPr>
                        <a:t>V2</a:t>
                      </a:r>
                      <a:r>
                        <a:rPr lang="en-US" sz="1600" dirty="0"/>
                        <a:t>) is allowed and corresponds to the mapping info that is received from the UE </a:t>
                      </a:r>
                    </a:p>
                    <a:p>
                      <a:pPr marL="0" indent="0" algn="l">
                        <a:buFont typeface="Arial" panose="020B0604020202020204" pitchFamily="34" charset="0"/>
                        <a:buNone/>
                      </a:pPr>
                      <a:endParaRPr lang="en-US" sz="1600" dirty="0">
                        <a:sym typeface="Wingdings" panose="05000000000000000000" pitchFamily="2" charset="2"/>
                      </a:endParaRPr>
                    </a:p>
                    <a:p>
                      <a:pPr marL="0" indent="0" algn="l">
                        <a:buFont typeface="Arial" panose="020B0604020202020204" pitchFamily="34" charset="0"/>
                        <a:buNone/>
                      </a:pPr>
                      <a:r>
                        <a:rPr lang="en-US" sz="1600" dirty="0">
                          <a:sym typeface="Wingdings" panose="05000000000000000000" pitchFamily="2" charset="2"/>
                        </a:rPr>
                        <a:t> The AMF sends </a:t>
                      </a:r>
                      <a:r>
                        <a:rPr lang="en-US" sz="1600" dirty="0"/>
                        <a:t>{</a:t>
                      </a:r>
                      <a:r>
                        <a:rPr lang="en-US" sz="1600" b="1" dirty="0">
                          <a:solidFill>
                            <a:schemeClr val="accent2">
                              <a:lumMod val="75000"/>
                            </a:schemeClr>
                          </a:solidFill>
                        </a:rPr>
                        <a:t>V2</a:t>
                      </a:r>
                      <a:r>
                        <a:rPr lang="en-US" sz="1600" dirty="0"/>
                        <a:t>, </a:t>
                      </a:r>
                      <a:r>
                        <a:rPr lang="en-US" sz="1600" b="1" dirty="0">
                          <a:solidFill>
                            <a:srgbClr val="00B050"/>
                          </a:solidFill>
                        </a:rPr>
                        <a:t>H1</a:t>
                      </a:r>
                      <a:r>
                        <a:rPr lang="en-US" sz="1600" dirty="0"/>
                        <a:t>} in the A-NSSAI</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dirty="0"/>
                        <a:t>Note: requires defining a value of zero to mean “no valid S-NSSAI”</a:t>
                      </a:r>
                    </a:p>
                  </a:txBody>
                  <a:tcPr/>
                </a:tc>
                <a:extLst>
                  <a:ext uri="{0D108BD9-81ED-4DB2-BD59-A6C34878D82A}">
                    <a16:rowId xmlns:a16="http://schemas.microsoft.com/office/drawing/2014/main" val="4070491089"/>
                  </a:ext>
                </a:extLst>
              </a:tr>
              <a:tr h="2280865">
                <a:tc>
                  <a:txBody>
                    <a:bodyPr/>
                    <a:lstStyle/>
                    <a:p>
                      <a:pPr algn="ctr"/>
                      <a:r>
                        <a:rPr lang="en-US" sz="1600" dirty="0"/>
                        <a:t>B / Case 2</a:t>
                      </a:r>
                    </a:p>
                  </a:txBody>
                  <a:tcPr/>
                </a:tc>
                <a:tc>
                  <a:txBody>
                    <a:bodyPr/>
                    <a:lstStyle/>
                    <a:p>
                      <a:pPr marL="0" indent="0" algn="l">
                        <a:buNone/>
                      </a:pPr>
                      <a:r>
                        <a:rPr lang="en-US" sz="1600" dirty="0"/>
                        <a:t>Assume: mapping info is </a:t>
                      </a:r>
                      <a:r>
                        <a:rPr lang="en-US" sz="1600" b="1" dirty="0">
                          <a:solidFill>
                            <a:srgbClr val="00B050"/>
                          </a:solidFill>
                        </a:rPr>
                        <a:t>H1</a:t>
                      </a:r>
                      <a:r>
                        <a:rPr lang="en-US" sz="1600" dirty="0"/>
                        <a:t>, UE has S-NSSAI for VPLMN 2: {</a:t>
                      </a:r>
                      <a:r>
                        <a:rPr lang="en-US" sz="1600" b="1" dirty="0">
                          <a:solidFill>
                            <a:schemeClr val="accent2">
                              <a:lumMod val="75000"/>
                            </a:schemeClr>
                          </a:solidFill>
                        </a:rPr>
                        <a:t>V2</a:t>
                      </a:r>
                      <a:r>
                        <a:rPr lang="en-US" sz="1600" dirty="0"/>
                        <a:t>, </a:t>
                      </a:r>
                      <a:r>
                        <a:rPr lang="en-US" sz="1600" b="1" dirty="0">
                          <a:solidFill>
                            <a:srgbClr val="00B050"/>
                          </a:solidFill>
                        </a:rPr>
                        <a:t>H1</a:t>
                      </a:r>
                      <a:r>
                        <a:rPr lang="en-US" sz="1600" dirty="0"/>
                        <a:t>}</a:t>
                      </a:r>
                    </a:p>
                    <a:p>
                      <a:pPr marL="0" indent="0" algn="l">
                        <a:buNone/>
                      </a:pPr>
                      <a:endParaRPr lang="en-US" sz="1600" dirty="0"/>
                    </a:p>
                    <a:p>
                      <a:pPr algn="l"/>
                      <a:r>
                        <a:rPr lang="en-US" sz="1600" dirty="0"/>
                        <a:t>The UE sets the S-NSSAI (in the R-NSSAI IE) as follows:</a:t>
                      </a:r>
                    </a:p>
                    <a:p>
                      <a:pPr marL="0" indent="0" algn="l">
                        <a:buNone/>
                      </a:pPr>
                      <a:r>
                        <a:rPr lang="en-US" sz="1600" dirty="0"/>
                        <a:t>a) The S-NSSAI value for the VPLMN (i.e. </a:t>
                      </a:r>
                      <a:r>
                        <a:rPr lang="en-US" sz="1600" b="1" dirty="0">
                          <a:solidFill>
                            <a:schemeClr val="accent2">
                              <a:lumMod val="75000"/>
                            </a:schemeClr>
                          </a:solidFill>
                        </a:rPr>
                        <a:t>V2</a:t>
                      </a:r>
                      <a:r>
                        <a:rPr lang="en-US" sz="1600" dirty="0"/>
                        <a:t>) associated with the same mapping info as that received in the PCO</a:t>
                      </a:r>
                    </a:p>
                    <a:p>
                      <a:pPr marL="0" indent="0" algn="l">
                        <a:buNone/>
                      </a:pPr>
                      <a:r>
                        <a:rPr lang="en-US" sz="1600" dirty="0"/>
                        <a:t>b) The mapping info (i.e. </a:t>
                      </a:r>
                      <a:r>
                        <a:rPr lang="en-US" sz="1600" b="1" dirty="0">
                          <a:solidFill>
                            <a:srgbClr val="00B050"/>
                          </a:solidFill>
                        </a:rPr>
                        <a:t>H1</a:t>
                      </a:r>
                      <a:r>
                        <a:rPr lang="en-US" sz="160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sym typeface="Wingdings" panose="05000000000000000000" pitchFamily="2" charset="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ym typeface="Wingdings" panose="05000000000000000000" pitchFamily="2" charset="2"/>
                        </a:rPr>
                        <a:t> The UE sends the S-NSSAI as {</a:t>
                      </a:r>
                      <a:r>
                        <a:rPr lang="en-US" sz="1600" b="1" dirty="0">
                          <a:solidFill>
                            <a:schemeClr val="accent2">
                              <a:lumMod val="75000"/>
                            </a:schemeClr>
                          </a:solidFill>
                        </a:rPr>
                        <a:t>V2</a:t>
                      </a:r>
                      <a:r>
                        <a:rPr lang="en-US" sz="1600" dirty="0">
                          <a:sym typeface="Wingdings" panose="05000000000000000000" pitchFamily="2" charset="2"/>
                        </a:rPr>
                        <a:t>, </a:t>
                      </a:r>
                      <a:r>
                        <a:rPr lang="en-US" sz="1600" b="1" dirty="0">
                          <a:solidFill>
                            <a:srgbClr val="00B050"/>
                          </a:solidFill>
                        </a:rPr>
                        <a:t>H1</a:t>
                      </a:r>
                      <a:r>
                        <a:rPr lang="en-US" sz="1600" dirty="0">
                          <a:sym typeface="Wingdings" panose="05000000000000000000" pitchFamily="2" charset="2"/>
                        </a:rPr>
                        <a:t>}</a:t>
                      </a:r>
                      <a:endParaRPr lang="en-US" sz="1600" dirty="0"/>
                    </a:p>
                  </a:txBody>
                  <a:tcPr/>
                </a:tc>
                <a:tc>
                  <a:txBody>
                    <a:bodyPr/>
                    <a:lstStyle/>
                    <a:p>
                      <a:pPr marL="0" indent="0" algn="l">
                        <a:buFont typeface="Arial" panose="020B0604020202020204" pitchFamily="34" charset="0"/>
                        <a:buNone/>
                      </a:pPr>
                      <a:r>
                        <a:rPr lang="en-US" sz="1600" dirty="0"/>
                        <a:t>a) The AMF determines (from the UE context) which S-NSSAI is associated with the PDU session that is being transferred to 5GS, i.e. based on </a:t>
                      </a:r>
                      <a:r>
                        <a:rPr lang="en-US" sz="1600" b="1" dirty="0">
                          <a:solidFill>
                            <a:srgbClr val="00B050"/>
                          </a:solidFill>
                        </a:rPr>
                        <a:t>H1</a:t>
                      </a:r>
                      <a:r>
                        <a:rPr lang="en-US" sz="1600" dirty="0"/>
                        <a:t>, and verifies if </a:t>
                      </a:r>
                      <a:r>
                        <a:rPr lang="en-US" sz="1600" b="1" dirty="0">
                          <a:solidFill>
                            <a:schemeClr val="accent2">
                              <a:lumMod val="75000"/>
                            </a:schemeClr>
                          </a:solidFill>
                        </a:rPr>
                        <a:t>V2</a:t>
                      </a:r>
                      <a:r>
                        <a:rPr lang="en-US" sz="1600" dirty="0"/>
                        <a:t> is allowed for the UE </a:t>
                      </a:r>
                    </a:p>
                    <a:p>
                      <a:pPr marL="0" indent="0" algn="l">
                        <a:buFont typeface="Arial" panose="020B0604020202020204" pitchFamily="34" charset="0"/>
                        <a:buNone/>
                      </a:pPr>
                      <a:endParaRPr lang="en-US" sz="1600" dirty="0">
                        <a:sym typeface="Wingdings" panose="05000000000000000000" pitchFamily="2" charset="2"/>
                      </a:endParaRPr>
                    </a:p>
                    <a:p>
                      <a:pPr marL="0" indent="0" algn="l">
                        <a:buFont typeface="Arial" panose="020B0604020202020204" pitchFamily="34" charset="0"/>
                        <a:buNone/>
                      </a:pPr>
                      <a:r>
                        <a:rPr lang="en-US" sz="1600" dirty="0">
                          <a:sym typeface="Wingdings" panose="05000000000000000000" pitchFamily="2" charset="2"/>
                        </a:rPr>
                        <a:t></a:t>
                      </a:r>
                      <a:r>
                        <a:rPr lang="en-US" sz="1600" dirty="0"/>
                        <a:t> AMF sends {</a:t>
                      </a:r>
                      <a:r>
                        <a:rPr lang="en-US" sz="1600" b="1" dirty="0">
                          <a:solidFill>
                            <a:schemeClr val="accent2">
                              <a:lumMod val="75000"/>
                            </a:schemeClr>
                          </a:solidFill>
                        </a:rPr>
                        <a:t>V2</a:t>
                      </a:r>
                      <a:r>
                        <a:rPr lang="en-US" sz="1600" dirty="0"/>
                        <a:t>, </a:t>
                      </a:r>
                      <a:r>
                        <a:rPr lang="en-US" sz="1600" b="1" dirty="0">
                          <a:solidFill>
                            <a:srgbClr val="00B050"/>
                          </a:solidFill>
                        </a:rPr>
                        <a:t>H1</a:t>
                      </a:r>
                      <a:r>
                        <a:rPr lang="en-US" sz="1600" dirty="0"/>
                        <a:t>} in the A-NSSAI (assuming </a:t>
                      </a:r>
                      <a:r>
                        <a:rPr lang="en-US" sz="1600" b="1" dirty="0">
                          <a:solidFill>
                            <a:schemeClr val="accent2">
                              <a:lumMod val="75000"/>
                            </a:schemeClr>
                          </a:solidFill>
                        </a:rPr>
                        <a:t>V2</a:t>
                      </a:r>
                      <a:r>
                        <a:rPr lang="en-US" sz="1600" dirty="0"/>
                        <a:t> is still a valid S-NSSAI that maps to </a:t>
                      </a:r>
                      <a:r>
                        <a:rPr lang="en-US" sz="1600" b="1" dirty="0">
                          <a:solidFill>
                            <a:srgbClr val="00B050"/>
                          </a:solidFill>
                        </a:rPr>
                        <a:t>H1</a:t>
                      </a:r>
                      <a:r>
                        <a:rPr lang="en-US" sz="1600" dirty="0">
                          <a:solidFill>
                            <a:srgbClr val="00B050"/>
                          </a:solidFill>
                        </a:rPr>
                        <a:t> </a:t>
                      </a:r>
                      <a:r>
                        <a:rPr lang="en-US" sz="1600" dirty="0"/>
                        <a:t>i.e. it is possible that {</a:t>
                      </a:r>
                      <a:r>
                        <a:rPr lang="en-US" sz="1600" b="1" dirty="0">
                          <a:solidFill>
                            <a:schemeClr val="accent2">
                              <a:lumMod val="75000"/>
                            </a:schemeClr>
                          </a:solidFill>
                        </a:rPr>
                        <a:t>V2a</a:t>
                      </a:r>
                      <a:r>
                        <a:rPr lang="en-US" sz="1600" dirty="0"/>
                        <a:t>, </a:t>
                      </a:r>
                      <a:r>
                        <a:rPr lang="en-US" sz="1600" b="1" dirty="0">
                          <a:solidFill>
                            <a:srgbClr val="00B050"/>
                          </a:solidFill>
                        </a:rPr>
                        <a:t>H1</a:t>
                      </a:r>
                      <a:r>
                        <a:rPr lang="en-US" sz="1600" dirty="0"/>
                        <a:t>} is now the valid/allowed slice)</a:t>
                      </a:r>
                    </a:p>
                  </a:txBody>
                  <a:tcPr/>
                </a:tc>
                <a:extLst>
                  <a:ext uri="{0D108BD9-81ED-4DB2-BD59-A6C34878D82A}">
                    <a16:rowId xmlns:a16="http://schemas.microsoft.com/office/drawing/2014/main" val="412241721"/>
                  </a:ext>
                </a:extLst>
              </a:tr>
            </a:tbl>
          </a:graphicData>
        </a:graphic>
      </p:graphicFrame>
      <p:sp>
        <p:nvSpPr>
          <p:cNvPr id="7" name="Title 1">
            <a:extLst>
              <a:ext uri="{FF2B5EF4-FFF2-40B4-BE49-F238E27FC236}">
                <a16:creationId xmlns:a16="http://schemas.microsoft.com/office/drawing/2014/main" id="{086D6A41-FBA7-4890-BF35-94A816C7AA87}"/>
              </a:ext>
            </a:extLst>
          </p:cNvPr>
          <p:cNvSpPr>
            <a:spLocks noGrp="1"/>
          </p:cNvSpPr>
          <p:nvPr>
            <p:ph type="title"/>
          </p:nvPr>
        </p:nvSpPr>
        <p:spPr>
          <a:xfrm>
            <a:off x="391135" y="247681"/>
            <a:ext cx="11409727" cy="792556"/>
          </a:xfrm>
        </p:spPr>
        <p:txBody>
          <a:bodyPr>
            <a:noAutofit/>
          </a:bodyPr>
          <a:lstStyle/>
          <a:p>
            <a:r>
              <a:rPr lang="en-US" sz="3200" dirty="0"/>
              <a:t>Solution 2: see C1-193024 [continued]</a:t>
            </a:r>
          </a:p>
        </p:txBody>
      </p:sp>
    </p:spTree>
    <p:extLst>
      <p:ext uri="{BB962C8B-B14F-4D97-AF65-F5344CB8AC3E}">
        <p14:creationId xmlns:p14="http://schemas.microsoft.com/office/powerpoint/2010/main" val="17173358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46134-716D-4856-96EB-5A160280BE7A}"/>
              </a:ext>
            </a:extLst>
          </p:cNvPr>
          <p:cNvSpPr>
            <a:spLocks noGrp="1"/>
          </p:cNvSpPr>
          <p:nvPr>
            <p:ph type="title"/>
          </p:nvPr>
        </p:nvSpPr>
        <p:spPr>
          <a:xfrm>
            <a:off x="737532" y="289624"/>
            <a:ext cx="10515600" cy="1325563"/>
          </a:xfrm>
        </p:spPr>
        <p:txBody>
          <a:bodyPr>
            <a:normAutofit/>
          </a:bodyPr>
          <a:lstStyle/>
          <a:p>
            <a:r>
              <a:rPr lang="en-US" sz="3600" dirty="0"/>
              <a:t>Observations regarding Solution 2</a:t>
            </a:r>
          </a:p>
        </p:txBody>
      </p:sp>
      <p:sp>
        <p:nvSpPr>
          <p:cNvPr id="3" name="Content Placeholder 2">
            <a:extLst>
              <a:ext uri="{FF2B5EF4-FFF2-40B4-BE49-F238E27FC236}">
                <a16:creationId xmlns:a16="http://schemas.microsoft.com/office/drawing/2014/main" id="{86BF93E5-4983-4DDC-9E65-CCDA543801CF}"/>
              </a:ext>
            </a:extLst>
          </p:cNvPr>
          <p:cNvSpPr>
            <a:spLocks noGrp="1"/>
          </p:cNvSpPr>
          <p:nvPr>
            <p:ph idx="1"/>
          </p:nvPr>
        </p:nvSpPr>
        <p:spPr>
          <a:xfrm>
            <a:off x="838200" y="1615187"/>
            <a:ext cx="10515600" cy="4561776"/>
          </a:xfrm>
        </p:spPr>
        <p:txBody>
          <a:bodyPr>
            <a:normAutofit fontScale="92500" lnSpcReduction="20000"/>
          </a:bodyPr>
          <a:lstStyle/>
          <a:p>
            <a:r>
              <a:rPr lang="en-US" sz="2400" dirty="0"/>
              <a:t>The </a:t>
            </a:r>
            <a:r>
              <a:rPr lang="en-US" sz="2400" dirty="0">
                <a:solidFill>
                  <a:srgbClr val="FF0000"/>
                </a:solidFill>
              </a:rPr>
              <a:t>UE behavior </a:t>
            </a:r>
            <a:r>
              <a:rPr lang="en-US" sz="2400" dirty="0" err="1"/>
              <a:t>wrt</a:t>
            </a:r>
            <a:r>
              <a:rPr lang="en-US" sz="2400" dirty="0"/>
              <a:t> setting the R-NSSAI </a:t>
            </a:r>
            <a:r>
              <a:rPr lang="en-US" sz="2400" dirty="0">
                <a:solidFill>
                  <a:srgbClr val="FF0000"/>
                </a:solidFill>
              </a:rPr>
              <a:t>is different </a:t>
            </a:r>
            <a:r>
              <a:rPr lang="en-US" sz="2400" dirty="0"/>
              <a:t>depending on the availability of Configured NSSAI (C-NSSAI) for the target VPLMN</a:t>
            </a:r>
          </a:p>
          <a:p>
            <a:pPr lvl="1"/>
            <a:r>
              <a:rPr lang="en-US" sz="2000" dirty="0"/>
              <a:t>The UE sends zero in Case 1 </a:t>
            </a:r>
          </a:p>
          <a:p>
            <a:pPr lvl="1"/>
            <a:r>
              <a:rPr lang="en-US" sz="2000" dirty="0"/>
              <a:t>The UE sends the available S-NSSAI matching the mapping information in Case 2 (</a:t>
            </a:r>
            <a:r>
              <a:rPr lang="en-US" sz="2000" dirty="0">
                <a:solidFill>
                  <a:srgbClr val="FF0000"/>
                </a:solidFill>
              </a:rPr>
              <a:t>requires mapping information check for a match</a:t>
            </a:r>
            <a:r>
              <a:rPr lang="en-US" sz="2000" dirty="0"/>
              <a:t>)</a:t>
            </a:r>
            <a:endParaRPr lang="en-US" sz="2400" dirty="0"/>
          </a:p>
          <a:p>
            <a:r>
              <a:rPr lang="en-US" sz="2400" dirty="0"/>
              <a:t>Using a value of zero does not work for Rel15 networks where this may be a valid value: the UE does not know if the target AMF is Rel15 or not…</a:t>
            </a:r>
          </a:p>
          <a:p>
            <a:r>
              <a:rPr lang="en-US" sz="2400" dirty="0"/>
              <a:t>Updating the S-NSSAI of the transferred session </a:t>
            </a:r>
            <a:r>
              <a:rPr lang="en-US" sz="2400" dirty="0">
                <a:solidFill>
                  <a:srgbClr val="FF0000"/>
                </a:solidFill>
              </a:rPr>
              <a:t>requires checking for a match on the mapping information</a:t>
            </a:r>
          </a:p>
          <a:p>
            <a:r>
              <a:rPr lang="en-US" sz="2400" dirty="0"/>
              <a:t>Overall, the specification/description for setting the Requested NSSAI IE is very complex to cater for numerous scenarios (see proposed text in C1-193024)</a:t>
            </a:r>
          </a:p>
          <a:p>
            <a:r>
              <a:rPr lang="en-US" sz="2400" dirty="0"/>
              <a:t>For the reasons above, alternative solutions should be investigated to enable: </a:t>
            </a:r>
          </a:p>
          <a:p>
            <a:pPr lvl="1"/>
            <a:r>
              <a:rPr lang="en-US" sz="2000" dirty="0"/>
              <a:t>Consistent UE behavior (for Case 1 &amp; 2) </a:t>
            </a:r>
          </a:p>
          <a:p>
            <a:pPr lvl="1"/>
            <a:r>
              <a:rPr lang="en-US" sz="2000" dirty="0"/>
              <a:t>Simpler UE behavior (avoiding unnecessary checks of mapping info)</a:t>
            </a:r>
          </a:p>
          <a:p>
            <a:pPr lvl="1"/>
            <a:r>
              <a:rPr lang="en-US" sz="2000" dirty="0"/>
              <a:t>Noting that there is no restriction in Rel-16 for simpler solutions with other explicit signaling </a:t>
            </a:r>
          </a:p>
        </p:txBody>
      </p:sp>
    </p:spTree>
    <p:extLst>
      <p:ext uri="{BB962C8B-B14F-4D97-AF65-F5344CB8AC3E}">
        <p14:creationId xmlns:p14="http://schemas.microsoft.com/office/powerpoint/2010/main" val="36755475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3643</TotalTime>
  <Words>4065</Words>
  <Application>Microsoft Office PowerPoint</Application>
  <PresentationFormat>Widescreen</PresentationFormat>
  <Paragraphs>287</Paragraphs>
  <Slides>23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Arial Unicode MS</vt:lpstr>
      <vt:lpstr>Calibri</vt:lpstr>
      <vt:lpstr>Calibri Light</vt:lpstr>
      <vt:lpstr>Wingdings</vt:lpstr>
      <vt:lpstr>Office Theme</vt:lpstr>
      <vt:lpstr>Discussion on inter-VPLMN handover of home-routed PDU session</vt:lpstr>
      <vt:lpstr>Aim &amp; Contents</vt:lpstr>
      <vt:lpstr>Scenario Recap</vt:lpstr>
      <vt:lpstr>Expected changes for these scenarios</vt:lpstr>
      <vt:lpstr>Solutions for</vt:lpstr>
      <vt:lpstr>Solution 1: see C1-193380</vt:lpstr>
      <vt:lpstr>Solution 2: see C1-193024</vt:lpstr>
      <vt:lpstr>Solution 2: see C1-193024 [continued]</vt:lpstr>
      <vt:lpstr>Observations regarding Solution 2</vt:lpstr>
      <vt:lpstr>General Principles for a Rel-16 Solution</vt:lpstr>
      <vt:lpstr>Proposed Rel-16 Solutions</vt:lpstr>
      <vt:lpstr>Additional Notes on the Proposed Solution</vt:lpstr>
      <vt:lpstr>Additional Notes on the Proposed Solution (continued)</vt:lpstr>
      <vt:lpstr>Solutions for</vt:lpstr>
      <vt:lpstr>Proposed Rel15 solution to update the S-NSSAI of a transferred PDU session (see C1-193024)</vt:lpstr>
      <vt:lpstr>Alternative solution to update the S-NSSAI of a transferred PDU session</vt:lpstr>
      <vt:lpstr>Solutions for</vt:lpstr>
      <vt:lpstr>5GSM BO timer association with S-NSSAI</vt:lpstr>
      <vt:lpstr>5GSM BO timer association with S-NSSAI</vt:lpstr>
      <vt:lpstr>Solution for 5GSM BO timer association with S-NSSAI</vt:lpstr>
      <vt:lpstr>Solutions for</vt:lpstr>
      <vt:lpstr>Handling 5GSM cause #39 "reactivation requested"</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Handling of NSSAI Info for Roaming UEs</dc:title>
  <dc:creator>QC3</dc:creator>
  <cp:lastModifiedBy>119</cp:lastModifiedBy>
  <cp:revision>243</cp:revision>
  <dcterms:created xsi:type="dcterms:W3CDTF">2019-06-10T16:31:20Z</dcterms:created>
  <dcterms:modified xsi:type="dcterms:W3CDTF">2019-08-19T02:10:07Z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81967676</vt:i4>
  </property>
  <property fmtid="{D5CDD505-2E9C-101B-9397-08002B2CF9AE}" pid="3" name="_NewReviewCycle">
    <vt:lpwstr/>
  </property>
  <property fmtid="{D5CDD505-2E9C-101B-9397-08002B2CF9AE}" pid="4" name="_EmailSubject">
    <vt:lpwstr>URGENT: Qualcomm Ref.: 193417P1 - Request to Prepare Application {Adept:OC02-95167397-1}</vt:lpwstr>
  </property>
  <property fmtid="{D5CDD505-2E9C-101B-9397-08002B2CF9AE}" pid="5" name="_AuthorEmail">
    <vt:lpwstr>ageronim@qualcomm.com</vt:lpwstr>
  </property>
  <property fmtid="{D5CDD505-2E9C-101B-9397-08002B2CF9AE}" pid="6" name="_AuthorEmailDisplayName">
    <vt:lpwstr>Angeline Geronimo</vt:lpwstr>
  </property>
</Properties>
</file>